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88" r:id="rId21"/>
    <p:sldId id="289" r:id="rId22"/>
    <p:sldId id="290" r:id="rId23"/>
    <p:sldId id="291" r:id="rId24"/>
    <p:sldId id="292" r:id="rId25"/>
    <p:sldId id="293" r:id="rId26"/>
    <p:sldId id="299" r:id="rId27"/>
    <p:sldId id="300" r:id="rId28"/>
    <p:sldId id="301" r:id="rId29"/>
    <p:sldId id="302" r:id="rId30"/>
    <p:sldId id="275" r:id="rId31"/>
    <p:sldId id="276" r:id="rId32"/>
    <p:sldId id="277" r:id="rId33"/>
    <p:sldId id="278" r:id="rId34"/>
    <p:sldId id="279" r:id="rId35"/>
    <p:sldId id="280" r:id="rId36"/>
    <p:sldId id="281" r:id="rId37"/>
    <p:sldId id="282" r:id="rId38"/>
    <p:sldId id="283" r:id="rId39"/>
    <p:sldId id="284" r:id="rId40"/>
    <p:sldId id="285" r:id="rId41"/>
    <p:sldId id="287" r:id="rId42"/>
    <p:sldId id="286" r:id="rId43"/>
    <p:sldId id="294" r:id="rId44"/>
    <p:sldId id="295" r:id="rId45"/>
    <p:sldId id="296" r:id="rId46"/>
    <p:sldId id="297" r:id="rId47"/>
    <p:sldId id="298" r:id="rId48"/>
    <p:sldId id="303" r:id="rId4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0" d="100"/>
          <a:sy n="90" d="100"/>
        </p:scale>
        <p:origin x="96" y="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DF718CB2-708C-740C-661B-B2E06EDEF99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2B8BAD04-E439-3760-6753-22F7E05DB78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99332" name="Rectangle 4">
            <a:extLst>
              <a:ext uri="{FF2B5EF4-FFF2-40B4-BE49-F238E27FC236}">
                <a16:creationId xmlns:a16="http://schemas.microsoft.com/office/drawing/2014/main" id="{060BD74E-055C-47EB-B18B-EE06609EEB3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3A5A89A8-C6ED-D02E-9CF2-DCE2F8DFD09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91B686-DF96-4E18-97C5-62644C4C06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113A08FF-3228-3624-3090-AC0E1EC268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2DF9549B-E1A0-F634-8D49-E4815763C43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FC7C5910-D1B0-C953-EE52-176C49BA68C3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56D557FF-F8DF-D566-705D-AFCE35F6265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D62A8DB0-7D70-A5C4-DEBD-60D64CBDC0C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F33A7597-708F-65BA-5600-1DE6F4A9BD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B02A53-D9A0-468E-8679-09BB5751067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9F5F789-8600-288A-D387-3CAFCC14F5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F48151-D689-481A-9B4C-2D772B92F66B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B151B213-FDA7-40A0-6A9B-FFFE751F732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B4324889-0557-3128-2D74-F6CA9A5C0F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DC1D852-651E-FB34-D8E4-3E53E35952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A4280A-96A1-4472-9B1E-A8ACFAC70130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5959D5D5-0E81-ADA1-7708-0D80B190CF5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219C258F-CD6E-A231-A813-B91993CC3E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3544C5E-2997-4061-8D06-2DE66B2747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CA70D3-7F51-4258-9219-F5F211336DD5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5E7C7FCF-B6AD-6343-12F7-700C4268F48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9FBC56C0-AA99-5F58-99F3-9D45757413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F3768A5-84B4-8183-6D37-9A8CF02905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2EF98D-D7CF-46B5-B88C-76567BE5FA0D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BD3DFBB7-2DEE-1CCA-CC8E-884B541C3BC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F533AD43-93E2-39F7-0435-3CEF1E42C1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BEF42AC-0239-C48E-E341-8AC0CF99D4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1AD6D9-93CD-4174-A422-CE8487E7A01A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0E67D194-3D27-B304-98E5-138050BBF9D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9792717D-460C-EC24-8AD3-43B337C4DA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47FB233-24C6-DEB7-716B-1A6CFD122F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780183-F364-4407-B07E-589507D435AC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83C24732-2E28-61FE-2869-DF7268C8581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8F2BCDFB-6A19-2AA7-51D9-F23B3FEA6D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9365672-79CA-DA3A-960C-AFB83D5020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7A77B-B5CF-49BA-900F-1F08B42D8118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6263C8A6-4BCC-4BCE-23A2-41C7782DF0F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A8D4FFAB-7420-1717-B7C3-F5D55D8FF0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FE5D7A9-8EF9-D3F0-7B7A-78270E201C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0B6E29-88B0-452C-83DA-0022ACBA6A6D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481A0656-9CA3-497F-110F-3A02CEE161B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A6C70CFE-942E-645C-D8A1-476647CEB0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B80A050-8BDF-21FA-206B-2FFA13D759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5EB25C-7A02-441D-ABD0-EF33D09222B1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FF9F027F-75E5-2FC8-A762-0FE1BA2030C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DBCF1F98-81D6-6285-ECA6-C4771FE490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60D3EE8-F5D8-D011-433B-890BBDFCB4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8A4745-8C1C-40A6-BCD0-E18A32868936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B1F42BD3-C664-DF5B-99E9-7F13ECCD450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C4AB416F-2741-D6F2-F014-4630541EAB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4F97FA3-FEA8-5F71-2B20-F400C80424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FD1D98-5E11-46A6-8021-CB1D557A9CC3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36409C90-CADA-DED3-D4E5-D2A8335F21D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3443C1E5-2F46-33A1-FCD5-B4DD9CD0B9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B799B3A-CD6A-8F54-5EE2-6524F70C7D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86D46B-DB07-4CA5-86C0-320B8CBCEEA0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96799A7C-B9B4-49C7-611C-2D226C1FB7F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9EB6CDB5-CBDB-4A71-01DC-DDDDA9C10E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E87202A-A410-F779-5BDC-86EA0160D9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3A5BD8-812A-4209-A408-6FC6558B3BDE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EFBE7DA2-8616-C55E-DEBC-41404409BD6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0A347E01-C41E-B586-7626-9ABBECC96A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57855BF-3409-9186-C4A3-99E079F3FD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8DB07A-E2E6-46B6-9134-3F87A3A1F1FF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0102E0BA-FE3E-593F-B50A-D8DB3524C28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3ABC8982-A861-1E94-DD11-549C19129F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0AED63D-CDD7-A892-77DA-2236D63715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B7D790-C6DA-4FA7-BBA9-91B5F4BC63D5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66D77288-2A79-AEFE-1AF5-F9B9691EE51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AF86A698-ADAC-0506-E974-F3D8045092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7543265-91AC-B695-7094-8F4598D26A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FE1C43-40AA-40C3-A4F9-2B8EEB3DC4F6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A08D5C9F-6CD0-498A-15B6-FC5301498C7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7AC0C101-D7BB-97E8-F0FA-4E67BFC9E3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63D066C-5200-D73F-71CC-0E4CBC4701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68FDAE-C74E-4BAC-A17A-D3E0298DE687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9397A8A3-491F-D40D-4ED6-7F03270F558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CBDC468C-678C-A8D3-B2BE-C046FCF14F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13F0C2C-7CEC-356B-48F1-0A44553E84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AE2B87-7577-4D65-9C67-7B57EC87800D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319B8050-BF82-CE08-9A25-569EDFFADB4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55FF91D8-EDE9-E320-687D-21ED6CBCA7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86624FD-57BC-0DF8-ACA7-FB8D05ABDC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741AF9-357D-4795-B0EF-2A866B1E82C4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673523B9-88F1-D316-9AAF-B6ED5E72A69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D1F41BC1-4FF1-F0EA-EDB3-859CAE6134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052BD54-C29B-50F9-276D-FBC1D32566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5F6327-42C8-40CD-B883-C27654D991FA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CE4126B7-F2E1-E3C6-2CD0-60EB24E7916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17CD22D2-ABDE-BF48-610C-84BD49CEBB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6566C87-E33D-5FD9-DB8A-15972A8E0F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FCD5E0-7CFC-4BEA-B835-6D59C893C23D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EF4AD94A-1465-235F-46BE-D5181CDF58D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C1015065-685D-A705-E539-13E9BC8F73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64A3DAD-F9CB-2BDC-77A5-409F84DB94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38B6FF-CABB-4309-BB37-C92F7835D9EC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13AA7D2C-360E-CB9A-823B-AB41937C25A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35AD6164-98FB-C2CD-3057-15D2B0291C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E69EF9D-1132-453F-E661-6614A5D410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70AB3E-E09C-481C-87BC-E3B296E13F6A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8AF01808-2632-CF38-B8F3-3A7737CAB6B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48A9A1F9-05BD-0148-E772-B692611EF7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4895081-4B46-5B6E-6166-FB406D10BB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97D035-E50A-477F-B05E-8A43CDACFAAA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9111DFA9-E253-8894-2001-62C0F201E85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F3BEDAE1-5676-D4C1-5EAB-C8866702B2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6B40338-E2AB-7CC6-0658-96F41E3788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96623C-ACBC-4C40-944F-59E8FEC16DAF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E1D6FF02-5E51-8E1F-B0EA-C4D240882A3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2F1C6FFA-4B55-F57D-315A-77FCE8F36F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D5A2E9C-0960-2AF8-1818-CAD2F98406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416E2B-A2EA-4695-86BC-783D9DACC432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C28B5FE9-D619-8F55-A364-2E478CE4394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9257D084-6C1A-BC0C-7D65-8D1C6F2530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70CABC3-AFF6-3C56-D347-CE823EA4D4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6DA149-D0D3-4304-80A3-F13C9F27426C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975325DB-FCAF-CA80-7F30-7C889B150A0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DD3917C2-4ADB-BD27-F7E4-E34CBE9399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43A7CD1-5F3C-4DF5-011D-15101C35E6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BAC6CC-C5FF-48BB-91A2-677E98CF1CD7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3E374B66-E0FB-EA84-D5CD-C251714052D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7B4306AA-E49B-0669-BFD5-32226DBC68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D289833-67F7-C9BF-44FF-9BB10B1B40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6C64E4-76A6-4350-AD97-27AF994A617D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93B01EF3-FFC7-1860-291F-5743DE0F5B1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82C4E402-78C7-A1CD-457A-B61E913A25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0C31D5A-9715-47B7-B892-A03A7F36B1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97504A-9D42-476A-A98E-BA3D11AAEE77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951AC7E8-A0B9-286B-304A-AAF288BAC72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58E6116-3498-F790-DF4F-39EE7C5821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BA4E4BF-CF19-411F-5B92-105EC3ED96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91A8DF-B1AD-4708-AEEA-96E779AEE0ED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90114" name="Rectangle 2">
            <a:extLst>
              <a:ext uri="{FF2B5EF4-FFF2-40B4-BE49-F238E27FC236}">
                <a16:creationId xmlns:a16="http://schemas.microsoft.com/office/drawing/2014/main" id="{130CD579-E852-3638-810D-C190A57E4B8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8577B166-BEE7-60A5-23DC-4CD7BB99F0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DDCFD72-3747-94ED-B0EE-E52F349F32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8698B7-7319-4A0A-A1AF-50B73CADA4D2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421E035E-123C-A9B2-D6BA-86F0B783777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4A703C19-2DF6-7061-7BD6-DAF1871459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A50C22B-DFF6-9B74-976F-ACC514E669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63D166-8D25-4B1C-8ED8-6ACB1C20F304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92162" name="Rectangle 2">
            <a:extLst>
              <a:ext uri="{FF2B5EF4-FFF2-40B4-BE49-F238E27FC236}">
                <a16:creationId xmlns:a16="http://schemas.microsoft.com/office/drawing/2014/main" id="{D02678D8-613C-0EA6-EE29-5E6C2643061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3DD0AFF3-0FDF-3DF3-E3FB-08C55F4B92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2E328FF-CCD6-A712-CAE5-4F5026D3B1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EA649E-4128-456A-84BD-6BE887F73013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950F5350-4263-AAC9-B8E0-3874D580285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B1DE3AD9-55F9-73DD-6BB1-A38B8E7B9B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230A465-C5E5-7DB9-5109-C12F138554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F50932-72C1-45C9-9353-1B71827D6D3A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CEFB11EF-5F79-C62F-2229-6D5BA09F1CD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D65C27D5-509B-7D20-4A72-41FC2F843F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3ACF02F-8850-63C6-D864-C50D3CC30A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2235BF-731F-451C-892A-D770692A3397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E5715480-E205-E321-3947-F7DDD04C4C8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588484B7-39D8-C512-9F92-EDEAFA611F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http://sdb.bio.purdue.edu/fly/aimain/images.htm</a:t>
            </a: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4E72E56-5F73-1FC5-5D91-4A27609B8E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FBF6BF-9E0F-48A2-981A-62915AAAA261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73B7638C-DF9A-6873-78E8-7BA9DCC7455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D3F10CDF-E477-03AF-A7D1-D10C6BC2BD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http://sdb.bio.purdue.edu/fly/aimain/images.htm</a:t>
            </a: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4E5C865-4488-3ABD-FEBA-E0BE60261D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717F62-83A2-4157-A443-618B303B5737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83835AA2-6E91-B6C2-C764-75BD8E8C6E3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9F2D5BE8-B4E8-709B-3F07-359DD9129E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7850A75-A8A7-2AC4-1ABC-97F443E582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9677E-AB89-49CD-868B-F25B78A64614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284F152E-9D9D-190A-D4D9-E8BB8026AED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25F97CCB-17F1-78EA-BA3B-8F1B4654B0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55A70EA-2013-039E-B887-5A1D87912E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A59F25-37D3-4D34-8E92-70401A0161EC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96258" name="Rectangle 2">
            <a:extLst>
              <a:ext uri="{FF2B5EF4-FFF2-40B4-BE49-F238E27FC236}">
                <a16:creationId xmlns:a16="http://schemas.microsoft.com/office/drawing/2014/main" id="{2B841A89-D185-13BD-F987-78A2431DBC3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5753A89B-F6E6-57C6-7DA1-90B65D7990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04410E6-7B2F-2548-3338-29CEBD4C0A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D61A38-B229-46BB-ACC6-99388A82B4EA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2C881F8B-C570-4940-EFD1-A05358F8D87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6DC778AE-1654-4A9F-A3A8-E7C3142AA3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9AD68AD-3A78-14CC-1DD1-E7848FAF5C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2B1772-B04F-4D9C-ACA7-C8F1FB9A9274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084605A5-5AE4-9F10-FCB0-3CB1907637C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F55DAB81-A238-21CB-7D6C-9A98FE36CB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0F306C0-C201-27F5-CB2A-D393FFEB31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70775A-35AA-45F0-8AF5-4880D3612C12}" type="slidenum">
              <a:rPr lang="en-US" altLang="en-US"/>
              <a:pPr/>
              <a:t>48</a:t>
            </a:fld>
            <a:endParaRPr lang="en-US" altLang="en-US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343DF16A-3B3C-0B7C-0670-E0BF0CC973E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5970E4EE-6213-C176-7583-BB8A912693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BFB6546-E6C2-4C39-6231-6E4EE71098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04A484-13DD-4B43-841F-1F742ECA8605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333EEA5A-D972-2245-6C3B-761768BB41E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E8E5FB80-8434-05F0-C43D-A28592F5C2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FAD5DBE-9FBB-C3F2-1324-91449D150D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FA8BD2-BE45-41CD-AEE9-E1FEE6454AD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E5BF89BF-158C-4C6A-A6CF-E8AD093BE49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38F2EBAE-DD9C-6D3A-E71A-8FFA7C2226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A3E925C-0AE5-8A5B-61FC-A6559CCE9E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511CB6-E0D1-4F1C-8EA3-9CC881DA0933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FC33D23B-5CB8-6A71-90D3-6B806DC43BB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04B0E081-E725-E504-7270-4BCA64F9AB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0BD7624-EC10-FEAA-3AB2-B4FD2642A7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71BC19-2A93-4387-8CDD-1CB297C3A04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7FEA33F4-2406-3FC9-F96C-5AA9430314B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F7BC0FEE-4E03-D0A1-4652-178BFA6D38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4C05559-5998-E8DD-121E-A8CA79E93C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404E82-7809-489E-A094-03A65EEE8C3C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241C52F3-E086-9E4F-8218-CD6A8455C13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4F1784A3-7E5E-D45A-892C-130D16E626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F7FE0-D6EA-51EC-D3ED-8DEB29717F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72E1CB-6C1E-3A48-73AA-1FAC71B703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29690-51FF-15F2-D245-1E51DE0CC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4F57E-6CE9-92A4-2908-5872624D9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BFD43-8B04-AA51-4478-917C2B969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348AC-4152-4506-BC93-33EB388AB3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6990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36898-FD56-FF56-DF48-E6D9E53A8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985239-F3E5-2B2B-BA93-FA878A410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AD47C-A0D7-2C75-B494-44D15C4B2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B778D-CED6-A9E9-BF13-791879981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8CA14-DE72-228E-6383-4D0DE483E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03D906-5875-445F-B5BB-D104721127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1180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D32AE2-D8A3-34D6-DF34-11FC576EC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8DC764-2522-1AB2-EBBB-A71090838A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E95A0-416C-179C-0AD6-0E8BC51E3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FCD6F5-B80C-C794-B51E-4B7C8B6E2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6AD89-0A82-B9DE-AC40-CB07644C1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0C193-22E5-44CE-BF56-08722BE6C4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761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97028-98D6-9AAD-262A-CD1A1796E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75DAA-F159-E54F-2D95-CB7C85157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E3792-358F-E2DF-0DF4-F9CA10997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3672E1-DABA-1E35-9A01-FC31E4675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8831FC-6F4D-4779-EC2F-524B2CC85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FA1C0-856C-43E6-B3E1-6796A00AB2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16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DD668-AEA5-4BED-E26A-B93E596CF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02F8B-164D-E3F8-D25B-020F6FE7B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0D061-8F5C-37D0-0D26-65A173478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EA528B-1C85-1EC5-90DB-4C25E8117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FCF9E-289A-08BE-50B8-D7BE2EBB7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AC173-59C7-4034-BBA8-4BDF27E512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380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D61B9-9073-FBB7-0AAD-7B35DDDC4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72BA4-1E78-ADA4-28DF-A4E7523612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929272-F685-8C80-1A0A-B791E2861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CAB8A6-75B5-3835-8D15-11B7121AE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E8ABB-3CF4-9AE1-2082-A030A4DE2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E90CAE-9444-3805-80B3-20A9BD1B4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7C1E61-3FE8-4031-A8D6-925282F3F9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324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05708-34CB-AE41-FEAE-669A9B7DD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6327A-3D0C-6D44-3AE7-44C6DEB6E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C089D0-4C4D-A817-F451-7D66D7F3B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E4952F-6802-53DD-E430-86199F97F8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82C3AC-5A17-10CC-6243-985C99D1BF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93B73C-1F29-D7AD-D2F6-8DDD518E8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2A5777-6870-50D8-1022-91FCBA4BC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942A67-713C-5B02-84B1-8CA42D0B8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912733-E389-4FCD-ACCB-AF3881577C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575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DF8F1-28A7-5CD1-7ADF-CB114EAB8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7FAE0D-1CFE-79C0-B6F5-616BC9220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8B3D74-E667-E48D-A529-9C39DB321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7D699-B509-C1FF-0CA3-5F845108E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C3009-59F6-4508-9B0A-A57B927042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77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AF36C6-07AB-4989-5D11-E0361D92C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B66ADF-07DD-F822-2FE1-D49DD8F58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48DABF-6D71-FCBD-E874-99C479CF8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E6CC2-8A32-40BF-B941-9A591BBC2A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4741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B9608-C8D9-A9C4-20BE-1FA6780C8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D8D56-D8B2-C70C-02DD-43CD400EF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5FECB5-3016-BB4A-E4EA-4B8E84998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AE124A-1958-4858-EB4A-3C52D354F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F69E72-ED1D-E7EC-04CA-611E0E8B2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67264-7152-836F-CF90-E4008E495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0C46DB-B01F-4ECE-9FC9-509A04A900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28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6A1BC-0591-F5EA-35F6-2DE573E10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DAEC19-2257-BB22-7299-554253DA19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607C41-F823-EED7-155D-90CD9FC44C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DB98B4-4B71-AAA4-260D-1FA8B25A2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59A557-11E1-FD07-DB65-EA0698289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E2AEF4-B1D2-7843-A98D-C79677178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3F5B3-CB26-487C-85A6-976F3D5E5E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713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4CB9A16-10E3-4B5D-721A-CDCE774ECA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08A57C7-647B-1E39-AF43-DBCE78C0E5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B78B1EA-8982-ECA2-6382-5094A165A86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B621F83-3DC3-B123-94E7-58C43B3927B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030B812-4717-CC64-28DC-AF750CBD573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7183B1D-4BCA-40D5-BAC3-0408C42399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AE6EF06-0252-95B0-889C-FC6EF2AC5D9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/>
              <a:t>Evolutionary Concepts: Variation and Mutation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547F821-65AD-5119-650A-39D008AA717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en-US" sz="3200"/>
              <a:t>6 February 2003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BC32199-AC56-229A-1CA3-3B39C682F3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Dominant and Recessive Alleles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B454B5B-5264-7E88-92CC-556AB612CD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Dominant alleles:</a:t>
            </a:r>
          </a:p>
          <a:p>
            <a:pPr lvl="1"/>
            <a:r>
              <a:rPr lang="en-US" altLang="en-US"/>
              <a:t>“Dominate” over other alleles</a:t>
            </a:r>
          </a:p>
          <a:p>
            <a:pPr lvl="1"/>
            <a:r>
              <a:rPr lang="en-US" altLang="en-US"/>
              <a:t>Will be expressed, while a recessive allele is suppressed</a:t>
            </a:r>
          </a:p>
          <a:p>
            <a:r>
              <a:rPr lang="en-US" altLang="en-US"/>
              <a:t>Recessive alleles:</a:t>
            </a:r>
          </a:p>
          <a:p>
            <a:pPr lvl="1"/>
            <a:r>
              <a:rPr lang="en-US" altLang="en-US"/>
              <a:t>Alleles that are suppressed in the presence of a dominant allele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C5830F4F-C5A2-CA56-EA4E-94CCB5339C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 Pool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28A6051-989B-E6F0-79CE-5103C6CCC6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r>
              <a:rPr lang="en-US" altLang="en-US"/>
              <a:t>The collection of available alleles in a population</a:t>
            </a:r>
          </a:p>
          <a:p>
            <a:r>
              <a:rPr lang="en-US" altLang="en-US"/>
              <a:t>The distribution of these alleles across the population is not taken into account!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E449B92-4E7B-F24D-A04C-DF848F2F65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Allele frequency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7F3EBDB-0B1E-B6F5-B848-DAF5571F0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frequency of an allele in a population</a:t>
            </a:r>
          </a:p>
          <a:p>
            <a:r>
              <a:rPr lang="en-US" altLang="en-US"/>
              <a:t>Example: </a:t>
            </a:r>
          </a:p>
          <a:p>
            <a:pPr lvl="1"/>
            <a:r>
              <a:rPr lang="en-US" altLang="en-US"/>
              <a:t>50 individuals = 100 alleles</a:t>
            </a:r>
          </a:p>
          <a:p>
            <a:pPr lvl="1"/>
            <a:r>
              <a:rPr lang="en-US" altLang="en-US"/>
              <a:t>25 R alleles = 25/100 = 25% R </a:t>
            </a:r>
            <a:br>
              <a:rPr lang="en-US" altLang="en-US"/>
            </a:br>
            <a:r>
              <a:rPr lang="en-US" altLang="en-US"/>
              <a:t>= 0.25 is the frequency of R</a:t>
            </a:r>
          </a:p>
          <a:p>
            <a:pPr lvl="1"/>
            <a:r>
              <a:rPr lang="en-US" altLang="en-US"/>
              <a:t>75 W alleles = 75/100 W = 75% W </a:t>
            </a:r>
            <a:br>
              <a:rPr lang="en-US" altLang="en-US"/>
            </a:br>
            <a:r>
              <a:rPr lang="en-US" altLang="en-US"/>
              <a:t>= 0.75 is the frequency of 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0D15F7F-4BE2-C380-2DB7-5597DA68C5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Allele frequency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5527C80-EF5D-B84B-7BCE-31065D13E2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Note: </a:t>
            </a:r>
          </a:p>
          <a:p>
            <a:r>
              <a:rPr lang="en-US" altLang="en-US"/>
              <a:t>The sum of the frequencies for each allele in a population is always equal to 1.0!</a:t>
            </a:r>
          </a:p>
          <a:p>
            <a:endParaRPr lang="en-US" altLang="en-US"/>
          </a:p>
          <a:p>
            <a:r>
              <a:rPr lang="en-US" altLang="en-US"/>
              <a:t>Frequencies are percentages, and the total percentage must be 100</a:t>
            </a:r>
          </a:p>
          <a:p>
            <a:pPr lvl="1"/>
            <a:r>
              <a:rPr lang="en-US" altLang="en-US"/>
              <a:t>100% = 1.00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C1301C8-8CE3-7D84-3C97-9085D05A73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Other important frequencies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447E435-C3D4-EB6B-D1F7-AD4DF08E92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Genotype frequency</a:t>
            </a:r>
          </a:p>
          <a:p>
            <a:pPr lvl="1"/>
            <a:r>
              <a:rPr lang="en-US" altLang="en-US"/>
              <a:t>The percentage of each genotype present in a population</a:t>
            </a:r>
          </a:p>
          <a:p>
            <a:pPr lvl="1"/>
            <a:endParaRPr lang="en-US" altLang="en-US"/>
          </a:p>
          <a:p>
            <a:r>
              <a:rPr lang="en-US" altLang="en-US"/>
              <a:t>Phenotype frequency</a:t>
            </a:r>
          </a:p>
          <a:p>
            <a:pPr lvl="1"/>
            <a:r>
              <a:rPr lang="en-US" altLang="en-US"/>
              <a:t>The percentage of each phenotype present in a population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701F7D8-69FB-21FC-F5A3-30729B9211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Evolution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B63A664-9EA4-19DF-394A-EEB2B3EEAE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r>
              <a:rPr lang="en-US" altLang="en-US"/>
              <a:t>Now we can define </a:t>
            </a:r>
            <a:r>
              <a:rPr lang="en-US" altLang="en-US" i="1"/>
              <a:t>evolution</a:t>
            </a:r>
            <a:r>
              <a:rPr lang="en-US" altLang="en-US"/>
              <a:t> as the change in genotype frequencies over time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DAC6544-5D9F-52C1-4D38-EDC9DAA3B9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Genetic Variation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E49AAF8-9A7F-CDC4-5FFA-F7700A414C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r>
              <a:rPr lang="en-US" altLang="en-US"/>
              <a:t>The very stuff of evolution!</a:t>
            </a:r>
          </a:p>
          <a:p>
            <a:endParaRPr lang="en-US" altLang="en-US"/>
          </a:p>
          <a:p>
            <a:r>
              <a:rPr lang="en-US" altLang="en-US"/>
              <a:t>Without genetic variation, there can be no evolution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515CED0-1DA6-DA22-AA8E-8DA6C951DA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Pigeons</a:t>
            </a:r>
          </a:p>
        </p:txBody>
      </p:sp>
      <p:pic>
        <p:nvPicPr>
          <p:cNvPr id="17418" name="Picture 10">
            <a:extLst>
              <a:ext uri="{FF2B5EF4-FFF2-40B4-BE49-F238E27FC236}">
                <a16:creationId xmlns:a16="http://schemas.microsoft.com/office/drawing/2014/main" id="{94A0A4E9-F311-F567-FF4C-1403EC68C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06600" cy="252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0" name="Picture 12">
            <a:extLst>
              <a:ext uri="{FF2B5EF4-FFF2-40B4-BE49-F238E27FC236}">
                <a16:creationId xmlns:a16="http://schemas.microsoft.com/office/drawing/2014/main" id="{19EB0583-F117-6126-87E5-28D5480917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87800"/>
            <a:ext cx="3492500" cy="287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1" name="Picture 13">
            <a:extLst>
              <a:ext uri="{FF2B5EF4-FFF2-40B4-BE49-F238E27FC236}">
                <a16:creationId xmlns:a16="http://schemas.microsoft.com/office/drawing/2014/main" id="{EBE9A9F8-4871-5472-2F9E-BA3088564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286000"/>
            <a:ext cx="2374900" cy="195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2" name="Picture 14">
            <a:extLst>
              <a:ext uri="{FF2B5EF4-FFF2-40B4-BE49-F238E27FC236}">
                <a16:creationId xmlns:a16="http://schemas.microsoft.com/office/drawing/2014/main" id="{B250CD40-FEC2-2B20-AE9D-EA71FCEAC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040188"/>
            <a:ext cx="3429000" cy="281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3" name="Picture 15">
            <a:extLst>
              <a:ext uri="{FF2B5EF4-FFF2-40B4-BE49-F238E27FC236}">
                <a16:creationId xmlns:a16="http://schemas.microsoft.com/office/drawing/2014/main" id="{8DD274C3-C4CA-5BD3-6B1F-B00137228D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305300"/>
            <a:ext cx="3111500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4" name="Picture 16">
            <a:extLst>
              <a:ext uri="{FF2B5EF4-FFF2-40B4-BE49-F238E27FC236}">
                <a16:creationId xmlns:a16="http://schemas.microsoft.com/office/drawing/2014/main" id="{4FBA24A9-6B96-A6D3-6174-7E7C81317F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450" y="2520950"/>
            <a:ext cx="2451100" cy="181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25" name="Picture 17">
            <a:extLst>
              <a:ext uri="{FF2B5EF4-FFF2-40B4-BE49-F238E27FC236}">
                <a16:creationId xmlns:a16="http://schemas.microsoft.com/office/drawing/2014/main" id="{1DE0EFCA-2695-9F85-6F82-2EEE4A699C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7300" y="0"/>
            <a:ext cx="2806700" cy="290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3D7A9F0B-004D-5656-4648-05DD5D853D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Guppies</a:t>
            </a:r>
          </a:p>
        </p:txBody>
      </p:sp>
      <p:pic>
        <p:nvPicPr>
          <p:cNvPr id="19460" name="Picture 4">
            <a:extLst>
              <a:ext uri="{FF2B5EF4-FFF2-40B4-BE49-F238E27FC236}">
                <a16:creationId xmlns:a16="http://schemas.microsoft.com/office/drawing/2014/main" id="{EA3BB76C-910F-CCE7-6BE3-0C5666B196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963" y="1739900"/>
            <a:ext cx="6440487" cy="481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4CEAACD-093C-C19B-8567-8A0FA54135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is phenotypic variation not as important?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C7BC0D7-F225-BCA5-5B00-486934BF7A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pPr>
              <a:lnSpc>
                <a:spcPct val="120000"/>
              </a:lnSpc>
            </a:pPr>
            <a:r>
              <a:rPr lang="en-US" altLang="en-US"/>
              <a:t>Phenotypic variation is the result of:</a:t>
            </a:r>
          </a:p>
          <a:p>
            <a:pPr lvl="1">
              <a:lnSpc>
                <a:spcPct val="120000"/>
              </a:lnSpc>
            </a:pPr>
            <a:r>
              <a:rPr lang="en-US" altLang="en-US"/>
              <a:t>Genotypic variation</a:t>
            </a:r>
          </a:p>
          <a:p>
            <a:pPr lvl="1">
              <a:lnSpc>
                <a:spcPct val="120000"/>
              </a:lnSpc>
            </a:pPr>
            <a:r>
              <a:rPr lang="en-US" altLang="en-US"/>
              <a:t>Environmental variation</a:t>
            </a:r>
          </a:p>
          <a:p>
            <a:pPr lvl="1">
              <a:lnSpc>
                <a:spcPct val="120000"/>
              </a:lnSpc>
            </a:pPr>
            <a:r>
              <a:rPr lang="en-US" altLang="en-US"/>
              <a:t>Other effects</a:t>
            </a:r>
          </a:p>
          <a:p>
            <a:pPr lvl="2">
              <a:lnSpc>
                <a:spcPct val="120000"/>
              </a:lnSpc>
            </a:pPr>
            <a:r>
              <a:rPr lang="en-US" altLang="en-US"/>
              <a:t>Such as maternal or paternal effects</a:t>
            </a:r>
          </a:p>
          <a:p>
            <a:pPr>
              <a:lnSpc>
                <a:spcPct val="120000"/>
              </a:lnSpc>
            </a:pPr>
            <a:r>
              <a:rPr lang="en-US" altLang="en-US"/>
              <a:t>Not completely heritable!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B976D16-B340-3A22-ACE3-453662DB8C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Definitions and Terminology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0943AA6-55F5-6C64-07CA-9E2FB23565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Microevolution</a:t>
            </a:r>
          </a:p>
          <a:p>
            <a:pPr lvl="1"/>
            <a:r>
              <a:rPr lang="en-US" altLang="en-US"/>
              <a:t>Changes within populations or species in gene frequencies and distributions of traits</a:t>
            </a:r>
          </a:p>
          <a:p>
            <a:pPr lvl="1"/>
            <a:endParaRPr lang="en-US" altLang="en-US"/>
          </a:p>
          <a:p>
            <a:r>
              <a:rPr lang="en-US" altLang="en-US"/>
              <a:t>Macroevolution</a:t>
            </a:r>
          </a:p>
          <a:p>
            <a:pPr lvl="1"/>
            <a:r>
              <a:rPr lang="en-US" altLang="en-US"/>
              <a:t>Higher level changes, e.g. generation of new species or higher–level classification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A513D381-1954-A172-345D-CB7800F132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Hardy-Weinberg Equilibrium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2BCBFF56-2E59-A687-2336-0EFA1F6CBA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Five conditions under which evolution cannot occur</a:t>
            </a:r>
          </a:p>
          <a:p>
            <a:endParaRPr lang="en-US" altLang="en-US"/>
          </a:p>
          <a:p>
            <a:r>
              <a:rPr lang="en-US" altLang="en-US"/>
              <a:t>All five must be met:</a:t>
            </a:r>
          </a:p>
          <a:p>
            <a:r>
              <a:rPr lang="en-US" altLang="en-US"/>
              <a:t>If any one is violated, the population will evolve!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135E4A3E-EE13-955F-D3F8-85C3B74B90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HWE: Five conditions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217E5614-15FF-2B99-EE9C-4C3DFB5B36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No net change in allele frequencies due to mutation</a:t>
            </a:r>
          </a:p>
          <a:p>
            <a:r>
              <a:rPr lang="en-US" altLang="en-US"/>
              <a:t>Members of the population mate randomly</a:t>
            </a:r>
          </a:p>
          <a:p>
            <a:r>
              <a:rPr lang="en-US" altLang="en-US"/>
              <a:t>New alleles do not enter the population via immigrating individuals</a:t>
            </a:r>
          </a:p>
          <a:p>
            <a:r>
              <a:rPr lang="en-US" altLang="en-US"/>
              <a:t>The population is large</a:t>
            </a:r>
          </a:p>
          <a:p>
            <a:r>
              <a:rPr lang="en-US" altLang="en-US"/>
              <a:t>Natural selection does not occur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14F0D8FC-1B3B-0F69-6BDD-BEE8785D77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HWE: 5 violations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97188624-6E2F-5226-5781-04A1F7C314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So, five ways in which populations CAN evolve!</a:t>
            </a:r>
          </a:p>
          <a:p>
            <a:r>
              <a:rPr lang="en-US" altLang="en-US"/>
              <a:t>Mutation</a:t>
            </a:r>
          </a:p>
          <a:p>
            <a:r>
              <a:rPr lang="en-US" altLang="en-US"/>
              <a:t>Nonrandom mating</a:t>
            </a:r>
          </a:p>
          <a:p>
            <a:r>
              <a:rPr lang="en-US" altLang="en-US"/>
              <a:t>Migration (Gene flow)</a:t>
            </a:r>
          </a:p>
          <a:p>
            <a:r>
              <a:rPr lang="en-US" altLang="en-US"/>
              <a:t>Small population sizes (Genetic drift)</a:t>
            </a:r>
          </a:p>
          <a:p>
            <a:r>
              <a:rPr lang="en-US" altLang="en-US"/>
              <a:t>Natural selection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D88F01F2-B9F5-DD4F-7B44-5C375FF10B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Math of HWE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E2908809-6C9B-361D-111C-FB94F84794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Because the total of all allele frequencies is equal to 1…</a:t>
            </a:r>
          </a:p>
          <a:p>
            <a:r>
              <a:rPr lang="en-US" altLang="en-US"/>
              <a:t>If the frequency of Allele 1 is p</a:t>
            </a:r>
          </a:p>
          <a:p>
            <a:r>
              <a:rPr lang="en-US" altLang="en-US"/>
              <a:t>And the frequency of Allele 2 is q</a:t>
            </a:r>
          </a:p>
          <a:p>
            <a:r>
              <a:rPr lang="en-US" altLang="en-US"/>
              <a:t>Then…</a:t>
            </a:r>
          </a:p>
          <a:p>
            <a:r>
              <a:rPr lang="en-US" altLang="en-US"/>
              <a:t>p + q = 1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40FA4A12-1F30-83C1-39E3-5FDCD5D416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Math of HWE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97AF28AD-8411-1A58-9EA7-B59246A723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And, because with two alleles we have three genotypes:</a:t>
            </a:r>
          </a:p>
          <a:p>
            <a:r>
              <a:rPr lang="en-US" altLang="en-US"/>
              <a:t>pp, pq, and qq</a:t>
            </a:r>
          </a:p>
          <a:p>
            <a:r>
              <a:rPr lang="en-US" altLang="en-US"/>
              <a:t>The frequencies of these genotypes are equal to (p + q)</a:t>
            </a:r>
            <a:r>
              <a:rPr lang="en-US" altLang="en-US" baseline="30000"/>
              <a:t>2</a:t>
            </a:r>
            <a:r>
              <a:rPr lang="en-US" altLang="en-US"/>
              <a:t> = 1</a:t>
            </a:r>
            <a:r>
              <a:rPr lang="en-US" altLang="en-US" baseline="30000"/>
              <a:t>2</a:t>
            </a:r>
          </a:p>
          <a:p>
            <a:endParaRPr lang="en-US" altLang="en-US"/>
          </a:p>
          <a:p>
            <a:r>
              <a:rPr lang="en-US" altLang="en-US"/>
              <a:t>Or, p</a:t>
            </a:r>
            <a:r>
              <a:rPr lang="en-US" altLang="en-US" baseline="30000"/>
              <a:t>2</a:t>
            </a:r>
            <a:r>
              <a:rPr lang="en-US" altLang="en-US"/>
              <a:t> + 2pq + q</a:t>
            </a:r>
            <a:r>
              <a:rPr lang="en-US" altLang="en-US" baseline="30000"/>
              <a:t>2</a:t>
            </a:r>
            <a:r>
              <a:rPr lang="en-US" altLang="en-US"/>
              <a:t> = 1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3CCCD2EF-E6DE-4FEC-36A8-9EEDCA3691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of HWE Math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B084731-85B2-A6AD-9F39-D91310AFB5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Local population of butterflies has 50 individuals</a:t>
            </a:r>
          </a:p>
          <a:p>
            <a:r>
              <a:rPr lang="en-US" altLang="en-US"/>
              <a:t>How many alleles are in the population at one locus?</a:t>
            </a:r>
          </a:p>
          <a:p>
            <a:r>
              <a:rPr lang="en-US" altLang="en-US"/>
              <a:t>If the distribution of genotype frequencies is 10 AA, 20 Aa, 20 aa, what are the frequencies of the two alleles? 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A85D988D-0247-08C1-C447-ACE0144796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of HWE math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D7079D75-6061-16F4-53D5-3B98AB44D8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With 50 individuals, there are 100 alleles</a:t>
            </a:r>
          </a:p>
          <a:p>
            <a:r>
              <a:rPr lang="en-US" altLang="en-US"/>
              <a:t>Each AA individual has 2 A’s, for a total of 20. Each Aa individual has 1 A, for a total of 20. Total number of A = 40, out of 100, </a:t>
            </a:r>
            <a:br>
              <a:rPr lang="en-US" altLang="en-US"/>
            </a:br>
            <a:r>
              <a:rPr lang="en-US" altLang="en-US"/>
              <a:t>p = 0.40</a:t>
            </a:r>
          </a:p>
          <a:p>
            <a:r>
              <a:rPr lang="en-US" altLang="en-US"/>
              <a:t>Each Aa has 1 a, = 20, plus 2 a’s for each aa (=40), = 60/100 a,  q = 0.60</a:t>
            </a:r>
          </a:p>
          <a:p>
            <a:r>
              <a:rPr lang="en-US" altLang="en-US"/>
              <a:t>(Or , q = 1 - p = 1 - 0.40 = 0.60)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DC3E89F4-F323-6981-3917-A1534852A4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of HWE math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88FE4DAE-BAEC-888B-6D2C-F647544678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What are the expected genotype frequencies after one generation? (Assume no evolutionary agents are acting!)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4E04E405-D85C-433A-0158-74E49EC158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of HWE math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9E0B0C8A-E918-6A61-645A-0691272FAB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pPr>
              <a:lnSpc>
                <a:spcPct val="110000"/>
              </a:lnSpc>
            </a:pPr>
            <a:r>
              <a:rPr lang="en-US" altLang="en-US"/>
              <a:t>What are the expected genotype frequencies after one generation? (Assume no evolutionary agents are acting!)</a:t>
            </a:r>
          </a:p>
          <a:p>
            <a:pPr>
              <a:lnSpc>
                <a:spcPct val="110000"/>
              </a:lnSpc>
            </a:pPr>
            <a:endParaRPr lang="en-US" altLang="en-US"/>
          </a:p>
          <a:p>
            <a:pPr>
              <a:lnSpc>
                <a:spcPct val="140000"/>
              </a:lnSpc>
            </a:pPr>
            <a:r>
              <a:rPr lang="en-US" altLang="en-US"/>
              <a:t>p</a:t>
            </a:r>
            <a:r>
              <a:rPr lang="en-US" altLang="en-US" baseline="30000"/>
              <a:t>2</a:t>
            </a:r>
            <a:r>
              <a:rPr lang="en-US" altLang="en-US"/>
              <a:t> + 2pq + q</a:t>
            </a:r>
            <a:r>
              <a:rPr lang="en-US" altLang="en-US" baseline="30000"/>
              <a:t>2</a:t>
            </a:r>
            <a:r>
              <a:rPr lang="en-US" altLang="en-US"/>
              <a:t> = 1 and p = 0.40 and q = 0.60</a:t>
            </a:r>
          </a:p>
          <a:p>
            <a:pPr>
              <a:lnSpc>
                <a:spcPct val="140000"/>
              </a:lnSpc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3E831560-A3F8-994B-242E-F43EC11613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of HWE math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D08EC8AA-74FA-B0C7-E363-2C262232D7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altLang="en-US"/>
              <a:t>What are the expected genotype frequencies after one generation? (Assume no evolutionary agents are acting!)</a:t>
            </a:r>
          </a:p>
          <a:p>
            <a:r>
              <a:rPr lang="en-US" altLang="en-US"/>
              <a:t>p</a:t>
            </a:r>
            <a:r>
              <a:rPr lang="en-US" altLang="en-US" baseline="30000"/>
              <a:t>2</a:t>
            </a:r>
            <a:r>
              <a:rPr lang="en-US" altLang="en-US"/>
              <a:t> + 2pq + q</a:t>
            </a:r>
            <a:r>
              <a:rPr lang="en-US" altLang="en-US" baseline="30000"/>
              <a:t>2</a:t>
            </a:r>
            <a:r>
              <a:rPr lang="en-US" altLang="en-US"/>
              <a:t> = 1 and p = 0.40 and q = 0.60</a:t>
            </a:r>
          </a:p>
          <a:p>
            <a:endParaRPr lang="en-US" altLang="en-US"/>
          </a:p>
          <a:p>
            <a:r>
              <a:rPr lang="en-US" altLang="en-US"/>
              <a:t>AA = (0.40) X (0.40) = 0.16</a:t>
            </a:r>
          </a:p>
          <a:p>
            <a:r>
              <a:rPr lang="en-US" altLang="en-US"/>
              <a:t>Aa = 2 X (0.40) X (0.60) = 0.48</a:t>
            </a:r>
          </a:p>
          <a:p>
            <a:r>
              <a:rPr lang="en-US" altLang="en-US"/>
              <a:t>aa = (0.60) X (0.60) = 0.36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1ACCA9C-7223-7502-24DB-BB065E64E9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F6B1568-061E-15BE-7EED-C142FD9EE8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r>
              <a:rPr lang="en-US" altLang="en-US"/>
              <a:t>Section of a chromosome that encodes the information to build a protein</a:t>
            </a:r>
          </a:p>
          <a:p>
            <a:r>
              <a:rPr lang="en-US" altLang="en-US"/>
              <a:t>Location is known as a “locus”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3275642-06FE-2006-FFF7-B035527EEC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Mutation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60834E9-A9BE-EA4A-586A-B43A41B73D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pPr>
              <a:lnSpc>
                <a:spcPct val="240000"/>
              </a:lnSpc>
            </a:pPr>
            <a:r>
              <a:rPr lang="en-US" altLang="en-US"/>
              <a:t>Mutation is the source of genetic variation! </a:t>
            </a:r>
          </a:p>
          <a:p>
            <a:pPr>
              <a:lnSpc>
                <a:spcPct val="240000"/>
              </a:lnSpc>
            </a:pPr>
            <a:r>
              <a:rPr lang="en-US" altLang="en-US"/>
              <a:t>No other source for entirely new alleles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2535449-C13D-9B83-F5FF-A379007C91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Rates of mutation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888F506-514E-B908-F828-E9F0F5637B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Vary widely across:</a:t>
            </a:r>
          </a:p>
          <a:p>
            <a:pPr lvl="1"/>
            <a:r>
              <a:rPr lang="en-US" altLang="en-US"/>
              <a:t>Species</a:t>
            </a:r>
          </a:p>
          <a:p>
            <a:pPr lvl="1"/>
            <a:r>
              <a:rPr lang="en-US" altLang="en-US"/>
              <a:t>Genes</a:t>
            </a:r>
          </a:p>
          <a:p>
            <a:pPr lvl="1"/>
            <a:r>
              <a:rPr lang="en-US" altLang="en-US"/>
              <a:t>Loci </a:t>
            </a:r>
            <a:r>
              <a:rPr lang="en-US" altLang="en-US" i="1"/>
              <a:t>(plural of </a:t>
            </a:r>
            <a:r>
              <a:rPr lang="en-US" altLang="en-US"/>
              <a:t>locus</a:t>
            </a:r>
            <a:r>
              <a:rPr lang="en-US" altLang="en-US" i="1"/>
              <a:t>)</a:t>
            </a:r>
            <a:endParaRPr lang="en-US" altLang="en-US"/>
          </a:p>
          <a:p>
            <a:pPr lvl="1"/>
            <a:r>
              <a:rPr lang="en-US" altLang="en-US"/>
              <a:t>Environments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75C09C8E-8BB3-D6EE-CD55-E4B5DE8195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Rates of mutation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8A10918A-F0DD-F44A-86AE-9F8B3FC084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Measured by phenotypic effects in humans:</a:t>
            </a:r>
          </a:p>
          <a:p>
            <a:pPr lvl="1"/>
            <a:r>
              <a:rPr lang="en-US" altLang="en-US"/>
              <a:t>Rate of 10</a:t>
            </a:r>
            <a:r>
              <a:rPr lang="en-US" altLang="en-US" baseline="30000"/>
              <a:t>-6</a:t>
            </a:r>
            <a:r>
              <a:rPr lang="en-US" altLang="en-US"/>
              <a:t> to 10</a:t>
            </a:r>
            <a:r>
              <a:rPr lang="en-US" altLang="en-US" baseline="30000"/>
              <a:t>-5</a:t>
            </a:r>
            <a:r>
              <a:rPr lang="en-US" altLang="en-US"/>
              <a:t> per gamete per generation</a:t>
            </a:r>
          </a:p>
          <a:p>
            <a:r>
              <a:rPr lang="en-US" altLang="en-US"/>
              <a:t>Total number of genes?</a:t>
            </a:r>
          </a:p>
          <a:p>
            <a:pPr lvl="1"/>
            <a:r>
              <a:rPr lang="en-US" altLang="en-US"/>
              <a:t>Estimates range from about 30,000 to over 100,000!</a:t>
            </a:r>
          </a:p>
          <a:p>
            <a:pPr lvl="1"/>
            <a:r>
              <a:rPr lang="en-US" altLang="en-US"/>
              <a:t>Nearly everyone is a mutant!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597A6F16-D12D-5E0F-EF13-B3F72FE81C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Rates of mutation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A647AEAC-910A-392E-9AF3-01CCF603DF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Mutation rate of the HIV–AIDS virus:</a:t>
            </a:r>
          </a:p>
          <a:p>
            <a:pPr lvl="1"/>
            <a:r>
              <a:rPr lang="en-US" altLang="en-US"/>
              <a:t>One error every 10</a:t>
            </a:r>
            <a:r>
              <a:rPr lang="en-US" altLang="en-US" baseline="30000"/>
              <a:t>4</a:t>
            </a:r>
            <a:r>
              <a:rPr lang="en-US" altLang="en-US"/>
              <a:t> to 10</a:t>
            </a:r>
            <a:r>
              <a:rPr lang="en-US" altLang="en-US" baseline="30000"/>
              <a:t>5</a:t>
            </a:r>
            <a:r>
              <a:rPr lang="en-US" altLang="en-US"/>
              <a:t> base pairs</a:t>
            </a:r>
          </a:p>
          <a:p>
            <a:r>
              <a:rPr lang="en-US" altLang="en-US"/>
              <a:t>Size of the HIV–AIDS genome:</a:t>
            </a:r>
          </a:p>
          <a:p>
            <a:pPr lvl="1"/>
            <a:r>
              <a:rPr lang="en-US" altLang="en-US"/>
              <a:t>About 10</a:t>
            </a:r>
            <a:r>
              <a:rPr lang="en-US" altLang="en-US" baseline="30000"/>
              <a:t>4</a:t>
            </a:r>
            <a:r>
              <a:rPr lang="en-US" altLang="en-US"/>
              <a:t> to 10</a:t>
            </a:r>
            <a:r>
              <a:rPr lang="en-US" altLang="en-US" baseline="30000"/>
              <a:t>5</a:t>
            </a:r>
            <a:r>
              <a:rPr lang="en-US" altLang="en-US"/>
              <a:t> base pairs</a:t>
            </a:r>
          </a:p>
          <a:p>
            <a:r>
              <a:rPr lang="en-US" altLang="en-US"/>
              <a:t>So, about one mutation per replication!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D3CBCB4-A885-BA2F-13E5-6683CEFD7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HIV-AIDS Video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C3D733F-4EE7-4F57-C511-22829A22F2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Rates of mutation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94763E2-BE9A-1D87-27DB-700254D8C5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Rates of mutation generally high</a:t>
            </a:r>
          </a:p>
          <a:p>
            <a:r>
              <a:rPr lang="en-US" altLang="en-US"/>
              <a:t>Leads to a high load of deleterious (harmful) mutations</a:t>
            </a:r>
          </a:p>
          <a:p>
            <a:endParaRPr lang="en-US" altLang="en-US"/>
          </a:p>
          <a:p>
            <a:r>
              <a:rPr lang="en-US" altLang="en-US"/>
              <a:t>Sex may be a way to eliminate or reduce the load of deleterious mutations!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F5D240F2-6979-CFB2-7E84-F6706495C0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Types of mutations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719CF15E-AE56-4A1E-BE99-6CAF4263E5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Point mutations</a:t>
            </a:r>
          </a:p>
          <a:p>
            <a:pPr lvl="1"/>
            <a:r>
              <a:rPr lang="en-US" altLang="en-US"/>
              <a:t>Base-pair substitutions</a:t>
            </a:r>
          </a:p>
          <a:p>
            <a:pPr lvl="1"/>
            <a:r>
              <a:rPr lang="en-US" altLang="en-US"/>
              <a:t>Caused by chance errors during synthesis or repair of DNA</a:t>
            </a:r>
          </a:p>
          <a:p>
            <a:pPr lvl="1"/>
            <a:r>
              <a:rPr lang="en-US" altLang="en-US"/>
              <a:t>Leads to new alleles (may or may not change phenotypes)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87A16F73-1AB3-E105-08C9-CCB0474C4B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Types of mutations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74766E4E-8B0E-F854-133E-CB96BE3C06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Gene duplication</a:t>
            </a:r>
          </a:p>
          <a:p>
            <a:pPr lvl="1"/>
            <a:r>
              <a:rPr lang="en-US" altLang="en-US"/>
              <a:t>Result of unequal crossing over during meiosis</a:t>
            </a:r>
          </a:p>
          <a:p>
            <a:pPr lvl="1"/>
            <a:r>
              <a:rPr lang="en-US" altLang="en-US"/>
              <a:t>Leads to redundant genes</a:t>
            </a:r>
          </a:p>
          <a:p>
            <a:pPr lvl="2"/>
            <a:r>
              <a:rPr lang="en-US" altLang="en-US"/>
              <a:t>Which may mutate freely</a:t>
            </a:r>
          </a:p>
          <a:p>
            <a:pPr lvl="2"/>
            <a:r>
              <a:rPr lang="en-US" altLang="en-US"/>
              <a:t>And may thus gain new functions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21966615-8A4A-DD6A-1505-6448CFAB5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Types of mutations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D7113527-25DC-6B18-C85A-5CE75425C4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Chromosome duplication</a:t>
            </a:r>
          </a:p>
          <a:p>
            <a:pPr lvl="1"/>
            <a:r>
              <a:rPr lang="en-US" altLang="en-US"/>
              <a:t>Caused by errors in meiosis (mitosis in plants)</a:t>
            </a:r>
          </a:p>
          <a:p>
            <a:pPr lvl="1"/>
            <a:r>
              <a:rPr lang="en-US" altLang="en-US"/>
              <a:t>Common in plants</a:t>
            </a:r>
          </a:p>
          <a:p>
            <a:pPr lvl="2"/>
            <a:r>
              <a:rPr lang="en-US" altLang="en-US"/>
              <a:t>Leads to polyploidy</a:t>
            </a:r>
          </a:p>
          <a:p>
            <a:pPr lvl="2"/>
            <a:r>
              <a:rPr lang="en-US" altLang="en-US"/>
              <a:t>Can lead to new species of plants</a:t>
            </a:r>
          </a:p>
          <a:p>
            <a:pPr lvl="3"/>
            <a:r>
              <a:rPr lang="en-US" altLang="en-US"/>
              <a:t>Due to inability to interbreed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1F4B1FE3-AEE1-88DE-3591-AABB43FFB4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Effects of mutations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AE3FA589-6109-34FB-3F6D-E43F1098F1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Relatively speaking…</a:t>
            </a:r>
          </a:p>
          <a:p>
            <a:endParaRPr lang="en-US" altLang="en-US"/>
          </a:p>
          <a:p>
            <a:r>
              <a:rPr lang="en-US" altLang="en-US"/>
              <a:t>Most mutations have little effect</a:t>
            </a:r>
          </a:p>
          <a:p>
            <a:r>
              <a:rPr lang="en-US" altLang="en-US"/>
              <a:t>Many are actually harmful</a:t>
            </a:r>
          </a:p>
          <a:p>
            <a:r>
              <a:rPr lang="en-US" altLang="en-US"/>
              <a:t>Few are beneficial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83D81AF-970E-F024-589C-3B8CDCB5C1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Allele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AE1C45F-4A07-DE90-F8DD-13B51EBD0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r>
              <a:rPr lang="en-US" altLang="en-US"/>
              <a:t>Varieties of the information at a particular locus</a:t>
            </a:r>
          </a:p>
          <a:p>
            <a:r>
              <a:rPr lang="en-US" altLang="en-US"/>
              <a:t>Every organism has two alleles (can be same or different) </a:t>
            </a:r>
          </a:p>
          <a:p>
            <a:r>
              <a:rPr lang="en-US" altLang="en-US"/>
              <a:t>No limit to the number of alleles in a population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C1576335-89D6-EF51-CA92-4E440CE877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can mutations lead to big changes?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918707C1-2080-90EB-0E42-602476324F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Accumulation of many small mutations, each with a small effect</a:t>
            </a:r>
          </a:p>
          <a:p>
            <a:r>
              <a:rPr lang="en-US" altLang="en-US"/>
              <a:t>Accumulation of several small mutations, each with a large effect</a:t>
            </a:r>
          </a:p>
          <a:p>
            <a:r>
              <a:rPr lang="en-US" altLang="en-US"/>
              <a:t>One large mutation with a large effect</a:t>
            </a:r>
          </a:p>
          <a:p>
            <a:r>
              <a:rPr lang="en-US" altLang="en-US"/>
              <a:t>Mutation in a regulatory sequence (affects regulation of development)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04EF3758-3D8D-D7D8-4F87-3BFBF6AEDA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Normal fly head</a:t>
            </a:r>
          </a:p>
        </p:txBody>
      </p:sp>
      <p:pic>
        <p:nvPicPr>
          <p:cNvPr id="33796" name="Picture 4">
            <a:extLst>
              <a:ext uri="{FF2B5EF4-FFF2-40B4-BE49-F238E27FC236}">
                <a16:creationId xmlns:a16="http://schemas.microsoft.com/office/drawing/2014/main" id="{382DCA88-6D64-207E-1F50-9CBB2DB8C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8B00910-1368-5709-D931-74B197B313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Antennapedia fly</a:t>
            </a:r>
          </a:p>
        </p:txBody>
      </p:sp>
      <p:pic>
        <p:nvPicPr>
          <p:cNvPr id="32772" name="Picture 4">
            <a:extLst>
              <a:ext uri="{FF2B5EF4-FFF2-40B4-BE49-F238E27FC236}">
                <a16:creationId xmlns:a16="http://schemas.microsoft.com/office/drawing/2014/main" id="{112988A0-B62A-DE0C-0CD3-7094C2366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500E2C88-F19B-238A-5885-63F2242BA3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Random mating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5FBCE0C2-B341-1FB1-FEB0-EDA6979E60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Under random mating, the chance of any individual in a population mating is exactly the same as for any other individual in the population</a:t>
            </a:r>
          </a:p>
          <a:p>
            <a:r>
              <a:rPr lang="en-US" altLang="en-US"/>
              <a:t>Generally, hard to find in nature</a:t>
            </a:r>
          </a:p>
          <a:p>
            <a:r>
              <a:rPr lang="en-US" altLang="en-US"/>
              <a:t>But, can approximate in many large populations over short periods of time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8A380280-85AC-7B60-6E27-DEA58CA30F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Non-random mating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FA7A2EFC-901D-FD00-EA94-278C019EDA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Violations of random mating lead to changes in genotypic frequencies, not allele frequencies</a:t>
            </a:r>
          </a:p>
          <a:p>
            <a:pPr>
              <a:buFontTx/>
              <a:buNone/>
            </a:pPr>
            <a:endParaRPr lang="en-US" altLang="en-US"/>
          </a:p>
          <a:p>
            <a:r>
              <a:rPr lang="en-US" altLang="en-US"/>
              <a:t>But, can lead to changes in effective population size…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0375BC8E-1675-C1E2-C30B-63B536D06B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Elephant seal video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FDFB4BC5-A770-7CFA-0C39-DAD60F96E4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Non-random mating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C423F027-DCC5-EC18-F898-C21A64AD93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Reduction in the effective population size leaves a door open for the effects of…</a:t>
            </a:r>
          </a:p>
          <a:p>
            <a:endParaRPr lang="en-US" altLang="en-US"/>
          </a:p>
          <a:p>
            <a:r>
              <a:rPr lang="en-US" altLang="en-US"/>
              <a:t>Genetic Drift!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D8306D89-0876-6143-3525-37B221625D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Genetic Drift Activity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ext Box 2">
            <a:extLst>
              <a:ext uri="{FF2B5EF4-FFF2-40B4-BE49-F238E27FC236}">
                <a16:creationId xmlns:a16="http://schemas.microsoft.com/office/drawing/2014/main" id="{39554F9A-B751-8730-8CFE-249A5704DF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1E47F22-1CDE-0A23-E17C-F6C49F3FCE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Zygosity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2B10972-F650-0BEE-0498-EDC5A87441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r>
              <a:rPr lang="en-US" altLang="en-US"/>
              <a:t>Homozygous:</a:t>
            </a:r>
          </a:p>
          <a:p>
            <a:pPr lvl="1"/>
            <a:r>
              <a:rPr lang="en-US" altLang="en-US"/>
              <a:t>Two copies of the same allele at one locus</a:t>
            </a:r>
          </a:p>
          <a:p>
            <a:pPr lvl="1"/>
            <a:endParaRPr lang="en-US" altLang="en-US"/>
          </a:p>
          <a:p>
            <a:r>
              <a:rPr lang="en-US" altLang="en-US"/>
              <a:t>Heterozygous:</a:t>
            </a:r>
          </a:p>
          <a:p>
            <a:pPr lvl="1"/>
            <a:r>
              <a:rPr lang="en-US" altLang="en-US"/>
              <a:t>Two different alleles at one locus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D7DC403-81B1-1AC7-D139-5B0A51AE7E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Genotype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EA8484C-2150-547C-4708-6A1B5FAA1A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Genetic information contained at a locus</a:t>
            </a:r>
          </a:p>
          <a:p>
            <a:r>
              <a:rPr lang="en-US" altLang="en-US"/>
              <a:t>Which alleles are actually present at a locus</a:t>
            </a:r>
          </a:p>
          <a:p>
            <a:endParaRPr lang="en-US" altLang="en-US"/>
          </a:p>
          <a:p>
            <a:r>
              <a:rPr lang="en-US" altLang="en-US"/>
              <a:t>Example: </a:t>
            </a:r>
          </a:p>
          <a:p>
            <a:pPr lvl="1"/>
            <a:r>
              <a:rPr lang="en-US" altLang="en-US"/>
              <a:t>Alleles available: R and W</a:t>
            </a:r>
          </a:p>
          <a:p>
            <a:pPr lvl="1"/>
            <a:r>
              <a:rPr lang="en-US" altLang="en-US"/>
              <a:t>Possible genotypes: </a:t>
            </a:r>
          </a:p>
          <a:p>
            <a:pPr lvl="2"/>
            <a:r>
              <a:rPr lang="en-US" altLang="en-US"/>
              <a:t>RR, RW, WW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5828778-0E93-7242-07AD-0AD6FA865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Phenotype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B6DFD85-528E-0EE7-F910-72D32C1DEC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r>
              <a:rPr lang="en-US" altLang="en-US"/>
              <a:t>Appearance of an organism</a:t>
            </a:r>
          </a:p>
          <a:p>
            <a:endParaRPr lang="en-US" altLang="en-US"/>
          </a:p>
          <a:p>
            <a:r>
              <a:rPr lang="en-US" altLang="en-US"/>
              <a:t>Results from the underlying genotype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A5BCB7A-1100-9BDE-2B8C-B74B47B8F0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Phenotype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0E680BE-A5FE-8268-0E2C-C487B79779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r>
              <a:rPr lang="en-US" altLang="en-US"/>
              <a:t>Example 1: </a:t>
            </a:r>
          </a:p>
          <a:p>
            <a:endParaRPr lang="en-US" altLang="en-US"/>
          </a:p>
          <a:p>
            <a:pPr lvl="1"/>
            <a:r>
              <a:rPr lang="en-US" altLang="en-US"/>
              <a:t>Alleles R (red) and W (white), codominance</a:t>
            </a:r>
          </a:p>
          <a:p>
            <a:pPr lvl="1"/>
            <a:r>
              <a:rPr lang="en-US" altLang="en-US"/>
              <a:t>Genotypes: RR, RW, WW</a:t>
            </a:r>
          </a:p>
          <a:p>
            <a:pPr lvl="1"/>
            <a:r>
              <a:rPr lang="en-US" altLang="en-US"/>
              <a:t>Phenotypes: Red, Pink, White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67D9F8C-B360-1B76-38FB-8293F698A2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Phenotype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ED9CF5A-61EA-508C-9D8E-EBD6473B6E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r>
              <a:rPr lang="en-US" altLang="en-US"/>
              <a:t>Example 2:</a:t>
            </a:r>
          </a:p>
          <a:p>
            <a:endParaRPr lang="en-US" altLang="en-US"/>
          </a:p>
          <a:p>
            <a:pPr lvl="1"/>
            <a:r>
              <a:rPr lang="en-US" altLang="en-US"/>
              <a:t>Alleles R (red) and w (white), simple dominance</a:t>
            </a:r>
          </a:p>
          <a:p>
            <a:pPr lvl="1"/>
            <a:r>
              <a:rPr lang="en-US" altLang="en-US"/>
              <a:t>Genotypes: RR, Rw, ww</a:t>
            </a:r>
          </a:p>
          <a:p>
            <a:pPr lvl="1"/>
            <a:r>
              <a:rPr lang="en-US" altLang="en-US"/>
              <a:t>Phenotypes: Red, Red, white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1444</Words>
  <Application>Microsoft Office PowerPoint</Application>
  <PresentationFormat>On-screen Show (4:3)</PresentationFormat>
  <Paragraphs>267</Paragraphs>
  <Slides>48</Slides>
  <Notes>48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1" baseType="lpstr">
      <vt:lpstr>Times</vt:lpstr>
      <vt:lpstr>Arial</vt:lpstr>
      <vt:lpstr>Blank</vt:lpstr>
      <vt:lpstr>Evolutionary Concepts: Variation and Mutation</vt:lpstr>
      <vt:lpstr>Definitions and Terminology</vt:lpstr>
      <vt:lpstr>Gene</vt:lpstr>
      <vt:lpstr>Allele</vt:lpstr>
      <vt:lpstr>Zygosity</vt:lpstr>
      <vt:lpstr>Genotype</vt:lpstr>
      <vt:lpstr>Phenotype</vt:lpstr>
      <vt:lpstr>Phenotype</vt:lpstr>
      <vt:lpstr>Phenotype</vt:lpstr>
      <vt:lpstr>Dominant and Recessive Alleles</vt:lpstr>
      <vt:lpstr>Gene Pool</vt:lpstr>
      <vt:lpstr>Allele frequency</vt:lpstr>
      <vt:lpstr>Allele frequency</vt:lpstr>
      <vt:lpstr>Other important frequencies</vt:lpstr>
      <vt:lpstr>Evolution</vt:lpstr>
      <vt:lpstr>Genetic Variation</vt:lpstr>
      <vt:lpstr>Pigeons</vt:lpstr>
      <vt:lpstr>Guppies</vt:lpstr>
      <vt:lpstr>Why is phenotypic variation not as important?</vt:lpstr>
      <vt:lpstr>Hardy-Weinberg Equilibrium</vt:lpstr>
      <vt:lpstr>HWE: Five conditions</vt:lpstr>
      <vt:lpstr>HWE: 5 violations</vt:lpstr>
      <vt:lpstr>Math of HWE</vt:lpstr>
      <vt:lpstr>Math of HWE</vt:lpstr>
      <vt:lpstr>Example of HWE Math</vt:lpstr>
      <vt:lpstr>Example of HWE math</vt:lpstr>
      <vt:lpstr>Example of HWE math</vt:lpstr>
      <vt:lpstr>Example of HWE math</vt:lpstr>
      <vt:lpstr>Example of HWE math</vt:lpstr>
      <vt:lpstr>Mutation</vt:lpstr>
      <vt:lpstr>Rates of mutation</vt:lpstr>
      <vt:lpstr>Rates of mutation</vt:lpstr>
      <vt:lpstr>Rates of mutation</vt:lpstr>
      <vt:lpstr>HIV-AIDS Video</vt:lpstr>
      <vt:lpstr>Rates of mutation</vt:lpstr>
      <vt:lpstr>Types of mutations</vt:lpstr>
      <vt:lpstr>Types of mutations</vt:lpstr>
      <vt:lpstr>Types of mutations</vt:lpstr>
      <vt:lpstr>Effects of mutations</vt:lpstr>
      <vt:lpstr>How can mutations lead to big changes?</vt:lpstr>
      <vt:lpstr>Normal fly head</vt:lpstr>
      <vt:lpstr>Antennapedia fly</vt:lpstr>
      <vt:lpstr>Random mating</vt:lpstr>
      <vt:lpstr>Non-random mating</vt:lpstr>
      <vt:lpstr>Elephant seal video</vt:lpstr>
      <vt:lpstr>Non-random mating</vt:lpstr>
      <vt:lpstr>Genetic Drift Activity</vt:lpstr>
      <vt:lpstr>PowerPoint Presentation</vt:lpstr>
    </vt:vector>
  </TitlesOfParts>
  <Company>Cornell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Evolutionary Concepts: Variation and Mutation</dc:title>
  <dc:creator>Cheryl A. Heinz</dc:creator>
  <cp:lastModifiedBy>Nayan GRIFFITHS</cp:lastModifiedBy>
  <cp:revision>25</cp:revision>
  <cp:lastPrinted>2003-02-06T20:57:53Z</cp:lastPrinted>
  <dcterms:created xsi:type="dcterms:W3CDTF">2003-02-06T18:57:40Z</dcterms:created>
  <dcterms:modified xsi:type="dcterms:W3CDTF">2023-03-14T11:59:03Z</dcterms:modified>
</cp:coreProperties>
</file>