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282" r:id="rId2"/>
    <p:sldId id="259" r:id="rId3"/>
    <p:sldId id="261" r:id="rId4"/>
    <p:sldId id="263" r:id="rId5"/>
    <p:sldId id="264" r:id="rId6"/>
    <p:sldId id="265" r:id="rId7"/>
    <p:sldId id="266" r:id="rId8"/>
    <p:sldId id="283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80" r:id="rId19"/>
    <p:sldId id="277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3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9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D9D5C0-461B-8FA1-B84F-688EC7F6E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2C98AEF-EE9E-9F95-ECB7-7B30290079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F36C2D0-C293-2EEC-C079-08114C8BABD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0F00ADE-6F78-8E63-F88A-9C74C7424A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7311976C-D8A8-A6C4-5DCF-6371B1D981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BC6E2990-C7BD-1F5F-CDDC-CB6870C74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32D3FAB0-7DFB-4947-AB99-082AF2DB67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345B27-6388-8E2A-F0A9-032DB691D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FD176-432A-4B10-9E25-8AEB3426728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A4743B4-EC6C-A407-EEDD-1C3D33737D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767608B-EE89-C2F9-7F6B-2F755F6FD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473F22-9DF2-E083-A577-771F0CDFF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A5C11-5233-4F9A-AD03-1B95D675DE3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49BABE-C0CA-B5FF-8634-506034B37B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DD3D381-D62A-992C-BFD9-6B81ED06C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60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66ECEC-5A2D-7E9B-CC84-E3CE40FFE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A97EA-1487-4DED-B5B5-0C3885825DB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481A9CF-54A3-3D23-6CCF-89A7DD0DAD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00983B2-A258-B5E8-C11F-EB2CB061E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2A0B55-81C5-7550-6E79-2A1609974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AC854-CB75-42DB-9318-82A8150A0E1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E69C968-1922-0CF6-E19A-FDAC16106A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D7E4F27-66CD-B086-D3E5-6E08A03A8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C0F7F1-4159-19AC-2D33-7951F96A5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5E9B-ABF2-4745-8EE5-21B1338B50F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76FAB664-FCCC-438F-E2F3-E54FBA8655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6BCD17A-8C51-0C5C-A365-9694D0DC3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4BED76-96DA-0236-0359-111DBAB35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695DE-3303-4D40-AB7D-87CE843146F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1614408-B303-9F50-CF2D-E424A6905E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30C3D78-D136-A058-DAC2-7DDE8C8A6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F5F128-B801-9A77-6F55-9E25BED56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03130-1172-48FA-B1B5-7F031EA262C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F8F1160-1B42-32AF-6699-3CEB1C5291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986890C-37BF-4F95-541C-07E1CCC09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36FB3E-3541-C397-275B-40B2FCBD2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B8E9E-7A8D-41D8-AB65-09A82F93C3B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4A91F58-37B0-8055-C8B2-1DB30895BC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F0539E3-8626-059C-F872-6D967CC7F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60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7F43B6-4012-7DAF-E01E-4A42AEC95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F4B2D-A3A6-4A7B-A4AD-AE3C6BB4C43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CE923A5-3B67-4295-D7BB-99C1B1CEBB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C42FA3D-E501-5741-774D-A3966CAFF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F72B26-339C-CB65-09EA-E08ADEE62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9EBA5-E86F-49C9-AD7B-BE1A3918BA3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ADD7CE7-FA3E-2F3D-9178-70403A9591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C8851E2-61BC-B4E9-ECA4-F372025AB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C101E-3773-3F22-8BFB-2228490F4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8BECE-88F6-4908-B92A-56E48B8A10D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644CC4A-DEEF-DCD9-66A3-7436AFA62F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C2FFF53-6588-0650-DB5B-426C8BBE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80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1A19CD-42CA-247F-D0C3-D7F23DDD5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F2CEF-4573-442F-B050-06ADF90CFFA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BC7FBED-1F8E-8CBB-BA19-E38BE0A408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F2ED8B0-AA1A-6F26-E8DB-A2FAF0F14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4E2B12-E176-E4B9-8A44-3B4A251FC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4A925-25E0-4455-B0D4-1CDDD9414C6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B35FF178-2858-D217-636E-AE814A8DE0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482A1E8-FC1B-945D-93FD-C1035B8B9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FB1DE3-B002-C03F-871E-A970719A7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50708-FC88-417F-99B0-3675C3E3513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83C0969-5196-796E-FED8-F54BE01489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64EAAAE-BF3C-7B6B-13B5-025DD9928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46D1B4-2B2E-22D9-387E-846720CC9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C17A7-7E03-4365-A5FB-C84285A8904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95BFFB-28AE-EDE8-51E1-04FED9DF19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22A433D-01AC-A56F-1D72-C219E266E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GB" altLang="en-US" sz="1800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4CC33E-F0F3-CF47-5A18-93E4F731A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1C3BF-985F-4C27-88E8-1AE7D3904E6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5336746-9404-995B-3C0E-47018A2E71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6800" y="609600"/>
            <a:ext cx="4572000" cy="3429000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C9C7C7A-DEB5-6F38-8E27-E505DFDB8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895EB4-B30F-A50F-6C81-74CD2A51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0A13D-53B8-408F-A373-B9F5344CA93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1157437-E980-291D-E220-9365AFBDE0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B40582C-6A81-F6A9-DFF7-4C009AB77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80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026327-B95F-5F88-DED5-A5A111D36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7F769-BC44-4C8D-B191-7AD9FF7B304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B7A1BCA-9DEB-0615-75C4-851F60AAAC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46A87BA-78BD-CCDD-5BD0-EED5398AC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F3CB3C-E24B-0495-BE25-6136C3877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EC41C-D604-44A8-B8D3-0F7D39A86D8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CD6C6C11-17C5-75FF-562E-A650F3A1A8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E004B46-C2FE-5C29-5E8B-2B0761FEA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7E7618-9BA4-46C8-64A4-594BAD58E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BC4A3-7257-4FED-811E-75D12FE0174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AE4F1D7-723E-FDCE-8E31-5C97D97F74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623D4C7-A9EE-3438-170F-F01D5AD12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EA398AAD-7E55-F39F-0528-028B6CB5BFB4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3075" name="Freeform 3">
              <a:extLst>
                <a:ext uri="{FF2B5EF4-FFF2-40B4-BE49-F238E27FC236}">
                  <a16:creationId xmlns:a16="http://schemas.microsoft.com/office/drawing/2014/main" id="{DAA5FF47-39EC-EA7D-092C-ED667D70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>
                <a:gd name="T0" fmla="*/ 674 w 5532"/>
                <a:gd name="T1" fmla="*/ 2 h 3843"/>
                <a:gd name="T2" fmla="*/ 5531 w 5532"/>
                <a:gd name="T3" fmla="*/ 0 h 3843"/>
                <a:gd name="T4" fmla="*/ 5531 w 5532"/>
                <a:gd name="T5" fmla="*/ 3832 h 3843"/>
                <a:gd name="T6" fmla="*/ 0 w 5532"/>
                <a:gd name="T7" fmla="*/ 3842 h 3843"/>
                <a:gd name="T8" fmla="*/ 6 w 5532"/>
                <a:gd name="T9" fmla="*/ 580 h 3843"/>
                <a:gd name="T10" fmla="*/ 14 w 5532"/>
                <a:gd name="T11" fmla="*/ 547 h 3843"/>
                <a:gd name="T12" fmla="*/ 25 w 5532"/>
                <a:gd name="T13" fmla="*/ 504 h 3843"/>
                <a:gd name="T14" fmla="*/ 36 w 5532"/>
                <a:gd name="T15" fmla="*/ 473 h 3843"/>
                <a:gd name="T16" fmla="*/ 51 w 5532"/>
                <a:gd name="T17" fmla="*/ 458 h 3843"/>
                <a:gd name="T18" fmla="*/ 64 w 5532"/>
                <a:gd name="T19" fmla="*/ 448 h 3843"/>
                <a:gd name="T20" fmla="*/ 656 w 5532"/>
                <a:gd name="T21" fmla="*/ 5 h 3843"/>
                <a:gd name="T22" fmla="*/ 674 w 5532"/>
                <a:gd name="T23" fmla="*/ 2 h 3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6" name="Group 4">
              <a:extLst>
                <a:ext uri="{FF2B5EF4-FFF2-40B4-BE49-F238E27FC236}">
                  <a16:creationId xmlns:a16="http://schemas.microsoft.com/office/drawing/2014/main" id="{0C5F0479-CCBB-958D-87BC-43485BFBE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3077" name="Rectangle 5">
                <a:extLst>
                  <a:ext uri="{FF2B5EF4-FFF2-40B4-BE49-F238E27FC236}">
                    <a16:creationId xmlns:a16="http://schemas.microsoft.com/office/drawing/2014/main" id="{508CBC39-B1A7-A43C-C28E-C27DBBA36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Rectangle 6">
                <a:extLst>
                  <a:ext uri="{FF2B5EF4-FFF2-40B4-BE49-F238E27FC236}">
                    <a16:creationId xmlns:a16="http://schemas.microsoft.com/office/drawing/2014/main" id="{69B27D52-6853-37DA-4E1F-BC35B701C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" name="Rectangle 7">
                <a:extLst>
                  <a:ext uri="{FF2B5EF4-FFF2-40B4-BE49-F238E27FC236}">
                    <a16:creationId xmlns:a16="http://schemas.microsoft.com/office/drawing/2014/main" id="{FD191DA3-6DEB-0AFE-E599-4A6265AEB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0" name="Oval 8">
                <a:extLst>
                  <a:ext uri="{FF2B5EF4-FFF2-40B4-BE49-F238E27FC236}">
                    <a16:creationId xmlns:a16="http://schemas.microsoft.com/office/drawing/2014/main" id="{83F9E798-2287-84D4-D485-1B0B80A50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1" name="Oval 9">
                <a:extLst>
                  <a:ext uri="{FF2B5EF4-FFF2-40B4-BE49-F238E27FC236}">
                    <a16:creationId xmlns:a16="http://schemas.microsoft.com/office/drawing/2014/main" id="{5C701185-E6EC-D2B8-C3B3-4373A214A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>
                <a:extLst>
                  <a:ext uri="{FF2B5EF4-FFF2-40B4-BE49-F238E27FC236}">
                    <a16:creationId xmlns:a16="http://schemas.microsoft.com/office/drawing/2014/main" id="{431D7620-5296-BAF4-88D4-082C5E96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3" name="Oval 11">
                <a:extLst>
                  <a:ext uri="{FF2B5EF4-FFF2-40B4-BE49-F238E27FC236}">
                    <a16:creationId xmlns:a16="http://schemas.microsoft.com/office/drawing/2014/main" id="{5842FD1F-E54B-4F60-BD20-25396A759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" name="Oval 12">
                <a:extLst>
                  <a:ext uri="{FF2B5EF4-FFF2-40B4-BE49-F238E27FC236}">
                    <a16:creationId xmlns:a16="http://schemas.microsoft.com/office/drawing/2014/main" id="{E8B7B6F1-6760-DFEC-33DB-B2714E1A4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" name="Freeform 13">
                <a:extLst>
                  <a:ext uri="{FF2B5EF4-FFF2-40B4-BE49-F238E27FC236}">
                    <a16:creationId xmlns:a16="http://schemas.microsoft.com/office/drawing/2014/main" id="{1C4F840C-F3F1-B5F5-22C8-47C93EB3B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>
                <a:extLst>
                  <a:ext uri="{FF2B5EF4-FFF2-40B4-BE49-F238E27FC236}">
                    <a16:creationId xmlns:a16="http://schemas.microsoft.com/office/drawing/2014/main" id="{D582EE33-DDC2-A4B1-FFD6-1683E437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" name="Freeform 15">
                <a:extLst>
                  <a:ext uri="{FF2B5EF4-FFF2-40B4-BE49-F238E27FC236}">
                    <a16:creationId xmlns:a16="http://schemas.microsoft.com/office/drawing/2014/main" id="{631C9F9D-1E5B-9E74-495F-063B70097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" name="Freeform 16">
                <a:extLst>
                  <a:ext uri="{FF2B5EF4-FFF2-40B4-BE49-F238E27FC236}">
                    <a16:creationId xmlns:a16="http://schemas.microsoft.com/office/drawing/2014/main" id="{DBD98C94-2A04-BC53-3B52-6A1AF77B0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" name="Freeform 17">
                <a:extLst>
                  <a:ext uri="{FF2B5EF4-FFF2-40B4-BE49-F238E27FC236}">
                    <a16:creationId xmlns:a16="http://schemas.microsoft.com/office/drawing/2014/main" id="{65BB5E85-7D97-17BE-DC7E-4602DBCCD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90" name="Freeform 18">
            <a:extLst>
              <a:ext uri="{FF2B5EF4-FFF2-40B4-BE49-F238E27FC236}">
                <a16:creationId xmlns:a16="http://schemas.microsoft.com/office/drawing/2014/main" id="{44CE6D03-2096-C01F-B768-AED0DEA83012}"/>
              </a:ext>
            </a:extLst>
          </p:cNvPr>
          <p:cNvSpPr>
            <a:spLocks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>
              <a:gd name="T0" fmla="*/ 129 w 508"/>
              <a:gd name="T1" fmla="*/ 376 h 452"/>
              <a:gd name="T2" fmla="*/ 272 w 508"/>
              <a:gd name="T3" fmla="*/ 427 h 452"/>
              <a:gd name="T4" fmla="*/ 313 w 508"/>
              <a:gd name="T5" fmla="*/ 451 h 452"/>
              <a:gd name="T6" fmla="*/ 333 w 508"/>
              <a:gd name="T7" fmla="*/ 449 h 452"/>
              <a:gd name="T8" fmla="*/ 348 w 508"/>
              <a:gd name="T9" fmla="*/ 376 h 452"/>
              <a:gd name="T10" fmla="*/ 365 w 508"/>
              <a:gd name="T11" fmla="*/ 332 h 452"/>
              <a:gd name="T12" fmla="*/ 382 w 508"/>
              <a:gd name="T13" fmla="*/ 262 h 452"/>
              <a:gd name="T14" fmla="*/ 394 w 508"/>
              <a:gd name="T15" fmla="*/ 221 h 452"/>
              <a:gd name="T16" fmla="*/ 409 w 508"/>
              <a:gd name="T17" fmla="*/ 181 h 452"/>
              <a:gd name="T18" fmla="*/ 423 w 508"/>
              <a:gd name="T19" fmla="*/ 133 h 452"/>
              <a:gd name="T20" fmla="*/ 445 w 508"/>
              <a:gd name="T21" fmla="*/ 98 h 452"/>
              <a:gd name="T22" fmla="*/ 469 w 508"/>
              <a:gd name="T23" fmla="*/ 48 h 452"/>
              <a:gd name="T24" fmla="*/ 507 w 508"/>
              <a:gd name="T25" fmla="*/ 0 h 452"/>
              <a:gd name="T26" fmla="*/ 25 w 508"/>
              <a:gd name="T27" fmla="*/ 335 h 452"/>
              <a:gd name="T28" fmla="*/ 0 w 508"/>
              <a:gd name="T29" fmla="*/ 358 h 452"/>
              <a:gd name="T30" fmla="*/ 76 w 508"/>
              <a:gd name="T31" fmla="*/ 360 h 452"/>
              <a:gd name="T32" fmla="*/ 129 w 508"/>
              <a:gd name="T33" fmla="*/ 3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EA98A82B-027E-5C0E-14A9-F6957311C76A}"/>
              </a:ext>
            </a:extLst>
          </p:cNvPr>
          <p:cNvSpPr>
            <a:spLocks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>
              <a:gd name="T0" fmla="*/ 0 w 620"/>
              <a:gd name="T1" fmla="*/ 477 h 483"/>
              <a:gd name="T2" fmla="*/ 13 w 620"/>
              <a:gd name="T3" fmla="*/ 452 h 483"/>
              <a:gd name="T4" fmla="*/ 56 w 620"/>
              <a:gd name="T5" fmla="*/ 422 h 483"/>
              <a:gd name="T6" fmla="*/ 619 w 620"/>
              <a:gd name="T7" fmla="*/ 0 h 483"/>
              <a:gd name="T8" fmla="*/ 425 w 620"/>
              <a:gd name="T9" fmla="*/ 184 h 483"/>
              <a:gd name="T10" fmla="*/ 329 w 620"/>
              <a:gd name="T11" fmla="*/ 336 h 483"/>
              <a:gd name="T12" fmla="*/ 268 w 620"/>
              <a:gd name="T13" fmla="*/ 482 h 483"/>
              <a:gd name="T14" fmla="*/ 197 w 620"/>
              <a:gd name="T15" fmla="*/ 449 h 483"/>
              <a:gd name="T16" fmla="*/ 119 w 620"/>
              <a:gd name="T17" fmla="*/ 425 h 483"/>
              <a:gd name="T18" fmla="*/ 70 w 620"/>
              <a:gd name="T19" fmla="*/ 429 h 483"/>
              <a:gd name="T20" fmla="*/ 28 w 620"/>
              <a:gd name="T21" fmla="*/ 440 h 483"/>
              <a:gd name="T22" fmla="*/ 0 w 620"/>
              <a:gd name="T23" fmla="*/ 477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2BB95D67-7E5D-D87E-2C5D-F0EA93102EC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1038" y="6067425"/>
            <a:ext cx="2300287" cy="3937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7240876E-337E-F91E-EC47-C39969B8D4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08325" y="6067425"/>
            <a:ext cx="3124200" cy="3937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6DE9EE90-3C6B-89B2-24EE-4629EB517D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372225" y="6067425"/>
            <a:ext cx="2311400" cy="3937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DF25B6CD-E7EA-7BC4-35AB-9184D821818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id="{E90E5B15-7CBA-E4BC-AEB5-A8A8804C553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2FDA-6879-9A87-A755-CB943602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6E2B4-06A4-B594-D1E1-1720D463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77E4-9283-F45D-BD35-08022090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28EA-4E65-9E9C-0CBC-7FAE1C01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BAE4F-9070-B3BE-20C0-323F9F51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1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2A057-6701-1A34-BD91-4964FADC8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26EF-FF32-B208-8C2C-8F671C58A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3748-5F4B-C6DB-73D4-CB68FB38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F0590-59FA-C5B1-77FB-779A73A1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DD3C-4DFF-1705-2E21-6DEDA508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54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FCAE-B72F-9CF2-34D9-6755C87E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216025"/>
            <a:ext cx="8077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B916-6AD6-C9E2-A8BB-7DA5D185B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9FC95-F781-2378-8AC6-7004AA66D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9F17-21EB-731F-5D54-5520F943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0" y="6067425"/>
            <a:ext cx="2387600" cy="49847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44DC8-9A4D-E525-44F3-6179BE3F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067425"/>
            <a:ext cx="3225800" cy="49847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D7AA6-265A-6B35-099E-9CAA7C88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500" y="6067425"/>
            <a:ext cx="2133600" cy="51117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93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4B7C-9AD8-D536-21FB-F6FBB27C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3F59-34AF-475E-E40C-2CEA803D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942C5-8F92-4028-1C55-9FE63D79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4386-2482-C1AF-7EAE-26F87F97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36E0A-747F-42B0-13A3-D539696C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747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BEEF-9218-4713-422F-340E01B1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6B90B-C3DF-6E11-E27A-754838FA2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10AA-5F41-6E68-62BC-B7F1BC90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89819-B6AC-29A8-3E18-B32EF31F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BA8B8-306B-4FAB-10E2-55440FD2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70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B1CC-D48D-F5EF-2E44-18AD3898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22CF-97D3-74D2-7219-6E6BC0F00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00E85-BB30-810D-53B9-48752553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240A-3152-34EB-79E1-3846AFA4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2117D-2634-3B91-CA78-BD313D0C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FE994-D5E4-70B7-2638-AC19B508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77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861E-921D-5208-E808-6047B5D0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911DD-934F-7B91-E7D9-B76419CE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8BBD4-56B6-1C93-119B-46DA8F23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245AD-3360-53A7-A336-80AE8C98E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C1CAA-A9D1-E7F5-459A-9222A26E2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60B6F-ADBD-2C44-360C-0B47C09C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52980-A965-7555-92B5-628A2366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EBBAC-3FEB-ECE4-3669-12797E8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67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C103-B1E9-9ABA-2B26-F7FA000C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18F98-E37C-7A33-E011-A687CCE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32FD5-B788-9496-53C5-8D84E9D0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7B5F6-F1C7-EB3A-6BC4-616E42A4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627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65568-1CE0-884E-505C-8B5050FD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33477-0272-3772-C133-E86B5227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611A5-4421-FF55-8CE4-3825ABB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95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051F-822D-39E1-490C-F8E63A28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C804-2C1C-FFEB-4887-9075964B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56D09-E4B4-12A5-A9FC-A4A2B369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BB0FD-E532-E5DA-1ED7-E9337068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64B58-5F9F-3983-D553-BB9F24F1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EF97F-0C9A-991A-8545-A31E3D6F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970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DA55-95DF-6A56-FFD7-A0C9AB9F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62B6C-EE90-D19D-98D3-B50BDD456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0D2-A039-0ACB-22CA-A1E222AF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38104-9BFA-A027-CF01-AE16031D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9B8EC-9E2B-D0F0-981F-795446FC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9B3CB-0867-977D-B259-1159180E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0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D291F3B-F50F-42F6-8BB8-D18ED18DB8A2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2051" name="Group 3">
              <a:extLst>
                <a:ext uri="{FF2B5EF4-FFF2-40B4-BE49-F238E27FC236}">
                  <a16:creationId xmlns:a16="http://schemas.microsoft.com/office/drawing/2014/main" id="{D834C01F-56C0-444D-ACA9-E02BA2ABD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2052" name="Freeform 4">
                <a:extLst>
                  <a:ext uri="{FF2B5EF4-FFF2-40B4-BE49-F238E27FC236}">
                    <a16:creationId xmlns:a16="http://schemas.microsoft.com/office/drawing/2014/main" id="{82AA9D17-A37A-378A-BF31-E81E6951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>
                  <a:gd name="T0" fmla="*/ 684 w 5526"/>
                  <a:gd name="T1" fmla="*/ 3 h 3828"/>
                  <a:gd name="T2" fmla="*/ 708 w 5526"/>
                  <a:gd name="T3" fmla="*/ 2 h 3828"/>
                  <a:gd name="T4" fmla="*/ 5523 w 5526"/>
                  <a:gd name="T5" fmla="*/ 0 h 3828"/>
                  <a:gd name="T6" fmla="*/ 5525 w 5526"/>
                  <a:gd name="T7" fmla="*/ 3827 h 3828"/>
                  <a:gd name="T8" fmla="*/ 0 w 5526"/>
                  <a:gd name="T9" fmla="*/ 3827 h 3828"/>
                  <a:gd name="T10" fmla="*/ 7 w 5526"/>
                  <a:gd name="T11" fmla="*/ 577 h 3828"/>
                  <a:gd name="T12" fmla="*/ 9 w 5526"/>
                  <a:gd name="T13" fmla="*/ 544 h 3828"/>
                  <a:gd name="T14" fmla="*/ 14 w 5526"/>
                  <a:gd name="T15" fmla="*/ 516 h 3828"/>
                  <a:gd name="T16" fmla="*/ 22 w 5526"/>
                  <a:gd name="T17" fmla="*/ 490 h 3828"/>
                  <a:gd name="T18" fmla="*/ 35 w 5526"/>
                  <a:gd name="T19" fmla="*/ 470 h 3828"/>
                  <a:gd name="T20" fmla="*/ 51 w 5526"/>
                  <a:gd name="T21" fmla="*/ 456 h 3828"/>
                  <a:gd name="T22" fmla="*/ 64 w 5526"/>
                  <a:gd name="T23" fmla="*/ 446 h 3828"/>
                  <a:gd name="T24" fmla="*/ 594 w 5526"/>
                  <a:gd name="T25" fmla="*/ 52 h 3828"/>
                  <a:gd name="T26" fmla="*/ 630 w 5526"/>
                  <a:gd name="T27" fmla="*/ 26 h 3828"/>
                  <a:gd name="T28" fmla="*/ 654 w 5526"/>
                  <a:gd name="T29" fmla="*/ 9 h 3828"/>
                  <a:gd name="T30" fmla="*/ 684 w 5526"/>
                  <a:gd name="T31" fmla="*/ 3 h 3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53" name="Group 5">
                <a:extLst>
                  <a:ext uri="{FF2B5EF4-FFF2-40B4-BE49-F238E27FC236}">
                    <a16:creationId xmlns:a16="http://schemas.microsoft.com/office/drawing/2014/main" id="{4D52F23C-747E-B3B1-497C-431F100B7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2054" name="Freeform 6">
                  <a:extLst>
                    <a:ext uri="{FF2B5EF4-FFF2-40B4-BE49-F238E27FC236}">
                      <a16:creationId xmlns:a16="http://schemas.microsoft.com/office/drawing/2014/main" id="{3B4D24B9-8FCF-2323-2806-CC1AAD7D6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>
                    <a:gd name="T0" fmla="*/ 154 w 580"/>
                    <a:gd name="T1" fmla="*/ 440 h 533"/>
                    <a:gd name="T2" fmla="*/ 323 w 580"/>
                    <a:gd name="T3" fmla="*/ 493 h 533"/>
                    <a:gd name="T4" fmla="*/ 372 w 580"/>
                    <a:gd name="T5" fmla="*/ 517 h 533"/>
                    <a:gd name="T6" fmla="*/ 411 w 580"/>
                    <a:gd name="T7" fmla="*/ 532 h 533"/>
                    <a:gd name="T8" fmla="*/ 411 w 580"/>
                    <a:gd name="T9" fmla="*/ 497 h 533"/>
                    <a:gd name="T10" fmla="*/ 415 w 580"/>
                    <a:gd name="T11" fmla="*/ 440 h 533"/>
                    <a:gd name="T12" fmla="*/ 425 w 580"/>
                    <a:gd name="T13" fmla="*/ 395 h 533"/>
                    <a:gd name="T14" fmla="*/ 441 w 580"/>
                    <a:gd name="T15" fmla="*/ 326 h 533"/>
                    <a:gd name="T16" fmla="*/ 457 w 580"/>
                    <a:gd name="T17" fmla="*/ 276 h 533"/>
                    <a:gd name="T18" fmla="*/ 474 w 580"/>
                    <a:gd name="T19" fmla="*/ 240 h 533"/>
                    <a:gd name="T20" fmla="*/ 488 w 580"/>
                    <a:gd name="T21" fmla="*/ 190 h 533"/>
                    <a:gd name="T22" fmla="*/ 504 w 580"/>
                    <a:gd name="T23" fmla="*/ 149 h 533"/>
                    <a:gd name="T24" fmla="*/ 525 w 580"/>
                    <a:gd name="T25" fmla="*/ 102 h 533"/>
                    <a:gd name="T26" fmla="*/ 579 w 580"/>
                    <a:gd name="T27" fmla="*/ 0 h 533"/>
                    <a:gd name="T28" fmla="*/ 28 w 580"/>
                    <a:gd name="T29" fmla="*/ 398 h 533"/>
                    <a:gd name="T30" fmla="*/ 0 w 580"/>
                    <a:gd name="T31" fmla="*/ 420 h 533"/>
                    <a:gd name="T32" fmla="*/ 90 w 580"/>
                    <a:gd name="T33" fmla="*/ 423 h 533"/>
                    <a:gd name="T34" fmla="*/ 154 w 580"/>
                    <a:gd name="T35" fmla="*/ 440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5" name="Freeform 7">
                  <a:extLst>
                    <a:ext uri="{FF2B5EF4-FFF2-40B4-BE49-F238E27FC236}">
                      <a16:creationId xmlns:a16="http://schemas.microsoft.com/office/drawing/2014/main" id="{F3E09FFB-31DB-378F-2076-CBF10C79A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>
                    <a:gd name="T0" fmla="*/ 0 w 620"/>
                    <a:gd name="T1" fmla="*/ 472 h 473"/>
                    <a:gd name="T2" fmla="*/ 15 w 620"/>
                    <a:gd name="T3" fmla="*/ 445 h 473"/>
                    <a:gd name="T4" fmla="*/ 61 w 620"/>
                    <a:gd name="T5" fmla="*/ 411 h 473"/>
                    <a:gd name="T6" fmla="*/ 619 w 620"/>
                    <a:gd name="T7" fmla="*/ 0 h 473"/>
                    <a:gd name="T8" fmla="*/ 466 w 620"/>
                    <a:gd name="T9" fmla="*/ 153 h 473"/>
                    <a:gd name="T10" fmla="*/ 366 w 620"/>
                    <a:gd name="T11" fmla="*/ 315 h 473"/>
                    <a:gd name="T12" fmla="*/ 301 w 620"/>
                    <a:gd name="T13" fmla="*/ 467 h 473"/>
                    <a:gd name="T14" fmla="*/ 222 w 620"/>
                    <a:gd name="T15" fmla="*/ 435 h 473"/>
                    <a:gd name="T16" fmla="*/ 132 w 620"/>
                    <a:gd name="T17" fmla="*/ 413 h 473"/>
                    <a:gd name="T18" fmla="*/ 76 w 620"/>
                    <a:gd name="T19" fmla="*/ 420 h 473"/>
                    <a:gd name="T20" fmla="*/ 30 w 620"/>
                    <a:gd name="T21" fmla="*/ 432 h 473"/>
                    <a:gd name="T22" fmla="*/ 0 w 620"/>
                    <a:gd name="T23" fmla="*/ 472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056" name="Group 8">
              <a:extLst>
                <a:ext uri="{FF2B5EF4-FFF2-40B4-BE49-F238E27FC236}">
                  <a16:creationId xmlns:a16="http://schemas.microsoft.com/office/drawing/2014/main" id="{DFA81EFF-8EFC-0F4E-17F5-DDF125E10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2057" name="Rectangle 9">
                <a:extLst>
                  <a:ext uri="{FF2B5EF4-FFF2-40B4-BE49-F238E27FC236}">
                    <a16:creationId xmlns:a16="http://schemas.microsoft.com/office/drawing/2014/main" id="{0959D536-32A7-F72E-E3D7-63C9FCE69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Rectangle 10">
                <a:extLst>
                  <a:ext uri="{FF2B5EF4-FFF2-40B4-BE49-F238E27FC236}">
                    <a16:creationId xmlns:a16="http://schemas.microsoft.com/office/drawing/2014/main" id="{B1DFB20F-7EFE-2A23-C1E5-A522EC962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" name="Rectangle 11">
                <a:extLst>
                  <a:ext uri="{FF2B5EF4-FFF2-40B4-BE49-F238E27FC236}">
                    <a16:creationId xmlns:a16="http://schemas.microsoft.com/office/drawing/2014/main" id="{26098E8D-0066-BFCF-0C75-E8FA3C97A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" name="Oval 12">
                <a:extLst>
                  <a:ext uri="{FF2B5EF4-FFF2-40B4-BE49-F238E27FC236}">
                    <a16:creationId xmlns:a16="http://schemas.microsoft.com/office/drawing/2014/main" id="{6CEA9BDD-51A2-E064-C494-3F8A3B118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" name="Oval 13">
                <a:extLst>
                  <a:ext uri="{FF2B5EF4-FFF2-40B4-BE49-F238E27FC236}">
                    <a16:creationId xmlns:a16="http://schemas.microsoft.com/office/drawing/2014/main" id="{F4DE05B3-CBA1-21FA-1D94-B57ED8876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591E7EA5-E92C-6E58-A230-8DFFB22E6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3" name="Oval 15">
                <a:extLst>
                  <a:ext uri="{FF2B5EF4-FFF2-40B4-BE49-F238E27FC236}">
                    <a16:creationId xmlns:a16="http://schemas.microsoft.com/office/drawing/2014/main" id="{8C064455-ACA9-F920-8AD9-1743E12EF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4" name="Oval 16">
                <a:extLst>
                  <a:ext uri="{FF2B5EF4-FFF2-40B4-BE49-F238E27FC236}">
                    <a16:creationId xmlns:a16="http://schemas.microsoft.com/office/drawing/2014/main" id="{143FDDD3-A744-01C7-B833-FC6BA987C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4F2A186F-2AA8-830E-9887-6D5AB0D71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1F05989B-0DDC-C335-F4C1-AD7E6BB2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" name="Freeform 19">
                <a:extLst>
                  <a:ext uri="{FF2B5EF4-FFF2-40B4-BE49-F238E27FC236}">
                    <a16:creationId xmlns:a16="http://schemas.microsoft.com/office/drawing/2014/main" id="{DBA6543D-3E94-0B08-C563-BDE4F716A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8" name="Freeform 20">
                <a:extLst>
                  <a:ext uri="{FF2B5EF4-FFF2-40B4-BE49-F238E27FC236}">
                    <a16:creationId xmlns:a16="http://schemas.microsoft.com/office/drawing/2014/main" id="{00E332A8-5D30-1DBB-267D-36766770C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9" name="Freeform 21">
                <a:extLst>
                  <a:ext uri="{FF2B5EF4-FFF2-40B4-BE49-F238E27FC236}">
                    <a16:creationId xmlns:a16="http://schemas.microsoft.com/office/drawing/2014/main" id="{8F3C0F64-AC8A-3EDF-4D98-69F1E07A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70" name="Rectangle 22">
            <a:extLst>
              <a:ext uri="{FF2B5EF4-FFF2-40B4-BE49-F238E27FC236}">
                <a16:creationId xmlns:a16="http://schemas.microsoft.com/office/drawing/2014/main" id="{AC081B7D-1C9E-91B3-7B26-ABD722222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1798C9E2-6ACD-8993-D210-A258BB743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8BC13C54-B096-95BF-AB3E-17DA00F0A2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9BF79351-879E-6349-6758-99B85DE0C6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2074" name="Rectangle 26">
            <a:extLst>
              <a:ext uri="{FF2B5EF4-FFF2-40B4-BE49-F238E27FC236}">
                <a16:creationId xmlns:a16="http://schemas.microsoft.com/office/drawing/2014/main" id="{A1FFE518-4414-2504-79E3-7E6A958A0A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GB" altLang="en-US"/>
          </a:p>
        </p:txBody>
      </p:sp>
      <p:sp>
        <p:nvSpPr>
          <p:cNvPr id="2075" name="Freeform 27">
            <a:extLst>
              <a:ext uri="{FF2B5EF4-FFF2-40B4-BE49-F238E27FC236}">
                <a16:creationId xmlns:a16="http://schemas.microsoft.com/office/drawing/2014/main" id="{F7B1EC3D-12B8-F3F0-DA45-1177B7CD251F}"/>
              </a:ext>
            </a:extLst>
          </p:cNvPr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>
              <a:gd name="T0" fmla="*/ 10 w 1290"/>
              <a:gd name="T1" fmla="*/ 0 h 57"/>
              <a:gd name="T2" fmla="*/ 0 w 1290"/>
              <a:gd name="T3" fmla="*/ 19 h 57"/>
              <a:gd name="T4" fmla="*/ 2 w 1290"/>
              <a:gd name="T5" fmla="*/ 40 h 57"/>
              <a:gd name="T6" fmla="*/ 28 w 1290"/>
              <a:gd name="T7" fmla="*/ 50 h 57"/>
              <a:gd name="T8" fmla="*/ 148 w 1290"/>
              <a:gd name="T9" fmla="*/ 53 h 57"/>
              <a:gd name="T10" fmla="*/ 297 w 1290"/>
              <a:gd name="T11" fmla="*/ 53 h 57"/>
              <a:gd name="T12" fmla="*/ 468 w 1290"/>
              <a:gd name="T13" fmla="*/ 53 h 57"/>
              <a:gd name="T14" fmla="*/ 667 w 1290"/>
              <a:gd name="T15" fmla="*/ 53 h 57"/>
              <a:gd name="T16" fmla="*/ 830 w 1290"/>
              <a:gd name="T17" fmla="*/ 53 h 57"/>
              <a:gd name="T18" fmla="*/ 993 w 1290"/>
              <a:gd name="T19" fmla="*/ 55 h 57"/>
              <a:gd name="T20" fmla="*/ 1139 w 1290"/>
              <a:gd name="T21" fmla="*/ 53 h 57"/>
              <a:gd name="T22" fmla="*/ 1226 w 1290"/>
              <a:gd name="T23" fmla="*/ 56 h 57"/>
              <a:gd name="T24" fmla="*/ 1279 w 1290"/>
              <a:gd name="T25" fmla="*/ 47 h 57"/>
              <a:gd name="T26" fmla="*/ 1289 w 1290"/>
              <a:gd name="T27" fmla="*/ 25 h 57"/>
              <a:gd name="T28" fmla="*/ 1275 w 1290"/>
              <a:gd name="T29" fmla="*/ 14 h 57"/>
              <a:gd name="T30" fmla="*/ 1274 w 1290"/>
              <a:gd name="T31" fmla="*/ 27 h 57"/>
              <a:gd name="T32" fmla="*/ 1261 w 1290"/>
              <a:gd name="T33" fmla="*/ 35 h 57"/>
              <a:gd name="T34" fmla="*/ 1236 w 1290"/>
              <a:gd name="T35" fmla="*/ 38 h 57"/>
              <a:gd name="T36" fmla="*/ 1196 w 1290"/>
              <a:gd name="T37" fmla="*/ 40 h 57"/>
              <a:gd name="T38" fmla="*/ 1121 w 1290"/>
              <a:gd name="T39" fmla="*/ 40 h 57"/>
              <a:gd name="T40" fmla="*/ 973 w 1290"/>
              <a:gd name="T41" fmla="*/ 40 h 57"/>
              <a:gd name="T42" fmla="*/ 844 w 1290"/>
              <a:gd name="T43" fmla="*/ 40 h 57"/>
              <a:gd name="T44" fmla="*/ 712 w 1290"/>
              <a:gd name="T45" fmla="*/ 38 h 57"/>
              <a:gd name="T46" fmla="*/ 584 w 1290"/>
              <a:gd name="T47" fmla="*/ 40 h 57"/>
              <a:gd name="T48" fmla="*/ 432 w 1290"/>
              <a:gd name="T49" fmla="*/ 42 h 57"/>
              <a:gd name="T50" fmla="*/ 315 w 1290"/>
              <a:gd name="T51" fmla="*/ 43 h 57"/>
              <a:gd name="T52" fmla="*/ 226 w 1290"/>
              <a:gd name="T53" fmla="*/ 40 h 57"/>
              <a:gd name="T54" fmla="*/ 141 w 1290"/>
              <a:gd name="T55" fmla="*/ 42 h 57"/>
              <a:gd name="T56" fmla="*/ 78 w 1290"/>
              <a:gd name="T57" fmla="*/ 40 h 57"/>
              <a:gd name="T58" fmla="*/ 41 w 1290"/>
              <a:gd name="T59" fmla="*/ 40 h 57"/>
              <a:gd name="T60" fmla="*/ 20 w 1290"/>
              <a:gd name="T61" fmla="*/ 35 h 57"/>
              <a:gd name="T62" fmla="*/ 14 w 1290"/>
              <a:gd name="T63" fmla="*/ 22 h 57"/>
              <a:gd name="T64" fmla="*/ 10 w 1290"/>
              <a:gd name="T65" fmla="*/ 4 h 57"/>
              <a:gd name="T66" fmla="*/ 5 w 1290"/>
              <a:gd name="T67" fmla="*/ 5 h 57"/>
              <a:gd name="T68" fmla="*/ 7 w 1290"/>
              <a:gd name="T69" fmla="*/ 6 h 57"/>
              <a:gd name="T70" fmla="*/ 10 w 1290"/>
              <a:gd name="T71" fmla="*/ 0 h 57"/>
              <a:gd name="T72" fmla="*/ 10 w 1290"/>
              <a:gd name="T73" fmla="*/ 4 h 57"/>
              <a:gd name="T74" fmla="*/ 9 w 1290"/>
              <a:gd name="T75" fmla="*/ 6 h 57"/>
              <a:gd name="T76" fmla="*/ 10 w 1290"/>
              <a:gd name="T77" fmla="*/ 0 h 57"/>
              <a:gd name="T78" fmla="*/ 10 w 1290"/>
              <a:gd name="T79" fmla="*/ 4 h 57"/>
              <a:gd name="T80" fmla="*/ 9 w 1290"/>
              <a:gd name="T81" fmla="*/ 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8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8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8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8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8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9C63486-A899-52C9-EF2D-74D84C34D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762000"/>
          </a:xfrm>
        </p:spPr>
        <p:txBody>
          <a:bodyPr/>
          <a:lstStyle/>
          <a:p>
            <a:r>
              <a:rPr lang="en-US" altLang="en-US"/>
              <a:t>Nature of the Genetic Material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DF7C7F5-10D7-4E98-1DC5-27C7EA146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Property 1</a:t>
            </a:r>
            <a:r>
              <a:rPr lang="en-US" altLang="en-US"/>
              <a:t> - it must contain, in a stable form, information encoding the organism’s structure, function, development and reproduction</a:t>
            </a:r>
          </a:p>
          <a:p>
            <a:r>
              <a:rPr lang="en-US" altLang="en-US">
                <a:solidFill>
                  <a:srgbClr val="CC3300"/>
                </a:solidFill>
              </a:rPr>
              <a:t>Property 2</a:t>
            </a:r>
            <a:r>
              <a:rPr lang="en-US" altLang="en-US"/>
              <a:t> - it must replicate accurately so progeny cells have the same genetic makeup</a:t>
            </a:r>
          </a:p>
          <a:p>
            <a:r>
              <a:rPr lang="en-US" altLang="en-US">
                <a:solidFill>
                  <a:srgbClr val="CC3300"/>
                </a:solidFill>
              </a:rPr>
              <a:t>Property 3</a:t>
            </a:r>
            <a:r>
              <a:rPr lang="en-US" altLang="en-US"/>
              <a:t> - it must be capable of some variation (mutation) to permit 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8701BE-CC81-B670-14CC-5AB2DB151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9925" cy="1143000"/>
          </a:xfrm>
        </p:spPr>
        <p:txBody>
          <a:bodyPr/>
          <a:lstStyle/>
          <a:p>
            <a:r>
              <a:rPr lang="en-US" altLang="en-US" sz="4000"/>
              <a:t>A replicating </a:t>
            </a:r>
            <a:r>
              <a:rPr lang="en-US" altLang="en-US" sz="4000" i="1"/>
              <a:t>Drosophila</a:t>
            </a:r>
            <a:r>
              <a:rPr lang="en-US" altLang="en-US" sz="4000"/>
              <a:t> chromosome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74E85B-F290-1F77-F6BF-C95F2A33F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2A32D20C-70B3-64C5-5970-8927592F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68EA1798-DB66-0A08-96F2-CF046519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63073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34E3DE26-FD55-BC71-F23A-1EA1ADCBB0F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EBD5AA2-A36F-045C-EB5A-6172568B61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209800"/>
            <a:ext cx="3092450" cy="1901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Origins initiate replication at different times.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55B40A5-F188-FD2A-D481-63F51B0FA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sz="3600"/>
              <a:t>Two DNA polymerases are involved in eukaryotic replication</a:t>
            </a:r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E87632A-023E-8CAA-5C2C-A1D32E021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534400" cy="4495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sz="3400"/>
              <a:t>DNA polymerase </a:t>
            </a:r>
            <a:r>
              <a:rPr lang="en-US" altLang="en-US" sz="3400">
                <a:latin typeface="Symbol" panose="05050102010706020507" pitchFamily="18" charset="2"/>
              </a:rPr>
              <a:t>d</a:t>
            </a:r>
            <a:r>
              <a:rPr lang="en-US" altLang="en-US" sz="3400"/>
              <a:t> has no primase activity and is thought to be the polymerase that synthesizes the leading strand. </a:t>
            </a:r>
          </a:p>
          <a:p>
            <a:pPr>
              <a:buClr>
                <a:srgbClr val="FF0000"/>
              </a:buClr>
            </a:pPr>
            <a:r>
              <a:rPr lang="en-US" altLang="en-US" sz="3400"/>
              <a:t>DNA polymerase </a:t>
            </a:r>
            <a:r>
              <a:rPr lang="en-US" altLang="en-US" sz="3400">
                <a:latin typeface="Symbol" panose="05050102010706020507" pitchFamily="18" charset="2"/>
              </a:rPr>
              <a:t>a</a:t>
            </a:r>
            <a:r>
              <a:rPr lang="en-US" altLang="en-US" sz="3400"/>
              <a:t> has associated primase activity and is thought to be the polymerase that synthesizes the lagging strand.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E6A8EFF-28E6-435B-6078-3C6A185D6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675" y="685800"/>
            <a:ext cx="6842125" cy="1143000"/>
          </a:xfrm>
        </p:spPr>
        <p:txBody>
          <a:bodyPr/>
          <a:lstStyle/>
          <a:p>
            <a:r>
              <a:rPr lang="en-US" altLang="en-US"/>
              <a:t>DNA Synthesis at the Origin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6BD8021-305A-7977-6581-03F10BB65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3886200" cy="44196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b="1"/>
              <a:t>Additional factors:</a:t>
            </a:r>
          </a:p>
          <a:p>
            <a:pPr>
              <a:buClr>
                <a:srgbClr val="FF0000"/>
              </a:buClr>
            </a:pPr>
            <a:r>
              <a:rPr lang="en-US" altLang="en-US"/>
              <a:t>PCNA (proliferating cell nuclear antigen)</a:t>
            </a:r>
          </a:p>
          <a:p>
            <a:pPr>
              <a:buClr>
                <a:srgbClr val="FF0000"/>
              </a:buClr>
            </a:pPr>
            <a:r>
              <a:rPr lang="en-US" altLang="en-US"/>
              <a:t>DNA helicase</a:t>
            </a:r>
          </a:p>
          <a:p>
            <a:pPr>
              <a:buClr>
                <a:srgbClr val="FF0000"/>
              </a:buClr>
            </a:pPr>
            <a:r>
              <a:rPr lang="en-US" altLang="en-US"/>
              <a:t>Replication factor C</a:t>
            </a:r>
          </a:p>
          <a:p>
            <a:pPr>
              <a:buClr>
                <a:srgbClr val="FF0000"/>
              </a:buClr>
            </a:pPr>
            <a:r>
              <a:rPr lang="en-US" altLang="en-US"/>
              <a:t>OTHERS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6571CA1D-5B25-3A45-2965-95ABC3CA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257800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41DFA01-B331-A326-C6BE-766C11CF0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r>
              <a:rPr lang="en-US" altLang="en-US"/>
              <a:t>Replication of Nucleosomes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8DAE322-09B3-4809-7BC8-783FE1E7D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64500" cy="35020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/>
              <a:t>Eukaryotic DNA is packaged with histones in structures called nucleosomes.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/>
              <a:t>What happens to the nucleosome when the replication fork and the replication machinery pass by and open up the DNA double strand?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/>
              <a:t>Nucleosomes are found properly spaced on both postreplicative DNA strands immediately after passage of replication fork. 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5296E5-C9BF-EEFE-55EA-A978AC5D6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B45A615-C4B4-71E7-CC8E-E664F7186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E3A0ACCE-EE2E-3B2E-4446-65562674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EA25265-2D51-C0D9-6779-71C0C75F7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altLang="en-US" sz="4200"/>
              <a:t>A model for nucleosome replication</a:t>
            </a: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5352E9-2D19-277D-0710-63F6D7252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91BDD8F1-95AC-D897-B29C-FB874B18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5720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7C7A27F4-CC74-B48C-4A35-7233940F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"/>
          <a:stretch>
            <a:fillRect/>
          </a:stretch>
        </p:blipFill>
        <p:spPr bwMode="auto">
          <a:xfrm>
            <a:off x="0" y="1371600"/>
            <a:ext cx="4692650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5AEABE-8ED2-DE03-1D6B-36340DD0E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/>
          <a:lstStyle/>
          <a:p>
            <a:r>
              <a:rPr lang="en-US" altLang="en-US" sz="3600"/>
              <a:t>The lagging strand of telomeres cannot be replicated by the usual mechanism</a:t>
            </a:r>
            <a:r>
              <a:rPr lang="en-US" altLang="en-US"/>
              <a:t> 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E984175D-2239-13F5-15DE-E4FABEDA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638800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2283281-B81E-B91A-54C1-23D1DA5E3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1219200"/>
            <a:ext cx="8077200" cy="1143000"/>
          </a:xfrm>
        </p:spPr>
        <p:txBody>
          <a:bodyPr/>
          <a:lstStyle/>
          <a:p>
            <a:r>
              <a:rPr lang="en-US" altLang="en-US"/>
              <a:t>Telomere and Telomerase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4F67457-0C80-326B-6C85-5A3895077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2593975"/>
            <a:ext cx="8064500" cy="35020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b="1"/>
              <a:t>Solution</a:t>
            </a:r>
            <a:r>
              <a:rPr lang="en-US" altLang="en-US"/>
              <a:t>: </a:t>
            </a:r>
          </a:p>
          <a:p>
            <a:r>
              <a:rPr lang="en-US" altLang="en-US"/>
              <a:t>special telomere sequence: tandem repeats of TTAGGG (human)</a:t>
            </a:r>
          </a:p>
          <a:p>
            <a:r>
              <a:rPr lang="en-US" altLang="en-US"/>
              <a:t>telomerase, a specific enzyme with integrated RNA template.</a:t>
            </a:r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073A08D-6569-BB3B-CC3A-73BED504E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/>
          <a:lstStyle/>
          <a:p>
            <a:r>
              <a:rPr lang="en-US" altLang="en-US"/>
              <a:t>Telomere replication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D5E5139-39D7-E42C-2139-1EB81600B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661D8F92-25C5-78CA-AC32-FDAC7D93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83075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3DABC706-7C88-39B0-1C60-8BD1F88D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491038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0BD061-5A43-D4E4-EC1F-9E5D5478C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/>
              <a:t>Historical Perspective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97D1A79-A2C7-1096-E0D3-1823E473C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1928 </a:t>
            </a:r>
            <a:r>
              <a:rPr lang="en-US" altLang="en-US"/>
              <a:t>- Griffith discovered a “transforming principle” in heat killed bacteria </a:t>
            </a:r>
            <a:r>
              <a:rPr lang="en-US" altLang="en-US" sz="2800">
                <a:solidFill>
                  <a:srgbClr val="CC3300"/>
                </a:solidFill>
              </a:rPr>
              <a:t>(Property 1)</a:t>
            </a:r>
            <a:endParaRPr lang="en-US" altLang="en-US"/>
          </a:p>
          <a:p>
            <a:r>
              <a:rPr lang="en-US" altLang="en-US">
                <a:solidFill>
                  <a:schemeClr val="accent2"/>
                </a:solidFill>
              </a:rPr>
              <a:t>1944</a:t>
            </a:r>
            <a:r>
              <a:rPr lang="en-US" altLang="en-US"/>
              <a:t> - Avery demonstrated that the transforming principle is sensitive to DNase</a:t>
            </a:r>
          </a:p>
          <a:p>
            <a:r>
              <a:rPr lang="en-US" altLang="en-US">
                <a:solidFill>
                  <a:schemeClr val="accent2"/>
                </a:solidFill>
              </a:rPr>
              <a:t>1952</a:t>
            </a:r>
            <a:r>
              <a:rPr lang="en-US" altLang="en-US"/>
              <a:t> - Hershey &amp; Chase used </a:t>
            </a:r>
            <a:r>
              <a:rPr lang="en-US" altLang="en-US" baseline="30000"/>
              <a:t>32</a:t>
            </a:r>
            <a:r>
              <a:rPr lang="en-US" altLang="en-US"/>
              <a:t>P and </a:t>
            </a:r>
            <a:r>
              <a:rPr lang="en-US" altLang="en-US" baseline="30000"/>
              <a:t>35</a:t>
            </a:r>
            <a:r>
              <a:rPr lang="en-US" altLang="en-US"/>
              <a:t>S labelling, of bacteriophage T2 DNA and protein respectively, to show only the DNA enters the host cell and can be passed to progeny phage </a:t>
            </a:r>
            <a:r>
              <a:rPr lang="en-US" altLang="en-US" sz="2800">
                <a:solidFill>
                  <a:srgbClr val="CC3300"/>
                </a:solidFill>
              </a:rPr>
              <a:t>(consistent with Property 2)</a:t>
            </a:r>
            <a:endParaRPr lang="en-US" altLang="en-US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DC477272-1F7B-3745-1515-47547C33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FA4973A-0944-9EE2-D2B0-4866DDBE6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1066800"/>
            <a:ext cx="8321675" cy="1143000"/>
          </a:xfrm>
        </p:spPr>
        <p:txBody>
          <a:bodyPr/>
          <a:lstStyle/>
          <a:p>
            <a:r>
              <a:rPr lang="en-US" altLang="en-US" sz="4000"/>
              <a:t>Replication of DNA and Chromosomes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3B3AACE-A5FC-A817-EAE5-F405B6F9C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Monotype Sorts" pitchFamily="2" charset="2"/>
              <a:buNone/>
            </a:pPr>
            <a:endParaRPr lang="en-US" altLang="en-US"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>
                <a:latin typeface="Times" panose="02020603050405020304" pitchFamily="18" charset="0"/>
              </a:rPr>
              <a:t>Speed of DNA replication:</a:t>
            </a:r>
            <a:br>
              <a:rPr lang="en-US" altLang="en-US">
                <a:latin typeface="Times" panose="02020603050405020304" pitchFamily="18" charset="0"/>
              </a:rPr>
            </a:br>
            <a:r>
              <a:rPr lang="en-US" altLang="en-US">
                <a:latin typeface="Times" panose="02020603050405020304" pitchFamily="18" charset="0"/>
              </a:rPr>
              <a:t>   	3,000 nucleotides/min in human </a:t>
            </a:r>
            <a:br>
              <a:rPr lang="en-US" altLang="en-US">
                <a:latin typeface="Times" panose="02020603050405020304" pitchFamily="18" charset="0"/>
              </a:rPr>
            </a:br>
            <a:r>
              <a:rPr lang="en-US" altLang="en-US">
                <a:latin typeface="Times" panose="02020603050405020304" pitchFamily="18" charset="0"/>
              </a:rPr>
              <a:t>   	30,000 nucleotides/min in </a:t>
            </a:r>
            <a:r>
              <a:rPr lang="en-US" altLang="en-US" i="1">
                <a:latin typeface="Times" panose="02020603050405020304" pitchFamily="18" charset="0"/>
              </a:rPr>
              <a:t>E.coli</a:t>
            </a:r>
            <a:endParaRPr lang="en-US" altLang="en-US"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>
                <a:latin typeface="Times" panose="02020603050405020304" pitchFamily="18" charset="0"/>
              </a:rPr>
              <a:t>Accuracy of DNA replication: </a:t>
            </a:r>
            <a:br>
              <a:rPr lang="en-US" altLang="en-US">
                <a:latin typeface="Times" panose="02020603050405020304" pitchFamily="18" charset="0"/>
              </a:rPr>
            </a:br>
            <a:r>
              <a:rPr lang="en-US" altLang="en-US">
                <a:latin typeface="Times" panose="02020603050405020304" pitchFamily="18" charset="0"/>
              </a:rPr>
              <a:t>	Very precise (1 error/1,000,000,000 nt)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501460C-2D2F-6689-E343-CB38414A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143000"/>
          </a:xfrm>
        </p:spPr>
        <p:txBody>
          <a:bodyPr/>
          <a:lstStyle/>
          <a:p>
            <a:r>
              <a:rPr lang="en-US" altLang="en-US"/>
              <a:t>Meselson and Stahl (1958)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07EF1DDF-0778-3A55-C3E5-049E7124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9342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C21E2828-57BA-33CF-781D-E56A3BA68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3375"/>
            <a:ext cx="8915400" cy="3502025"/>
          </a:xfrm>
        </p:spPr>
        <p:txBody>
          <a:bodyPr/>
          <a:lstStyle/>
          <a:p>
            <a:endParaRPr lang="en-GB" altLang="en-US" sz="2400" b="1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F8560FE4-AC93-86E2-6E8B-02DABAB5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276609-59FF-5D77-FF45-271B93BD8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27925" cy="533400"/>
          </a:xfrm>
        </p:spPr>
        <p:txBody>
          <a:bodyPr/>
          <a:lstStyle/>
          <a:p>
            <a:r>
              <a:rPr lang="en-US" altLang="en-US"/>
              <a:t>Taylor and co-workers (1957)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2977D5-9FA5-3AF4-82A6-5215B279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8064500" cy="2819400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FCB1769-B24C-6486-8A40-5253C2EB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276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1A520156-F97A-3BF7-73F1-14A680BB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28654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14BA1C61-DEDE-1B95-6FEF-FC08B07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333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aseline="30000"/>
              <a:t>3</a:t>
            </a:r>
            <a:r>
              <a:rPr lang="en-US" altLang="en-US"/>
              <a:t>H-labelled chromosomes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39A22C8D-BA2A-5750-232F-B2E380C0F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35675"/>
            <a:ext cx="3538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after one further replication</a:t>
            </a:r>
          </a:p>
          <a:p>
            <a:pPr algn="ctr"/>
            <a:r>
              <a:rPr lang="en-US" altLang="en-US"/>
              <a:t>in unlabelled media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25FCDAE-75AC-14F7-6B29-F0B8A96B0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1143000"/>
          </a:xfrm>
        </p:spPr>
        <p:txBody>
          <a:bodyPr/>
          <a:lstStyle/>
          <a:p>
            <a:r>
              <a:rPr lang="en-US" altLang="en-US" sz="3600"/>
              <a:t>Bi-directional replication in </a:t>
            </a:r>
            <a:r>
              <a:rPr lang="en-US" altLang="en-US" sz="3600" i="1"/>
              <a:t>E. coli</a:t>
            </a:r>
            <a:endParaRPr lang="en-US" altLang="en-US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27B088CD-CCB9-5A32-08E0-392F17DE31B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58200" cy="4699000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1B4613A-0818-B12B-91CB-FAA73D4CE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1143000"/>
          </a:xfrm>
        </p:spPr>
        <p:txBody>
          <a:bodyPr/>
          <a:lstStyle/>
          <a:p>
            <a:r>
              <a:rPr lang="en-US" altLang="en-US" sz="3600"/>
              <a:t>Only One Replication Origin in </a:t>
            </a:r>
            <a:r>
              <a:rPr lang="en-US" altLang="en-US" sz="3600" i="1"/>
              <a:t>E. coli</a:t>
            </a:r>
            <a:endParaRPr lang="en-US" altLang="en-US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F6FD2140-BAF5-E940-3EB5-A5D46405E0B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875213" cy="45942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AAC09BE-6C1A-E9ED-5AFA-32F28837D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77200" cy="1143000"/>
          </a:xfrm>
        </p:spPr>
        <p:txBody>
          <a:bodyPr/>
          <a:lstStyle/>
          <a:p>
            <a:r>
              <a:rPr lang="en-US" altLang="en-US"/>
              <a:t>Multiple Origins in Eukaryotes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776A7E3-0CBB-3C46-EE35-86F5784CE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Eukaryotes replicate their DNA only in S-phase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Eukaryotes have larger chromosomes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Replication speed </a:t>
            </a:r>
            <a:r>
              <a:rPr lang="en-US" altLang="en-US" sz="3000">
                <a:solidFill>
                  <a:srgbClr val="FF0000"/>
                </a:solidFill>
              </a:rPr>
              <a:t>2,600 </a:t>
            </a:r>
            <a:r>
              <a:rPr lang="en-US" altLang="en-US" sz="3000"/>
              <a:t>npm. 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Largest Drosophila chromosome is </a:t>
            </a:r>
            <a:r>
              <a:rPr lang="en-US" altLang="en-US" sz="3000">
                <a:solidFill>
                  <a:srgbClr val="FF0000"/>
                </a:solidFill>
              </a:rPr>
              <a:t>6.5 x 10</a:t>
            </a:r>
            <a:r>
              <a:rPr lang="en-US" altLang="en-US" sz="3000" baseline="30000">
                <a:solidFill>
                  <a:srgbClr val="FF0000"/>
                </a:solidFill>
              </a:rPr>
              <a:t>7</a:t>
            </a:r>
            <a:r>
              <a:rPr lang="en-US" altLang="en-US" sz="3000"/>
              <a:t> nucl., but it can replicate in </a:t>
            </a:r>
            <a:r>
              <a:rPr lang="en-US" altLang="en-US" sz="3000">
                <a:solidFill>
                  <a:srgbClr val="FF0000"/>
                </a:solidFill>
              </a:rPr>
              <a:t>3-4</a:t>
            </a:r>
            <a:r>
              <a:rPr lang="en-US" altLang="en-US" sz="3000"/>
              <a:t> min. From a single origin, bidirectional replication would take 8.5 days. ==&gt; </a:t>
            </a:r>
            <a:r>
              <a:rPr lang="en-US" altLang="en-US" sz="3000">
                <a:solidFill>
                  <a:srgbClr val="FF0000"/>
                </a:solidFill>
              </a:rPr>
              <a:t>The chromosome must have some 7,000 origins of replication</a:t>
            </a:r>
            <a:r>
              <a:rPr lang="en-US" altLang="en-US" sz="3000"/>
              <a:t>.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lipboard">
  <a:themeElements>
    <a:clrScheme name="">
      <a:dk1>
        <a:srgbClr val="663300"/>
      </a:dk1>
      <a:lt1>
        <a:srgbClr val="FFFFFF"/>
      </a:lt1>
      <a:dk2>
        <a:srgbClr val="0000FF"/>
      </a:dk2>
      <a:lt2>
        <a:srgbClr val="FFFF00"/>
      </a:lt2>
      <a:accent1>
        <a:srgbClr val="FFCC66"/>
      </a:accent1>
      <a:accent2>
        <a:srgbClr val="0000FF"/>
      </a:accent2>
      <a:accent3>
        <a:srgbClr val="AAAAFF"/>
      </a:accent3>
      <a:accent4>
        <a:srgbClr val="DADADA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Clipboa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98:Templates:Presentation Designs:Clipboard</Template>
  <TotalTime>579</TotalTime>
  <Words>524</Words>
  <Application>Microsoft Office PowerPoint</Application>
  <PresentationFormat>On-screen Show (4:3)</PresentationFormat>
  <Paragraphs>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Monotype Sorts</vt:lpstr>
      <vt:lpstr>Times</vt:lpstr>
      <vt:lpstr>Symbol</vt:lpstr>
      <vt:lpstr>Arial</vt:lpstr>
      <vt:lpstr>Bell MT</vt:lpstr>
      <vt:lpstr>Clipboard</vt:lpstr>
      <vt:lpstr>Nature of the Genetic Material</vt:lpstr>
      <vt:lpstr>Historical Perspective</vt:lpstr>
      <vt:lpstr>Replication of DNA and Chromosomes</vt:lpstr>
      <vt:lpstr>Meselson and Stahl (1958)</vt:lpstr>
      <vt:lpstr>PowerPoint Presentation</vt:lpstr>
      <vt:lpstr>Taylor and co-workers (1957)</vt:lpstr>
      <vt:lpstr>Bi-directional replication in E. coli</vt:lpstr>
      <vt:lpstr>Only One Replication Origin in E. coli</vt:lpstr>
      <vt:lpstr>Multiple Origins in Eukaryotes</vt:lpstr>
      <vt:lpstr>A replicating Drosophila chromosome</vt:lpstr>
      <vt:lpstr>PowerPoint Presentation</vt:lpstr>
      <vt:lpstr>Two DNA polymerases are involved in eukaryotic replication</vt:lpstr>
      <vt:lpstr>DNA Synthesis at the Origin</vt:lpstr>
      <vt:lpstr>Replication of Nucleosomes</vt:lpstr>
      <vt:lpstr>PowerPoint Presentation</vt:lpstr>
      <vt:lpstr>A model for nucleosome replication</vt:lpstr>
      <vt:lpstr>The lagging strand of telomeres cannot be replicated by the usual mechanism </vt:lpstr>
      <vt:lpstr>Telomere and Telomerase</vt:lpstr>
      <vt:lpstr>Telomere replication</vt:lpstr>
      <vt:lpstr>PowerPoint Presentation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 of DNA and Chromosomes</dc:title>
  <dc:creator>Suter</dc:creator>
  <cp:lastModifiedBy>Nayan GRIFFITHS</cp:lastModifiedBy>
  <cp:revision>95</cp:revision>
  <cp:lastPrinted>2002-01-11T18:01:52Z</cp:lastPrinted>
  <dcterms:created xsi:type="dcterms:W3CDTF">2002-01-04T01:25:10Z</dcterms:created>
  <dcterms:modified xsi:type="dcterms:W3CDTF">2023-03-14T11:48:23Z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C:\home\webinput</vt:lpwstr>
  </property>
</Properties>
</file>