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3" r:id="rId3"/>
    <p:sldId id="262" r:id="rId4"/>
    <p:sldId id="257" r:id="rId5"/>
    <p:sldId id="260" r:id="rId6"/>
    <p:sldId id="261" r:id="rId7"/>
    <p:sldId id="264" r:id="rId8"/>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90" d="100"/>
          <a:sy n="90" d="100"/>
        </p:scale>
        <p:origin x="96" y="3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B460A8A-19B3-1C5C-84C3-44361A4E2609}"/>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12291" name="Rectangle 3">
            <a:extLst>
              <a:ext uri="{FF2B5EF4-FFF2-40B4-BE49-F238E27FC236}">
                <a16:creationId xmlns:a16="http://schemas.microsoft.com/office/drawing/2014/main" id="{696E8E43-0B4F-E1D2-05A5-CED5CAE473DF}"/>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2292" name="Rectangle 4">
            <a:extLst>
              <a:ext uri="{FF2B5EF4-FFF2-40B4-BE49-F238E27FC236}">
                <a16:creationId xmlns:a16="http://schemas.microsoft.com/office/drawing/2014/main" id="{23631075-B9A5-23AC-6290-C847FAAED6BE}"/>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a:extLst>
              <a:ext uri="{FF2B5EF4-FFF2-40B4-BE49-F238E27FC236}">
                <a16:creationId xmlns:a16="http://schemas.microsoft.com/office/drawing/2014/main" id="{9BE5FE2C-9316-CF25-E592-8DFD708D9CDD}"/>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2294" name="Rectangle 6">
            <a:extLst>
              <a:ext uri="{FF2B5EF4-FFF2-40B4-BE49-F238E27FC236}">
                <a16:creationId xmlns:a16="http://schemas.microsoft.com/office/drawing/2014/main" id="{36B7F817-7C36-2F63-E8F5-748EBD79E636}"/>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12295" name="Rectangle 7">
            <a:extLst>
              <a:ext uri="{FF2B5EF4-FFF2-40B4-BE49-F238E27FC236}">
                <a16:creationId xmlns:a16="http://schemas.microsoft.com/office/drawing/2014/main" id="{5AB52B2D-1563-5484-C1F0-4A5C64E678CB}"/>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8D518C2-BB90-4DE5-85BC-BC3CD53F6760}"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67FF5E4-EAB1-5A39-074B-A4B95D82153B}"/>
              </a:ext>
            </a:extLst>
          </p:cNvPr>
          <p:cNvSpPr>
            <a:spLocks noGrp="1" noChangeArrowheads="1"/>
          </p:cNvSpPr>
          <p:nvPr>
            <p:ph type="sldNum" sz="quarter" idx="5"/>
          </p:nvPr>
        </p:nvSpPr>
        <p:spPr>
          <a:ln/>
        </p:spPr>
        <p:txBody>
          <a:bodyPr/>
          <a:lstStyle/>
          <a:p>
            <a:fld id="{0D79E8FD-CEC9-448E-BEDF-45E553684C49}" type="slidenum">
              <a:rPr lang="en-GB" altLang="en-US"/>
              <a:pPr/>
              <a:t>1</a:t>
            </a:fld>
            <a:endParaRPr lang="en-GB" altLang="en-US"/>
          </a:p>
        </p:txBody>
      </p:sp>
      <p:sp>
        <p:nvSpPr>
          <p:cNvPr id="13314" name="Rectangle 2">
            <a:extLst>
              <a:ext uri="{FF2B5EF4-FFF2-40B4-BE49-F238E27FC236}">
                <a16:creationId xmlns:a16="http://schemas.microsoft.com/office/drawing/2014/main" id="{78E0AC59-66F7-D36F-5009-63413194A640}"/>
              </a:ext>
            </a:extLst>
          </p:cNvPr>
          <p:cNvSpPr>
            <a:spLocks noRot="1" noChangeArrowheads="1" noTextEdit="1"/>
          </p:cNvSpPr>
          <p:nvPr>
            <p:ph type="sldImg"/>
          </p:nvPr>
        </p:nvSpPr>
        <p:spPr>
          <a:ln/>
        </p:spPr>
      </p:sp>
      <p:sp>
        <p:nvSpPr>
          <p:cNvPr id="13315" name="Rectangle 3">
            <a:extLst>
              <a:ext uri="{FF2B5EF4-FFF2-40B4-BE49-F238E27FC236}">
                <a16:creationId xmlns:a16="http://schemas.microsoft.com/office/drawing/2014/main" id="{316587F9-0198-3703-02B0-A1CBD0D0CDE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86636CD-D5DA-7909-540E-E997B01F3EC6}"/>
              </a:ext>
            </a:extLst>
          </p:cNvPr>
          <p:cNvSpPr>
            <a:spLocks noGrp="1" noChangeArrowheads="1"/>
          </p:cNvSpPr>
          <p:nvPr>
            <p:ph type="sldNum" sz="quarter" idx="5"/>
          </p:nvPr>
        </p:nvSpPr>
        <p:spPr>
          <a:ln/>
        </p:spPr>
        <p:txBody>
          <a:bodyPr/>
          <a:lstStyle/>
          <a:p>
            <a:fld id="{0F8DEC73-2282-4052-8555-C859C4628A8C}" type="slidenum">
              <a:rPr lang="en-GB" altLang="en-US"/>
              <a:pPr/>
              <a:t>2</a:t>
            </a:fld>
            <a:endParaRPr lang="en-GB" altLang="en-US"/>
          </a:p>
        </p:txBody>
      </p:sp>
      <p:sp>
        <p:nvSpPr>
          <p:cNvPr id="14338" name="Rectangle 2">
            <a:extLst>
              <a:ext uri="{FF2B5EF4-FFF2-40B4-BE49-F238E27FC236}">
                <a16:creationId xmlns:a16="http://schemas.microsoft.com/office/drawing/2014/main" id="{9626AA03-CE99-65F9-9C6B-F11263AE8405}"/>
              </a:ext>
            </a:extLst>
          </p:cNvPr>
          <p:cNvSpPr>
            <a:spLocks noRot="1" noChangeArrowheads="1" noTextEdit="1"/>
          </p:cNvSpPr>
          <p:nvPr>
            <p:ph type="sldImg"/>
          </p:nvPr>
        </p:nvSpPr>
        <p:spPr>
          <a:ln/>
        </p:spPr>
      </p:sp>
      <p:sp>
        <p:nvSpPr>
          <p:cNvPr id="14339" name="Rectangle 3">
            <a:extLst>
              <a:ext uri="{FF2B5EF4-FFF2-40B4-BE49-F238E27FC236}">
                <a16:creationId xmlns:a16="http://schemas.microsoft.com/office/drawing/2014/main" id="{967BABAC-B7DD-8672-D4B9-9F7DCED44E9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E6B3E35-7191-4880-EFAB-55A8036D10BC}"/>
              </a:ext>
            </a:extLst>
          </p:cNvPr>
          <p:cNvSpPr>
            <a:spLocks noGrp="1" noChangeArrowheads="1"/>
          </p:cNvSpPr>
          <p:nvPr>
            <p:ph type="sldNum" sz="quarter" idx="5"/>
          </p:nvPr>
        </p:nvSpPr>
        <p:spPr>
          <a:ln/>
        </p:spPr>
        <p:txBody>
          <a:bodyPr/>
          <a:lstStyle/>
          <a:p>
            <a:fld id="{B6B1F305-EB76-448D-8A75-EBF904F2B2E7}" type="slidenum">
              <a:rPr lang="en-GB" altLang="en-US"/>
              <a:pPr/>
              <a:t>3</a:t>
            </a:fld>
            <a:endParaRPr lang="en-GB" altLang="en-US"/>
          </a:p>
        </p:txBody>
      </p:sp>
      <p:sp>
        <p:nvSpPr>
          <p:cNvPr id="15362" name="Rectangle 2">
            <a:extLst>
              <a:ext uri="{FF2B5EF4-FFF2-40B4-BE49-F238E27FC236}">
                <a16:creationId xmlns:a16="http://schemas.microsoft.com/office/drawing/2014/main" id="{A02E6D87-DA5F-8C9D-A019-2D9703D0AFA9}"/>
              </a:ext>
            </a:extLst>
          </p:cNvPr>
          <p:cNvSpPr>
            <a:spLocks noRot="1" noChangeArrowheads="1" noTextEdit="1"/>
          </p:cNvSpPr>
          <p:nvPr>
            <p:ph type="sldImg"/>
          </p:nvPr>
        </p:nvSpPr>
        <p:spPr>
          <a:ln/>
        </p:spPr>
      </p:sp>
      <p:sp>
        <p:nvSpPr>
          <p:cNvPr id="15363" name="Rectangle 3">
            <a:extLst>
              <a:ext uri="{FF2B5EF4-FFF2-40B4-BE49-F238E27FC236}">
                <a16:creationId xmlns:a16="http://schemas.microsoft.com/office/drawing/2014/main" id="{FB4EFB56-5FCB-93B1-5545-0845282E576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51CDBFC-179E-B0E4-5DD9-BF76CFA4EACD}"/>
              </a:ext>
            </a:extLst>
          </p:cNvPr>
          <p:cNvSpPr>
            <a:spLocks noGrp="1" noChangeArrowheads="1"/>
          </p:cNvSpPr>
          <p:nvPr>
            <p:ph type="sldNum" sz="quarter" idx="5"/>
          </p:nvPr>
        </p:nvSpPr>
        <p:spPr>
          <a:ln/>
        </p:spPr>
        <p:txBody>
          <a:bodyPr/>
          <a:lstStyle/>
          <a:p>
            <a:fld id="{0CA7E922-46DF-47B7-8074-579A3653EE70}" type="slidenum">
              <a:rPr lang="en-GB" altLang="en-US"/>
              <a:pPr/>
              <a:t>4</a:t>
            </a:fld>
            <a:endParaRPr lang="en-GB" altLang="en-US"/>
          </a:p>
        </p:txBody>
      </p:sp>
      <p:sp>
        <p:nvSpPr>
          <p:cNvPr id="16386" name="Rectangle 2">
            <a:extLst>
              <a:ext uri="{FF2B5EF4-FFF2-40B4-BE49-F238E27FC236}">
                <a16:creationId xmlns:a16="http://schemas.microsoft.com/office/drawing/2014/main" id="{F2914B62-3424-B18F-87F1-C11FA3CCB042}"/>
              </a:ext>
            </a:extLst>
          </p:cNvPr>
          <p:cNvSpPr>
            <a:spLocks noRot="1" noChangeArrowheads="1" noTextEdit="1"/>
          </p:cNvSpPr>
          <p:nvPr>
            <p:ph type="sldImg"/>
          </p:nvPr>
        </p:nvSpPr>
        <p:spPr>
          <a:ln/>
        </p:spPr>
      </p:sp>
      <p:sp>
        <p:nvSpPr>
          <p:cNvPr id="16387" name="Rectangle 3">
            <a:extLst>
              <a:ext uri="{FF2B5EF4-FFF2-40B4-BE49-F238E27FC236}">
                <a16:creationId xmlns:a16="http://schemas.microsoft.com/office/drawing/2014/main" id="{D678643B-7EFB-31C6-735F-17D2011B547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19968A7-83A9-1C3B-9B9B-DCE917EFDE6F}"/>
              </a:ext>
            </a:extLst>
          </p:cNvPr>
          <p:cNvSpPr>
            <a:spLocks noGrp="1" noChangeArrowheads="1"/>
          </p:cNvSpPr>
          <p:nvPr>
            <p:ph type="sldNum" sz="quarter" idx="5"/>
          </p:nvPr>
        </p:nvSpPr>
        <p:spPr>
          <a:ln/>
        </p:spPr>
        <p:txBody>
          <a:bodyPr/>
          <a:lstStyle/>
          <a:p>
            <a:fld id="{4DA6F039-CB2C-4192-9FB9-3E9810BCB386}" type="slidenum">
              <a:rPr lang="en-GB" altLang="en-US"/>
              <a:pPr/>
              <a:t>5</a:t>
            </a:fld>
            <a:endParaRPr lang="en-GB" altLang="en-US"/>
          </a:p>
        </p:txBody>
      </p:sp>
      <p:sp>
        <p:nvSpPr>
          <p:cNvPr id="17410" name="Rectangle 2">
            <a:extLst>
              <a:ext uri="{FF2B5EF4-FFF2-40B4-BE49-F238E27FC236}">
                <a16:creationId xmlns:a16="http://schemas.microsoft.com/office/drawing/2014/main" id="{4502F5B5-949D-98F9-FC0D-0D579B6394B7}"/>
              </a:ext>
            </a:extLst>
          </p:cNvPr>
          <p:cNvSpPr>
            <a:spLocks noRot="1" noChangeArrowheads="1" noTextEdit="1"/>
          </p:cNvSpPr>
          <p:nvPr>
            <p:ph type="sldImg"/>
          </p:nvPr>
        </p:nvSpPr>
        <p:spPr>
          <a:ln/>
        </p:spPr>
      </p:sp>
      <p:sp>
        <p:nvSpPr>
          <p:cNvPr id="17411" name="Rectangle 3">
            <a:extLst>
              <a:ext uri="{FF2B5EF4-FFF2-40B4-BE49-F238E27FC236}">
                <a16:creationId xmlns:a16="http://schemas.microsoft.com/office/drawing/2014/main" id="{4FED288F-AE8D-0484-32AE-EB18E7B6B3D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E7AC85F-1D22-350D-F119-CECEB1EF62B5}"/>
              </a:ext>
            </a:extLst>
          </p:cNvPr>
          <p:cNvSpPr>
            <a:spLocks noGrp="1" noChangeArrowheads="1"/>
          </p:cNvSpPr>
          <p:nvPr>
            <p:ph type="sldNum" sz="quarter" idx="5"/>
          </p:nvPr>
        </p:nvSpPr>
        <p:spPr>
          <a:ln/>
        </p:spPr>
        <p:txBody>
          <a:bodyPr/>
          <a:lstStyle/>
          <a:p>
            <a:fld id="{E241E5DF-BD05-4DCD-9710-C9022A826B39}" type="slidenum">
              <a:rPr lang="en-GB" altLang="en-US"/>
              <a:pPr/>
              <a:t>6</a:t>
            </a:fld>
            <a:endParaRPr lang="en-GB" altLang="en-US"/>
          </a:p>
        </p:txBody>
      </p:sp>
      <p:sp>
        <p:nvSpPr>
          <p:cNvPr id="18434" name="Rectangle 2">
            <a:extLst>
              <a:ext uri="{FF2B5EF4-FFF2-40B4-BE49-F238E27FC236}">
                <a16:creationId xmlns:a16="http://schemas.microsoft.com/office/drawing/2014/main" id="{ADC172C8-24BA-972C-6596-35BC43D96DB6}"/>
              </a:ext>
            </a:extLst>
          </p:cNvPr>
          <p:cNvSpPr>
            <a:spLocks noRot="1" noChangeArrowheads="1" noTextEdit="1"/>
          </p:cNvSpPr>
          <p:nvPr>
            <p:ph type="sldImg"/>
          </p:nvPr>
        </p:nvSpPr>
        <p:spPr>
          <a:ln/>
        </p:spPr>
      </p:sp>
      <p:sp>
        <p:nvSpPr>
          <p:cNvPr id="18435" name="Rectangle 3">
            <a:extLst>
              <a:ext uri="{FF2B5EF4-FFF2-40B4-BE49-F238E27FC236}">
                <a16:creationId xmlns:a16="http://schemas.microsoft.com/office/drawing/2014/main" id="{7DA2063A-94F5-0BE8-83B8-BCA688A0F53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D66912B-EBD6-F72F-A040-67504405DCC7}"/>
              </a:ext>
            </a:extLst>
          </p:cNvPr>
          <p:cNvSpPr>
            <a:spLocks noGrp="1" noChangeArrowheads="1"/>
          </p:cNvSpPr>
          <p:nvPr>
            <p:ph type="sldNum" sz="quarter" idx="5"/>
          </p:nvPr>
        </p:nvSpPr>
        <p:spPr>
          <a:ln/>
        </p:spPr>
        <p:txBody>
          <a:bodyPr/>
          <a:lstStyle/>
          <a:p>
            <a:fld id="{070985F8-D022-431B-ADC9-5A7599725B90}" type="slidenum">
              <a:rPr lang="en-GB" altLang="en-US"/>
              <a:pPr/>
              <a:t>7</a:t>
            </a:fld>
            <a:endParaRPr lang="en-GB" altLang="en-US"/>
          </a:p>
        </p:txBody>
      </p:sp>
      <p:sp>
        <p:nvSpPr>
          <p:cNvPr id="20482" name="Rectangle 2">
            <a:extLst>
              <a:ext uri="{FF2B5EF4-FFF2-40B4-BE49-F238E27FC236}">
                <a16:creationId xmlns:a16="http://schemas.microsoft.com/office/drawing/2014/main" id="{770EDA79-2840-A2BD-67BE-778E3E83E1E7}"/>
              </a:ext>
            </a:extLst>
          </p:cNvPr>
          <p:cNvSpPr>
            <a:spLocks noRot="1" noChangeArrowheads="1" noTextEdit="1"/>
          </p:cNvSpPr>
          <p:nvPr>
            <p:ph type="sldImg"/>
          </p:nvPr>
        </p:nvSpPr>
        <p:spPr>
          <a:xfrm>
            <a:off x="1144588" y="685800"/>
            <a:ext cx="4572000" cy="3429000"/>
          </a:xfrm>
          <a:ln/>
        </p:spPr>
      </p:sp>
      <p:sp>
        <p:nvSpPr>
          <p:cNvPr id="20483" name="Rectangle 3">
            <a:extLst>
              <a:ext uri="{FF2B5EF4-FFF2-40B4-BE49-F238E27FC236}">
                <a16:creationId xmlns:a16="http://schemas.microsoft.com/office/drawing/2014/main" id="{BF756EDA-1C85-6413-02F8-C37BD57FB6E1}"/>
              </a:ext>
            </a:extLst>
          </p:cNvPr>
          <p:cNvSpPr>
            <a:spLocks noGrp="1" noChangeArrowheads="1"/>
          </p:cNvSpPr>
          <p:nvPr>
            <p:ph type="body" idx="1"/>
          </p:nvPr>
        </p:nvSpPr>
        <p:spPr>
          <a:xfrm>
            <a:off x="914400" y="4343400"/>
            <a:ext cx="5029200" cy="4114800"/>
          </a:xfrm>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4C354-3142-332D-F12F-2808A4FF2809}"/>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F03DC76-AABA-F59C-6504-E54F6219EDD4}"/>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4F0972E-290E-8B0B-A300-274D6DBD6F81}"/>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EAEA2FDD-72EB-A321-D934-4A71EC133B76}"/>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309C4DD7-B0ED-4801-6B52-B13DFE676AEA}"/>
              </a:ext>
            </a:extLst>
          </p:cNvPr>
          <p:cNvSpPr>
            <a:spLocks noGrp="1"/>
          </p:cNvSpPr>
          <p:nvPr>
            <p:ph type="sldNum" sz="quarter" idx="12"/>
          </p:nvPr>
        </p:nvSpPr>
        <p:spPr/>
        <p:txBody>
          <a:bodyPr/>
          <a:lstStyle>
            <a:lvl1pPr>
              <a:defRPr/>
            </a:lvl1pPr>
          </a:lstStyle>
          <a:p>
            <a:fld id="{AEF3225B-BF38-4274-841E-EDD4B6BF0AC3}" type="slidenum">
              <a:rPr lang="en-GB" altLang="en-US"/>
              <a:pPr/>
              <a:t>‹#›</a:t>
            </a:fld>
            <a:endParaRPr lang="en-GB" altLang="en-US"/>
          </a:p>
        </p:txBody>
      </p:sp>
    </p:spTree>
    <p:extLst>
      <p:ext uri="{BB962C8B-B14F-4D97-AF65-F5344CB8AC3E}">
        <p14:creationId xmlns:p14="http://schemas.microsoft.com/office/powerpoint/2010/main" val="238199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B4F29-46A8-A20F-009A-ACDADBCB20B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C41723F-9F89-033B-C406-C7F12070F2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BA4568-30E5-7655-27EF-296A90D22561}"/>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C9408AAD-EB22-36B0-5322-6EC4B1794214}"/>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D8907AF5-90B3-0133-80CB-AF8EF3F12003}"/>
              </a:ext>
            </a:extLst>
          </p:cNvPr>
          <p:cNvSpPr>
            <a:spLocks noGrp="1"/>
          </p:cNvSpPr>
          <p:nvPr>
            <p:ph type="sldNum" sz="quarter" idx="12"/>
          </p:nvPr>
        </p:nvSpPr>
        <p:spPr/>
        <p:txBody>
          <a:bodyPr/>
          <a:lstStyle>
            <a:lvl1pPr>
              <a:defRPr/>
            </a:lvl1pPr>
          </a:lstStyle>
          <a:p>
            <a:fld id="{1D7C8427-226A-46A6-91E5-6A140DD86743}" type="slidenum">
              <a:rPr lang="en-GB" altLang="en-US"/>
              <a:pPr/>
              <a:t>‹#›</a:t>
            </a:fld>
            <a:endParaRPr lang="en-GB" altLang="en-US"/>
          </a:p>
        </p:txBody>
      </p:sp>
    </p:spTree>
    <p:extLst>
      <p:ext uri="{BB962C8B-B14F-4D97-AF65-F5344CB8AC3E}">
        <p14:creationId xmlns:p14="http://schemas.microsoft.com/office/powerpoint/2010/main" val="1771425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3755B7-4844-D7DB-6A21-7A83A8CAA25A}"/>
              </a:ext>
            </a:extLst>
          </p:cNvPr>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E9C432-8224-B19E-191C-54426F42E977}"/>
              </a:ext>
            </a:extLst>
          </p:cNvPr>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998A36-162F-0487-C396-7AECB248D0E9}"/>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4568DA6D-04C2-DB96-FAD7-319C010027D5}"/>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8A153A61-30C9-0784-1F68-533CEC10827C}"/>
              </a:ext>
            </a:extLst>
          </p:cNvPr>
          <p:cNvSpPr>
            <a:spLocks noGrp="1"/>
          </p:cNvSpPr>
          <p:nvPr>
            <p:ph type="sldNum" sz="quarter" idx="12"/>
          </p:nvPr>
        </p:nvSpPr>
        <p:spPr/>
        <p:txBody>
          <a:bodyPr/>
          <a:lstStyle>
            <a:lvl1pPr>
              <a:defRPr/>
            </a:lvl1pPr>
          </a:lstStyle>
          <a:p>
            <a:fld id="{5DC7ABD1-B388-4AE3-87CC-CBABE235BBDB}" type="slidenum">
              <a:rPr lang="en-GB" altLang="en-US"/>
              <a:pPr/>
              <a:t>‹#›</a:t>
            </a:fld>
            <a:endParaRPr lang="en-GB" altLang="en-US"/>
          </a:p>
        </p:txBody>
      </p:sp>
    </p:spTree>
    <p:extLst>
      <p:ext uri="{BB962C8B-B14F-4D97-AF65-F5344CB8AC3E}">
        <p14:creationId xmlns:p14="http://schemas.microsoft.com/office/powerpoint/2010/main" val="2370403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98D83-7E0B-0C74-5970-A9D26401080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D03F2A7-76BA-A942-369F-45D90D33BA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43F171-5470-D139-8C97-60218803D990}"/>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2B39355A-1F93-8C87-1592-642B9FF166E2}"/>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088BCC3D-0DC5-DD23-6C0E-AF31CD44A087}"/>
              </a:ext>
            </a:extLst>
          </p:cNvPr>
          <p:cNvSpPr>
            <a:spLocks noGrp="1"/>
          </p:cNvSpPr>
          <p:nvPr>
            <p:ph type="sldNum" sz="quarter" idx="12"/>
          </p:nvPr>
        </p:nvSpPr>
        <p:spPr/>
        <p:txBody>
          <a:bodyPr/>
          <a:lstStyle>
            <a:lvl1pPr>
              <a:defRPr/>
            </a:lvl1pPr>
          </a:lstStyle>
          <a:p>
            <a:fld id="{1EB95B2D-5585-40E5-A7D9-BEC34B1F9EFE}" type="slidenum">
              <a:rPr lang="en-GB" altLang="en-US"/>
              <a:pPr/>
              <a:t>‹#›</a:t>
            </a:fld>
            <a:endParaRPr lang="en-GB" altLang="en-US"/>
          </a:p>
        </p:txBody>
      </p:sp>
    </p:spTree>
    <p:extLst>
      <p:ext uri="{BB962C8B-B14F-4D97-AF65-F5344CB8AC3E}">
        <p14:creationId xmlns:p14="http://schemas.microsoft.com/office/powerpoint/2010/main" val="127029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EDC89-C720-0780-A1A5-0DD10D6EDE5F}"/>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BEAB7E0-E66C-8AC0-129B-8B990E9B6F5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688B7323-56C2-77AC-3D44-2795CCC2E271}"/>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402967D0-26A7-36ED-2538-2D6426FFE14B}"/>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E118AA41-1763-A402-9A4F-376AC6776F5C}"/>
              </a:ext>
            </a:extLst>
          </p:cNvPr>
          <p:cNvSpPr>
            <a:spLocks noGrp="1"/>
          </p:cNvSpPr>
          <p:nvPr>
            <p:ph type="sldNum" sz="quarter" idx="12"/>
          </p:nvPr>
        </p:nvSpPr>
        <p:spPr/>
        <p:txBody>
          <a:bodyPr/>
          <a:lstStyle>
            <a:lvl1pPr>
              <a:defRPr/>
            </a:lvl1pPr>
          </a:lstStyle>
          <a:p>
            <a:fld id="{D92F08E3-EE5A-43FC-9D77-F8EC1CFD23D3}" type="slidenum">
              <a:rPr lang="en-GB" altLang="en-US"/>
              <a:pPr/>
              <a:t>‹#›</a:t>
            </a:fld>
            <a:endParaRPr lang="en-GB" altLang="en-US"/>
          </a:p>
        </p:txBody>
      </p:sp>
    </p:spTree>
    <p:extLst>
      <p:ext uri="{BB962C8B-B14F-4D97-AF65-F5344CB8AC3E}">
        <p14:creationId xmlns:p14="http://schemas.microsoft.com/office/powerpoint/2010/main" val="3405367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55EE3-CA2D-D749-FA05-ECF6E5D3569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D7A3793-AFF2-9B3D-F91E-CA1AD9E7353E}"/>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9AAD1B6-E841-D57C-95E7-433CCE7B2E03}"/>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EB000B3-043D-ADB5-D711-EC2129FE4EA2}"/>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78DBB1CD-F9E7-9506-B0CB-577A3BC9278A}"/>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B6829709-7A0B-A4BE-87A7-6597B50E723F}"/>
              </a:ext>
            </a:extLst>
          </p:cNvPr>
          <p:cNvSpPr>
            <a:spLocks noGrp="1"/>
          </p:cNvSpPr>
          <p:nvPr>
            <p:ph type="sldNum" sz="quarter" idx="12"/>
          </p:nvPr>
        </p:nvSpPr>
        <p:spPr/>
        <p:txBody>
          <a:bodyPr/>
          <a:lstStyle>
            <a:lvl1pPr>
              <a:defRPr/>
            </a:lvl1pPr>
          </a:lstStyle>
          <a:p>
            <a:fld id="{20420668-8345-4E31-BBB7-EDF923D70C0D}" type="slidenum">
              <a:rPr lang="en-GB" altLang="en-US"/>
              <a:pPr/>
              <a:t>‹#›</a:t>
            </a:fld>
            <a:endParaRPr lang="en-GB" altLang="en-US"/>
          </a:p>
        </p:txBody>
      </p:sp>
    </p:spTree>
    <p:extLst>
      <p:ext uri="{BB962C8B-B14F-4D97-AF65-F5344CB8AC3E}">
        <p14:creationId xmlns:p14="http://schemas.microsoft.com/office/powerpoint/2010/main" val="2837166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21849-FCE3-3B22-403F-5D8242B7DEA0}"/>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3E4B94-38BE-F693-41AE-BAA83458AA49}"/>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F97910-1A43-3757-9944-CABEB36F39E9}"/>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4AC69F0-8440-BA47-FF06-F528F78FCAD8}"/>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9159E2-B823-7241-1D90-781B92C23D7C}"/>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738C33C-A7A0-2336-8974-AF9E3AA4F531}"/>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738F8F2D-3846-7E87-EDDC-A713FA941B31}"/>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8F88AED4-5694-5FCB-B532-E7064ABDC732}"/>
              </a:ext>
            </a:extLst>
          </p:cNvPr>
          <p:cNvSpPr>
            <a:spLocks noGrp="1"/>
          </p:cNvSpPr>
          <p:nvPr>
            <p:ph type="sldNum" sz="quarter" idx="12"/>
          </p:nvPr>
        </p:nvSpPr>
        <p:spPr/>
        <p:txBody>
          <a:bodyPr/>
          <a:lstStyle>
            <a:lvl1pPr>
              <a:defRPr/>
            </a:lvl1pPr>
          </a:lstStyle>
          <a:p>
            <a:fld id="{16A12CA6-A1A0-4BCC-B0BF-A1C6070CD313}" type="slidenum">
              <a:rPr lang="en-GB" altLang="en-US"/>
              <a:pPr/>
              <a:t>‹#›</a:t>
            </a:fld>
            <a:endParaRPr lang="en-GB" altLang="en-US"/>
          </a:p>
        </p:txBody>
      </p:sp>
    </p:spTree>
    <p:extLst>
      <p:ext uri="{BB962C8B-B14F-4D97-AF65-F5344CB8AC3E}">
        <p14:creationId xmlns:p14="http://schemas.microsoft.com/office/powerpoint/2010/main" val="1506628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9320F-2D07-7E9C-046D-F645B6ED681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553C182-4BA4-A91A-3840-398D9AC64994}"/>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EB8D9BB2-2C10-EBE9-A5BB-75F12392A122}"/>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212F767A-C6AB-4E7F-D90F-C3DB241DC08E}"/>
              </a:ext>
            </a:extLst>
          </p:cNvPr>
          <p:cNvSpPr>
            <a:spLocks noGrp="1"/>
          </p:cNvSpPr>
          <p:nvPr>
            <p:ph type="sldNum" sz="quarter" idx="12"/>
          </p:nvPr>
        </p:nvSpPr>
        <p:spPr/>
        <p:txBody>
          <a:bodyPr/>
          <a:lstStyle>
            <a:lvl1pPr>
              <a:defRPr/>
            </a:lvl1pPr>
          </a:lstStyle>
          <a:p>
            <a:fld id="{57578FAA-7E35-410B-9A58-572387181A44}" type="slidenum">
              <a:rPr lang="en-GB" altLang="en-US"/>
              <a:pPr/>
              <a:t>‹#›</a:t>
            </a:fld>
            <a:endParaRPr lang="en-GB" altLang="en-US"/>
          </a:p>
        </p:txBody>
      </p:sp>
    </p:spTree>
    <p:extLst>
      <p:ext uri="{BB962C8B-B14F-4D97-AF65-F5344CB8AC3E}">
        <p14:creationId xmlns:p14="http://schemas.microsoft.com/office/powerpoint/2010/main" val="4066646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4908DE-C095-9821-C8D8-A8C95F00FFE4}"/>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839A5007-B1B4-8166-FECC-FED0B99AB85A}"/>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32571900-123D-555F-5A07-55DC8B881468}"/>
              </a:ext>
            </a:extLst>
          </p:cNvPr>
          <p:cNvSpPr>
            <a:spLocks noGrp="1"/>
          </p:cNvSpPr>
          <p:nvPr>
            <p:ph type="sldNum" sz="quarter" idx="12"/>
          </p:nvPr>
        </p:nvSpPr>
        <p:spPr/>
        <p:txBody>
          <a:bodyPr/>
          <a:lstStyle>
            <a:lvl1pPr>
              <a:defRPr/>
            </a:lvl1pPr>
          </a:lstStyle>
          <a:p>
            <a:fld id="{1CCBE096-8D6B-4EB4-97ED-762BF37925AC}" type="slidenum">
              <a:rPr lang="en-GB" altLang="en-US"/>
              <a:pPr/>
              <a:t>‹#›</a:t>
            </a:fld>
            <a:endParaRPr lang="en-GB" altLang="en-US"/>
          </a:p>
        </p:txBody>
      </p:sp>
    </p:spTree>
    <p:extLst>
      <p:ext uri="{BB962C8B-B14F-4D97-AF65-F5344CB8AC3E}">
        <p14:creationId xmlns:p14="http://schemas.microsoft.com/office/powerpoint/2010/main" val="2128998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092D4-A5AD-DB84-E7E0-6D319AA561D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8844663-812D-34FA-3F47-EA8E7215AD1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8F2FF6A-40D3-80A1-DE3A-B19C3055FB7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A64C7B-0F9C-80FE-6FE2-D4011F46928E}"/>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B9ED371D-4E9C-FDD0-BF28-5F110564D89F}"/>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FE33A52D-99BA-C918-8465-90572B32CB9F}"/>
              </a:ext>
            </a:extLst>
          </p:cNvPr>
          <p:cNvSpPr>
            <a:spLocks noGrp="1"/>
          </p:cNvSpPr>
          <p:nvPr>
            <p:ph type="sldNum" sz="quarter" idx="12"/>
          </p:nvPr>
        </p:nvSpPr>
        <p:spPr/>
        <p:txBody>
          <a:bodyPr/>
          <a:lstStyle>
            <a:lvl1pPr>
              <a:defRPr/>
            </a:lvl1pPr>
          </a:lstStyle>
          <a:p>
            <a:fld id="{3B2B7749-B787-4F51-B7C9-1B23FA8EB70F}" type="slidenum">
              <a:rPr lang="en-GB" altLang="en-US"/>
              <a:pPr/>
              <a:t>‹#›</a:t>
            </a:fld>
            <a:endParaRPr lang="en-GB" altLang="en-US"/>
          </a:p>
        </p:txBody>
      </p:sp>
    </p:spTree>
    <p:extLst>
      <p:ext uri="{BB962C8B-B14F-4D97-AF65-F5344CB8AC3E}">
        <p14:creationId xmlns:p14="http://schemas.microsoft.com/office/powerpoint/2010/main" val="668325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0B8CF-B411-D99F-E234-6406539D60E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D4F6E18-114E-1DF1-0A15-3905AF0F63E0}"/>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429EBD2-7958-0D5D-5094-F97B971B806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4AF666-6A6A-67DA-D3AE-934A621409A7}"/>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B618E20C-5382-28DE-DAC9-5D2147314D1D}"/>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FD827A72-D7CF-964B-A3A6-A7E948A8CE7A}"/>
              </a:ext>
            </a:extLst>
          </p:cNvPr>
          <p:cNvSpPr>
            <a:spLocks noGrp="1"/>
          </p:cNvSpPr>
          <p:nvPr>
            <p:ph type="sldNum" sz="quarter" idx="12"/>
          </p:nvPr>
        </p:nvSpPr>
        <p:spPr/>
        <p:txBody>
          <a:bodyPr/>
          <a:lstStyle>
            <a:lvl1pPr>
              <a:defRPr/>
            </a:lvl1pPr>
          </a:lstStyle>
          <a:p>
            <a:fld id="{8E7F6418-CB43-4309-8277-B0930474704A}" type="slidenum">
              <a:rPr lang="en-GB" altLang="en-US"/>
              <a:pPr/>
              <a:t>‹#›</a:t>
            </a:fld>
            <a:endParaRPr lang="en-GB" altLang="en-US"/>
          </a:p>
        </p:txBody>
      </p:sp>
    </p:spTree>
    <p:extLst>
      <p:ext uri="{BB962C8B-B14F-4D97-AF65-F5344CB8AC3E}">
        <p14:creationId xmlns:p14="http://schemas.microsoft.com/office/powerpoint/2010/main" val="2626929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0597B36-D459-4C2F-6BFA-C47B2912F681}"/>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E7C41548-E1EB-9BF1-2576-58F7FF6CD5DD}"/>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9AE10C93-A134-D8F3-B17A-01B96CCAEBDA}"/>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GB" altLang="en-US"/>
          </a:p>
        </p:txBody>
      </p:sp>
      <p:sp>
        <p:nvSpPr>
          <p:cNvPr id="1029" name="Rectangle 5">
            <a:extLst>
              <a:ext uri="{FF2B5EF4-FFF2-40B4-BE49-F238E27FC236}">
                <a16:creationId xmlns:a16="http://schemas.microsoft.com/office/drawing/2014/main" id="{00E16391-32EC-D320-5C4C-BD49DF2857EF}"/>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GB" altLang="en-US"/>
          </a:p>
        </p:txBody>
      </p:sp>
      <p:sp>
        <p:nvSpPr>
          <p:cNvPr id="1030" name="Rectangle 6">
            <a:extLst>
              <a:ext uri="{FF2B5EF4-FFF2-40B4-BE49-F238E27FC236}">
                <a16:creationId xmlns:a16="http://schemas.microsoft.com/office/drawing/2014/main" id="{CBFACD00-B07E-6015-E41A-806BAE2300CA}"/>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A52BECA-2C05-4BF1-9FFA-AA0253E53D67}"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umanasinc.com/webcontent/anisamples/majorsbiology/lacoperon.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BC7A7E89-9CCF-1E85-56B0-5B344A9CC2C5}"/>
              </a:ext>
            </a:extLst>
          </p:cNvPr>
          <p:cNvSpPr>
            <a:spLocks noGrp="1" noChangeArrowheads="1"/>
          </p:cNvSpPr>
          <p:nvPr>
            <p:ph type="title"/>
          </p:nvPr>
        </p:nvSpPr>
        <p:spPr/>
        <p:txBody>
          <a:bodyPr/>
          <a:lstStyle/>
          <a:p>
            <a:r>
              <a:rPr lang="en-GB" altLang="en-US" b="1" u="sng"/>
              <a:t>Objectives</a:t>
            </a:r>
          </a:p>
        </p:txBody>
      </p:sp>
      <p:sp>
        <p:nvSpPr>
          <p:cNvPr id="2052" name="Rectangle 4">
            <a:extLst>
              <a:ext uri="{FF2B5EF4-FFF2-40B4-BE49-F238E27FC236}">
                <a16:creationId xmlns:a16="http://schemas.microsoft.com/office/drawing/2014/main" id="{3C2B332E-0B4E-0C8B-0B77-407024C70730}"/>
              </a:ext>
            </a:extLst>
          </p:cNvPr>
          <p:cNvSpPr>
            <a:spLocks noGrp="1" noChangeArrowheads="1"/>
          </p:cNvSpPr>
          <p:nvPr>
            <p:ph type="body" idx="1"/>
          </p:nvPr>
        </p:nvSpPr>
        <p:spPr/>
        <p:txBody>
          <a:bodyPr/>
          <a:lstStyle/>
          <a:p>
            <a:pPr>
              <a:lnSpc>
                <a:spcPct val="90000"/>
              </a:lnSpc>
            </a:pPr>
            <a:r>
              <a:rPr lang="en-GB" altLang="en-US">
                <a:latin typeface="Arial" panose="020B0604020202020204" pitchFamily="34" charset="0"/>
              </a:rPr>
              <a:t>Outline the regulation of protein synthesis in bacteria. (Reference should be made to the </a:t>
            </a:r>
            <a:r>
              <a:rPr lang="en-GB" altLang="en-US" i="1">
                <a:latin typeface="Arial" panose="020B0604020202020204" pitchFamily="34" charset="0"/>
              </a:rPr>
              <a:t>lac </a:t>
            </a:r>
            <a:r>
              <a:rPr lang="en-GB" altLang="en-US">
                <a:latin typeface="Arial" panose="020B0604020202020204" pitchFamily="34" charset="0"/>
              </a:rPr>
              <a:t>operon in </a:t>
            </a:r>
            <a:r>
              <a:rPr lang="en-GB" altLang="en-US" i="1">
                <a:latin typeface="Arial" panose="020B0604020202020204" pitchFamily="34" charset="0"/>
              </a:rPr>
              <a:t>Escherichia coli</a:t>
            </a:r>
            <a:r>
              <a:rPr lang="en-GB" altLang="en-US">
                <a:latin typeface="Arial" panose="020B0604020202020204" pitchFamily="34" charset="0"/>
              </a:rPr>
              <a:t>).</a:t>
            </a:r>
          </a:p>
          <a:p>
            <a:pPr>
              <a:lnSpc>
                <a:spcPct val="90000"/>
              </a:lnSpc>
              <a:buFontTx/>
              <a:buNone/>
            </a:pPr>
            <a:endParaRPr lang="en-GB" altLang="en-US"/>
          </a:p>
          <a:p>
            <a:pPr>
              <a:lnSpc>
                <a:spcPct val="90000"/>
              </a:lnSpc>
              <a:buFontTx/>
              <a:buNone/>
            </a:pPr>
            <a:endParaRPr lang="en-GB" altLang="en-US"/>
          </a:p>
          <a:p>
            <a:pPr>
              <a:lnSpc>
                <a:spcPct val="90000"/>
              </a:lnSpc>
              <a:buFontTx/>
              <a:buNone/>
            </a:pPr>
            <a:r>
              <a:rPr lang="en-GB" altLang="en-US">
                <a:hlinkClick r:id="rId3"/>
              </a:rPr>
              <a:t>http://www.sumanasinc.com/webcontent/anisamples/majorsbiology/lacoperon.html</a:t>
            </a:r>
            <a:endParaRPr lang="en-GB"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E619C361-9689-296C-58D1-8355F9912B47}"/>
              </a:ext>
            </a:extLst>
          </p:cNvPr>
          <p:cNvSpPr>
            <a:spLocks noGrp="1" noChangeArrowheads="1"/>
          </p:cNvSpPr>
          <p:nvPr>
            <p:ph type="title"/>
          </p:nvPr>
        </p:nvSpPr>
        <p:spPr>
          <a:xfrm>
            <a:off x="685800" y="381000"/>
            <a:ext cx="7772400" cy="1143000"/>
          </a:xfrm>
        </p:spPr>
        <p:txBody>
          <a:bodyPr/>
          <a:lstStyle/>
          <a:p>
            <a:r>
              <a:rPr lang="en-GB" altLang="en-US" b="1" u="sng"/>
              <a:t>Lac Operon</a:t>
            </a:r>
          </a:p>
        </p:txBody>
      </p:sp>
      <p:sp>
        <p:nvSpPr>
          <p:cNvPr id="11267" name="Rectangle 3">
            <a:extLst>
              <a:ext uri="{FF2B5EF4-FFF2-40B4-BE49-F238E27FC236}">
                <a16:creationId xmlns:a16="http://schemas.microsoft.com/office/drawing/2014/main" id="{DFAF4F84-F1B2-76DC-244F-2FF51E3E4CCE}"/>
              </a:ext>
            </a:extLst>
          </p:cNvPr>
          <p:cNvSpPr>
            <a:spLocks noGrp="1" noChangeArrowheads="1"/>
          </p:cNvSpPr>
          <p:nvPr>
            <p:ph type="body" idx="1"/>
          </p:nvPr>
        </p:nvSpPr>
        <p:spPr>
          <a:xfrm>
            <a:off x="685800" y="1600200"/>
            <a:ext cx="7772400" cy="4114800"/>
          </a:xfrm>
        </p:spPr>
        <p:txBody>
          <a:bodyPr/>
          <a:lstStyle/>
          <a:p>
            <a:pPr>
              <a:lnSpc>
                <a:spcPct val="90000"/>
              </a:lnSpc>
            </a:pPr>
            <a:r>
              <a:rPr lang="en-GB" altLang="en-US" sz="2800"/>
              <a:t>The Lac Operon is an example of an operon that is able to regulate itself depending on the environmental conditions it is subjected to.</a:t>
            </a:r>
          </a:p>
          <a:p>
            <a:pPr>
              <a:lnSpc>
                <a:spcPct val="90000"/>
              </a:lnSpc>
            </a:pPr>
            <a:r>
              <a:rPr lang="en-GB" altLang="en-US" sz="2800"/>
              <a:t>It codes for 3 genes: Beta-galactosidase, lactose permease and Thiogalactosidase transacetylase. These genes are involved in lactose metabolism.</a:t>
            </a:r>
          </a:p>
          <a:p>
            <a:pPr>
              <a:lnSpc>
                <a:spcPct val="90000"/>
              </a:lnSpc>
            </a:pPr>
            <a:r>
              <a:rPr lang="en-GB" altLang="en-US" sz="2800"/>
              <a:t>If lactose is absent, the system is turned off; if lactose is present, the operon is switched on.</a:t>
            </a:r>
          </a:p>
          <a:p>
            <a:pPr>
              <a:lnSpc>
                <a:spcPct val="90000"/>
              </a:lnSpc>
            </a:pPr>
            <a:r>
              <a:rPr lang="en-GB" altLang="en-US" sz="2800"/>
              <a:t>The bacteria’s favoured source of food is glucose and if that is present the operon does not need to be switched on, as there is no need to metabolise lactose.</a:t>
            </a:r>
          </a:p>
          <a:p>
            <a:pPr>
              <a:lnSpc>
                <a:spcPct val="90000"/>
              </a:lnSpc>
            </a:pPr>
            <a:endParaRPr lang="en-GB" altLang="en-US" sz="2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2" name="Object 2">
            <a:extLst>
              <a:ext uri="{FF2B5EF4-FFF2-40B4-BE49-F238E27FC236}">
                <a16:creationId xmlns:a16="http://schemas.microsoft.com/office/drawing/2014/main" id="{F9C5E3E6-3AF0-7D2D-2850-15DE99CB4FF5}"/>
              </a:ext>
            </a:extLst>
          </p:cNvPr>
          <p:cNvGraphicFramePr>
            <a:graphicFrameLocks noChangeAspect="1"/>
          </p:cNvGraphicFramePr>
          <p:nvPr/>
        </p:nvGraphicFramePr>
        <p:xfrm>
          <a:off x="457200" y="504825"/>
          <a:ext cx="8077200" cy="5740400"/>
        </p:xfrm>
        <a:graphic>
          <a:graphicData uri="http://schemas.openxmlformats.org/presentationml/2006/ole">
            <mc:AlternateContent xmlns:mc="http://schemas.openxmlformats.org/markup-compatibility/2006">
              <mc:Choice xmlns:v="urn:schemas-microsoft-com:vml" Requires="v">
                <p:oleObj name="Bitmap Image" r:id="rId3" imgW="3753374" imgH="2666667" progId="Paint.Picture">
                  <p:embed/>
                </p:oleObj>
              </mc:Choice>
              <mc:Fallback>
                <p:oleObj name="Bitmap Image" r:id="rId3" imgW="3753374" imgH="2666667" progId="Paint.Picture">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504825"/>
                        <a:ext cx="8077200" cy="574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ct 2">
            <a:extLst>
              <a:ext uri="{FF2B5EF4-FFF2-40B4-BE49-F238E27FC236}">
                <a16:creationId xmlns:a16="http://schemas.microsoft.com/office/drawing/2014/main" id="{89DF26AE-8043-014C-D5CC-56A6478891B1}"/>
              </a:ext>
            </a:extLst>
          </p:cNvPr>
          <p:cNvGraphicFramePr>
            <a:graphicFrameLocks noChangeAspect="1"/>
          </p:cNvGraphicFramePr>
          <p:nvPr/>
        </p:nvGraphicFramePr>
        <p:xfrm>
          <a:off x="0" y="1212850"/>
          <a:ext cx="9144000" cy="4432300"/>
        </p:xfrm>
        <a:graphic>
          <a:graphicData uri="http://schemas.openxmlformats.org/presentationml/2006/ole">
            <mc:AlternateContent xmlns:mc="http://schemas.openxmlformats.org/markup-compatibility/2006">
              <mc:Choice xmlns:v="urn:schemas-microsoft-com:vml" Requires="v">
                <p:oleObj name="Bitmap Image" r:id="rId3" imgW="5638095" imgH="2734057" progId="Paint.Picture">
                  <p:embed/>
                </p:oleObj>
              </mc:Choice>
              <mc:Fallback>
                <p:oleObj name="Bitmap Image" r:id="rId3" imgW="5638095" imgH="2734057" progId="Paint.Picture">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212850"/>
                        <a:ext cx="9144000" cy="443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217" name="Group 49">
            <a:extLst>
              <a:ext uri="{FF2B5EF4-FFF2-40B4-BE49-F238E27FC236}">
                <a16:creationId xmlns:a16="http://schemas.microsoft.com/office/drawing/2014/main" id="{BC05D3FD-BC9B-6761-AECA-2B78CD5C3313}"/>
              </a:ext>
            </a:extLst>
          </p:cNvPr>
          <p:cNvGraphicFramePr>
            <a:graphicFrameLocks noGrp="1"/>
          </p:cNvGraphicFramePr>
          <p:nvPr/>
        </p:nvGraphicFramePr>
        <p:xfrm>
          <a:off x="609600" y="1397000"/>
          <a:ext cx="8153400" cy="5719763"/>
        </p:xfrm>
        <a:graphic>
          <a:graphicData uri="http://schemas.openxmlformats.org/drawingml/2006/table">
            <a:tbl>
              <a:tblPr/>
              <a:tblGrid>
                <a:gridCol w="3276600">
                  <a:extLst>
                    <a:ext uri="{9D8B030D-6E8A-4147-A177-3AD203B41FA5}">
                      <a16:colId xmlns:a16="http://schemas.microsoft.com/office/drawing/2014/main" val="1296869362"/>
                    </a:ext>
                  </a:extLst>
                </a:gridCol>
                <a:gridCol w="4876800">
                  <a:extLst>
                    <a:ext uri="{9D8B030D-6E8A-4147-A177-3AD203B41FA5}">
                      <a16:colId xmlns:a16="http://schemas.microsoft.com/office/drawing/2014/main" val="1185235181"/>
                    </a:ext>
                  </a:extLst>
                </a:gridCol>
              </a:tblGrid>
              <a:tr h="6778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800" b="1" i="0" u="sng" strike="noStrike" cap="none" normalizeH="0" baseline="0">
                          <a:ln>
                            <a:noFill/>
                          </a:ln>
                          <a:solidFill>
                            <a:schemeClr val="tx1"/>
                          </a:solidFill>
                          <a:effectLst/>
                          <a:latin typeface="Times New Roman" panose="02020603050405020304" pitchFamily="18" charset="0"/>
                        </a:rPr>
                        <a:t>Element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800" b="1" i="0" u="sng" strike="noStrike" cap="none" normalizeH="0" baseline="0">
                          <a:ln>
                            <a:noFill/>
                          </a:ln>
                          <a:solidFill>
                            <a:schemeClr val="tx1"/>
                          </a:solidFill>
                          <a:effectLst/>
                          <a:latin typeface="Times New Roman" panose="02020603050405020304" pitchFamily="18" charset="0"/>
                        </a:rPr>
                        <a:t>Purpose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06152054"/>
                  </a:ext>
                </a:extLst>
              </a:tr>
              <a:tr h="6762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Operator (LacO)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Binding site for repressor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89448973"/>
                  </a:ext>
                </a:extLst>
              </a:tr>
              <a:tr h="6778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Promoter (LacP)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Binding site for RNA Polymerase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04200837"/>
                  </a:ext>
                </a:extLst>
              </a:tr>
              <a:tr h="6778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Repressor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Gene encoding the lac repressor protein. Binds to DNA at the operator &amp; blocks binding of RNA Pol at the promoter.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61346007"/>
                  </a:ext>
                </a:extLst>
              </a:tr>
              <a:tr h="6762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LacI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Controls production of the repressor protein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22009477"/>
                  </a:ext>
                </a:extLst>
              </a:tr>
              <a:tr h="677863">
                <a:tc gridSpan="2">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Times New Roman" panose="02020603050405020304" pitchFamily="18" charset="0"/>
                      </a:endParaRPr>
                    </a:p>
                  </a:txBody>
                  <a:tcPr horzOverflow="overflow">
                    <a:lnL cap="flat">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GB"/>
                    </a:p>
                  </a:txBody>
                  <a:tcPr/>
                </a:tc>
                <a:extLst>
                  <a:ext uri="{0D108BD9-81ED-4DB2-BD59-A6C34878D82A}">
                    <a16:rowId xmlns:a16="http://schemas.microsoft.com/office/drawing/2014/main" val="4117453378"/>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30" name="Group 38">
            <a:extLst>
              <a:ext uri="{FF2B5EF4-FFF2-40B4-BE49-F238E27FC236}">
                <a16:creationId xmlns:a16="http://schemas.microsoft.com/office/drawing/2014/main" id="{8DF5B073-47DC-3E38-3F2B-19C63FE799A2}"/>
              </a:ext>
            </a:extLst>
          </p:cNvPr>
          <p:cNvGraphicFramePr>
            <a:graphicFrameLocks noGrp="1"/>
          </p:cNvGraphicFramePr>
          <p:nvPr/>
        </p:nvGraphicFramePr>
        <p:xfrm>
          <a:off x="0" y="0"/>
          <a:ext cx="9144000" cy="6784975"/>
        </p:xfrm>
        <a:graphic>
          <a:graphicData uri="http://schemas.openxmlformats.org/drawingml/2006/table">
            <a:tbl>
              <a:tblPr/>
              <a:tblGrid>
                <a:gridCol w="3048000">
                  <a:extLst>
                    <a:ext uri="{9D8B030D-6E8A-4147-A177-3AD203B41FA5}">
                      <a16:colId xmlns:a16="http://schemas.microsoft.com/office/drawing/2014/main" val="4274550450"/>
                    </a:ext>
                  </a:extLst>
                </a:gridCol>
                <a:gridCol w="6096000">
                  <a:extLst>
                    <a:ext uri="{9D8B030D-6E8A-4147-A177-3AD203B41FA5}">
                      <a16:colId xmlns:a16="http://schemas.microsoft.com/office/drawing/2014/main" val="2851007941"/>
                    </a:ext>
                  </a:extLst>
                </a:gridCol>
              </a:tblGrid>
              <a:tr h="6985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800" b="1" i="0" u="sng" strike="noStrike" cap="none" normalizeH="0" baseline="0">
                          <a:ln>
                            <a:noFill/>
                          </a:ln>
                          <a:solidFill>
                            <a:schemeClr val="tx1"/>
                          </a:solidFill>
                          <a:effectLst/>
                          <a:latin typeface="Times New Roman" panose="02020603050405020304" pitchFamily="18" charset="0"/>
                        </a:rPr>
                        <a:t>Enzyme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800" b="1" i="0" u="sng" strike="noStrike" cap="none" normalizeH="0" baseline="0">
                          <a:ln>
                            <a:noFill/>
                          </a:ln>
                          <a:solidFill>
                            <a:schemeClr val="tx1"/>
                          </a:solidFill>
                          <a:effectLst/>
                          <a:latin typeface="Times New Roman" panose="02020603050405020304" pitchFamily="18" charset="0"/>
                        </a:rPr>
                        <a:t>Function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19520220"/>
                  </a:ext>
                </a:extLst>
              </a:tr>
              <a:tr h="20621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Beta galactosidase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This enzyme hydrolyzes the bond between the two sugars, glucose and galactose. It is coded for by the gene LacZ.</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805976"/>
                  </a:ext>
                </a:extLst>
              </a:tr>
              <a:tr h="25511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Lactose Permease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This enzyme spans the cell membrane and brings lactose into the cell from the outside environment. The membrane is otherwise essentially impermeable to lactose. It is coded for by the gene LacY</a:t>
                      </a:r>
                      <a:endParaRPr kumimoji="0" lang="en-GB" altLang="en-US" sz="24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7018969"/>
                  </a:ext>
                </a:extLst>
              </a:tr>
              <a:tr h="131762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Thiogalactosidase transacetylase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en-GB" altLang="en-US" sz="2800" b="0" i="0" u="none" strike="noStrike" cap="none" normalizeH="0" baseline="0">
                          <a:ln>
                            <a:noFill/>
                          </a:ln>
                          <a:solidFill>
                            <a:schemeClr val="tx1"/>
                          </a:solidFill>
                          <a:effectLst/>
                          <a:latin typeface="Times New Roman" panose="02020603050405020304" pitchFamily="18" charset="0"/>
                        </a:rPr>
                        <a:t>The function of this enzyme is not known. It is coded for by the gene LacA</a:t>
                      </a:r>
                      <a:r>
                        <a:rPr kumimoji="0" lang="en-GB" altLang="en-US" sz="2400" b="0" i="0" u="none" strike="noStrike" cap="none" normalizeH="0" baseline="0">
                          <a:ln>
                            <a:noFill/>
                          </a:ln>
                          <a:solidFill>
                            <a:schemeClr val="tx1"/>
                          </a:solidFill>
                          <a:effectLst/>
                          <a:latin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8416654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01DBB149-DD55-CC79-225F-74938218367C}"/>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a:latin typeface="Arial" panose="020B0604020202020204" pitchFamily="34" charset="0"/>
                <a:cs typeface="Arial" panose="020B0604020202020204" pitchFamily="34" charset="0"/>
              </a:rPr>
              <a:t>This powerpoint was kindly donated to </a:t>
            </a:r>
            <a:r>
              <a:rPr lang="en-GB" altLang="en-US">
                <a:latin typeface="Arial" panose="020B0604020202020204" pitchFamily="34" charset="0"/>
                <a:cs typeface="Arial" panose="020B0604020202020204" pitchFamily="34" charset="0"/>
                <a:hlinkClick r:id="rId3"/>
              </a:rPr>
              <a:t>www.worldofteaching.com</a:t>
            </a:r>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r>
              <a:rPr lang="en-GB" altLang="en-US">
                <a:latin typeface="Arial" panose="020B0604020202020204" pitchFamily="34" charset="0"/>
                <a:cs typeface="Arial" panose="020B0604020202020204" pitchFamily="34" charset="0"/>
                <a:hlinkClick r:id="rId3"/>
              </a:rPr>
              <a:t>http://www.worldofteaching.com</a:t>
            </a:r>
            <a:r>
              <a:rPr lang="en-GB" altLang="en-US">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a:latin typeface="Arial" panose="020B0604020202020204" pitchFamily="34" charset="0"/>
              <a:cs typeface="Arial" panose="020B0604020202020204" pitchFamily="34" charset="0"/>
            </a:endParaRPr>
          </a:p>
        </p:txBody>
      </p:sp>
    </p:spTree>
  </p:cSld>
  <p:clrMapOvr>
    <a:masterClrMapping/>
  </p:clrMapOvr>
  <p:transition/>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TotalTime>
  <Words>335</Words>
  <Application>Microsoft Office PowerPoint</Application>
  <PresentationFormat>On-screen Show (4:3)</PresentationFormat>
  <Paragraphs>41</Paragraphs>
  <Slides>7</Slides>
  <Notes>7</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1" baseType="lpstr">
      <vt:lpstr>Times New Roman</vt:lpstr>
      <vt:lpstr>Arial</vt:lpstr>
      <vt:lpstr>Default Design</vt:lpstr>
      <vt:lpstr>Bitmap Image</vt:lpstr>
      <vt:lpstr>Objectives</vt:lpstr>
      <vt:lpstr>Lac Operon</vt:lpstr>
      <vt:lpstr>PowerPoint Presentation</vt:lpstr>
      <vt:lpstr>PowerPoint Presentation</vt:lpstr>
      <vt:lpstr>PowerPoint Presentation</vt:lpstr>
      <vt:lpstr>PowerPoint Presentation</vt:lpstr>
      <vt:lpstr>PowerPoint Presentation</vt:lpstr>
    </vt:vector>
  </TitlesOfParts>
  <Company>Research Machines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Objectives</dc:title>
  <dc:creator>SGlinski</dc:creator>
  <cp:lastModifiedBy>Nayan GRIFFITHS</cp:lastModifiedBy>
  <cp:revision>6</cp:revision>
  <dcterms:created xsi:type="dcterms:W3CDTF">2005-09-28T07:38:27Z</dcterms:created>
  <dcterms:modified xsi:type="dcterms:W3CDTF">2023-03-14T11:36:04Z</dcterms:modified>
</cp:coreProperties>
</file>