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6" r:id="rId3"/>
    <p:sldId id="257" r:id="rId4"/>
    <p:sldId id="258" r:id="rId5"/>
    <p:sldId id="259" r:id="rId6"/>
    <p:sldId id="260" r:id="rId7"/>
    <p:sldId id="261" r:id="rId8"/>
    <p:sldId id="262" r:id="rId9"/>
    <p:sldId id="265" r:id="rId10"/>
    <p:sldId id="269" r:id="rId11"/>
    <p:sldId id="270" r:id="rId12"/>
    <p:sldId id="271" r:id="rId13"/>
    <p:sldId id="272" r:id="rId14"/>
    <p:sldId id="273" r:id="rId15"/>
    <p:sldId id="274" r:id="rId16"/>
    <p:sldId id="275" r:id="rId17"/>
    <p:sldId id="276" r:id="rId18"/>
    <p:sldId id="277" r:id="rId19"/>
    <p:sldId id="278" r:id="rId20"/>
    <p:sldId id="267" r:id="rId21"/>
    <p:sldId id="268" r:id="rId22"/>
    <p:sldId id="279" r:id="rId2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00FF"/>
    <a:srgbClr val="CC0000"/>
    <a:srgbClr val="660066"/>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57" autoAdjust="0"/>
  </p:normalViewPr>
  <p:slideViewPr>
    <p:cSldViewPr>
      <p:cViewPr varScale="1">
        <p:scale>
          <a:sx n="97" d="100"/>
          <a:sy n="97" d="100"/>
        </p:scale>
        <p:origin x="55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8A8751E-4B14-DDB2-37A4-4AFA8D91F0D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6387" name="Rectangle 3">
            <a:extLst>
              <a:ext uri="{FF2B5EF4-FFF2-40B4-BE49-F238E27FC236}">
                <a16:creationId xmlns:a16="http://schemas.microsoft.com/office/drawing/2014/main" id="{D1C12792-A6DF-1FAF-3242-8FE13335408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6388" name="Rectangle 4">
            <a:extLst>
              <a:ext uri="{FF2B5EF4-FFF2-40B4-BE49-F238E27FC236}">
                <a16:creationId xmlns:a16="http://schemas.microsoft.com/office/drawing/2014/main" id="{0827B9D1-3C5E-C8A7-6650-022863000701}"/>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a:extLst>
              <a:ext uri="{FF2B5EF4-FFF2-40B4-BE49-F238E27FC236}">
                <a16:creationId xmlns:a16="http://schemas.microsoft.com/office/drawing/2014/main" id="{18F14601-C9AD-22E2-D080-F66F8934A77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390" name="Rectangle 6">
            <a:extLst>
              <a:ext uri="{FF2B5EF4-FFF2-40B4-BE49-F238E27FC236}">
                <a16:creationId xmlns:a16="http://schemas.microsoft.com/office/drawing/2014/main" id="{64FE5557-2A6F-055E-A5AA-CD6CE143694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6391" name="Rectangle 7">
            <a:extLst>
              <a:ext uri="{FF2B5EF4-FFF2-40B4-BE49-F238E27FC236}">
                <a16:creationId xmlns:a16="http://schemas.microsoft.com/office/drawing/2014/main" id="{DCBB6336-8522-AA54-E347-3FBB625BA4E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1E3E429-1412-46BE-9CCE-5E02CDDA290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DF0034-8B19-A41D-663A-B939F228FE43}"/>
              </a:ext>
            </a:extLst>
          </p:cNvPr>
          <p:cNvSpPr>
            <a:spLocks noGrp="1" noChangeArrowheads="1"/>
          </p:cNvSpPr>
          <p:nvPr>
            <p:ph type="sldNum" sz="quarter" idx="5"/>
          </p:nvPr>
        </p:nvSpPr>
        <p:spPr>
          <a:ln/>
        </p:spPr>
        <p:txBody>
          <a:bodyPr/>
          <a:lstStyle/>
          <a:p>
            <a:fld id="{D9C597DD-94A7-46D9-917B-13B032B13214}" type="slidenum">
              <a:rPr lang="en-GB" altLang="en-US"/>
              <a:pPr/>
              <a:t>1</a:t>
            </a:fld>
            <a:endParaRPr lang="en-GB" altLang="en-US"/>
          </a:p>
        </p:txBody>
      </p:sp>
      <p:sp>
        <p:nvSpPr>
          <p:cNvPr id="35842" name="Rectangle 2">
            <a:extLst>
              <a:ext uri="{FF2B5EF4-FFF2-40B4-BE49-F238E27FC236}">
                <a16:creationId xmlns:a16="http://schemas.microsoft.com/office/drawing/2014/main" id="{CF604A64-116D-75DA-0EAC-EF93984D16DD}"/>
              </a:ext>
            </a:extLst>
          </p:cNvPr>
          <p:cNvSpPr>
            <a:spLocks noRot="1" noChangeArrowheads="1" noTextEdit="1"/>
          </p:cNvSpPr>
          <p:nvPr>
            <p:ph type="sldImg"/>
          </p:nvPr>
        </p:nvSpPr>
        <p:spPr>
          <a:ln/>
        </p:spPr>
      </p:sp>
      <p:sp>
        <p:nvSpPr>
          <p:cNvPr id="35843" name="Rectangle 3">
            <a:extLst>
              <a:ext uri="{FF2B5EF4-FFF2-40B4-BE49-F238E27FC236}">
                <a16:creationId xmlns:a16="http://schemas.microsoft.com/office/drawing/2014/main" id="{9F68DDCA-EA68-7EA4-175C-21B47097E02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072F633-1EEC-52AD-E834-2744BC52372B}"/>
              </a:ext>
            </a:extLst>
          </p:cNvPr>
          <p:cNvSpPr>
            <a:spLocks noGrp="1" noChangeArrowheads="1"/>
          </p:cNvSpPr>
          <p:nvPr>
            <p:ph type="sldNum" sz="quarter" idx="5"/>
          </p:nvPr>
        </p:nvSpPr>
        <p:spPr>
          <a:ln/>
        </p:spPr>
        <p:txBody>
          <a:bodyPr/>
          <a:lstStyle/>
          <a:p>
            <a:fld id="{0160C52A-3933-4C9B-A44C-C53A61EE7DC2}" type="slidenum">
              <a:rPr lang="en-GB" altLang="en-US"/>
              <a:pPr/>
              <a:t>10</a:t>
            </a:fld>
            <a:endParaRPr lang="en-GB" altLang="en-US"/>
          </a:p>
        </p:txBody>
      </p:sp>
      <p:sp>
        <p:nvSpPr>
          <p:cNvPr id="44034" name="Rectangle 2">
            <a:extLst>
              <a:ext uri="{FF2B5EF4-FFF2-40B4-BE49-F238E27FC236}">
                <a16:creationId xmlns:a16="http://schemas.microsoft.com/office/drawing/2014/main" id="{4C3683D8-37FE-C6EB-11CB-59DF34F65023}"/>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5F0E8C4C-C386-923A-C444-0B01AB881B6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D0AD23-AB10-5570-7808-31ACC83937AE}"/>
              </a:ext>
            </a:extLst>
          </p:cNvPr>
          <p:cNvSpPr>
            <a:spLocks noGrp="1" noChangeArrowheads="1"/>
          </p:cNvSpPr>
          <p:nvPr>
            <p:ph type="sldNum" sz="quarter" idx="5"/>
          </p:nvPr>
        </p:nvSpPr>
        <p:spPr>
          <a:ln/>
        </p:spPr>
        <p:txBody>
          <a:bodyPr/>
          <a:lstStyle/>
          <a:p>
            <a:fld id="{A13ACFDE-5273-40C1-A27C-0C203CBACF97}" type="slidenum">
              <a:rPr lang="en-GB" altLang="en-US"/>
              <a:pPr/>
              <a:t>11</a:t>
            </a:fld>
            <a:endParaRPr lang="en-GB" altLang="en-US"/>
          </a:p>
        </p:txBody>
      </p:sp>
      <p:sp>
        <p:nvSpPr>
          <p:cNvPr id="45058" name="Rectangle 2">
            <a:extLst>
              <a:ext uri="{FF2B5EF4-FFF2-40B4-BE49-F238E27FC236}">
                <a16:creationId xmlns:a16="http://schemas.microsoft.com/office/drawing/2014/main" id="{ABFFB641-FA0F-1B19-7A07-1718332E86BF}"/>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BEEA5F7D-2236-3401-A932-ECB4CC25A80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F8E8F98-829F-B867-09E1-E54B9D27D6E3}"/>
              </a:ext>
            </a:extLst>
          </p:cNvPr>
          <p:cNvSpPr>
            <a:spLocks noGrp="1" noChangeArrowheads="1"/>
          </p:cNvSpPr>
          <p:nvPr>
            <p:ph type="sldNum" sz="quarter" idx="5"/>
          </p:nvPr>
        </p:nvSpPr>
        <p:spPr>
          <a:ln/>
        </p:spPr>
        <p:txBody>
          <a:bodyPr/>
          <a:lstStyle/>
          <a:p>
            <a:fld id="{7AD6D86A-7B87-435C-A8B6-8CC9C5DD65C7}" type="slidenum">
              <a:rPr lang="en-GB" altLang="en-US"/>
              <a:pPr/>
              <a:t>12</a:t>
            </a:fld>
            <a:endParaRPr lang="en-GB" altLang="en-US"/>
          </a:p>
        </p:txBody>
      </p:sp>
      <p:sp>
        <p:nvSpPr>
          <p:cNvPr id="46082" name="Rectangle 2">
            <a:extLst>
              <a:ext uri="{FF2B5EF4-FFF2-40B4-BE49-F238E27FC236}">
                <a16:creationId xmlns:a16="http://schemas.microsoft.com/office/drawing/2014/main" id="{F52E8560-3111-B686-2EA3-16211AF4C4A1}"/>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2202C406-FBCA-5366-3677-54EECC676B9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EFC5413-913B-E28F-1B50-04D5CB14C8F0}"/>
              </a:ext>
            </a:extLst>
          </p:cNvPr>
          <p:cNvSpPr>
            <a:spLocks noGrp="1" noChangeArrowheads="1"/>
          </p:cNvSpPr>
          <p:nvPr>
            <p:ph type="sldNum" sz="quarter" idx="5"/>
          </p:nvPr>
        </p:nvSpPr>
        <p:spPr>
          <a:ln/>
        </p:spPr>
        <p:txBody>
          <a:bodyPr/>
          <a:lstStyle/>
          <a:p>
            <a:fld id="{727DC77F-2734-4FCF-AD6D-D0BDA5255DE9}" type="slidenum">
              <a:rPr lang="en-GB" altLang="en-US"/>
              <a:pPr/>
              <a:t>13</a:t>
            </a:fld>
            <a:endParaRPr lang="en-GB" altLang="en-US"/>
          </a:p>
        </p:txBody>
      </p:sp>
      <p:sp>
        <p:nvSpPr>
          <p:cNvPr id="47106" name="Rectangle 2">
            <a:extLst>
              <a:ext uri="{FF2B5EF4-FFF2-40B4-BE49-F238E27FC236}">
                <a16:creationId xmlns:a16="http://schemas.microsoft.com/office/drawing/2014/main" id="{6D001E72-49D7-1C61-DE8E-F01067926EBF}"/>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A24BCCD6-870A-11CC-4F51-E393E2C8A5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C697ED-9C9E-63E6-0C65-AEBBDFA9B3DE}"/>
              </a:ext>
            </a:extLst>
          </p:cNvPr>
          <p:cNvSpPr>
            <a:spLocks noGrp="1" noChangeArrowheads="1"/>
          </p:cNvSpPr>
          <p:nvPr>
            <p:ph type="sldNum" sz="quarter" idx="5"/>
          </p:nvPr>
        </p:nvSpPr>
        <p:spPr>
          <a:ln/>
        </p:spPr>
        <p:txBody>
          <a:bodyPr/>
          <a:lstStyle/>
          <a:p>
            <a:fld id="{0808FAFD-DC2E-4731-8FF8-D1D2512279BC}" type="slidenum">
              <a:rPr lang="en-GB" altLang="en-US"/>
              <a:pPr/>
              <a:t>14</a:t>
            </a:fld>
            <a:endParaRPr lang="en-GB" altLang="en-US"/>
          </a:p>
        </p:txBody>
      </p:sp>
      <p:sp>
        <p:nvSpPr>
          <p:cNvPr id="48130" name="Rectangle 2">
            <a:extLst>
              <a:ext uri="{FF2B5EF4-FFF2-40B4-BE49-F238E27FC236}">
                <a16:creationId xmlns:a16="http://schemas.microsoft.com/office/drawing/2014/main" id="{1F3BF4AC-FE9E-A53B-2111-CB653757110F}"/>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D2158580-F6A9-995D-8541-64652BF70F8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96E62AB-CDBB-ED89-460D-990F54797E02}"/>
              </a:ext>
            </a:extLst>
          </p:cNvPr>
          <p:cNvSpPr>
            <a:spLocks noGrp="1" noChangeArrowheads="1"/>
          </p:cNvSpPr>
          <p:nvPr>
            <p:ph type="sldNum" sz="quarter" idx="5"/>
          </p:nvPr>
        </p:nvSpPr>
        <p:spPr>
          <a:ln/>
        </p:spPr>
        <p:txBody>
          <a:bodyPr/>
          <a:lstStyle/>
          <a:p>
            <a:fld id="{03E43FB5-97F1-469A-9DCC-6EBF93FB9236}" type="slidenum">
              <a:rPr lang="en-GB" altLang="en-US"/>
              <a:pPr/>
              <a:t>15</a:t>
            </a:fld>
            <a:endParaRPr lang="en-GB" altLang="en-US"/>
          </a:p>
        </p:txBody>
      </p:sp>
      <p:sp>
        <p:nvSpPr>
          <p:cNvPr id="30722" name="Rectangle 2">
            <a:extLst>
              <a:ext uri="{FF2B5EF4-FFF2-40B4-BE49-F238E27FC236}">
                <a16:creationId xmlns:a16="http://schemas.microsoft.com/office/drawing/2014/main" id="{480959DA-E461-A878-9611-41F51D783064}"/>
              </a:ext>
            </a:extLst>
          </p:cNvPr>
          <p:cNvSpPr>
            <a:spLocks noRot="1" noChangeArrowheads="1" noTextEdit="1"/>
          </p:cNvSpPr>
          <p:nvPr>
            <p:ph type="sldImg"/>
          </p:nvPr>
        </p:nvSpPr>
        <p:spPr>
          <a:ln/>
        </p:spPr>
      </p:sp>
      <p:sp>
        <p:nvSpPr>
          <p:cNvPr id="30723" name="Rectangle 3">
            <a:extLst>
              <a:ext uri="{FF2B5EF4-FFF2-40B4-BE49-F238E27FC236}">
                <a16:creationId xmlns:a16="http://schemas.microsoft.com/office/drawing/2014/main" id="{020B16AE-7941-D69F-3E4C-0AB1D2539A0F}"/>
              </a:ext>
            </a:extLst>
          </p:cNvPr>
          <p:cNvSpPr>
            <a:spLocks noGrp="1" noChangeArrowheads="1"/>
          </p:cNvSpPr>
          <p:nvPr>
            <p:ph type="body" idx="1"/>
          </p:nvPr>
        </p:nvSpPr>
        <p:spPr/>
        <p:txBody>
          <a:bodyPr/>
          <a:lstStyle/>
          <a:p>
            <a:r>
              <a:rPr lang="en-GB" altLang="en-US"/>
              <a:t>How many genes are there for each characteristic? </a:t>
            </a:r>
          </a:p>
          <a:p>
            <a:r>
              <a:rPr lang="en-GB" altLang="en-US"/>
              <a:t>Sometimes these genes can be slightly different. These different versions we call alleles.</a:t>
            </a:r>
          </a:p>
          <a:p>
            <a:endParaRPr lang="en-GB" altLang="en-US"/>
          </a:p>
          <a:p>
            <a:r>
              <a:rPr lang="en-GB" altLang="en-US"/>
              <a:t>Process check – if 15 mins or less, then go onto completion of the handout, otherwise go onto the white mouse example and then onto the handout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16A5FF-BA21-CD64-1807-B8D13700ED89}"/>
              </a:ext>
            </a:extLst>
          </p:cNvPr>
          <p:cNvSpPr>
            <a:spLocks noGrp="1" noChangeArrowheads="1"/>
          </p:cNvSpPr>
          <p:nvPr>
            <p:ph type="sldNum" sz="quarter" idx="5"/>
          </p:nvPr>
        </p:nvSpPr>
        <p:spPr>
          <a:ln/>
        </p:spPr>
        <p:txBody>
          <a:bodyPr/>
          <a:lstStyle/>
          <a:p>
            <a:fld id="{C2BD5DAE-FDBC-4023-8A55-F233C15EE4A0}" type="slidenum">
              <a:rPr lang="en-GB" altLang="en-US"/>
              <a:pPr/>
              <a:t>16</a:t>
            </a:fld>
            <a:endParaRPr lang="en-GB" altLang="en-US"/>
          </a:p>
        </p:txBody>
      </p:sp>
      <p:sp>
        <p:nvSpPr>
          <p:cNvPr id="49154" name="Rectangle 2">
            <a:extLst>
              <a:ext uri="{FF2B5EF4-FFF2-40B4-BE49-F238E27FC236}">
                <a16:creationId xmlns:a16="http://schemas.microsoft.com/office/drawing/2014/main" id="{5444F1DA-CB97-4427-8A5A-D658B602260A}"/>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46CF0939-62A3-E0D8-A576-ABF40FF8C0F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9D3695-FA1D-4CF6-46C3-D202D005C409}"/>
              </a:ext>
            </a:extLst>
          </p:cNvPr>
          <p:cNvSpPr>
            <a:spLocks noGrp="1" noChangeArrowheads="1"/>
          </p:cNvSpPr>
          <p:nvPr>
            <p:ph type="sldNum" sz="quarter" idx="5"/>
          </p:nvPr>
        </p:nvSpPr>
        <p:spPr>
          <a:ln/>
        </p:spPr>
        <p:txBody>
          <a:bodyPr/>
          <a:lstStyle/>
          <a:p>
            <a:fld id="{300DA260-85B8-474C-A97A-06318F20C2BF}" type="slidenum">
              <a:rPr lang="en-GB" altLang="en-US"/>
              <a:pPr/>
              <a:t>17</a:t>
            </a:fld>
            <a:endParaRPr lang="en-GB" altLang="en-US"/>
          </a:p>
        </p:txBody>
      </p:sp>
      <p:sp>
        <p:nvSpPr>
          <p:cNvPr id="50178" name="Rectangle 2">
            <a:extLst>
              <a:ext uri="{FF2B5EF4-FFF2-40B4-BE49-F238E27FC236}">
                <a16:creationId xmlns:a16="http://schemas.microsoft.com/office/drawing/2014/main" id="{81D38975-6117-9CA2-2B68-F21E4221532A}"/>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6E67BBF7-38AC-B0DC-1CD2-41D2806A81D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FFEC528-A993-EA0D-B36A-FF18B017CAAA}"/>
              </a:ext>
            </a:extLst>
          </p:cNvPr>
          <p:cNvSpPr>
            <a:spLocks noGrp="1" noChangeArrowheads="1"/>
          </p:cNvSpPr>
          <p:nvPr>
            <p:ph type="sldNum" sz="quarter" idx="5"/>
          </p:nvPr>
        </p:nvSpPr>
        <p:spPr>
          <a:ln/>
        </p:spPr>
        <p:txBody>
          <a:bodyPr/>
          <a:lstStyle/>
          <a:p>
            <a:fld id="{558A7FF7-5C47-4078-99D2-3290DD2B429A}" type="slidenum">
              <a:rPr lang="en-GB" altLang="en-US"/>
              <a:pPr/>
              <a:t>18</a:t>
            </a:fld>
            <a:endParaRPr lang="en-GB" altLang="en-US"/>
          </a:p>
        </p:txBody>
      </p:sp>
      <p:sp>
        <p:nvSpPr>
          <p:cNvPr id="51202" name="Rectangle 2">
            <a:extLst>
              <a:ext uri="{FF2B5EF4-FFF2-40B4-BE49-F238E27FC236}">
                <a16:creationId xmlns:a16="http://schemas.microsoft.com/office/drawing/2014/main" id="{32A2178A-4BC6-225B-6C94-224575DCA459}"/>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782967CF-3FEE-56E6-0D62-3D52BD19543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60588C-0735-6C0E-37DE-37420F8D60C1}"/>
              </a:ext>
            </a:extLst>
          </p:cNvPr>
          <p:cNvSpPr>
            <a:spLocks noGrp="1" noChangeArrowheads="1"/>
          </p:cNvSpPr>
          <p:nvPr>
            <p:ph type="sldNum" sz="quarter" idx="5"/>
          </p:nvPr>
        </p:nvSpPr>
        <p:spPr>
          <a:ln/>
        </p:spPr>
        <p:txBody>
          <a:bodyPr/>
          <a:lstStyle/>
          <a:p>
            <a:fld id="{E53BBA4B-AA4F-4DEF-934D-D83B848D6FAD}" type="slidenum">
              <a:rPr lang="en-GB" altLang="en-US"/>
              <a:pPr/>
              <a:t>19</a:t>
            </a:fld>
            <a:endParaRPr lang="en-GB" altLang="en-US"/>
          </a:p>
        </p:txBody>
      </p:sp>
      <p:sp>
        <p:nvSpPr>
          <p:cNvPr id="52226" name="Rectangle 2">
            <a:extLst>
              <a:ext uri="{FF2B5EF4-FFF2-40B4-BE49-F238E27FC236}">
                <a16:creationId xmlns:a16="http://schemas.microsoft.com/office/drawing/2014/main" id="{0A70C399-92E9-0B70-6AC1-8C34935A2FBD}"/>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F09AB8BA-2AFD-E770-2106-79DB303B239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0CAA037-6C1C-66E1-9BB0-3697C7675B43}"/>
              </a:ext>
            </a:extLst>
          </p:cNvPr>
          <p:cNvSpPr>
            <a:spLocks noGrp="1" noChangeArrowheads="1"/>
          </p:cNvSpPr>
          <p:nvPr>
            <p:ph type="sldNum" sz="quarter" idx="5"/>
          </p:nvPr>
        </p:nvSpPr>
        <p:spPr>
          <a:ln/>
        </p:spPr>
        <p:txBody>
          <a:bodyPr/>
          <a:lstStyle/>
          <a:p>
            <a:fld id="{EE994114-1485-4668-8B37-8A957B72806D}" type="slidenum">
              <a:rPr lang="en-GB" altLang="en-US"/>
              <a:pPr/>
              <a:t>2</a:t>
            </a:fld>
            <a:endParaRPr lang="en-GB" altLang="en-US"/>
          </a:p>
        </p:txBody>
      </p:sp>
      <p:sp>
        <p:nvSpPr>
          <p:cNvPr id="36866" name="Rectangle 2">
            <a:extLst>
              <a:ext uri="{FF2B5EF4-FFF2-40B4-BE49-F238E27FC236}">
                <a16:creationId xmlns:a16="http://schemas.microsoft.com/office/drawing/2014/main" id="{E44549DF-8F56-95D4-8102-B69D9B680F4E}"/>
              </a:ext>
            </a:extLst>
          </p:cNvPr>
          <p:cNvSpPr>
            <a:spLocks noRot="1" noChangeArrowheads="1" noTextEdit="1"/>
          </p:cNvSpPr>
          <p:nvPr>
            <p:ph type="sldImg"/>
          </p:nvPr>
        </p:nvSpPr>
        <p:spPr>
          <a:ln/>
        </p:spPr>
      </p:sp>
      <p:sp>
        <p:nvSpPr>
          <p:cNvPr id="36867" name="Rectangle 3">
            <a:extLst>
              <a:ext uri="{FF2B5EF4-FFF2-40B4-BE49-F238E27FC236}">
                <a16:creationId xmlns:a16="http://schemas.microsoft.com/office/drawing/2014/main" id="{EDD62A11-FDA8-A9AF-FEEE-23A6B1A9692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383A687-838A-E80A-CC02-68C476E7C3F0}"/>
              </a:ext>
            </a:extLst>
          </p:cNvPr>
          <p:cNvSpPr>
            <a:spLocks noGrp="1" noChangeArrowheads="1"/>
          </p:cNvSpPr>
          <p:nvPr>
            <p:ph type="sldNum" sz="quarter" idx="5"/>
          </p:nvPr>
        </p:nvSpPr>
        <p:spPr>
          <a:ln/>
        </p:spPr>
        <p:txBody>
          <a:bodyPr/>
          <a:lstStyle/>
          <a:p>
            <a:fld id="{C82E3752-3453-460B-A7DC-ADF8CBC1DDE8}" type="slidenum">
              <a:rPr lang="en-GB" altLang="en-US"/>
              <a:pPr/>
              <a:t>20</a:t>
            </a:fld>
            <a:endParaRPr lang="en-GB" altLang="en-US"/>
          </a:p>
        </p:txBody>
      </p:sp>
      <p:sp>
        <p:nvSpPr>
          <p:cNvPr id="20482" name="Rectangle 2">
            <a:extLst>
              <a:ext uri="{FF2B5EF4-FFF2-40B4-BE49-F238E27FC236}">
                <a16:creationId xmlns:a16="http://schemas.microsoft.com/office/drawing/2014/main" id="{AEAF8F57-5A99-86D0-4A94-2568A6E30DC0}"/>
              </a:ext>
            </a:extLst>
          </p:cNvPr>
          <p:cNvSpPr>
            <a:spLocks noRot="1" noChangeArrowheads="1" noTextEdit="1"/>
          </p:cNvSpPr>
          <p:nvPr>
            <p:ph type="sldImg"/>
          </p:nvPr>
        </p:nvSpPr>
        <p:spPr>
          <a:ln/>
        </p:spPr>
      </p:sp>
      <p:sp>
        <p:nvSpPr>
          <p:cNvPr id="20483" name="Rectangle 3">
            <a:extLst>
              <a:ext uri="{FF2B5EF4-FFF2-40B4-BE49-F238E27FC236}">
                <a16:creationId xmlns:a16="http://schemas.microsoft.com/office/drawing/2014/main" id="{2FE2E1CD-1E5D-F065-556A-C94218950B41}"/>
              </a:ext>
            </a:extLst>
          </p:cNvPr>
          <p:cNvSpPr>
            <a:spLocks noGrp="1" noChangeArrowheads="1"/>
          </p:cNvSpPr>
          <p:nvPr>
            <p:ph type="body" idx="1"/>
          </p:nvPr>
        </p:nvSpPr>
        <p:spPr/>
        <p:txBody>
          <a:bodyPr/>
          <a:lstStyle/>
          <a:p>
            <a:r>
              <a:rPr lang="en-GB" altLang="en-US"/>
              <a:t>If you unravel the chromosome – makes up an extremely long thread – thread is DNA</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9A25B3-C704-D0EE-48BE-50DE5EC6AA2E}"/>
              </a:ext>
            </a:extLst>
          </p:cNvPr>
          <p:cNvSpPr>
            <a:spLocks noGrp="1" noChangeArrowheads="1"/>
          </p:cNvSpPr>
          <p:nvPr>
            <p:ph type="sldNum" sz="quarter" idx="5"/>
          </p:nvPr>
        </p:nvSpPr>
        <p:spPr>
          <a:ln/>
        </p:spPr>
        <p:txBody>
          <a:bodyPr/>
          <a:lstStyle/>
          <a:p>
            <a:fld id="{77DA6698-A656-48AC-AED1-7FA3C9120595}" type="slidenum">
              <a:rPr lang="en-GB" altLang="en-US"/>
              <a:pPr/>
              <a:t>21</a:t>
            </a:fld>
            <a:endParaRPr lang="en-GB" altLang="en-US"/>
          </a:p>
        </p:txBody>
      </p:sp>
      <p:sp>
        <p:nvSpPr>
          <p:cNvPr id="22530" name="Rectangle 2">
            <a:extLst>
              <a:ext uri="{FF2B5EF4-FFF2-40B4-BE49-F238E27FC236}">
                <a16:creationId xmlns:a16="http://schemas.microsoft.com/office/drawing/2014/main" id="{87D19488-3B51-0F8D-04B1-AA12FE0AF795}"/>
              </a:ext>
            </a:extLst>
          </p:cNvPr>
          <p:cNvSpPr>
            <a:spLocks noRot="1" noChangeArrowheads="1" noTextEdit="1"/>
          </p:cNvSpPr>
          <p:nvPr>
            <p:ph type="sldImg"/>
          </p:nvPr>
        </p:nvSpPr>
        <p:spPr>
          <a:ln/>
        </p:spPr>
      </p:sp>
      <p:sp>
        <p:nvSpPr>
          <p:cNvPr id="22531" name="Rectangle 3">
            <a:extLst>
              <a:ext uri="{FF2B5EF4-FFF2-40B4-BE49-F238E27FC236}">
                <a16:creationId xmlns:a16="http://schemas.microsoft.com/office/drawing/2014/main" id="{A728C24B-4E25-94D4-75B1-7B1EB5F3121D}"/>
              </a:ext>
            </a:extLst>
          </p:cNvPr>
          <p:cNvSpPr>
            <a:spLocks noGrp="1" noChangeArrowheads="1"/>
          </p:cNvSpPr>
          <p:nvPr>
            <p:ph type="body" idx="1"/>
          </p:nvPr>
        </p:nvSpPr>
        <p:spPr/>
        <p:txBody>
          <a:bodyPr/>
          <a:lstStyle/>
          <a:p>
            <a:r>
              <a:rPr lang="en-GB" altLang="en-US"/>
              <a:t>DNA made up thousands of units called nucleotides</a:t>
            </a:r>
          </a:p>
          <a:p>
            <a:r>
              <a:rPr lang="en-GB" altLang="en-US"/>
              <a:t>Looks like a spiral staircase</a:t>
            </a:r>
          </a:p>
          <a:p>
            <a:r>
              <a:rPr lang="en-GB" altLang="en-US"/>
              <a:t>The most important part of DNA is the base pairs which form the rungs.  Made up of 4 base pairs only.  </a:t>
            </a:r>
          </a:p>
          <a:p>
            <a:endParaRPr lang="en-GB" altLang="en-US"/>
          </a:p>
          <a:p>
            <a:r>
              <a:rPr lang="en-GB" altLang="en-US"/>
              <a:t>These are called adenine, thymine, guanine and cytosine.  </a:t>
            </a:r>
          </a:p>
          <a:p>
            <a:endParaRPr lang="en-GB" altLang="en-US"/>
          </a:p>
          <a:p>
            <a:r>
              <a:rPr lang="en-GB" altLang="en-US"/>
              <a:t>40,000 genes in humans. </a:t>
            </a:r>
          </a:p>
          <a:p>
            <a:endParaRPr lang="en-GB" altLang="en-US"/>
          </a:p>
          <a:p>
            <a:r>
              <a:rPr lang="en-GB" altLang="en-US"/>
              <a:t>Telegraph and argus, Cheltenham and Gloucester.  All DNA in all molecules is made up of these 4 base pairs only.  So Whatever you try and look at – always have the same.  Imagine all the genes in the world and all the different species in the world have the same DNA.  It just depends on the way the DNA is put together.  </a:t>
            </a:r>
          </a:p>
          <a:p>
            <a:endParaRPr lang="en-GB" altLang="en-US"/>
          </a:p>
          <a:p>
            <a:r>
              <a:rPr lang="en-GB" altLang="en-US"/>
              <a:t>In human genome there are 2.85 billion rungs which have all been sequenced by scientists as part of the Human Genome Mapping project.    </a:t>
            </a:r>
          </a:p>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EC0E2E1-D651-EA85-F992-A6080D9AF7E8}"/>
              </a:ext>
            </a:extLst>
          </p:cNvPr>
          <p:cNvSpPr>
            <a:spLocks noGrp="1" noChangeArrowheads="1"/>
          </p:cNvSpPr>
          <p:nvPr>
            <p:ph type="sldNum" sz="quarter" idx="5"/>
          </p:nvPr>
        </p:nvSpPr>
        <p:spPr>
          <a:ln/>
        </p:spPr>
        <p:txBody>
          <a:bodyPr/>
          <a:lstStyle/>
          <a:p>
            <a:fld id="{2BD26222-0003-4DE2-B75F-578F4F817015}" type="slidenum">
              <a:rPr lang="en-GB" altLang="en-US"/>
              <a:pPr/>
              <a:t>22</a:t>
            </a:fld>
            <a:endParaRPr lang="en-GB" altLang="en-US"/>
          </a:p>
        </p:txBody>
      </p:sp>
      <p:sp>
        <p:nvSpPr>
          <p:cNvPr id="54274" name="Rectangle 2">
            <a:extLst>
              <a:ext uri="{FF2B5EF4-FFF2-40B4-BE49-F238E27FC236}">
                <a16:creationId xmlns:a16="http://schemas.microsoft.com/office/drawing/2014/main" id="{3F125D0A-34DC-970E-58D4-F18A3307874E}"/>
              </a:ext>
            </a:extLst>
          </p:cNvPr>
          <p:cNvSpPr>
            <a:spLocks noRot="1" noChangeArrowheads="1" noTextEdit="1"/>
          </p:cNvSpPr>
          <p:nvPr>
            <p:ph type="sldImg"/>
          </p:nvPr>
        </p:nvSpPr>
        <p:spPr>
          <a:xfrm>
            <a:off x="1144588" y="685800"/>
            <a:ext cx="4572000" cy="3429000"/>
          </a:xfrm>
          <a:ln/>
        </p:spPr>
      </p:sp>
      <p:sp>
        <p:nvSpPr>
          <p:cNvPr id="54275" name="Rectangle 3">
            <a:extLst>
              <a:ext uri="{FF2B5EF4-FFF2-40B4-BE49-F238E27FC236}">
                <a16:creationId xmlns:a16="http://schemas.microsoft.com/office/drawing/2014/main" id="{E50F8681-4C8D-7321-8C74-9BF5D715D7CD}"/>
              </a:ext>
            </a:extLst>
          </p:cNvPr>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3978A97-F726-0D3E-EB57-03BC4A7AD800}"/>
              </a:ext>
            </a:extLst>
          </p:cNvPr>
          <p:cNvSpPr>
            <a:spLocks noGrp="1" noChangeArrowheads="1"/>
          </p:cNvSpPr>
          <p:nvPr>
            <p:ph type="sldNum" sz="quarter" idx="5"/>
          </p:nvPr>
        </p:nvSpPr>
        <p:spPr>
          <a:ln/>
        </p:spPr>
        <p:txBody>
          <a:bodyPr/>
          <a:lstStyle/>
          <a:p>
            <a:fld id="{1D58AC92-4EC0-4B37-9176-05722307652E}" type="slidenum">
              <a:rPr lang="en-GB" altLang="en-US"/>
              <a:pPr/>
              <a:t>3</a:t>
            </a:fld>
            <a:endParaRPr lang="en-GB" altLang="en-US"/>
          </a:p>
        </p:txBody>
      </p:sp>
      <p:sp>
        <p:nvSpPr>
          <p:cNvPr id="37890" name="Rectangle 2">
            <a:extLst>
              <a:ext uri="{FF2B5EF4-FFF2-40B4-BE49-F238E27FC236}">
                <a16:creationId xmlns:a16="http://schemas.microsoft.com/office/drawing/2014/main" id="{8EB9195A-2306-A197-D679-A1C45BEDA39F}"/>
              </a:ext>
            </a:extLst>
          </p:cNvPr>
          <p:cNvSpPr>
            <a:spLocks noRot="1" noChangeArrowheads="1" noTextEdit="1"/>
          </p:cNvSpPr>
          <p:nvPr>
            <p:ph type="sldImg"/>
          </p:nvPr>
        </p:nvSpPr>
        <p:spPr>
          <a:ln/>
        </p:spPr>
      </p:sp>
      <p:sp>
        <p:nvSpPr>
          <p:cNvPr id="37891" name="Rectangle 3">
            <a:extLst>
              <a:ext uri="{FF2B5EF4-FFF2-40B4-BE49-F238E27FC236}">
                <a16:creationId xmlns:a16="http://schemas.microsoft.com/office/drawing/2014/main" id="{B8A39A4A-DA86-1851-2DF9-3C752701DBB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2A27F9D-EC75-DDB1-A864-112D3BA54587}"/>
              </a:ext>
            </a:extLst>
          </p:cNvPr>
          <p:cNvSpPr>
            <a:spLocks noGrp="1" noChangeArrowheads="1"/>
          </p:cNvSpPr>
          <p:nvPr>
            <p:ph type="sldNum" sz="quarter" idx="5"/>
          </p:nvPr>
        </p:nvSpPr>
        <p:spPr>
          <a:ln/>
        </p:spPr>
        <p:txBody>
          <a:bodyPr/>
          <a:lstStyle/>
          <a:p>
            <a:fld id="{6685A1FE-006F-436F-9733-D2EFE126FA1B}" type="slidenum">
              <a:rPr lang="en-GB" altLang="en-US"/>
              <a:pPr/>
              <a:t>4</a:t>
            </a:fld>
            <a:endParaRPr lang="en-GB" altLang="en-US"/>
          </a:p>
        </p:txBody>
      </p:sp>
      <p:sp>
        <p:nvSpPr>
          <p:cNvPr id="38914" name="Rectangle 2">
            <a:extLst>
              <a:ext uri="{FF2B5EF4-FFF2-40B4-BE49-F238E27FC236}">
                <a16:creationId xmlns:a16="http://schemas.microsoft.com/office/drawing/2014/main" id="{FE500A4C-0EA6-E7CA-7E6C-5032A6C1DB36}"/>
              </a:ext>
            </a:extLst>
          </p:cNvPr>
          <p:cNvSpPr>
            <a:spLocks noRot="1" noChangeArrowheads="1" noTextEdit="1"/>
          </p:cNvSpPr>
          <p:nvPr>
            <p:ph type="sldImg"/>
          </p:nvPr>
        </p:nvSpPr>
        <p:spPr>
          <a:ln/>
        </p:spPr>
      </p:sp>
      <p:sp>
        <p:nvSpPr>
          <p:cNvPr id="38915" name="Rectangle 3">
            <a:extLst>
              <a:ext uri="{FF2B5EF4-FFF2-40B4-BE49-F238E27FC236}">
                <a16:creationId xmlns:a16="http://schemas.microsoft.com/office/drawing/2014/main" id="{BEF031A0-8DAC-D5EE-8482-0F567B435CA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69D5D3E-BF3D-6CE7-18E0-9450A612CB60}"/>
              </a:ext>
            </a:extLst>
          </p:cNvPr>
          <p:cNvSpPr>
            <a:spLocks noGrp="1" noChangeArrowheads="1"/>
          </p:cNvSpPr>
          <p:nvPr>
            <p:ph type="sldNum" sz="quarter" idx="5"/>
          </p:nvPr>
        </p:nvSpPr>
        <p:spPr>
          <a:ln/>
        </p:spPr>
        <p:txBody>
          <a:bodyPr/>
          <a:lstStyle/>
          <a:p>
            <a:fld id="{829984EC-1263-4183-9D8F-2BA29DCC3A7C}" type="slidenum">
              <a:rPr lang="en-GB" altLang="en-US"/>
              <a:pPr/>
              <a:t>5</a:t>
            </a:fld>
            <a:endParaRPr lang="en-GB" altLang="en-US"/>
          </a:p>
        </p:txBody>
      </p:sp>
      <p:sp>
        <p:nvSpPr>
          <p:cNvPr id="39938" name="Rectangle 2">
            <a:extLst>
              <a:ext uri="{FF2B5EF4-FFF2-40B4-BE49-F238E27FC236}">
                <a16:creationId xmlns:a16="http://schemas.microsoft.com/office/drawing/2014/main" id="{D35EB271-221B-7FD0-4BAF-57EAEFC3D69A}"/>
              </a:ext>
            </a:extLst>
          </p:cNvPr>
          <p:cNvSpPr>
            <a:spLocks noRot="1" noChangeArrowheads="1" noTextEdit="1"/>
          </p:cNvSpPr>
          <p:nvPr>
            <p:ph type="sldImg"/>
          </p:nvPr>
        </p:nvSpPr>
        <p:spPr>
          <a:ln/>
        </p:spPr>
      </p:sp>
      <p:sp>
        <p:nvSpPr>
          <p:cNvPr id="39939" name="Rectangle 3">
            <a:extLst>
              <a:ext uri="{FF2B5EF4-FFF2-40B4-BE49-F238E27FC236}">
                <a16:creationId xmlns:a16="http://schemas.microsoft.com/office/drawing/2014/main" id="{AB348741-13E5-9A20-F6EF-BD04A2BBEE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3791C88-6B51-2F97-3699-41C920B10267}"/>
              </a:ext>
            </a:extLst>
          </p:cNvPr>
          <p:cNvSpPr>
            <a:spLocks noGrp="1" noChangeArrowheads="1"/>
          </p:cNvSpPr>
          <p:nvPr>
            <p:ph type="sldNum" sz="quarter" idx="5"/>
          </p:nvPr>
        </p:nvSpPr>
        <p:spPr>
          <a:ln/>
        </p:spPr>
        <p:txBody>
          <a:bodyPr/>
          <a:lstStyle/>
          <a:p>
            <a:fld id="{CB84B71A-D8F5-42A6-93A2-28858C59B4EC}" type="slidenum">
              <a:rPr lang="en-GB" altLang="en-US"/>
              <a:pPr/>
              <a:t>6</a:t>
            </a:fld>
            <a:endParaRPr lang="en-GB" altLang="en-US"/>
          </a:p>
        </p:txBody>
      </p:sp>
      <p:sp>
        <p:nvSpPr>
          <p:cNvPr id="40962" name="Rectangle 2">
            <a:extLst>
              <a:ext uri="{FF2B5EF4-FFF2-40B4-BE49-F238E27FC236}">
                <a16:creationId xmlns:a16="http://schemas.microsoft.com/office/drawing/2014/main" id="{DB707E5C-93D8-0497-F9F5-091B43E05A6D}"/>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2A72380F-BAF7-4BC7-5AA0-F6C317E18D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67511E8-6460-502D-ABBF-1C9AAA3BADDC}"/>
              </a:ext>
            </a:extLst>
          </p:cNvPr>
          <p:cNvSpPr>
            <a:spLocks noGrp="1" noChangeArrowheads="1"/>
          </p:cNvSpPr>
          <p:nvPr>
            <p:ph type="sldNum" sz="quarter" idx="5"/>
          </p:nvPr>
        </p:nvSpPr>
        <p:spPr>
          <a:ln/>
        </p:spPr>
        <p:txBody>
          <a:bodyPr/>
          <a:lstStyle/>
          <a:p>
            <a:fld id="{D6F4C7D9-EE14-43ED-A558-12E3F0277D04}" type="slidenum">
              <a:rPr lang="en-GB" altLang="en-US"/>
              <a:pPr/>
              <a:t>7</a:t>
            </a:fld>
            <a:endParaRPr lang="en-GB" altLang="en-US"/>
          </a:p>
        </p:txBody>
      </p:sp>
      <p:sp>
        <p:nvSpPr>
          <p:cNvPr id="41986" name="Rectangle 2">
            <a:extLst>
              <a:ext uri="{FF2B5EF4-FFF2-40B4-BE49-F238E27FC236}">
                <a16:creationId xmlns:a16="http://schemas.microsoft.com/office/drawing/2014/main" id="{9DB48547-83C2-1BF9-CA71-4CA48FDA46F4}"/>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3967B3D3-10DA-2AC6-C088-A2C94443643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E59CD05-61FB-5D18-771C-D766DC60B57D}"/>
              </a:ext>
            </a:extLst>
          </p:cNvPr>
          <p:cNvSpPr>
            <a:spLocks noGrp="1" noChangeArrowheads="1"/>
          </p:cNvSpPr>
          <p:nvPr>
            <p:ph type="sldNum" sz="quarter" idx="5"/>
          </p:nvPr>
        </p:nvSpPr>
        <p:spPr>
          <a:ln/>
        </p:spPr>
        <p:txBody>
          <a:bodyPr/>
          <a:lstStyle/>
          <a:p>
            <a:fld id="{3D222A51-8E9B-4275-A737-E560E6A2DF0E}" type="slidenum">
              <a:rPr lang="en-GB" altLang="en-US"/>
              <a:pPr/>
              <a:t>8</a:t>
            </a:fld>
            <a:endParaRPr lang="en-GB" altLang="en-US"/>
          </a:p>
        </p:txBody>
      </p:sp>
      <p:sp>
        <p:nvSpPr>
          <p:cNvPr id="43010" name="Rectangle 2">
            <a:extLst>
              <a:ext uri="{FF2B5EF4-FFF2-40B4-BE49-F238E27FC236}">
                <a16:creationId xmlns:a16="http://schemas.microsoft.com/office/drawing/2014/main" id="{9BFB056D-8FA7-E7E0-5242-3B5F5A77B3AA}"/>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52C89DCC-8A91-0C6B-64D0-5CA45061D19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010589-3053-356E-6BB5-96C14F5CE0B5}"/>
              </a:ext>
            </a:extLst>
          </p:cNvPr>
          <p:cNvSpPr>
            <a:spLocks noGrp="1" noChangeArrowheads="1"/>
          </p:cNvSpPr>
          <p:nvPr>
            <p:ph type="sldNum" sz="quarter" idx="5"/>
          </p:nvPr>
        </p:nvSpPr>
        <p:spPr>
          <a:ln/>
        </p:spPr>
        <p:txBody>
          <a:bodyPr/>
          <a:lstStyle/>
          <a:p>
            <a:fld id="{D456E44D-EA66-48A7-984F-03840211E874}" type="slidenum">
              <a:rPr lang="en-GB" altLang="en-US"/>
              <a:pPr/>
              <a:t>9</a:t>
            </a:fld>
            <a:endParaRPr lang="en-GB" altLang="en-US"/>
          </a:p>
        </p:txBody>
      </p:sp>
      <p:sp>
        <p:nvSpPr>
          <p:cNvPr id="17410" name="Rectangle 2">
            <a:extLst>
              <a:ext uri="{FF2B5EF4-FFF2-40B4-BE49-F238E27FC236}">
                <a16:creationId xmlns:a16="http://schemas.microsoft.com/office/drawing/2014/main" id="{3E66C3A8-B1B4-EDD1-4518-5D9AB44472C4}"/>
              </a:ext>
            </a:extLst>
          </p:cNvPr>
          <p:cNvSpPr>
            <a:spLocks noRot="1" noChangeArrowheads="1" noTextEdit="1"/>
          </p:cNvSpPr>
          <p:nvPr>
            <p:ph type="sldImg"/>
          </p:nvPr>
        </p:nvSpPr>
        <p:spPr>
          <a:ln/>
        </p:spPr>
      </p:sp>
      <p:sp>
        <p:nvSpPr>
          <p:cNvPr id="17411" name="Rectangle 3">
            <a:extLst>
              <a:ext uri="{FF2B5EF4-FFF2-40B4-BE49-F238E27FC236}">
                <a16:creationId xmlns:a16="http://schemas.microsoft.com/office/drawing/2014/main" id="{792FCF26-9882-FBC2-9A16-B59A09988458}"/>
              </a:ext>
            </a:extLst>
          </p:cNvPr>
          <p:cNvSpPr>
            <a:spLocks noGrp="1" noChangeArrowheads="1"/>
          </p:cNvSpPr>
          <p:nvPr>
            <p:ph type="body" idx="1"/>
          </p:nvPr>
        </p:nvSpPr>
        <p:spPr/>
        <p:txBody>
          <a:bodyPr/>
          <a:lstStyle/>
          <a:p>
            <a:r>
              <a:rPr lang="en-GB" altLang="en-US"/>
              <a:t>How many genes are there for each characteristic? </a:t>
            </a:r>
          </a:p>
          <a:p>
            <a:r>
              <a:rPr lang="en-GB" altLang="en-US"/>
              <a:t>Sometimes these genes can be slightly different. These different versions we call alleles.</a:t>
            </a:r>
          </a:p>
          <a:p>
            <a:endParaRPr lang="en-GB" altLang="en-US"/>
          </a:p>
          <a:p>
            <a:r>
              <a:rPr lang="en-GB" altLang="en-US"/>
              <a:t>Process check – if 15 mins or less, then go onto completion of the handout, otherwise go onto the white mouse example and then onto the handout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71F4-B3A3-F826-6B6A-122880857F6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62122F-54B8-7A90-E208-A80488841B9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E8CC5E-1663-C99F-1EA0-403AE1405704}"/>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939E1A41-0AB3-3F3E-0872-741FBBEFBC28}"/>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A35C5FCA-A0FE-0B85-54DF-AF264ACC68AA}"/>
              </a:ext>
            </a:extLst>
          </p:cNvPr>
          <p:cNvSpPr>
            <a:spLocks noGrp="1"/>
          </p:cNvSpPr>
          <p:nvPr>
            <p:ph type="sldNum" sz="quarter" idx="12"/>
          </p:nvPr>
        </p:nvSpPr>
        <p:spPr/>
        <p:txBody>
          <a:bodyPr/>
          <a:lstStyle>
            <a:lvl1pPr>
              <a:defRPr/>
            </a:lvl1pPr>
          </a:lstStyle>
          <a:p>
            <a:fld id="{BBC128E8-1122-483D-89BB-636FF80C6960}" type="slidenum">
              <a:rPr lang="en-GB" altLang="en-US"/>
              <a:pPr/>
              <a:t>‹#›</a:t>
            </a:fld>
            <a:endParaRPr lang="en-GB" altLang="en-US"/>
          </a:p>
        </p:txBody>
      </p:sp>
    </p:spTree>
    <p:extLst>
      <p:ext uri="{BB962C8B-B14F-4D97-AF65-F5344CB8AC3E}">
        <p14:creationId xmlns:p14="http://schemas.microsoft.com/office/powerpoint/2010/main" val="2085533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F4DBD-0327-DAEF-03F0-1B18311D17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66B8F5-7D87-EE28-384C-E516118712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A5DF41-61A1-3D83-4348-EF9B68578C8C}"/>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3D009EC5-50B3-9479-D289-FCFE12917034}"/>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6561A5B2-C9CD-8B4D-0939-7AF6A14C8B1C}"/>
              </a:ext>
            </a:extLst>
          </p:cNvPr>
          <p:cNvSpPr>
            <a:spLocks noGrp="1"/>
          </p:cNvSpPr>
          <p:nvPr>
            <p:ph type="sldNum" sz="quarter" idx="12"/>
          </p:nvPr>
        </p:nvSpPr>
        <p:spPr/>
        <p:txBody>
          <a:bodyPr/>
          <a:lstStyle>
            <a:lvl1pPr>
              <a:defRPr/>
            </a:lvl1pPr>
          </a:lstStyle>
          <a:p>
            <a:fld id="{01BD4B1A-DE2E-4B0E-B3AD-20D666CDB306}" type="slidenum">
              <a:rPr lang="en-GB" altLang="en-US"/>
              <a:pPr/>
              <a:t>‹#›</a:t>
            </a:fld>
            <a:endParaRPr lang="en-GB" altLang="en-US"/>
          </a:p>
        </p:txBody>
      </p:sp>
    </p:spTree>
    <p:extLst>
      <p:ext uri="{BB962C8B-B14F-4D97-AF65-F5344CB8AC3E}">
        <p14:creationId xmlns:p14="http://schemas.microsoft.com/office/powerpoint/2010/main" val="212756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B3A13-5A0B-9B68-0B08-39A91B51ED4C}"/>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9E0E1A-8564-F87B-077A-41FD118AE1E3}"/>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3D9690-0B76-A736-639E-294E6EC180D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7848EA8D-2DA6-7D0A-FA4C-1595E7E6B141}"/>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1AFBED1-1590-0E58-3719-4E432C05B0EE}"/>
              </a:ext>
            </a:extLst>
          </p:cNvPr>
          <p:cNvSpPr>
            <a:spLocks noGrp="1"/>
          </p:cNvSpPr>
          <p:nvPr>
            <p:ph type="sldNum" sz="quarter" idx="12"/>
          </p:nvPr>
        </p:nvSpPr>
        <p:spPr/>
        <p:txBody>
          <a:bodyPr/>
          <a:lstStyle>
            <a:lvl1pPr>
              <a:defRPr/>
            </a:lvl1pPr>
          </a:lstStyle>
          <a:p>
            <a:fld id="{D61960EA-7B32-4D6F-AAF6-48E334900D7D}" type="slidenum">
              <a:rPr lang="en-GB" altLang="en-US"/>
              <a:pPr/>
              <a:t>‹#›</a:t>
            </a:fld>
            <a:endParaRPr lang="en-GB" altLang="en-US"/>
          </a:p>
        </p:txBody>
      </p:sp>
    </p:spTree>
    <p:extLst>
      <p:ext uri="{BB962C8B-B14F-4D97-AF65-F5344CB8AC3E}">
        <p14:creationId xmlns:p14="http://schemas.microsoft.com/office/powerpoint/2010/main" val="3421861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B8BC3F-664A-433F-1E89-1419A70ECD66}"/>
              </a:ext>
            </a:extLst>
          </p:cNvPr>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82A2688E-C573-BCD1-FACF-50D33813D911}"/>
              </a:ext>
            </a:extLst>
          </p:cNvPr>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FE57EF0E-8585-B419-5928-C659D0F411C7}"/>
              </a:ext>
            </a:extLst>
          </p:cNvPr>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396A5C6C-8136-3FBD-7CF7-1296A377B38F}"/>
              </a:ext>
            </a:extLst>
          </p:cNvPr>
          <p:cNvSpPr>
            <a:spLocks noGrp="1"/>
          </p:cNvSpPr>
          <p:nvPr>
            <p:ph type="sldNum" sz="quarter" idx="12"/>
          </p:nvPr>
        </p:nvSpPr>
        <p:spPr>
          <a:xfrm>
            <a:off x="6553200" y="6245225"/>
            <a:ext cx="2133600" cy="476250"/>
          </a:xfrm>
        </p:spPr>
        <p:txBody>
          <a:bodyPr/>
          <a:lstStyle>
            <a:lvl1pPr>
              <a:defRPr/>
            </a:lvl1pPr>
          </a:lstStyle>
          <a:p>
            <a:fld id="{EDEA5C84-CBA1-49CD-BB90-119FCE2EE79C}" type="slidenum">
              <a:rPr lang="en-GB" altLang="en-US"/>
              <a:pPr/>
              <a:t>‹#›</a:t>
            </a:fld>
            <a:endParaRPr lang="en-GB" altLang="en-US"/>
          </a:p>
        </p:txBody>
      </p:sp>
    </p:spTree>
    <p:extLst>
      <p:ext uri="{BB962C8B-B14F-4D97-AF65-F5344CB8AC3E}">
        <p14:creationId xmlns:p14="http://schemas.microsoft.com/office/powerpoint/2010/main" val="390292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5BE5-D4D9-E991-29E3-6385ED356998}"/>
              </a:ext>
            </a:extLst>
          </p:cNvPr>
          <p:cNvSpPr>
            <a:spLocks noGrp="1"/>
          </p:cNvSpPr>
          <p:nvPr>
            <p:ph type="title" sz="quarter"/>
          </p:nvPr>
        </p:nvSpPr>
        <p:spPr>
          <a:xfrm>
            <a:off x="457200" y="274638"/>
            <a:ext cx="8229600" cy="1143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7341B4-7FED-06F4-3A30-D8ED2DB6A77F}"/>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8FEC794-C182-B150-22FC-D3AA5358326D}"/>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40195FAF-BCF2-C700-43DD-11B27EBDDF57}"/>
              </a:ext>
            </a:extLst>
          </p:cNvPr>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B99AB9DE-46FB-0213-1544-216556CF4DDA}"/>
              </a:ext>
            </a:extLst>
          </p:cNvPr>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7C41B2-C111-4E47-C10C-911C9BEA1A32}"/>
              </a:ext>
            </a:extLst>
          </p:cNvPr>
          <p:cNvSpPr>
            <a:spLocks noGrp="1"/>
          </p:cNvSpPr>
          <p:nvPr>
            <p:ph type="dt" sz="half" idx="10"/>
          </p:nvPr>
        </p:nvSpPr>
        <p:spPr>
          <a:xfrm>
            <a:off x="457200" y="6245225"/>
            <a:ext cx="2133600" cy="476250"/>
          </a:xfrm>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E165D8AF-6AD8-CB19-D527-3D2B04A4AA2A}"/>
              </a:ext>
            </a:extLst>
          </p:cNvPr>
          <p:cNvSpPr>
            <a:spLocks noGrp="1"/>
          </p:cNvSpPr>
          <p:nvPr>
            <p:ph type="ftr" sz="quarter" idx="11"/>
          </p:nvPr>
        </p:nvSpPr>
        <p:spPr>
          <a:xfrm>
            <a:off x="3124200" y="6245225"/>
            <a:ext cx="2895600" cy="476250"/>
          </a:xfrm>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EFCB69B9-B49B-7613-381B-01F0985D8D84}"/>
              </a:ext>
            </a:extLst>
          </p:cNvPr>
          <p:cNvSpPr>
            <a:spLocks noGrp="1"/>
          </p:cNvSpPr>
          <p:nvPr>
            <p:ph type="sldNum" sz="quarter" idx="12"/>
          </p:nvPr>
        </p:nvSpPr>
        <p:spPr>
          <a:xfrm>
            <a:off x="6553200" y="6245225"/>
            <a:ext cx="2133600" cy="476250"/>
          </a:xfrm>
        </p:spPr>
        <p:txBody>
          <a:bodyPr/>
          <a:lstStyle>
            <a:lvl1pPr>
              <a:defRPr/>
            </a:lvl1pPr>
          </a:lstStyle>
          <a:p>
            <a:fld id="{CBB9B3C3-0F27-4AE1-8DCA-4820449B1D3F}" type="slidenum">
              <a:rPr lang="en-GB" altLang="en-US"/>
              <a:pPr/>
              <a:t>‹#›</a:t>
            </a:fld>
            <a:endParaRPr lang="en-GB" altLang="en-US"/>
          </a:p>
        </p:txBody>
      </p:sp>
    </p:spTree>
    <p:extLst>
      <p:ext uri="{BB962C8B-B14F-4D97-AF65-F5344CB8AC3E}">
        <p14:creationId xmlns:p14="http://schemas.microsoft.com/office/powerpoint/2010/main" val="114286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40DD-9541-2EC0-CFC8-4333FF4DD6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E5279D-1DC7-ECD1-636C-7C8F032A3E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8C8216-7772-2A5E-ABEF-CB7D9B4FB179}"/>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52593D0B-5783-B9A8-9153-AE036E6148C6}"/>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5942B2C9-CAF2-5DC5-EB82-96CE331F6C15}"/>
              </a:ext>
            </a:extLst>
          </p:cNvPr>
          <p:cNvSpPr>
            <a:spLocks noGrp="1"/>
          </p:cNvSpPr>
          <p:nvPr>
            <p:ph type="sldNum" sz="quarter" idx="12"/>
          </p:nvPr>
        </p:nvSpPr>
        <p:spPr/>
        <p:txBody>
          <a:bodyPr/>
          <a:lstStyle>
            <a:lvl1pPr>
              <a:defRPr/>
            </a:lvl1pPr>
          </a:lstStyle>
          <a:p>
            <a:fld id="{9A55192E-43C5-4C0A-9686-F1AE9BAC81CC}" type="slidenum">
              <a:rPr lang="en-GB" altLang="en-US"/>
              <a:pPr/>
              <a:t>‹#›</a:t>
            </a:fld>
            <a:endParaRPr lang="en-GB" altLang="en-US"/>
          </a:p>
        </p:txBody>
      </p:sp>
    </p:spTree>
    <p:extLst>
      <p:ext uri="{BB962C8B-B14F-4D97-AF65-F5344CB8AC3E}">
        <p14:creationId xmlns:p14="http://schemas.microsoft.com/office/powerpoint/2010/main" val="378141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F4C16-F9F7-B64E-BAF1-38C656AA83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B3ADD17-7D65-F655-F2AF-F6BB989EE76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9B755EA-48FF-87D1-37C4-224B42EC4A09}"/>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D1745084-0A85-95FA-0E2C-973380C19EEE}"/>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3D684893-E1A8-AD39-B569-95F2C0426064}"/>
              </a:ext>
            </a:extLst>
          </p:cNvPr>
          <p:cNvSpPr>
            <a:spLocks noGrp="1"/>
          </p:cNvSpPr>
          <p:nvPr>
            <p:ph type="sldNum" sz="quarter" idx="12"/>
          </p:nvPr>
        </p:nvSpPr>
        <p:spPr/>
        <p:txBody>
          <a:bodyPr/>
          <a:lstStyle>
            <a:lvl1pPr>
              <a:defRPr/>
            </a:lvl1pPr>
          </a:lstStyle>
          <a:p>
            <a:fld id="{F768CC0A-674F-4B68-B836-E5D5A9BBBFF7}" type="slidenum">
              <a:rPr lang="en-GB" altLang="en-US"/>
              <a:pPr/>
              <a:t>‹#›</a:t>
            </a:fld>
            <a:endParaRPr lang="en-GB" altLang="en-US"/>
          </a:p>
        </p:txBody>
      </p:sp>
    </p:spTree>
    <p:extLst>
      <p:ext uri="{BB962C8B-B14F-4D97-AF65-F5344CB8AC3E}">
        <p14:creationId xmlns:p14="http://schemas.microsoft.com/office/powerpoint/2010/main" val="32422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19E2-0711-7E29-B575-982F7519CA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9F053F-4CBC-6C4C-A99B-A9633373A63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447B15-0426-1363-8DEE-EA7E49B9C54B}"/>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39D0E0-C736-A4F5-E6E2-61CDE268CF2D}"/>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E65FF4B-D882-9A46-7567-D050589D7CAE}"/>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AFAA77D9-BB7C-F0F8-95BE-FEE243DAAE07}"/>
              </a:ext>
            </a:extLst>
          </p:cNvPr>
          <p:cNvSpPr>
            <a:spLocks noGrp="1"/>
          </p:cNvSpPr>
          <p:nvPr>
            <p:ph type="sldNum" sz="quarter" idx="12"/>
          </p:nvPr>
        </p:nvSpPr>
        <p:spPr/>
        <p:txBody>
          <a:bodyPr/>
          <a:lstStyle>
            <a:lvl1pPr>
              <a:defRPr/>
            </a:lvl1pPr>
          </a:lstStyle>
          <a:p>
            <a:fld id="{CD60BC06-729B-4AFA-ACA9-E65A812A3356}" type="slidenum">
              <a:rPr lang="en-GB" altLang="en-US"/>
              <a:pPr/>
              <a:t>‹#›</a:t>
            </a:fld>
            <a:endParaRPr lang="en-GB" altLang="en-US"/>
          </a:p>
        </p:txBody>
      </p:sp>
    </p:spTree>
    <p:extLst>
      <p:ext uri="{BB962C8B-B14F-4D97-AF65-F5344CB8AC3E}">
        <p14:creationId xmlns:p14="http://schemas.microsoft.com/office/powerpoint/2010/main" val="1677817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D3CE-E483-C756-80FB-4CAA6263F092}"/>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6D58126-A05B-BEED-9CCC-BB46583E579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AA5C4E-4BF3-0D91-1035-709A80CC31B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801087-4108-C05E-1A5A-EAD039795F9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BFCBE4-4F5E-61F4-1C71-76700AE15D1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95C132-DF02-8924-3A49-A423005EB5E9}"/>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C1C1A3F4-5568-FB63-FEE3-95F2703F9CB7}"/>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8DE7BD90-A058-77FA-F375-0A8652575AA6}"/>
              </a:ext>
            </a:extLst>
          </p:cNvPr>
          <p:cNvSpPr>
            <a:spLocks noGrp="1"/>
          </p:cNvSpPr>
          <p:nvPr>
            <p:ph type="sldNum" sz="quarter" idx="12"/>
          </p:nvPr>
        </p:nvSpPr>
        <p:spPr/>
        <p:txBody>
          <a:bodyPr/>
          <a:lstStyle>
            <a:lvl1pPr>
              <a:defRPr/>
            </a:lvl1pPr>
          </a:lstStyle>
          <a:p>
            <a:fld id="{1C85AA84-6734-482A-9C48-B9F03CB61A1E}" type="slidenum">
              <a:rPr lang="en-GB" altLang="en-US"/>
              <a:pPr/>
              <a:t>‹#›</a:t>
            </a:fld>
            <a:endParaRPr lang="en-GB" altLang="en-US"/>
          </a:p>
        </p:txBody>
      </p:sp>
    </p:spTree>
    <p:extLst>
      <p:ext uri="{BB962C8B-B14F-4D97-AF65-F5344CB8AC3E}">
        <p14:creationId xmlns:p14="http://schemas.microsoft.com/office/powerpoint/2010/main" val="3011442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72D87-049D-06E6-C358-012A129D0D1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951F61-708C-8A92-6758-8C15852348FD}"/>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347CA203-26A8-9C20-C2A2-4AC7909270AB}"/>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47770778-014A-537B-1E4C-6448BD949C3C}"/>
              </a:ext>
            </a:extLst>
          </p:cNvPr>
          <p:cNvSpPr>
            <a:spLocks noGrp="1"/>
          </p:cNvSpPr>
          <p:nvPr>
            <p:ph type="sldNum" sz="quarter" idx="12"/>
          </p:nvPr>
        </p:nvSpPr>
        <p:spPr/>
        <p:txBody>
          <a:bodyPr/>
          <a:lstStyle>
            <a:lvl1pPr>
              <a:defRPr/>
            </a:lvl1pPr>
          </a:lstStyle>
          <a:p>
            <a:fld id="{A3D2A661-07EC-4781-B4EE-274008BC7C43}" type="slidenum">
              <a:rPr lang="en-GB" altLang="en-US"/>
              <a:pPr/>
              <a:t>‹#›</a:t>
            </a:fld>
            <a:endParaRPr lang="en-GB" altLang="en-US"/>
          </a:p>
        </p:txBody>
      </p:sp>
    </p:spTree>
    <p:extLst>
      <p:ext uri="{BB962C8B-B14F-4D97-AF65-F5344CB8AC3E}">
        <p14:creationId xmlns:p14="http://schemas.microsoft.com/office/powerpoint/2010/main" val="3437939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4C150D-5B7C-63E0-7B48-D0639B39D82B}"/>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99FE32A5-8AB0-B2FD-788D-E4CB7E51E6C3}"/>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E1AFDB5A-4FFC-1078-829D-899FD90E93EC}"/>
              </a:ext>
            </a:extLst>
          </p:cNvPr>
          <p:cNvSpPr>
            <a:spLocks noGrp="1"/>
          </p:cNvSpPr>
          <p:nvPr>
            <p:ph type="sldNum" sz="quarter" idx="12"/>
          </p:nvPr>
        </p:nvSpPr>
        <p:spPr/>
        <p:txBody>
          <a:bodyPr/>
          <a:lstStyle>
            <a:lvl1pPr>
              <a:defRPr/>
            </a:lvl1pPr>
          </a:lstStyle>
          <a:p>
            <a:fld id="{4635E52A-1EFA-4AD8-B636-BF3F6FADD45A}" type="slidenum">
              <a:rPr lang="en-GB" altLang="en-US"/>
              <a:pPr/>
              <a:t>‹#›</a:t>
            </a:fld>
            <a:endParaRPr lang="en-GB" altLang="en-US"/>
          </a:p>
        </p:txBody>
      </p:sp>
    </p:spTree>
    <p:extLst>
      <p:ext uri="{BB962C8B-B14F-4D97-AF65-F5344CB8AC3E}">
        <p14:creationId xmlns:p14="http://schemas.microsoft.com/office/powerpoint/2010/main" val="122865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98724-7B7A-6E02-185D-CF7E795FF44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E49632-C247-1F58-9A58-4B6BD0FCCEA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CACE6ED-E980-6CD4-5700-EBAF160AD9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6C7DD1-4FCD-8FE3-54B6-D1607EF54AC8}"/>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600DE381-B535-E0EC-5F8C-0DCDDEA1C129}"/>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2B3413F-5B3E-CD41-509B-D2A5F5E6A73F}"/>
              </a:ext>
            </a:extLst>
          </p:cNvPr>
          <p:cNvSpPr>
            <a:spLocks noGrp="1"/>
          </p:cNvSpPr>
          <p:nvPr>
            <p:ph type="sldNum" sz="quarter" idx="12"/>
          </p:nvPr>
        </p:nvSpPr>
        <p:spPr/>
        <p:txBody>
          <a:bodyPr/>
          <a:lstStyle>
            <a:lvl1pPr>
              <a:defRPr/>
            </a:lvl1pPr>
          </a:lstStyle>
          <a:p>
            <a:fld id="{C4FC9EC6-50A0-4DC5-B38E-5C29FE873E36}" type="slidenum">
              <a:rPr lang="en-GB" altLang="en-US"/>
              <a:pPr/>
              <a:t>‹#›</a:t>
            </a:fld>
            <a:endParaRPr lang="en-GB" altLang="en-US"/>
          </a:p>
        </p:txBody>
      </p:sp>
    </p:spTree>
    <p:extLst>
      <p:ext uri="{BB962C8B-B14F-4D97-AF65-F5344CB8AC3E}">
        <p14:creationId xmlns:p14="http://schemas.microsoft.com/office/powerpoint/2010/main" val="98042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9990A-0DB1-A851-700F-DDB9003B2A6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6391E0-8842-B35E-C39B-115E88439DD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575165C-FA56-AF1D-224E-FB8A32F30E1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81E713-5782-6023-38E7-48F568618260}"/>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C1013D7F-2C69-DF5F-8577-B2CD78300401}"/>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73958C5-4ED3-0BEE-8388-0E1E3D8499BE}"/>
              </a:ext>
            </a:extLst>
          </p:cNvPr>
          <p:cNvSpPr>
            <a:spLocks noGrp="1"/>
          </p:cNvSpPr>
          <p:nvPr>
            <p:ph type="sldNum" sz="quarter" idx="12"/>
          </p:nvPr>
        </p:nvSpPr>
        <p:spPr/>
        <p:txBody>
          <a:bodyPr/>
          <a:lstStyle>
            <a:lvl1pPr>
              <a:defRPr/>
            </a:lvl1pPr>
          </a:lstStyle>
          <a:p>
            <a:fld id="{DFF8CB76-6759-4889-AF12-598A87A142C7}" type="slidenum">
              <a:rPr lang="en-GB" altLang="en-US"/>
              <a:pPr/>
              <a:t>‹#›</a:t>
            </a:fld>
            <a:endParaRPr lang="en-GB" altLang="en-US"/>
          </a:p>
        </p:txBody>
      </p:sp>
    </p:spTree>
    <p:extLst>
      <p:ext uri="{BB962C8B-B14F-4D97-AF65-F5344CB8AC3E}">
        <p14:creationId xmlns:p14="http://schemas.microsoft.com/office/powerpoint/2010/main" val="667808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0D8D06-A83D-154B-DF61-B66B2ABC4B6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1F09E81B-38A5-2A6D-A488-DA55380D2F5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BDA1FFF-32BA-C3BD-4C6D-C7A3CBCA6D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id="{3B830843-DEB5-E85B-7E4F-3FAE33E30367}"/>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id="{87C919C8-E372-F10B-9D88-44627EFC1C5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3229903-B1C4-468B-A9B2-3A3AC6A36DF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lc.arizona.edu/courses/181gh/rick/genetics2/graphics/fly1.gi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hyperlink" Target="http://www.blc.arizona.edu/courses/181gh/rick/genetics2/graphics/fly1.gi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29.jpeg"/><Relationship Id="rId5" Type="http://schemas.openxmlformats.org/officeDocument/2006/relationships/hyperlink" Target="http://images.google.co.uk/imgres?imgurl=gnn.tigr.org/gnn_images/whats_a_genome/x1_blu.jpg&amp;imgrefurl=http://gnn.tigr.org/whats_a_genome/Chp1_2_2.shtml&amp;h=200&amp;w=149&amp;prev=/images%3Fq%3Dchromosomes%26start%3D40%26svnum%3D10%26hl%3Den%26lr%3D%26ie%3DUTF-8%26oe%3DUTF-8%26sa%3DN"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5FF9661-721F-7CDA-9249-60450996F252}"/>
              </a:ext>
            </a:extLst>
          </p:cNvPr>
          <p:cNvSpPr>
            <a:spLocks noGrp="1" noChangeArrowheads="1"/>
          </p:cNvSpPr>
          <p:nvPr>
            <p:ph type="ctrTitle"/>
          </p:nvPr>
        </p:nvSpPr>
        <p:spPr>
          <a:xfrm>
            <a:off x="684213" y="1052513"/>
            <a:ext cx="7772400" cy="1470025"/>
          </a:xfrm>
        </p:spPr>
        <p:txBody>
          <a:bodyPr anchor="ctr"/>
          <a:lstStyle/>
          <a:p>
            <a:r>
              <a:rPr lang="en-GB" altLang="en-US" sz="4400">
                <a:latin typeface="Comic Sans MS" panose="030F0702030302020204" pitchFamily="66" charset="0"/>
              </a:rPr>
              <a:t>Genetics and inheritance</a:t>
            </a:r>
          </a:p>
        </p:txBody>
      </p:sp>
      <p:sp>
        <p:nvSpPr>
          <p:cNvPr id="2051" name="Rectangle 3">
            <a:extLst>
              <a:ext uri="{FF2B5EF4-FFF2-40B4-BE49-F238E27FC236}">
                <a16:creationId xmlns:a16="http://schemas.microsoft.com/office/drawing/2014/main" id="{6552AFFF-E402-3AF5-65BF-A789E962DFC9}"/>
              </a:ext>
            </a:extLst>
          </p:cNvPr>
          <p:cNvSpPr>
            <a:spLocks noGrp="1" noChangeArrowheads="1"/>
          </p:cNvSpPr>
          <p:nvPr>
            <p:ph type="subTitle" idx="1"/>
          </p:nvPr>
        </p:nvSpPr>
        <p:spPr>
          <a:xfrm>
            <a:off x="1403350" y="3284538"/>
            <a:ext cx="6400800" cy="1752600"/>
          </a:xfrm>
        </p:spPr>
        <p:txBody>
          <a:bodyPr/>
          <a:lstStyle/>
          <a:p>
            <a:pPr marL="457200" indent="-457200" algn="l"/>
            <a:r>
              <a:rPr lang="en-GB" altLang="en-US" u="sng">
                <a:latin typeface="Comic Sans MS" panose="030F0702030302020204" pitchFamily="66" charset="0"/>
              </a:rPr>
              <a:t>Aim: </a:t>
            </a:r>
          </a:p>
          <a:p>
            <a:pPr marL="457200" indent="-457200" algn="l">
              <a:buFontTx/>
              <a:buAutoNum type="arabicPeriod"/>
            </a:pPr>
            <a:r>
              <a:rPr lang="en-GB" altLang="en-US">
                <a:latin typeface="Comic Sans MS" panose="030F0702030302020204" pitchFamily="66" charset="0"/>
              </a:rPr>
              <a:t>To recall the important terms that relate to genetics and inheritance (KS4)</a:t>
            </a:r>
          </a:p>
          <a:p>
            <a:pPr marL="457200" indent="-457200" algn="l">
              <a:buFontTx/>
              <a:buAutoNum type="arabicPeriod"/>
            </a:pPr>
            <a:r>
              <a:rPr lang="en-GB" altLang="en-US">
                <a:latin typeface="Comic Sans MS" panose="030F0702030302020204" pitchFamily="66" charset="0"/>
              </a:rPr>
              <a:t>Describe the basic structure of DNA</a:t>
            </a:r>
          </a:p>
          <a:p>
            <a:pPr marL="457200" indent="-457200" algn="l">
              <a:buFontTx/>
              <a:buAutoNum type="arabicPeriod"/>
            </a:pPr>
            <a:endParaRPr lang="en-GB" altLang="en-US">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0" name="Picture 8">
            <a:hlinkClick r:id="rId3"/>
            <a:extLst>
              <a:ext uri="{FF2B5EF4-FFF2-40B4-BE49-F238E27FC236}">
                <a16:creationId xmlns:a16="http://schemas.microsoft.com/office/drawing/2014/main" id="{9F3C7AA4-CBFE-2607-7795-C649D198E7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205038"/>
            <a:ext cx="7561263" cy="3913187"/>
          </a:xfrm>
          <a:prstGeom prst="rect">
            <a:avLst/>
          </a:prstGeom>
          <a:noFill/>
          <a:extLst>
            <a:ext uri="{909E8E84-426E-40DD-AFC4-6F175D3DCCD1}">
              <a14:hiddenFill xmlns:a14="http://schemas.microsoft.com/office/drawing/2010/main">
                <a:solidFill>
                  <a:srgbClr val="FFFFFF"/>
                </a:solidFill>
              </a14:hiddenFill>
            </a:ext>
          </a:extLst>
        </p:spPr>
      </p:pic>
      <p:sp>
        <p:nvSpPr>
          <p:cNvPr id="23554" name="Rectangle 2">
            <a:extLst>
              <a:ext uri="{FF2B5EF4-FFF2-40B4-BE49-F238E27FC236}">
                <a16:creationId xmlns:a16="http://schemas.microsoft.com/office/drawing/2014/main" id="{ECE5FB8D-5CBF-4639-79DD-05D920ED58B4}"/>
              </a:ext>
            </a:extLst>
          </p:cNvPr>
          <p:cNvSpPr>
            <a:spLocks noGrp="1" noChangeArrowheads="1"/>
          </p:cNvSpPr>
          <p:nvPr>
            <p:ph type="title"/>
          </p:nvPr>
        </p:nvSpPr>
        <p:spPr/>
        <p:txBody>
          <a:bodyPr/>
          <a:lstStyle/>
          <a:p>
            <a:endParaRPr lang="en-US" altLang="en-US"/>
          </a:p>
        </p:txBody>
      </p:sp>
      <p:sp>
        <p:nvSpPr>
          <p:cNvPr id="23555" name="Rectangle 3">
            <a:extLst>
              <a:ext uri="{FF2B5EF4-FFF2-40B4-BE49-F238E27FC236}">
                <a16:creationId xmlns:a16="http://schemas.microsoft.com/office/drawing/2014/main" id="{6173755F-6D22-7C01-3F96-BF64AA41C6C4}"/>
              </a:ext>
            </a:extLst>
          </p:cNvPr>
          <p:cNvSpPr>
            <a:spLocks noGrp="1" noChangeArrowheads="1"/>
          </p:cNvSpPr>
          <p:nvPr>
            <p:ph type="body" idx="1"/>
          </p:nvPr>
        </p:nvSpPr>
        <p:spPr/>
        <p:txBody>
          <a:bodyPr/>
          <a:lstStyle/>
          <a:p>
            <a:endParaRPr lang="en-US" altLang="en-US"/>
          </a:p>
        </p:txBody>
      </p:sp>
      <p:sp>
        <p:nvSpPr>
          <p:cNvPr id="23556" name="WordArt 4">
            <a:extLst>
              <a:ext uri="{FF2B5EF4-FFF2-40B4-BE49-F238E27FC236}">
                <a16:creationId xmlns:a16="http://schemas.microsoft.com/office/drawing/2014/main" id="{840BAEE5-EADB-6D81-8828-F1702DA932A7}"/>
              </a:ext>
            </a:extLst>
          </p:cNvPr>
          <p:cNvSpPr>
            <a:spLocks noChangeArrowheads="1" noChangeShapeType="1" noTextEdit="1"/>
          </p:cNvSpPr>
          <p:nvPr/>
        </p:nvSpPr>
        <p:spPr bwMode="auto">
          <a:xfrm rot="-345607">
            <a:off x="3059113" y="476250"/>
            <a:ext cx="5472112" cy="1079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0000"/>
              </a:contourClr>
            </a:sp3d>
          </a:bodyPr>
          <a:lstStyle/>
          <a:p>
            <a:pPr algn="ctr"/>
            <a:r>
              <a:rPr lang="en-GB" sz="3600" kern="10">
                <a:ln w="9525">
                  <a:round/>
                  <a:headEnd/>
                  <a:tailEnd/>
                </a:ln>
                <a:solidFill>
                  <a:srgbClr val="000000"/>
                </a:solidFill>
                <a:latin typeface="Arial Black" panose="020B0A04020102020204" pitchFamily="34" charset="0"/>
              </a:rPr>
              <a:t>Homozygous</a:t>
            </a:r>
          </a:p>
        </p:txBody>
      </p:sp>
      <p:sp>
        <p:nvSpPr>
          <p:cNvPr id="23558" name="Text Box 6">
            <a:extLst>
              <a:ext uri="{FF2B5EF4-FFF2-40B4-BE49-F238E27FC236}">
                <a16:creationId xmlns:a16="http://schemas.microsoft.com/office/drawing/2014/main" id="{AEF83851-B9A2-5BFD-D5F7-15E3942F8563}"/>
              </a:ext>
            </a:extLst>
          </p:cNvPr>
          <p:cNvSpPr txBox="1">
            <a:spLocks noChangeArrowheads="1"/>
          </p:cNvSpPr>
          <p:nvPr/>
        </p:nvSpPr>
        <p:spPr bwMode="auto">
          <a:xfrm rot="1760318">
            <a:off x="5580063" y="2997200"/>
            <a:ext cx="3187700" cy="155257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t>Alleles of a given gene are identical (can be either dominant or recessive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linds(horizontal)">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WordArt 3">
            <a:extLst>
              <a:ext uri="{FF2B5EF4-FFF2-40B4-BE49-F238E27FC236}">
                <a16:creationId xmlns:a16="http://schemas.microsoft.com/office/drawing/2014/main" id="{21A68217-A68D-1E12-E908-AACCF7F186D1}"/>
              </a:ext>
            </a:extLst>
          </p:cNvPr>
          <p:cNvSpPr>
            <a:spLocks noChangeArrowheads="1" noChangeShapeType="1" noTextEdit="1"/>
          </p:cNvSpPr>
          <p:nvPr/>
        </p:nvSpPr>
        <p:spPr bwMode="auto">
          <a:xfrm>
            <a:off x="5148263" y="404813"/>
            <a:ext cx="2808287" cy="2447925"/>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Heterozygous</a:t>
            </a:r>
          </a:p>
        </p:txBody>
      </p:sp>
      <p:sp>
        <p:nvSpPr>
          <p:cNvPr id="24583" name="Rectangle 7">
            <a:extLst>
              <a:ext uri="{FF2B5EF4-FFF2-40B4-BE49-F238E27FC236}">
                <a16:creationId xmlns:a16="http://schemas.microsoft.com/office/drawing/2014/main" id="{7BECF5AB-FE45-D98C-C7D2-4108A562F023}"/>
              </a:ext>
            </a:extLst>
          </p:cNvPr>
          <p:cNvSpPr>
            <a:spLocks noChangeArrowheads="1"/>
          </p:cNvSpPr>
          <p:nvPr/>
        </p:nvSpPr>
        <p:spPr bwMode="auto">
          <a:xfrm>
            <a:off x="5364163" y="3697288"/>
            <a:ext cx="3455987" cy="8223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en-US" sz="2400"/>
              <a:t>Alleles of a given gene are not identical</a:t>
            </a:r>
          </a:p>
        </p:txBody>
      </p:sp>
      <p:pic>
        <p:nvPicPr>
          <p:cNvPr id="24584" name="Picture 8">
            <a:hlinkClick r:id="rId3"/>
            <a:extLst>
              <a:ext uri="{FF2B5EF4-FFF2-40B4-BE49-F238E27FC236}">
                <a16:creationId xmlns:a16="http://schemas.microsoft.com/office/drawing/2014/main" id="{F7A50942-1F92-8128-DF84-1FFD9635A6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860800"/>
            <a:ext cx="4895850" cy="2533650"/>
          </a:xfrm>
          <a:prstGeom prst="rect">
            <a:avLst/>
          </a:prstGeom>
          <a:noFill/>
          <a:extLst>
            <a:ext uri="{909E8E84-426E-40DD-AFC4-6F175D3DCCD1}">
              <a14:hiddenFill xmlns:a14="http://schemas.microsoft.com/office/drawing/2010/main">
                <a:solidFill>
                  <a:srgbClr val="FFFFFF"/>
                </a:solidFill>
              </a14:hiddenFill>
            </a:ext>
          </a:extLst>
        </p:spPr>
      </p:pic>
      <p:sp>
        <p:nvSpPr>
          <p:cNvPr id="24581" name="Line 5">
            <a:extLst>
              <a:ext uri="{FF2B5EF4-FFF2-40B4-BE49-F238E27FC236}">
                <a16:creationId xmlns:a16="http://schemas.microsoft.com/office/drawing/2014/main" id="{FEC7172C-5B5F-ECDC-E40E-4EC78A39357B}"/>
              </a:ext>
            </a:extLst>
          </p:cNvPr>
          <p:cNvSpPr>
            <a:spLocks noChangeShapeType="1"/>
          </p:cNvSpPr>
          <p:nvPr/>
        </p:nvSpPr>
        <p:spPr bwMode="auto">
          <a:xfrm flipH="1">
            <a:off x="1763713" y="2708275"/>
            <a:ext cx="3313112" cy="23764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box(in)">
                                      <p:cBhvr>
                                        <p:cTn id="12" dur="500"/>
                                        <p:tgtEl>
                                          <p:spTgt spid="24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3" name="Picture 13">
            <a:extLst>
              <a:ext uri="{FF2B5EF4-FFF2-40B4-BE49-F238E27FC236}">
                <a16:creationId xmlns:a16="http://schemas.microsoft.com/office/drawing/2014/main" id="{60645EEE-633A-38CC-879B-9A7BC8A9D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5609" name="WordArt 9">
            <a:extLst>
              <a:ext uri="{FF2B5EF4-FFF2-40B4-BE49-F238E27FC236}">
                <a16:creationId xmlns:a16="http://schemas.microsoft.com/office/drawing/2014/main" id="{4C8400B4-258F-F80C-4800-774B25BBAE5C}"/>
              </a:ext>
            </a:extLst>
          </p:cNvPr>
          <p:cNvSpPr>
            <a:spLocks noChangeArrowheads="1" noChangeShapeType="1" noTextEdit="1"/>
          </p:cNvSpPr>
          <p:nvPr/>
        </p:nvSpPr>
        <p:spPr bwMode="auto">
          <a:xfrm>
            <a:off x="539750" y="188913"/>
            <a:ext cx="8208963" cy="2949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selective breeding</a:t>
            </a:r>
          </a:p>
        </p:txBody>
      </p:sp>
      <p:sp>
        <p:nvSpPr>
          <p:cNvPr id="25610" name="Rectangle 10">
            <a:extLst>
              <a:ext uri="{FF2B5EF4-FFF2-40B4-BE49-F238E27FC236}">
                <a16:creationId xmlns:a16="http://schemas.microsoft.com/office/drawing/2014/main" id="{F8C480EC-B123-D5F4-7EA3-C4C0A9AA3D08}"/>
              </a:ext>
            </a:extLst>
          </p:cNvPr>
          <p:cNvSpPr>
            <a:spLocks noChangeArrowheads="1"/>
          </p:cNvSpPr>
          <p:nvPr/>
        </p:nvSpPr>
        <p:spPr bwMode="auto">
          <a:xfrm>
            <a:off x="179388" y="3429000"/>
            <a:ext cx="8640762" cy="2736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800">
                <a:latin typeface="Plump MT" pitchFamily="34" charset="0"/>
              </a:rPr>
              <a:t>Where plants and animals with useful or desired traits </a:t>
            </a:r>
          </a:p>
          <a:p>
            <a:pPr algn="ctr"/>
            <a:r>
              <a:rPr lang="en-GB" altLang="en-US" sz="2800">
                <a:latin typeface="Plump MT" pitchFamily="34" charset="0"/>
              </a:rPr>
              <a:t>are bred together </a:t>
            </a:r>
          </a:p>
          <a:p>
            <a:pPr algn="ctr"/>
            <a:r>
              <a:rPr lang="en-GB" altLang="en-US" sz="2800">
                <a:latin typeface="Plump MT" pitchFamily="34" charset="0"/>
              </a:rPr>
              <a:t>to produce offspring with those desired traits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5609"/>
                                        </p:tgtEl>
                                        <p:attrNameLst>
                                          <p:attrName>style.visibility</p:attrName>
                                        </p:attrNameLst>
                                      </p:cBhvr>
                                      <p:to>
                                        <p:strVal val="visible"/>
                                      </p:to>
                                    </p:set>
                                    <p:animEffect transition="in" filter="blinds(horizontal)">
                                      <p:cBhvr>
                                        <p:cTn id="7" dur="500"/>
                                        <p:tgtEl>
                                          <p:spTgt spid="256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5610"/>
                                        </p:tgtEl>
                                        <p:attrNameLst>
                                          <p:attrName>style.visibility</p:attrName>
                                        </p:attrNameLst>
                                      </p:cBhvr>
                                      <p:to>
                                        <p:strVal val="visible"/>
                                      </p:to>
                                    </p:set>
                                    <p:animEffect transition="in" filter="box(in)">
                                      <p:cBhvr>
                                        <p:cTn id="12" dur="500"/>
                                        <p:tgtEl>
                                          <p:spTgt spid="25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5" name="Picture 7">
            <a:extLst>
              <a:ext uri="{FF2B5EF4-FFF2-40B4-BE49-F238E27FC236}">
                <a16:creationId xmlns:a16="http://schemas.microsoft.com/office/drawing/2014/main" id="{D60039CE-27A4-A32B-2E4D-A053D744E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7651" name="WordArt 3">
            <a:extLst>
              <a:ext uri="{FF2B5EF4-FFF2-40B4-BE49-F238E27FC236}">
                <a16:creationId xmlns:a16="http://schemas.microsoft.com/office/drawing/2014/main" id="{3A1A75E6-77E9-5D88-7160-1AAC7CFD9DAF}"/>
              </a:ext>
            </a:extLst>
          </p:cNvPr>
          <p:cNvSpPr>
            <a:spLocks noChangeArrowheads="1" noChangeShapeType="1" noTextEdit="1"/>
          </p:cNvSpPr>
          <p:nvPr/>
        </p:nvSpPr>
        <p:spPr bwMode="auto">
          <a:xfrm>
            <a:off x="468313" y="476250"/>
            <a:ext cx="8064500" cy="22733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FF0000"/>
                </a:solidFill>
                <a:effectLst>
                  <a:outerShdw dist="125724" dir="18900000" algn="ctr" rotWithShape="0">
                    <a:srgbClr val="000099"/>
                  </a:outerShdw>
                </a:effectLst>
                <a:latin typeface="Impact" panose="020B0806030902050204" pitchFamily="34" charset="0"/>
              </a:rPr>
              <a:t>Genetic engineering</a:t>
            </a:r>
          </a:p>
        </p:txBody>
      </p:sp>
      <p:sp>
        <p:nvSpPr>
          <p:cNvPr id="27652" name="Rectangle 4">
            <a:extLst>
              <a:ext uri="{FF2B5EF4-FFF2-40B4-BE49-F238E27FC236}">
                <a16:creationId xmlns:a16="http://schemas.microsoft.com/office/drawing/2014/main" id="{886D2A1A-B420-9EE4-1C63-F04A7F446209}"/>
              </a:ext>
            </a:extLst>
          </p:cNvPr>
          <p:cNvSpPr>
            <a:spLocks noChangeArrowheads="1"/>
          </p:cNvSpPr>
          <p:nvPr/>
        </p:nvSpPr>
        <p:spPr bwMode="auto">
          <a:xfrm>
            <a:off x="1116013" y="3573463"/>
            <a:ext cx="7488237" cy="2592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200">
                <a:solidFill>
                  <a:schemeClr val="accent2"/>
                </a:solidFill>
                <a:latin typeface="AntigoniBd" pitchFamily="34" charset="0"/>
              </a:rPr>
              <a:t>The altering of the character of an </a:t>
            </a:r>
          </a:p>
          <a:p>
            <a:pPr algn="ctr"/>
            <a:r>
              <a:rPr lang="en-GB" altLang="en-US" sz="3200">
                <a:solidFill>
                  <a:schemeClr val="accent2"/>
                </a:solidFill>
                <a:latin typeface="AntigoniBd" pitchFamily="34" charset="0"/>
              </a:rPr>
              <a:t>organism by </a:t>
            </a:r>
          </a:p>
          <a:p>
            <a:pPr algn="ctr"/>
            <a:r>
              <a:rPr lang="en-GB" altLang="en-US" sz="3200">
                <a:solidFill>
                  <a:schemeClr val="accent2"/>
                </a:solidFill>
                <a:latin typeface="AntigoniBd" pitchFamily="34" charset="0"/>
              </a:rPr>
              <a:t>inserting genes from another organism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blinds(horizontal)">
                                      <p:cBhvr>
                                        <p:cTn id="7" dur="500"/>
                                        <p:tgtEl>
                                          <p:spTgt spid="27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7652"/>
                                        </p:tgtEl>
                                        <p:attrNameLst>
                                          <p:attrName>style.visibility</p:attrName>
                                        </p:attrNameLst>
                                      </p:cBhvr>
                                      <p:to>
                                        <p:strVal val="visible"/>
                                      </p:to>
                                    </p:set>
                                    <p:animEffect transition="in" filter="box(in)">
                                      <p:cBhvr>
                                        <p:cTn id="12" dur="5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9" name="Picture 7">
            <a:extLst>
              <a:ext uri="{FF2B5EF4-FFF2-40B4-BE49-F238E27FC236}">
                <a16:creationId xmlns:a16="http://schemas.microsoft.com/office/drawing/2014/main" id="{27392356-E936-999C-7F34-18B0304C4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60350"/>
            <a:ext cx="4073525" cy="6337300"/>
          </a:xfrm>
          <a:prstGeom prst="rect">
            <a:avLst/>
          </a:prstGeom>
          <a:noFill/>
          <a:extLst>
            <a:ext uri="{909E8E84-426E-40DD-AFC4-6F175D3DCCD1}">
              <a14:hiddenFill xmlns:a14="http://schemas.microsoft.com/office/drawing/2010/main">
                <a:solidFill>
                  <a:srgbClr val="FFFFFF"/>
                </a:solidFill>
              </a14:hiddenFill>
            </a:ext>
          </a:extLst>
        </p:spPr>
      </p:pic>
      <p:sp>
        <p:nvSpPr>
          <p:cNvPr id="28675" name="WordArt 3">
            <a:extLst>
              <a:ext uri="{FF2B5EF4-FFF2-40B4-BE49-F238E27FC236}">
                <a16:creationId xmlns:a16="http://schemas.microsoft.com/office/drawing/2014/main" id="{398F17EE-10C4-B1E6-DBF3-62902552ED8B}"/>
              </a:ext>
            </a:extLst>
          </p:cNvPr>
          <p:cNvSpPr>
            <a:spLocks noChangeArrowheads="1" noChangeShapeType="1" noTextEdit="1"/>
          </p:cNvSpPr>
          <p:nvPr/>
        </p:nvSpPr>
        <p:spPr bwMode="auto">
          <a:xfrm>
            <a:off x="3779838" y="1125538"/>
            <a:ext cx="4700587" cy="15113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GB" sz="3600" kern="10">
                <a:ln w="9525">
                  <a:solidFill>
                    <a:srgbClr val="000000"/>
                  </a:solidFill>
                  <a:round/>
                  <a:headEnd/>
                  <a:tailEnd/>
                </a:ln>
                <a:solidFill>
                  <a:srgbClr val="00FF00"/>
                </a:solidFill>
                <a:latin typeface="Arial Black" panose="020B0A04020102020204" pitchFamily="34" charset="0"/>
              </a:rPr>
              <a:t>mitosis</a:t>
            </a:r>
          </a:p>
        </p:txBody>
      </p:sp>
      <p:sp>
        <p:nvSpPr>
          <p:cNvPr id="28676" name="Rectangle 4">
            <a:extLst>
              <a:ext uri="{FF2B5EF4-FFF2-40B4-BE49-F238E27FC236}">
                <a16:creationId xmlns:a16="http://schemas.microsoft.com/office/drawing/2014/main" id="{98A24537-2FA4-0DEB-B3B6-857B616864C1}"/>
              </a:ext>
            </a:extLst>
          </p:cNvPr>
          <p:cNvSpPr>
            <a:spLocks noChangeArrowheads="1"/>
          </p:cNvSpPr>
          <p:nvPr/>
        </p:nvSpPr>
        <p:spPr bwMode="auto">
          <a:xfrm>
            <a:off x="2700338" y="3429000"/>
            <a:ext cx="6119812" cy="20875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a:latin typeface="Comic Sans MS" panose="030F0702030302020204" pitchFamily="66" charset="0"/>
              </a:rPr>
              <a:t>Division of a cell to produce 2 daughter</a:t>
            </a:r>
          </a:p>
          <a:p>
            <a:pPr algn="ctr"/>
            <a:r>
              <a:rPr lang="en-GB" altLang="en-US" sz="2400">
                <a:latin typeface="Comic Sans MS" panose="030F0702030302020204" pitchFamily="66" charset="0"/>
              </a:rPr>
              <a:t> cells which each has the same</a:t>
            </a:r>
          </a:p>
          <a:p>
            <a:pPr algn="ctr"/>
            <a:r>
              <a:rPr lang="en-GB" altLang="en-US" sz="2400">
                <a:latin typeface="Comic Sans MS" panose="030F0702030302020204" pitchFamily="66" charset="0"/>
              </a:rPr>
              <a:t> number and kind of chromosomes as </a:t>
            </a:r>
          </a:p>
          <a:p>
            <a:pPr algn="ctr"/>
            <a:r>
              <a:rPr lang="en-GB" altLang="en-US" sz="2400">
                <a:latin typeface="Comic Sans MS" panose="030F0702030302020204" pitchFamily="66" charset="0"/>
              </a:rPr>
              <a:t>the mother cell</a:t>
            </a:r>
          </a:p>
        </p:txBody>
      </p:sp>
      <p:sp>
        <p:nvSpPr>
          <p:cNvPr id="28677" name="Rectangle 5">
            <a:extLst>
              <a:ext uri="{FF2B5EF4-FFF2-40B4-BE49-F238E27FC236}">
                <a16:creationId xmlns:a16="http://schemas.microsoft.com/office/drawing/2014/main" id="{6BB27A5C-12E6-474B-3480-038FADC3B05D}"/>
              </a:ext>
            </a:extLst>
          </p:cNvPr>
          <p:cNvSpPr>
            <a:spLocks noGrp="1" noChangeArrowheads="1"/>
          </p:cNvSpPr>
          <p:nvPr>
            <p:ph type="body" idx="1"/>
          </p:nvPr>
        </p:nvSpPr>
        <p:spPr/>
        <p:txBody>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linds(horizontal)">
                                      <p:cBhvr>
                                        <p:cTn id="7" dur="500"/>
                                        <p:tgtEl>
                                          <p:spTgt spid="286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box(in)">
                                      <p:cBhvr>
                                        <p:cTn id="12"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20" name="Picture 24">
            <a:extLst>
              <a:ext uri="{FF2B5EF4-FFF2-40B4-BE49-F238E27FC236}">
                <a16:creationId xmlns:a16="http://schemas.microsoft.com/office/drawing/2014/main" id="{29A73209-54A2-2E1D-9C35-9E1C734E82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a:extLst>
              <a:ext uri="{FF2B5EF4-FFF2-40B4-BE49-F238E27FC236}">
                <a16:creationId xmlns:a16="http://schemas.microsoft.com/office/drawing/2014/main" id="{AB072A99-56D9-9FFC-3118-0B3BE8FBAB7F}"/>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2281238" y="4832350"/>
            <a:ext cx="390525" cy="400050"/>
          </a:xfrm>
          <a:noFill/>
          <a:ln/>
        </p:spPr>
      </p:pic>
      <p:sp>
        <p:nvSpPr>
          <p:cNvPr id="29715" name="WordArt 19">
            <a:extLst>
              <a:ext uri="{FF2B5EF4-FFF2-40B4-BE49-F238E27FC236}">
                <a16:creationId xmlns:a16="http://schemas.microsoft.com/office/drawing/2014/main" id="{5029143B-A8FD-D245-919C-0F3A5F0DBDD6}"/>
              </a:ext>
            </a:extLst>
          </p:cNvPr>
          <p:cNvSpPr>
            <a:spLocks noChangeArrowheads="1" noChangeShapeType="1" noTextEdit="1"/>
          </p:cNvSpPr>
          <p:nvPr/>
        </p:nvSpPr>
        <p:spPr bwMode="auto">
          <a:xfrm>
            <a:off x="323850" y="765175"/>
            <a:ext cx="8569325" cy="3060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FFFF00"/>
                  </a:solidFill>
                  <a:round/>
                  <a:headEnd/>
                  <a:tailEnd/>
                </a:ln>
                <a:solidFill>
                  <a:srgbClr val="FFFF00"/>
                </a:solidFill>
                <a:latin typeface="Arial Black" panose="020B0A04020102020204" pitchFamily="34" charset="0"/>
              </a:rPr>
              <a:t>sexual reproduction</a:t>
            </a:r>
          </a:p>
        </p:txBody>
      </p:sp>
      <p:sp>
        <p:nvSpPr>
          <p:cNvPr id="29716" name="Rectangle 20">
            <a:extLst>
              <a:ext uri="{FF2B5EF4-FFF2-40B4-BE49-F238E27FC236}">
                <a16:creationId xmlns:a16="http://schemas.microsoft.com/office/drawing/2014/main" id="{0352251D-75C3-60F9-ED54-56061C6B28B6}"/>
              </a:ext>
            </a:extLst>
          </p:cNvPr>
          <p:cNvSpPr>
            <a:spLocks noChangeArrowheads="1"/>
          </p:cNvSpPr>
          <p:nvPr/>
        </p:nvSpPr>
        <p:spPr bwMode="auto">
          <a:xfrm>
            <a:off x="611188" y="4508500"/>
            <a:ext cx="7416800" cy="1873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latin typeface="Eurostar Black Extended" pitchFamily="34" charset="0"/>
              </a:rPr>
              <a:t>Type of reproduction that involves</a:t>
            </a:r>
          </a:p>
          <a:p>
            <a:pPr algn="ctr"/>
            <a:r>
              <a:rPr lang="en-GB" altLang="en-US" sz="3600">
                <a:latin typeface="Eurostar Black Extended" pitchFamily="34" charset="0"/>
              </a:rPr>
              <a:t> fusion of gametes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15"/>
                                        </p:tgtEl>
                                        <p:attrNameLst>
                                          <p:attrName>style.visibility</p:attrName>
                                        </p:attrNameLst>
                                      </p:cBhvr>
                                      <p:to>
                                        <p:strVal val="visible"/>
                                      </p:to>
                                    </p:set>
                                    <p:animEffect transition="in" filter="blinds(horizontal)">
                                      <p:cBhvr>
                                        <p:cTn id="7" dur="500"/>
                                        <p:tgtEl>
                                          <p:spTgt spid="29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9716"/>
                                        </p:tgtEl>
                                        <p:attrNameLst>
                                          <p:attrName>style.visibility</p:attrName>
                                        </p:attrNameLst>
                                      </p:cBhvr>
                                      <p:to>
                                        <p:strVal val="visible"/>
                                      </p:to>
                                    </p:set>
                                    <p:animEffect transition="in" filter="box(in)">
                                      <p:cBhvr>
                                        <p:cTn id="12" dur="500"/>
                                        <p:tgtEl>
                                          <p:spTgt spid="29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a:extLst>
              <a:ext uri="{FF2B5EF4-FFF2-40B4-BE49-F238E27FC236}">
                <a16:creationId xmlns:a16="http://schemas.microsoft.com/office/drawing/2014/main" id="{A399AD05-0DA3-6101-89D8-98EA6FF9D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88913"/>
            <a:ext cx="3662362" cy="6408737"/>
          </a:xfrm>
          <a:prstGeom prst="rect">
            <a:avLst/>
          </a:prstGeom>
          <a:noFill/>
          <a:extLst>
            <a:ext uri="{909E8E84-426E-40DD-AFC4-6F175D3DCCD1}">
              <a14:hiddenFill xmlns:a14="http://schemas.microsoft.com/office/drawing/2010/main">
                <a:solidFill>
                  <a:srgbClr val="FFFFFF"/>
                </a:solidFill>
              </a14:hiddenFill>
            </a:ext>
          </a:extLst>
        </p:spPr>
      </p:pic>
      <p:sp>
        <p:nvSpPr>
          <p:cNvPr id="31747" name="WordArt 3">
            <a:extLst>
              <a:ext uri="{FF2B5EF4-FFF2-40B4-BE49-F238E27FC236}">
                <a16:creationId xmlns:a16="http://schemas.microsoft.com/office/drawing/2014/main" id="{4313C930-2880-5A84-7F68-6A81BEDADDA9}"/>
              </a:ext>
            </a:extLst>
          </p:cNvPr>
          <p:cNvSpPr>
            <a:spLocks noChangeArrowheads="1" noChangeShapeType="1" noTextEdit="1"/>
          </p:cNvSpPr>
          <p:nvPr/>
        </p:nvSpPr>
        <p:spPr bwMode="auto">
          <a:xfrm rot="-345607">
            <a:off x="4138613" y="752475"/>
            <a:ext cx="4754562" cy="1079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0000"/>
              </a:contourClr>
            </a:sp3d>
          </a:bodyPr>
          <a:lstStyle/>
          <a:p>
            <a:pPr algn="ctr"/>
            <a:r>
              <a:rPr lang="en-GB" sz="3600" kern="10">
                <a:ln w="9525">
                  <a:round/>
                  <a:headEnd/>
                  <a:tailEnd/>
                </a:ln>
                <a:solidFill>
                  <a:srgbClr val="000000"/>
                </a:solidFill>
                <a:latin typeface="Arial Black" panose="020B0A04020102020204" pitchFamily="34" charset="0"/>
              </a:rPr>
              <a:t>asexual reproduction</a:t>
            </a:r>
          </a:p>
        </p:txBody>
      </p:sp>
      <p:sp>
        <p:nvSpPr>
          <p:cNvPr id="31748" name="Text Box 4">
            <a:extLst>
              <a:ext uri="{FF2B5EF4-FFF2-40B4-BE49-F238E27FC236}">
                <a16:creationId xmlns:a16="http://schemas.microsoft.com/office/drawing/2014/main" id="{00E9780E-6622-5FCA-B918-E4C75F67B3C9}"/>
              </a:ext>
            </a:extLst>
          </p:cNvPr>
          <p:cNvSpPr txBox="1">
            <a:spLocks noChangeArrowheads="1"/>
          </p:cNvSpPr>
          <p:nvPr/>
        </p:nvSpPr>
        <p:spPr bwMode="auto">
          <a:xfrm rot="814057">
            <a:off x="4103688" y="3357563"/>
            <a:ext cx="5040312" cy="1563687"/>
          </a:xfrm>
          <a:prstGeom prst="rect">
            <a:avLst/>
          </a:prstGeom>
          <a:noFill/>
          <a:ln w="9525">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a:solidFill>
                  <a:srgbClr val="CC0000"/>
                </a:solidFill>
                <a:latin typeface="Eurostar Black Extended" pitchFamily="34" charset="0"/>
              </a:rPr>
              <a:t>Reproduction whereby individuals are produced from a single parent</a:t>
            </a:r>
          </a:p>
        </p:txBody>
      </p:sp>
      <p:sp>
        <p:nvSpPr>
          <p:cNvPr id="31749" name="Text Box 5">
            <a:extLst>
              <a:ext uri="{FF2B5EF4-FFF2-40B4-BE49-F238E27FC236}">
                <a16:creationId xmlns:a16="http://schemas.microsoft.com/office/drawing/2014/main" id="{880D5228-D832-5D53-66B3-951651295DD5}"/>
              </a:ext>
            </a:extLst>
          </p:cNvPr>
          <p:cNvSpPr txBox="1">
            <a:spLocks noChangeArrowheads="1"/>
          </p:cNvSpPr>
          <p:nvPr/>
        </p:nvSpPr>
        <p:spPr bwMode="auto">
          <a:xfrm>
            <a:off x="16433800" y="359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blinds(horizontal)">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1748">
                                            <p:txEl>
                                              <p:pRg st="0" end="0"/>
                                            </p:txEl>
                                          </p:spTgt>
                                        </p:tgtEl>
                                        <p:attrNameLst>
                                          <p:attrName>style.visibility</p:attrName>
                                        </p:attrNameLst>
                                      </p:cBhvr>
                                      <p:to>
                                        <p:strVal val="visible"/>
                                      </p:to>
                                    </p:set>
                                    <p:animEffect transition="in" filter="box(in)">
                                      <p:cBhvr>
                                        <p:cTn id="12" dur="500"/>
                                        <p:tgtEl>
                                          <p:spTgt spid="317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5" name="Picture 7">
            <a:extLst>
              <a:ext uri="{FF2B5EF4-FFF2-40B4-BE49-F238E27FC236}">
                <a16:creationId xmlns:a16="http://schemas.microsoft.com/office/drawing/2014/main" id="{14AA2288-D0AF-D206-88E6-C17695371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770" name="WordArt 2">
            <a:extLst>
              <a:ext uri="{FF2B5EF4-FFF2-40B4-BE49-F238E27FC236}">
                <a16:creationId xmlns:a16="http://schemas.microsoft.com/office/drawing/2014/main" id="{456E5B87-FE7F-B104-9E45-2E744FF40115}"/>
              </a:ext>
            </a:extLst>
          </p:cNvPr>
          <p:cNvSpPr>
            <a:spLocks noChangeArrowheads="1" noChangeShapeType="1" noTextEdit="1"/>
          </p:cNvSpPr>
          <p:nvPr/>
        </p:nvSpPr>
        <p:spPr bwMode="auto">
          <a:xfrm>
            <a:off x="2916238" y="404813"/>
            <a:ext cx="5040312" cy="2519362"/>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Mutation</a:t>
            </a:r>
          </a:p>
        </p:txBody>
      </p:sp>
      <p:sp>
        <p:nvSpPr>
          <p:cNvPr id="32771" name="Rectangle 3">
            <a:extLst>
              <a:ext uri="{FF2B5EF4-FFF2-40B4-BE49-F238E27FC236}">
                <a16:creationId xmlns:a16="http://schemas.microsoft.com/office/drawing/2014/main" id="{E9A8A4CD-8D7B-256F-EEB7-3A44D678FEE0}"/>
              </a:ext>
            </a:extLst>
          </p:cNvPr>
          <p:cNvSpPr>
            <a:spLocks noChangeArrowheads="1"/>
          </p:cNvSpPr>
          <p:nvPr/>
        </p:nvSpPr>
        <p:spPr bwMode="auto">
          <a:xfrm>
            <a:off x="2339975" y="3575050"/>
            <a:ext cx="6480175" cy="10668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en-US" sz="3200"/>
              <a:t>Random change in the genetic material of the cell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ox(in)">
                                      <p:cBhvr>
                                        <p:cTn id="1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WordArt 3">
            <a:extLst>
              <a:ext uri="{FF2B5EF4-FFF2-40B4-BE49-F238E27FC236}">
                <a16:creationId xmlns:a16="http://schemas.microsoft.com/office/drawing/2014/main" id="{146C02FC-C757-3D09-C77A-1AEFB82F535F}"/>
              </a:ext>
            </a:extLst>
          </p:cNvPr>
          <p:cNvSpPr>
            <a:spLocks noChangeArrowheads="1" noChangeShapeType="1" noTextEdit="1"/>
          </p:cNvSpPr>
          <p:nvPr/>
        </p:nvSpPr>
        <p:spPr bwMode="auto">
          <a:xfrm>
            <a:off x="468313" y="476250"/>
            <a:ext cx="8064500" cy="22733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FF0000"/>
                </a:solidFill>
                <a:effectLst>
                  <a:outerShdw dist="125724" dir="18900000" algn="ctr" rotWithShape="0">
                    <a:srgbClr val="000099"/>
                  </a:outerShdw>
                </a:effectLst>
                <a:latin typeface="Impact" panose="020B0806030902050204" pitchFamily="34" charset="0"/>
              </a:rPr>
              <a:t>dominant</a:t>
            </a:r>
          </a:p>
        </p:txBody>
      </p:sp>
      <p:sp>
        <p:nvSpPr>
          <p:cNvPr id="33796" name="Rectangle 4">
            <a:extLst>
              <a:ext uri="{FF2B5EF4-FFF2-40B4-BE49-F238E27FC236}">
                <a16:creationId xmlns:a16="http://schemas.microsoft.com/office/drawing/2014/main" id="{0E940FEC-00CA-73C3-3D15-CEB1BB21CE7A}"/>
              </a:ext>
            </a:extLst>
          </p:cNvPr>
          <p:cNvSpPr>
            <a:spLocks noChangeArrowheads="1"/>
          </p:cNvSpPr>
          <p:nvPr/>
        </p:nvSpPr>
        <p:spPr bwMode="auto">
          <a:xfrm>
            <a:off x="1116013" y="3573463"/>
            <a:ext cx="7488237" cy="2592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200">
                <a:solidFill>
                  <a:schemeClr val="accent2"/>
                </a:solidFill>
                <a:latin typeface="AntigoniBd" pitchFamily="34" charset="0"/>
              </a:rPr>
              <a:t>The allele that is expressed where </a:t>
            </a:r>
          </a:p>
          <a:p>
            <a:pPr algn="ctr"/>
            <a:r>
              <a:rPr lang="en-GB" altLang="en-US" sz="3200">
                <a:solidFill>
                  <a:schemeClr val="accent2"/>
                </a:solidFill>
                <a:latin typeface="AntigoniBd" pitchFamily="34" charset="0"/>
              </a:rPr>
              <a:t>an individual is heterozygous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3796"/>
                                        </p:tgtEl>
                                        <p:attrNameLst>
                                          <p:attrName>style.visibility</p:attrName>
                                        </p:attrNameLst>
                                      </p:cBhvr>
                                      <p:to>
                                        <p:strVal val="visible"/>
                                      </p:to>
                                    </p:set>
                                    <p:animEffect transition="in" filter="box(in)">
                                      <p:cBhvr>
                                        <p:cTn id="12"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2">
            <a:extLst>
              <a:ext uri="{FF2B5EF4-FFF2-40B4-BE49-F238E27FC236}">
                <a16:creationId xmlns:a16="http://schemas.microsoft.com/office/drawing/2014/main" id="{AEE4E106-DB90-6741-B826-D7BC8AB6A6E2}"/>
              </a:ext>
            </a:extLst>
          </p:cNvPr>
          <p:cNvSpPr>
            <a:spLocks noChangeArrowheads="1" noChangeShapeType="1" noTextEdit="1"/>
          </p:cNvSpPr>
          <p:nvPr/>
        </p:nvSpPr>
        <p:spPr bwMode="auto">
          <a:xfrm>
            <a:off x="468313" y="476250"/>
            <a:ext cx="8064500" cy="22733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FF0000"/>
                </a:solidFill>
                <a:effectLst>
                  <a:outerShdw dist="125724" dir="18900000" algn="ctr" rotWithShape="0">
                    <a:srgbClr val="000099"/>
                  </a:outerShdw>
                </a:effectLst>
                <a:latin typeface="Impact" panose="020B0806030902050204" pitchFamily="34" charset="0"/>
              </a:rPr>
              <a:t>recessive</a:t>
            </a:r>
          </a:p>
        </p:txBody>
      </p:sp>
      <p:sp>
        <p:nvSpPr>
          <p:cNvPr id="34819" name="Rectangle 3">
            <a:extLst>
              <a:ext uri="{FF2B5EF4-FFF2-40B4-BE49-F238E27FC236}">
                <a16:creationId xmlns:a16="http://schemas.microsoft.com/office/drawing/2014/main" id="{8C990F7E-A19E-A197-A643-0D4644062E75}"/>
              </a:ext>
            </a:extLst>
          </p:cNvPr>
          <p:cNvSpPr>
            <a:spLocks noChangeArrowheads="1"/>
          </p:cNvSpPr>
          <p:nvPr/>
        </p:nvSpPr>
        <p:spPr bwMode="auto">
          <a:xfrm>
            <a:off x="1116013" y="3573463"/>
            <a:ext cx="7488237" cy="259238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200">
                <a:solidFill>
                  <a:schemeClr val="accent2"/>
                </a:solidFill>
                <a:latin typeface="AntigoniBd" pitchFamily="34" charset="0"/>
              </a:rPr>
              <a:t>The allele that is ‘hidden’ (not expressed)</a:t>
            </a:r>
          </a:p>
          <a:p>
            <a:pPr algn="ctr"/>
            <a:r>
              <a:rPr lang="en-GB" altLang="en-US" sz="3200">
                <a:solidFill>
                  <a:schemeClr val="accent2"/>
                </a:solidFill>
                <a:latin typeface="AntigoniBd" pitchFamily="34" charset="0"/>
              </a:rPr>
              <a:t> when an individual is heterozygous</a:t>
            </a:r>
          </a:p>
          <a:p>
            <a:pPr algn="ctr"/>
            <a:r>
              <a:rPr lang="en-GB" altLang="en-US" sz="3200">
                <a:solidFill>
                  <a:schemeClr val="accent2"/>
                </a:solidFill>
                <a:latin typeface="AntigoniBd" pitchFamily="34" charset="0"/>
              </a:rPr>
              <a:t> for a given gene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4819"/>
                                        </p:tgtEl>
                                        <p:attrNameLst>
                                          <p:attrName>style.visibility</p:attrName>
                                        </p:attrNameLst>
                                      </p:cBhvr>
                                      <p:to>
                                        <p:strVal val="visible"/>
                                      </p:to>
                                    </p:set>
                                    <p:animEffect transition="in" filter="box(in)">
                                      <p:cBhvr>
                                        <p:cTn id="12"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5C32F62-FEA0-CA45-BB1B-F43D4127645A}"/>
              </a:ext>
            </a:extLst>
          </p:cNvPr>
          <p:cNvSpPr>
            <a:spLocks noGrp="1" noChangeArrowheads="1"/>
          </p:cNvSpPr>
          <p:nvPr>
            <p:ph type="title"/>
          </p:nvPr>
        </p:nvSpPr>
        <p:spPr>
          <a:xfrm>
            <a:off x="0" y="0"/>
            <a:ext cx="9144000" cy="633413"/>
          </a:xfrm>
        </p:spPr>
        <p:txBody>
          <a:bodyPr/>
          <a:lstStyle/>
          <a:p>
            <a:r>
              <a:rPr lang="en-GB" altLang="en-US" sz="3200">
                <a:latin typeface="Comic Sans MS" panose="030F0702030302020204" pitchFamily="66" charset="0"/>
              </a:rPr>
              <a:t>In your own words, explain the following terms</a:t>
            </a:r>
          </a:p>
        </p:txBody>
      </p:sp>
      <p:sp>
        <p:nvSpPr>
          <p:cNvPr id="18435" name="Rectangle 3">
            <a:extLst>
              <a:ext uri="{FF2B5EF4-FFF2-40B4-BE49-F238E27FC236}">
                <a16:creationId xmlns:a16="http://schemas.microsoft.com/office/drawing/2014/main" id="{1BCC1B1B-468C-9F17-6773-9E30339F3AFD}"/>
              </a:ext>
            </a:extLst>
          </p:cNvPr>
          <p:cNvSpPr>
            <a:spLocks noGrp="1" noChangeArrowheads="1"/>
          </p:cNvSpPr>
          <p:nvPr>
            <p:ph type="body" idx="1"/>
          </p:nvPr>
        </p:nvSpPr>
        <p:spPr>
          <a:xfrm>
            <a:off x="2771775" y="765175"/>
            <a:ext cx="4835525" cy="5903913"/>
          </a:xfrm>
        </p:spPr>
        <p:txBody>
          <a:bodyPr/>
          <a:lstStyle/>
          <a:p>
            <a:pPr marL="609600" indent="-609600">
              <a:lnSpc>
                <a:spcPct val="80000"/>
              </a:lnSpc>
              <a:buFontTx/>
              <a:buAutoNum type="arabicPeriod"/>
            </a:pPr>
            <a:r>
              <a:rPr lang="en-GB" altLang="en-US" sz="2000">
                <a:latin typeface="Comic Sans MS" panose="030F0702030302020204" pitchFamily="66" charset="0"/>
              </a:rPr>
              <a:t>Chromosome</a:t>
            </a:r>
          </a:p>
          <a:p>
            <a:pPr marL="609600" indent="-609600">
              <a:lnSpc>
                <a:spcPct val="80000"/>
              </a:lnSpc>
              <a:buFontTx/>
              <a:buAutoNum type="arabicPeriod"/>
            </a:pPr>
            <a:r>
              <a:rPr lang="en-GB" altLang="en-US" sz="2000">
                <a:latin typeface="Comic Sans MS" panose="030F0702030302020204" pitchFamily="66" charset="0"/>
              </a:rPr>
              <a:t>Gene</a:t>
            </a:r>
          </a:p>
          <a:p>
            <a:pPr marL="609600" indent="-609600">
              <a:lnSpc>
                <a:spcPct val="80000"/>
              </a:lnSpc>
              <a:buFontTx/>
              <a:buAutoNum type="arabicPeriod"/>
            </a:pPr>
            <a:r>
              <a:rPr lang="en-GB" altLang="en-US" sz="2000">
                <a:latin typeface="Comic Sans MS" panose="030F0702030302020204" pitchFamily="66" charset="0"/>
              </a:rPr>
              <a:t>Features</a:t>
            </a:r>
          </a:p>
          <a:p>
            <a:pPr marL="609600" indent="-609600">
              <a:lnSpc>
                <a:spcPct val="80000"/>
              </a:lnSpc>
              <a:buFontTx/>
              <a:buAutoNum type="arabicPeriod"/>
            </a:pPr>
            <a:r>
              <a:rPr lang="en-GB" altLang="en-US" sz="2000">
                <a:latin typeface="Comic Sans MS" panose="030F0702030302020204" pitchFamily="66" charset="0"/>
              </a:rPr>
              <a:t>Gametes</a:t>
            </a:r>
          </a:p>
          <a:p>
            <a:pPr marL="609600" indent="-609600">
              <a:lnSpc>
                <a:spcPct val="80000"/>
              </a:lnSpc>
              <a:buFontTx/>
              <a:buAutoNum type="arabicPeriod"/>
            </a:pPr>
            <a:r>
              <a:rPr lang="en-GB" altLang="en-US" sz="2000">
                <a:latin typeface="Comic Sans MS" panose="030F0702030302020204" pitchFamily="66" charset="0"/>
              </a:rPr>
              <a:t>Zygote</a:t>
            </a:r>
          </a:p>
          <a:p>
            <a:pPr marL="609600" indent="-609600">
              <a:lnSpc>
                <a:spcPct val="80000"/>
              </a:lnSpc>
              <a:buFontTx/>
              <a:buAutoNum type="arabicPeriod"/>
            </a:pPr>
            <a:r>
              <a:rPr lang="en-GB" altLang="en-US" sz="2000">
                <a:latin typeface="Comic Sans MS" panose="030F0702030302020204" pitchFamily="66" charset="0"/>
              </a:rPr>
              <a:t>Diploid</a:t>
            </a:r>
          </a:p>
          <a:p>
            <a:pPr marL="609600" indent="-609600">
              <a:lnSpc>
                <a:spcPct val="80000"/>
              </a:lnSpc>
              <a:buFontTx/>
              <a:buAutoNum type="arabicPeriod"/>
            </a:pPr>
            <a:r>
              <a:rPr lang="en-GB" altLang="en-US" sz="2000">
                <a:latin typeface="Comic Sans MS" panose="030F0702030302020204" pitchFamily="66" charset="0"/>
              </a:rPr>
              <a:t>Allele</a:t>
            </a:r>
          </a:p>
          <a:p>
            <a:pPr marL="609600" indent="-609600">
              <a:lnSpc>
                <a:spcPct val="80000"/>
              </a:lnSpc>
              <a:buFontTx/>
              <a:buAutoNum type="arabicPeriod"/>
            </a:pPr>
            <a:r>
              <a:rPr lang="en-GB" altLang="en-US" sz="2000">
                <a:latin typeface="Comic Sans MS" panose="030F0702030302020204" pitchFamily="66" charset="0"/>
              </a:rPr>
              <a:t>Homozygous</a:t>
            </a:r>
          </a:p>
          <a:p>
            <a:pPr marL="609600" indent="-609600">
              <a:lnSpc>
                <a:spcPct val="80000"/>
              </a:lnSpc>
              <a:buFontTx/>
              <a:buAutoNum type="arabicPeriod"/>
            </a:pPr>
            <a:r>
              <a:rPr lang="en-GB" altLang="en-US" sz="2000">
                <a:latin typeface="Comic Sans MS" panose="030F0702030302020204" pitchFamily="66" charset="0"/>
              </a:rPr>
              <a:t>Heterozygous</a:t>
            </a:r>
          </a:p>
          <a:p>
            <a:pPr marL="609600" indent="-609600">
              <a:lnSpc>
                <a:spcPct val="80000"/>
              </a:lnSpc>
              <a:buFontTx/>
              <a:buAutoNum type="arabicPeriod"/>
            </a:pPr>
            <a:r>
              <a:rPr lang="en-GB" altLang="en-US" sz="2000">
                <a:latin typeface="Comic Sans MS" panose="030F0702030302020204" pitchFamily="66" charset="0"/>
              </a:rPr>
              <a:t>Selective breeding</a:t>
            </a:r>
          </a:p>
          <a:p>
            <a:pPr marL="609600" indent="-609600">
              <a:lnSpc>
                <a:spcPct val="80000"/>
              </a:lnSpc>
              <a:buFontTx/>
              <a:buAutoNum type="arabicPeriod"/>
            </a:pPr>
            <a:r>
              <a:rPr lang="en-GB" altLang="en-US" sz="2000">
                <a:latin typeface="Comic Sans MS" panose="030F0702030302020204" pitchFamily="66" charset="0"/>
              </a:rPr>
              <a:t>Genetic engineering</a:t>
            </a:r>
          </a:p>
          <a:p>
            <a:pPr marL="609600" indent="-609600">
              <a:lnSpc>
                <a:spcPct val="80000"/>
              </a:lnSpc>
              <a:buFontTx/>
              <a:buAutoNum type="arabicPeriod"/>
            </a:pPr>
            <a:r>
              <a:rPr lang="en-GB" altLang="en-US" sz="2000">
                <a:latin typeface="Comic Sans MS" panose="030F0702030302020204" pitchFamily="66" charset="0"/>
              </a:rPr>
              <a:t>Meiosis</a:t>
            </a:r>
          </a:p>
          <a:p>
            <a:pPr marL="609600" indent="-609600">
              <a:lnSpc>
                <a:spcPct val="80000"/>
              </a:lnSpc>
              <a:buFontTx/>
              <a:buAutoNum type="arabicPeriod"/>
            </a:pPr>
            <a:r>
              <a:rPr lang="en-GB" altLang="en-US" sz="2000">
                <a:latin typeface="Comic Sans MS" panose="030F0702030302020204" pitchFamily="66" charset="0"/>
              </a:rPr>
              <a:t>Mitosis</a:t>
            </a:r>
          </a:p>
          <a:p>
            <a:pPr marL="609600" indent="-609600">
              <a:lnSpc>
                <a:spcPct val="80000"/>
              </a:lnSpc>
              <a:buFontTx/>
              <a:buAutoNum type="arabicPeriod"/>
            </a:pPr>
            <a:r>
              <a:rPr lang="en-GB" altLang="en-US" sz="2000">
                <a:latin typeface="Comic Sans MS" panose="030F0702030302020204" pitchFamily="66" charset="0"/>
              </a:rPr>
              <a:t>Sexual reproduction</a:t>
            </a:r>
          </a:p>
          <a:p>
            <a:pPr marL="609600" indent="-609600">
              <a:lnSpc>
                <a:spcPct val="80000"/>
              </a:lnSpc>
              <a:buFontTx/>
              <a:buAutoNum type="arabicPeriod"/>
            </a:pPr>
            <a:r>
              <a:rPr lang="en-GB" altLang="en-US" sz="2000">
                <a:latin typeface="Comic Sans MS" panose="030F0702030302020204" pitchFamily="66" charset="0"/>
              </a:rPr>
              <a:t>Asexual reproduction</a:t>
            </a:r>
          </a:p>
          <a:p>
            <a:pPr marL="609600" indent="-609600">
              <a:lnSpc>
                <a:spcPct val="80000"/>
              </a:lnSpc>
              <a:buFontTx/>
              <a:buAutoNum type="arabicPeriod"/>
            </a:pPr>
            <a:r>
              <a:rPr lang="en-GB" altLang="en-US" sz="2000">
                <a:latin typeface="Comic Sans MS" panose="030F0702030302020204" pitchFamily="66" charset="0"/>
              </a:rPr>
              <a:t>Mutations</a:t>
            </a:r>
          </a:p>
          <a:p>
            <a:pPr marL="609600" indent="-609600">
              <a:lnSpc>
                <a:spcPct val="80000"/>
              </a:lnSpc>
              <a:buFontTx/>
              <a:buAutoNum type="arabicPeriod"/>
            </a:pPr>
            <a:r>
              <a:rPr lang="en-GB" altLang="en-US" sz="2000">
                <a:latin typeface="Comic Sans MS" panose="030F0702030302020204" pitchFamily="66" charset="0"/>
              </a:rPr>
              <a:t>Dominant </a:t>
            </a:r>
          </a:p>
          <a:p>
            <a:pPr marL="609600" indent="-609600">
              <a:lnSpc>
                <a:spcPct val="80000"/>
              </a:lnSpc>
              <a:buFontTx/>
              <a:buAutoNum type="arabicPeriod"/>
            </a:pPr>
            <a:r>
              <a:rPr lang="en-GB" altLang="en-US" sz="2000">
                <a:latin typeface="Comic Sans MS" panose="030F0702030302020204" pitchFamily="66" charset="0"/>
              </a:rPr>
              <a:t>Recessive</a:t>
            </a:r>
          </a:p>
          <a:p>
            <a:pPr marL="609600" indent="-609600">
              <a:lnSpc>
                <a:spcPct val="80000"/>
              </a:lnSpc>
              <a:buFontTx/>
              <a:buAutoNum type="arabicPeriod"/>
            </a:pPr>
            <a:endParaRPr lang="en-GB" altLang="en-US" sz="2000">
              <a:latin typeface="Comic Sans MS" panose="030F0702030302020204" pitchFamily="66"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D1E2FB88-77C3-E026-62E0-317827749F1A}"/>
              </a:ext>
            </a:extLst>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11188" y="981075"/>
            <a:ext cx="3814762" cy="2746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a:extLst>
              <a:ext uri="{FF2B5EF4-FFF2-40B4-BE49-F238E27FC236}">
                <a16:creationId xmlns:a16="http://schemas.microsoft.com/office/drawing/2014/main" id="{F2C1EEA5-1B5F-6496-AC25-1D2135BB8254}"/>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148263" y="981075"/>
            <a:ext cx="2879725" cy="2879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4">
            <a:hlinkClick r:id="rId5"/>
            <a:extLst>
              <a:ext uri="{FF2B5EF4-FFF2-40B4-BE49-F238E27FC236}">
                <a16:creationId xmlns:a16="http://schemas.microsoft.com/office/drawing/2014/main" id="{458C53D8-6F68-5E8E-EE23-761138125C10}"/>
              </a:ext>
            </a:extLst>
          </p:cNvPr>
          <p:cNvPicPr>
            <a:picLocks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5940425" y="4005263"/>
            <a:ext cx="2382838" cy="2590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AutoShape 5">
            <a:extLst>
              <a:ext uri="{FF2B5EF4-FFF2-40B4-BE49-F238E27FC236}">
                <a16:creationId xmlns:a16="http://schemas.microsoft.com/office/drawing/2014/main" id="{F52C4B8A-CC89-6313-384A-684D1705158F}"/>
              </a:ext>
            </a:extLst>
          </p:cNvPr>
          <p:cNvSpPr>
            <a:spLocks noChangeArrowheads="1"/>
          </p:cNvSpPr>
          <p:nvPr/>
        </p:nvSpPr>
        <p:spPr bwMode="auto">
          <a:xfrm>
            <a:off x="3276600" y="188913"/>
            <a:ext cx="3024188" cy="720725"/>
          </a:xfrm>
          <a:prstGeom prst="curvedDownArrow">
            <a:avLst>
              <a:gd name="adj1" fmla="val 83921"/>
              <a:gd name="adj2" fmla="val 167841"/>
              <a:gd name="adj3" fmla="val 19699"/>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2" name="AutoShape 6">
            <a:extLst>
              <a:ext uri="{FF2B5EF4-FFF2-40B4-BE49-F238E27FC236}">
                <a16:creationId xmlns:a16="http://schemas.microsoft.com/office/drawing/2014/main" id="{0AFB2B9B-A359-43FC-519B-BF5D5BB2ADB6}"/>
              </a:ext>
            </a:extLst>
          </p:cNvPr>
          <p:cNvSpPr>
            <a:spLocks noChangeArrowheads="1"/>
          </p:cNvSpPr>
          <p:nvPr/>
        </p:nvSpPr>
        <p:spPr bwMode="auto">
          <a:xfrm rot="5232780">
            <a:off x="7271544" y="3860006"/>
            <a:ext cx="3024188" cy="720725"/>
          </a:xfrm>
          <a:prstGeom prst="curvedDownArrow">
            <a:avLst>
              <a:gd name="adj1" fmla="val 83921"/>
              <a:gd name="adj2" fmla="val 167841"/>
              <a:gd name="adj3" fmla="val 19699"/>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463" name="AutoShape 7">
            <a:extLst>
              <a:ext uri="{FF2B5EF4-FFF2-40B4-BE49-F238E27FC236}">
                <a16:creationId xmlns:a16="http://schemas.microsoft.com/office/drawing/2014/main" id="{6EE41E14-62CA-CD26-46C5-174ECD45B979}"/>
              </a:ext>
            </a:extLst>
          </p:cNvPr>
          <p:cNvSpPr>
            <a:spLocks noChangeArrowheads="1"/>
          </p:cNvSpPr>
          <p:nvPr/>
        </p:nvSpPr>
        <p:spPr bwMode="auto">
          <a:xfrm>
            <a:off x="4067175" y="4941888"/>
            <a:ext cx="1697038" cy="701675"/>
          </a:xfrm>
          <a:prstGeom prst="leftArrow">
            <a:avLst>
              <a:gd name="adj1" fmla="val 50000"/>
              <a:gd name="adj2" fmla="val 60464"/>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19464" name="Picture 8">
            <a:extLst>
              <a:ext uri="{FF2B5EF4-FFF2-40B4-BE49-F238E27FC236}">
                <a16:creationId xmlns:a16="http://schemas.microsoft.com/office/drawing/2014/main" id="{2789B5F9-9EFF-9709-C032-FB9F125398AC}"/>
              </a:ext>
            </a:extLst>
          </p:cNvPr>
          <p:cNvPicPr>
            <a:picLocks noChangeAspect="1" noChangeArrowheads="1"/>
          </p:cNvPicPr>
          <p:nvPr>
            <p:ph sz="quarter" idx="4"/>
          </p:nvPr>
        </p:nvPicPr>
        <p:blipFill>
          <a:blip r:embed="rId7">
            <a:extLst>
              <a:ext uri="{28A0092B-C50C-407E-A947-70E740481C1C}">
                <a14:useLocalDpi xmlns:a14="http://schemas.microsoft.com/office/drawing/2010/main" val="0"/>
              </a:ext>
            </a:extLst>
          </a:blip>
          <a:srcRect/>
          <a:stretch>
            <a:fillRect/>
          </a:stretch>
        </p:blipFill>
        <p:spPr>
          <a:xfrm>
            <a:off x="900113" y="4437063"/>
            <a:ext cx="2924175" cy="1943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5" name="WordArt 9">
            <a:extLst>
              <a:ext uri="{FF2B5EF4-FFF2-40B4-BE49-F238E27FC236}">
                <a16:creationId xmlns:a16="http://schemas.microsoft.com/office/drawing/2014/main" id="{5AF1E846-AC5F-FB9B-5DC3-BB5E1787E8B5}"/>
              </a:ext>
            </a:extLst>
          </p:cNvPr>
          <p:cNvSpPr>
            <a:spLocks noChangeArrowheads="1" noChangeShapeType="1" noTextEdit="1"/>
          </p:cNvSpPr>
          <p:nvPr/>
        </p:nvSpPr>
        <p:spPr bwMode="auto">
          <a:xfrm>
            <a:off x="2771775" y="3357563"/>
            <a:ext cx="3203575"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Where is 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16985CF-243A-9457-FFA3-42D7BBF7537A}"/>
              </a:ext>
            </a:extLst>
          </p:cNvPr>
          <p:cNvSpPr>
            <a:spLocks noGrp="1" noChangeArrowheads="1"/>
          </p:cNvSpPr>
          <p:nvPr>
            <p:ph type="title"/>
          </p:nvPr>
        </p:nvSpPr>
        <p:spPr>
          <a:xfrm>
            <a:off x="1258888" y="260350"/>
            <a:ext cx="8229600" cy="1143000"/>
          </a:xfrm>
        </p:spPr>
        <p:txBody>
          <a:bodyPr/>
          <a:lstStyle/>
          <a:p>
            <a:r>
              <a:rPr lang="en-GB" altLang="en-US">
                <a:solidFill>
                  <a:schemeClr val="bg1"/>
                </a:solidFill>
                <a:latin typeface="Comic Sans MS" panose="030F0702030302020204" pitchFamily="66" charset="0"/>
              </a:rPr>
              <a:t>What does it look like?</a:t>
            </a:r>
          </a:p>
        </p:txBody>
      </p:sp>
      <p:sp>
        <p:nvSpPr>
          <p:cNvPr id="21507" name="Rectangle 3">
            <a:extLst>
              <a:ext uri="{FF2B5EF4-FFF2-40B4-BE49-F238E27FC236}">
                <a16:creationId xmlns:a16="http://schemas.microsoft.com/office/drawing/2014/main" id="{CC45ED62-9212-3539-4288-749E6BA3B61F}"/>
              </a:ext>
            </a:extLst>
          </p:cNvPr>
          <p:cNvSpPr>
            <a:spLocks noGrp="1" noChangeArrowheads="1"/>
          </p:cNvSpPr>
          <p:nvPr>
            <p:ph type="body" idx="1"/>
          </p:nvPr>
        </p:nvSpPr>
        <p:spPr/>
        <p:txBody>
          <a:bodyPr/>
          <a:lstStyle/>
          <a:p>
            <a:endParaRPr lang="en-US" altLang="en-US"/>
          </a:p>
        </p:txBody>
      </p:sp>
      <p:pic>
        <p:nvPicPr>
          <p:cNvPr id="21508" name="Picture 4">
            <a:extLst>
              <a:ext uri="{FF2B5EF4-FFF2-40B4-BE49-F238E27FC236}">
                <a16:creationId xmlns:a16="http://schemas.microsoft.com/office/drawing/2014/main" id="{EDFE7EF3-DFF8-1019-C2F5-ED5990564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55763"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D4B56B8C-7AF9-D5BA-A523-CE5B40C4E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125538"/>
            <a:ext cx="4465638" cy="45847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DNA, BBC">
            <a:extLst>
              <a:ext uri="{FF2B5EF4-FFF2-40B4-BE49-F238E27FC236}">
                <a16:creationId xmlns:a16="http://schemas.microsoft.com/office/drawing/2014/main" id="{38835FE5-15BD-BA5C-8E1D-4863D4177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3663" y="3500438"/>
            <a:ext cx="2700337" cy="2822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a:extLst>
              <a:ext uri="{FF2B5EF4-FFF2-40B4-BE49-F238E27FC236}">
                <a16:creationId xmlns:a16="http://schemas.microsoft.com/office/drawing/2014/main" id="{F11AB645-4479-5D5A-D163-AB68A202FBEB}"/>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cs typeface="Arial" panose="020B0604020202020204" pitchFamily="34" charset="0"/>
              </a:rPr>
              <a:t>This powerpoint was kindly donated to </a:t>
            </a:r>
            <a:r>
              <a:rPr lang="en-GB" altLang="en-US" sz="2400">
                <a:cs typeface="Arial" panose="020B0604020202020204" pitchFamily="34" charset="0"/>
                <a:hlinkClick r:id="rId3"/>
              </a:rPr>
              <a:t>www.worldofteaching.com</a:t>
            </a:r>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endParaRPr lang="en-GB" altLang="en-US" sz="2400">
              <a:cs typeface="Arial" panose="020B0604020202020204" pitchFamily="34" charset="0"/>
            </a:endParaRPr>
          </a:p>
          <a:p>
            <a:r>
              <a:rPr lang="en-GB" altLang="en-US" sz="2400">
                <a:cs typeface="Arial" panose="020B0604020202020204" pitchFamily="34" charset="0"/>
                <a:hlinkClick r:id="rId3"/>
              </a:rPr>
              <a:t>http://www.worldofteaching.com</a:t>
            </a:r>
            <a:r>
              <a:rPr lang="en-GB" altLang="en-US" sz="240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58983CE1-F301-3592-2F32-406EEC04E61A}"/>
              </a:ext>
            </a:extLst>
          </p:cNvPr>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rot="20961828">
            <a:off x="900113" y="620713"/>
            <a:ext cx="1749425" cy="5400675"/>
          </a:xfrm>
          <a:noFill/>
          <a:ln/>
        </p:spPr>
      </p:pic>
      <p:sp>
        <p:nvSpPr>
          <p:cNvPr id="3078" name="WordArt 6">
            <a:extLst>
              <a:ext uri="{FF2B5EF4-FFF2-40B4-BE49-F238E27FC236}">
                <a16:creationId xmlns:a16="http://schemas.microsoft.com/office/drawing/2014/main" id="{BBD77DB1-A5AD-49D4-53A0-FD6FA0720DAA}"/>
              </a:ext>
            </a:extLst>
          </p:cNvPr>
          <p:cNvSpPr>
            <a:spLocks noChangeArrowheads="1" noChangeShapeType="1" noTextEdit="1"/>
          </p:cNvSpPr>
          <p:nvPr/>
        </p:nvSpPr>
        <p:spPr bwMode="auto">
          <a:xfrm rot="-345607">
            <a:off x="3059113" y="476250"/>
            <a:ext cx="5472112" cy="1079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000000"/>
              </a:contourClr>
            </a:sp3d>
          </a:bodyPr>
          <a:lstStyle/>
          <a:p>
            <a:pPr algn="ctr"/>
            <a:r>
              <a:rPr lang="en-GB" sz="3600" kern="10">
                <a:ln w="9525">
                  <a:round/>
                  <a:headEnd/>
                  <a:tailEnd/>
                </a:ln>
                <a:solidFill>
                  <a:srgbClr val="000000"/>
                </a:solidFill>
                <a:latin typeface="Arial Black" panose="020B0A04020102020204" pitchFamily="34" charset="0"/>
              </a:rPr>
              <a:t>chromosome</a:t>
            </a:r>
          </a:p>
        </p:txBody>
      </p:sp>
      <p:sp>
        <p:nvSpPr>
          <p:cNvPr id="3079" name="Text Box 7">
            <a:extLst>
              <a:ext uri="{FF2B5EF4-FFF2-40B4-BE49-F238E27FC236}">
                <a16:creationId xmlns:a16="http://schemas.microsoft.com/office/drawing/2014/main" id="{532A29E3-1534-37B3-0DB7-DE4734E90988}"/>
              </a:ext>
            </a:extLst>
          </p:cNvPr>
          <p:cNvSpPr txBox="1">
            <a:spLocks noChangeArrowheads="1"/>
          </p:cNvSpPr>
          <p:nvPr/>
        </p:nvSpPr>
        <p:spPr bwMode="auto">
          <a:xfrm rot="814057">
            <a:off x="3100388" y="2432050"/>
            <a:ext cx="5040312" cy="2538413"/>
          </a:xfrm>
          <a:prstGeom prst="rect">
            <a:avLst/>
          </a:prstGeom>
          <a:noFill/>
          <a:ln w="9525">
            <a:solidFill>
              <a:srgbClr val="66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a:solidFill>
                  <a:srgbClr val="CC0000"/>
                </a:solidFill>
                <a:latin typeface="Eurostar Black Extended" pitchFamily="34" charset="0"/>
              </a:rPr>
              <a:t>The instructions that tell cells what we look like are carried in these.  There are 23 pairs of them in a normal human cell.</a:t>
            </a:r>
          </a:p>
        </p:txBody>
      </p:sp>
      <p:sp>
        <p:nvSpPr>
          <p:cNvPr id="3082" name="Text Box 10">
            <a:extLst>
              <a:ext uri="{FF2B5EF4-FFF2-40B4-BE49-F238E27FC236}">
                <a16:creationId xmlns:a16="http://schemas.microsoft.com/office/drawing/2014/main" id="{179B4E48-F24F-E2B5-92DE-01FFE5C9F471}"/>
              </a:ext>
            </a:extLst>
          </p:cNvPr>
          <p:cNvSpPr txBox="1">
            <a:spLocks noChangeArrowheads="1"/>
          </p:cNvSpPr>
          <p:nvPr/>
        </p:nvSpPr>
        <p:spPr bwMode="auto">
          <a:xfrm>
            <a:off x="16433800" y="35925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079">
                                            <p:txEl>
                                              <p:pRg st="0" end="0"/>
                                            </p:txEl>
                                          </p:spTgt>
                                        </p:tgtEl>
                                        <p:attrNameLst>
                                          <p:attrName>style.visibility</p:attrName>
                                        </p:attrNameLst>
                                      </p:cBhvr>
                                      <p:to>
                                        <p:strVal val="visible"/>
                                      </p:to>
                                    </p:set>
                                    <p:animEffect transition="in" filter="box(in)">
                                      <p:cBhvr>
                                        <p:cTn id="12" dur="500"/>
                                        <p:tgtEl>
                                          <p:spTgt spid="30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a:extLst>
              <a:ext uri="{FF2B5EF4-FFF2-40B4-BE49-F238E27FC236}">
                <a16:creationId xmlns:a16="http://schemas.microsoft.com/office/drawing/2014/main" id="{16485CE4-802E-C7F2-D841-852794EA5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76250"/>
            <a:ext cx="3911600" cy="5445125"/>
          </a:xfrm>
          <a:prstGeom prst="rect">
            <a:avLst/>
          </a:prstGeom>
          <a:noFill/>
          <a:extLst>
            <a:ext uri="{909E8E84-426E-40DD-AFC4-6F175D3DCCD1}">
              <a14:hiddenFill xmlns:a14="http://schemas.microsoft.com/office/drawing/2010/main">
                <a:solidFill>
                  <a:srgbClr val="FFFFFF"/>
                </a:solidFill>
              </a14:hiddenFill>
            </a:ext>
          </a:extLst>
        </p:spPr>
      </p:pic>
      <p:sp>
        <p:nvSpPr>
          <p:cNvPr id="4102" name="WordArt 6">
            <a:extLst>
              <a:ext uri="{FF2B5EF4-FFF2-40B4-BE49-F238E27FC236}">
                <a16:creationId xmlns:a16="http://schemas.microsoft.com/office/drawing/2014/main" id="{B8193F93-730A-A5B4-A8E3-4AC16278AA74}"/>
              </a:ext>
            </a:extLst>
          </p:cNvPr>
          <p:cNvSpPr>
            <a:spLocks noChangeArrowheads="1" noChangeShapeType="1" noTextEdit="1"/>
          </p:cNvSpPr>
          <p:nvPr/>
        </p:nvSpPr>
        <p:spPr bwMode="auto">
          <a:xfrm>
            <a:off x="5148263" y="404813"/>
            <a:ext cx="2808287" cy="2447925"/>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panose="020B0806030902050204" pitchFamily="34" charset="0"/>
              </a:rPr>
              <a:t>Genes</a:t>
            </a:r>
          </a:p>
        </p:txBody>
      </p:sp>
      <p:sp>
        <p:nvSpPr>
          <p:cNvPr id="4104" name="Line 8">
            <a:extLst>
              <a:ext uri="{FF2B5EF4-FFF2-40B4-BE49-F238E27FC236}">
                <a16:creationId xmlns:a16="http://schemas.microsoft.com/office/drawing/2014/main" id="{3A79EBFB-D05E-C25D-BEC2-0874740A08F9}"/>
              </a:ext>
            </a:extLst>
          </p:cNvPr>
          <p:cNvSpPr>
            <a:spLocks noChangeShapeType="1"/>
          </p:cNvSpPr>
          <p:nvPr/>
        </p:nvSpPr>
        <p:spPr bwMode="auto">
          <a:xfrm flipH="1" flipV="1">
            <a:off x="4284663" y="2060575"/>
            <a:ext cx="719137"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5" name="Line 9">
            <a:extLst>
              <a:ext uri="{FF2B5EF4-FFF2-40B4-BE49-F238E27FC236}">
                <a16:creationId xmlns:a16="http://schemas.microsoft.com/office/drawing/2014/main" id="{055A0181-6709-8C93-2124-E6D09231EF42}"/>
              </a:ext>
            </a:extLst>
          </p:cNvPr>
          <p:cNvSpPr>
            <a:spLocks noChangeShapeType="1"/>
          </p:cNvSpPr>
          <p:nvPr/>
        </p:nvSpPr>
        <p:spPr bwMode="auto">
          <a:xfrm flipH="1">
            <a:off x="4427538" y="2708275"/>
            <a:ext cx="649287" cy="18002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6" name="Line 10">
            <a:extLst>
              <a:ext uri="{FF2B5EF4-FFF2-40B4-BE49-F238E27FC236}">
                <a16:creationId xmlns:a16="http://schemas.microsoft.com/office/drawing/2014/main" id="{3125C8F8-9A4B-372E-4C11-F6CBA17E9BA8}"/>
              </a:ext>
            </a:extLst>
          </p:cNvPr>
          <p:cNvSpPr>
            <a:spLocks noChangeShapeType="1"/>
          </p:cNvSpPr>
          <p:nvPr/>
        </p:nvSpPr>
        <p:spPr bwMode="auto">
          <a:xfrm flipH="1" flipV="1">
            <a:off x="4356100" y="908050"/>
            <a:ext cx="647700" cy="7207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107" name="Rectangle 11">
            <a:extLst>
              <a:ext uri="{FF2B5EF4-FFF2-40B4-BE49-F238E27FC236}">
                <a16:creationId xmlns:a16="http://schemas.microsoft.com/office/drawing/2014/main" id="{2E43D0C9-EF54-1F10-4A22-04E6FB731888}"/>
              </a:ext>
            </a:extLst>
          </p:cNvPr>
          <p:cNvSpPr>
            <a:spLocks noChangeArrowheads="1"/>
          </p:cNvSpPr>
          <p:nvPr/>
        </p:nvSpPr>
        <p:spPr bwMode="auto">
          <a:xfrm>
            <a:off x="5364163" y="2968625"/>
            <a:ext cx="3455987" cy="22828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GB" altLang="en-US" sz="2400">
                <a:latin typeface="Plump MT" pitchFamily="34" charset="0"/>
              </a:rPr>
              <a:t>These are the units which make up chromosomes. Responsible for inheritance of specific characteristics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blinds(horizontal)">
                                      <p:cBhvr>
                                        <p:cTn id="7" dur="500"/>
                                        <p:tgtEl>
                                          <p:spTgt spid="41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107"/>
                                        </p:tgtEl>
                                        <p:attrNameLst>
                                          <p:attrName>style.visibility</p:attrName>
                                        </p:attrNameLst>
                                      </p:cBhvr>
                                      <p:to>
                                        <p:strVal val="visible"/>
                                      </p:to>
                                    </p:set>
                                    <p:animEffect transition="in" filter="box(in)">
                                      <p:cBhvr>
                                        <p:cTn id="12"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a:extLst>
              <a:ext uri="{FF2B5EF4-FFF2-40B4-BE49-F238E27FC236}">
                <a16:creationId xmlns:a16="http://schemas.microsoft.com/office/drawing/2014/main" id="{F38B9C09-A08F-D86F-B2E8-4C80F74F5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4300" y="4562475"/>
            <a:ext cx="5219700" cy="2295525"/>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a:extLst>
              <a:ext uri="{FF2B5EF4-FFF2-40B4-BE49-F238E27FC236}">
                <a16:creationId xmlns:a16="http://schemas.microsoft.com/office/drawing/2014/main" id="{F22B0F0F-13C4-EA66-898E-111473FDDA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3275"/>
            <a:ext cx="3924300" cy="2244725"/>
          </a:xfrm>
          <a:prstGeom prst="rect">
            <a:avLst/>
          </a:prstGeom>
          <a:noFill/>
          <a:extLst>
            <a:ext uri="{909E8E84-426E-40DD-AFC4-6F175D3DCCD1}">
              <a14:hiddenFill xmlns:a14="http://schemas.microsoft.com/office/drawing/2010/main">
                <a:solidFill>
                  <a:srgbClr val="FFFFFF"/>
                </a:solidFill>
              </a14:hiddenFill>
            </a:ext>
          </a:extLst>
        </p:spPr>
      </p:pic>
      <p:pic>
        <p:nvPicPr>
          <p:cNvPr id="6157" name="Picture 13">
            <a:extLst>
              <a:ext uri="{FF2B5EF4-FFF2-40B4-BE49-F238E27FC236}">
                <a16:creationId xmlns:a16="http://schemas.microsoft.com/office/drawing/2014/main" id="{FD1DC91A-4FB9-BA6C-DBB9-5BBF6D6785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55875" cy="2232025"/>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17">
            <a:extLst>
              <a:ext uri="{FF2B5EF4-FFF2-40B4-BE49-F238E27FC236}">
                <a16:creationId xmlns:a16="http://schemas.microsoft.com/office/drawing/2014/main" id="{DD2924C1-73A5-C7C4-65A6-351C215B12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205038"/>
            <a:ext cx="3316288" cy="2519362"/>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19">
            <a:extLst>
              <a:ext uri="{FF2B5EF4-FFF2-40B4-BE49-F238E27FC236}">
                <a16:creationId xmlns:a16="http://schemas.microsoft.com/office/drawing/2014/main" id="{F090215D-7576-94B7-6DE9-493955AFE0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4525" y="0"/>
            <a:ext cx="3419475" cy="4598988"/>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1">
            <a:extLst>
              <a:ext uri="{FF2B5EF4-FFF2-40B4-BE49-F238E27FC236}">
                <a16:creationId xmlns:a16="http://schemas.microsoft.com/office/drawing/2014/main" id="{8523E556-B427-E406-8EB8-116BE91A6E2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5875" y="0"/>
            <a:ext cx="3124200" cy="2343150"/>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3">
            <a:extLst>
              <a:ext uri="{FF2B5EF4-FFF2-40B4-BE49-F238E27FC236}">
                <a16:creationId xmlns:a16="http://schemas.microsoft.com/office/drawing/2014/main" id="{84571DDB-535B-4289-2F10-8599D9104BE5}"/>
              </a:ext>
            </a:extLst>
          </p:cNvPr>
          <p:cNvPicPr>
            <a:picLocks noChangeAspect="1" noChangeArrowheads="1"/>
          </p:cNvPicPr>
          <p:nvPr>
            <p:ph/>
          </p:nvPr>
        </p:nvPicPr>
        <p:blipFill>
          <a:blip r:embed="rId9">
            <a:extLst>
              <a:ext uri="{28A0092B-C50C-407E-A947-70E740481C1C}">
                <a14:useLocalDpi xmlns:a14="http://schemas.microsoft.com/office/drawing/2010/main" val="0"/>
              </a:ext>
            </a:extLst>
          </a:blip>
          <a:srcRect/>
          <a:stretch>
            <a:fillRect/>
          </a:stretch>
        </p:blipFill>
        <p:spPr>
          <a:xfrm>
            <a:off x="3132138" y="2276475"/>
            <a:ext cx="3409950" cy="2865438"/>
          </a:xfrm>
          <a:noFill/>
          <a:ln/>
        </p:spPr>
      </p:pic>
      <p:sp>
        <p:nvSpPr>
          <p:cNvPr id="6169" name="WordArt 25">
            <a:extLst>
              <a:ext uri="{FF2B5EF4-FFF2-40B4-BE49-F238E27FC236}">
                <a16:creationId xmlns:a16="http://schemas.microsoft.com/office/drawing/2014/main" id="{21382B21-D91E-E6AD-CB2E-AAD9706A9041}"/>
              </a:ext>
            </a:extLst>
          </p:cNvPr>
          <p:cNvSpPr>
            <a:spLocks noChangeArrowheads="1" noChangeShapeType="1" noTextEdit="1"/>
          </p:cNvSpPr>
          <p:nvPr/>
        </p:nvSpPr>
        <p:spPr bwMode="auto">
          <a:xfrm>
            <a:off x="539750" y="188913"/>
            <a:ext cx="8208963" cy="29495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GB" sz="3600"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panose="020B0806030902050204" pitchFamily="34" charset="0"/>
              </a:rPr>
              <a:t>FEATURES</a:t>
            </a:r>
          </a:p>
        </p:txBody>
      </p:sp>
      <p:sp>
        <p:nvSpPr>
          <p:cNvPr id="6170" name="Rectangle 26">
            <a:extLst>
              <a:ext uri="{FF2B5EF4-FFF2-40B4-BE49-F238E27FC236}">
                <a16:creationId xmlns:a16="http://schemas.microsoft.com/office/drawing/2014/main" id="{4800AEEB-37CE-C600-45A6-3CB57291CD9B}"/>
              </a:ext>
            </a:extLst>
          </p:cNvPr>
          <p:cNvSpPr>
            <a:spLocks noChangeArrowheads="1"/>
          </p:cNvSpPr>
          <p:nvPr/>
        </p:nvSpPr>
        <p:spPr bwMode="auto">
          <a:xfrm>
            <a:off x="395288" y="3429000"/>
            <a:ext cx="8424862" cy="27368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800">
                <a:latin typeface="Plump MT" pitchFamily="34" charset="0"/>
              </a:rPr>
              <a:t>These are things like eye colour, </a:t>
            </a:r>
          </a:p>
          <a:p>
            <a:pPr algn="ctr"/>
            <a:r>
              <a:rPr lang="en-GB" altLang="en-US" sz="2800">
                <a:latin typeface="Plump MT" pitchFamily="34" charset="0"/>
              </a:rPr>
              <a:t>skin colour and hair colour.  </a:t>
            </a:r>
          </a:p>
          <a:p>
            <a:pPr algn="ctr"/>
            <a:r>
              <a:rPr lang="en-GB" altLang="en-US" sz="2800">
                <a:latin typeface="Plump MT" pitchFamily="34" charset="0"/>
              </a:rPr>
              <a:t>They are controlled by genes.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69"/>
                                        </p:tgtEl>
                                        <p:attrNameLst>
                                          <p:attrName>style.visibility</p:attrName>
                                        </p:attrNameLst>
                                      </p:cBhvr>
                                      <p:to>
                                        <p:strVal val="visible"/>
                                      </p:to>
                                    </p:set>
                                    <p:animEffect transition="in" filter="blinds(horizontal)">
                                      <p:cBhvr>
                                        <p:cTn id="7" dur="500"/>
                                        <p:tgtEl>
                                          <p:spTgt spid="61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170"/>
                                        </p:tgtEl>
                                        <p:attrNameLst>
                                          <p:attrName>style.visibility</p:attrName>
                                        </p:attrNameLst>
                                      </p:cBhvr>
                                      <p:to>
                                        <p:strVal val="visible"/>
                                      </p:to>
                                    </p:set>
                                    <p:animEffect transition="in" filter="box(in)">
                                      <p:cBhvr>
                                        <p:cTn id="12" dur="500"/>
                                        <p:tgtEl>
                                          <p:spTgt spid="6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DA8FB7F-2C74-D436-6C24-BAF30B0B843D}"/>
              </a:ext>
            </a:extLst>
          </p:cNvPr>
          <p:cNvPicPr>
            <a:picLocks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0" y="0"/>
            <a:ext cx="9144000" cy="3284538"/>
          </a:xfrm>
        </p:spPr>
      </p:pic>
      <p:pic>
        <p:nvPicPr>
          <p:cNvPr id="8201" name="Picture 9">
            <a:extLst>
              <a:ext uri="{FF2B5EF4-FFF2-40B4-BE49-F238E27FC236}">
                <a16:creationId xmlns:a16="http://schemas.microsoft.com/office/drawing/2014/main" id="{7CC4C71A-9352-3A47-47CC-2DF98C539F84}"/>
              </a:ext>
            </a:extLst>
          </p:cNvPr>
          <p:cNvPicPr>
            <a:picLocks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3267075"/>
            <a:ext cx="4787900" cy="3590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a:extLst>
              <a:ext uri="{FF2B5EF4-FFF2-40B4-BE49-F238E27FC236}">
                <a16:creationId xmlns:a16="http://schemas.microsoft.com/office/drawing/2014/main" id="{B35D3205-0FE5-1DF6-57C0-9F6723D6744F}"/>
              </a:ext>
            </a:extLst>
          </p:cNvPr>
          <p:cNvPicPr>
            <a:picLocks noChangeAspect="1" noChangeArrowheads="1"/>
          </p:cNvPicPr>
          <p:nvPr>
            <p:ph type="body" idx="4294967295"/>
          </p:nvPr>
        </p:nvPicPr>
        <p:blipFill>
          <a:blip r:embed="rId5">
            <a:extLst>
              <a:ext uri="{28A0092B-C50C-407E-A947-70E740481C1C}">
                <a14:useLocalDpi xmlns:a14="http://schemas.microsoft.com/office/drawing/2010/main" val="0"/>
              </a:ext>
            </a:extLst>
          </a:blip>
          <a:srcRect/>
          <a:stretch>
            <a:fillRect/>
          </a:stretch>
        </p:blipFill>
        <p:spPr>
          <a:xfrm>
            <a:off x="4211638" y="2997200"/>
            <a:ext cx="4932362" cy="3860800"/>
          </a:xfrm>
        </p:spPr>
      </p:pic>
      <p:sp>
        <p:nvSpPr>
          <p:cNvPr id="8207" name="WordArt 15">
            <a:extLst>
              <a:ext uri="{FF2B5EF4-FFF2-40B4-BE49-F238E27FC236}">
                <a16:creationId xmlns:a16="http://schemas.microsoft.com/office/drawing/2014/main" id="{A2A4A20D-EA26-F366-8FA9-4B1C082CD1D9}"/>
              </a:ext>
            </a:extLst>
          </p:cNvPr>
          <p:cNvSpPr>
            <a:spLocks noChangeArrowheads="1" noChangeShapeType="1" noTextEdit="1"/>
          </p:cNvSpPr>
          <p:nvPr/>
        </p:nvSpPr>
        <p:spPr bwMode="auto">
          <a:xfrm rot="1240932">
            <a:off x="1187450" y="0"/>
            <a:ext cx="6477000" cy="3133725"/>
          </a:xfrm>
          <a:prstGeom prst="rect">
            <a:avLst/>
          </a:prstGeom>
        </p:spPr>
        <p:txBody>
          <a:bodyPr wrap="none" fromWordArt="1">
            <a:prstTxWarp prst="textCurveUp">
              <a:avLst>
                <a:gd name="adj" fmla="val 40356"/>
              </a:avLst>
            </a:prstTxWarp>
          </a:bodyPr>
          <a:lstStyle/>
          <a:p>
            <a:pPr algn="ctr"/>
            <a:r>
              <a:rPr lang="en-GB"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panose="020B0A04020102020204" pitchFamily="34" charset="0"/>
              </a:rPr>
              <a:t>gametes</a:t>
            </a:r>
          </a:p>
        </p:txBody>
      </p:sp>
      <p:sp>
        <p:nvSpPr>
          <p:cNvPr id="8208" name="Rectangle 16">
            <a:extLst>
              <a:ext uri="{FF2B5EF4-FFF2-40B4-BE49-F238E27FC236}">
                <a16:creationId xmlns:a16="http://schemas.microsoft.com/office/drawing/2014/main" id="{9D47BA76-B7BC-65A6-1A4F-5F41823F5A04}"/>
              </a:ext>
            </a:extLst>
          </p:cNvPr>
          <p:cNvSpPr>
            <a:spLocks noChangeArrowheads="1"/>
          </p:cNvSpPr>
          <p:nvPr/>
        </p:nvSpPr>
        <p:spPr bwMode="auto">
          <a:xfrm>
            <a:off x="323850" y="4005263"/>
            <a:ext cx="8208963" cy="792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a:solidFill>
                  <a:srgbClr val="CC00FF"/>
                </a:solidFill>
                <a:latin typeface="Comic Sans MS" panose="030F0702030302020204" pitchFamily="66" charset="0"/>
              </a:rPr>
              <a:t>Sperm and egg cells are both this type of cell.</a:t>
            </a:r>
          </a:p>
          <a:p>
            <a:pPr algn="ctr"/>
            <a:r>
              <a:rPr lang="en-GB" altLang="en-US" sz="2400">
                <a:solidFill>
                  <a:srgbClr val="CC00FF"/>
                </a:solidFill>
                <a:latin typeface="Comic Sans MS" panose="030F0702030302020204" pitchFamily="66" charset="0"/>
              </a:rPr>
              <a:t>Contain half the amount of DNA of normal diploid cells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blinds(horizontal)">
                                      <p:cBhvr>
                                        <p:cTn id="7" dur="500"/>
                                        <p:tgtEl>
                                          <p:spTgt spid="8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208"/>
                                        </p:tgtEl>
                                        <p:attrNameLst>
                                          <p:attrName>style.visibility</p:attrName>
                                        </p:attrNameLst>
                                      </p:cBhvr>
                                      <p:to>
                                        <p:strVal val="visible"/>
                                      </p:to>
                                    </p:set>
                                    <p:animEffect transition="in" filter="box(in)">
                                      <p:cBhvr>
                                        <p:cTn id="12" dur="500"/>
                                        <p:tgtEl>
                                          <p:spTgt spid="8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a:extLst>
              <a:ext uri="{FF2B5EF4-FFF2-40B4-BE49-F238E27FC236}">
                <a16:creationId xmlns:a16="http://schemas.microsoft.com/office/drawing/2014/main" id="{DBD2883A-E8BB-4F04-CC8E-D3CCC52DD302}"/>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9220" name="WordArt 4">
            <a:extLst>
              <a:ext uri="{FF2B5EF4-FFF2-40B4-BE49-F238E27FC236}">
                <a16:creationId xmlns:a16="http://schemas.microsoft.com/office/drawing/2014/main" id="{911EFC09-18F8-3E50-B1C3-441A6589A926}"/>
              </a:ext>
            </a:extLst>
          </p:cNvPr>
          <p:cNvSpPr>
            <a:spLocks noChangeArrowheads="1" noChangeShapeType="1" noTextEdit="1"/>
          </p:cNvSpPr>
          <p:nvPr/>
        </p:nvSpPr>
        <p:spPr bwMode="auto">
          <a:xfrm>
            <a:off x="468313" y="476250"/>
            <a:ext cx="4575175" cy="2273300"/>
          </a:xfrm>
          <a:prstGeom prst="rect">
            <a:avLst/>
          </a:prstGeom>
        </p:spPr>
        <p:txBody>
          <a:bodyPr wrap="none" fromWordArt="1">
            <a:prstTxWarp prst="textDoubleWave1">
              <a:avLst>
                <a:gd name="adj1" fmla="val 6500"/>
                <a:gd name="adj2" fmla="val 0"/>
              </a:avLst>
            </a:prstTxWarp>
          </a:bodyPr>
          <a:lstStyle/>
          <a:p>
            <a:pPr algn="ctr"/>
            <a:r>
              <a:rPr lang="en-GB" sz="3600" kern="10" spc="-360">
                <a:ln w="12700">
                  <a:solidFill>
                    <a:srgbClr val="000099"/>
                  </a:solidFill>
                  <a:round/>
                  <a:headEnd/>
                  <a:tailEnd/>
                </a:ln>
                <a:solidFill>
                  <a:srgbClr val="FF0000"/>
                </a:solidFill>
                <a:effectLst>
                  <a:outerShdw dist="125724" dir="18900000" algn="ctr" rotWithShape="0">
                    <a:srgbClr val="000099"/>
                  </a:outerShdw>
                </a:effectLst>
                <a:latin typeface="Impact" panose="020B0806030902050204" pitchFamily="34" charset="0"/>
              </a:rPr>
              <a:t>zygote</a:t>
            </a:r>
          </a:p>
        </p:txBody>
      </p:sp>
      <p:sp>
        <p:nvSpPr>
          <p:cNvPr id="9222" name="Rectangle 6">
            <a:extLst>
              <a:ext uri="{FF2B5EF4-FFF2-40B4-BE49-F238E27FC236}">
                <a16:creationId xmlns:a16="http://schemas.microsoft.com/office/drawing/2014/main" id="{B0C8E682-9146-92A7-EAC3-B8C0B44F3520}"/>
              </a:ext>
            </a:extLst>
          </p:cNvPr>
          <p:cNvSpPr>
            <a:spLocks noChangeArrowheads="1"/>
          </p:cNvSpPr>
          <p:nvPr/>
        </p:nvSpPr>
        <p:spPr bwMode="auto">
          <a:xfrm>
            <a:off x="2771775" y="3068638"/>
            <a:ext cx="5832475" cy="309721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200">
                <a:solidFill>
                  <a:schemeClr val="accent2"/>
                </a:solidFill>
                <a:latin typeface="AntigoniBd" pitchFamily="34" charset="0"/>
              </a:rPr>
              <a:t>When a sperm and egg cell </a:t>
            </a:r>
          </a:p>
          <a:p>
            <a:pPr algn="ctr"/>
            <a:r>
              <a:rPr lang="en-GB" altLang="en-US" sz="3200">
                <a:solidFill>
                  <a:schemeClr val="accent2"/>
                </a:solidFill>
                <a:latin typeface="AntigoniBd" pitchFamily="34" charset="0"/>
              </a:rPr>
              <a:t>fuse together, </a:t>
            </a:r>
          </a:p>
          <a:p>
            <a:pPr algn="ctr"/>
            <a:r>
              <a:rPr lang="en-GB" altLang="en-US" sz="3200">
                <a:solidFill>
                  <a:schemeClr val="accent2"/>
                </a:solidFill>
                <a:latin typeface="AntigoniBd" pitchFamily="34" charset="0"/>
              </a:rPr>
              <a:t>they produce this.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linds(horizontal)">
                                      <p:cBhvr>
                                        <p:cTn id="7" dur="5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a:extLst>
              <a:ext uri="{FF2B5EF4-FFF2-40B4-BE49-F238E27FC236}">
                <a16:creationId xmlns:a16="http://schemas.microsoft.com/office/drawing/2014/main" id="{6B944E17-F4DB-69A6-E265-54D00C950380}"/>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0" y="15875"/>
            <a:ext cx="7235825" cy="6842125"/>
          </a:xfrm>
        </p:spPr>
      </p:pic>
      <p:sp>
        <p:nvSpPr>
          <p:cNvPr id="12293" name="WordArt 5">
            <a:extLst>
              <a:ext uri="{FF2B5EF4-FFF2-40B4-BE49-F238E27FC236}">
                <a16:creationId xmlns:a16="http://schemas.microsoft.com/office/drawing/2014/main" id="{72D14A54-B9F8-F528-9DF5-E9DBACB20610}"/>
              </a:ext>
            </a:extLst>
          </p:cNvPr>
          <p:cNvSpPr>
            <a:spLocks noChangeArrowheads="1" noChangeShapeType="1" noTextEdit="1"/>
          </p:cNvSpPr>
          <p:nvPr/>
        </p:nvSpPr>
        <p:spPr bwMode="auto">
          <a:xfrm>
            <a:off x="3779838" y="1125538"/>
            <a:ext cx="4700587" cy="15113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GB" sz="3600" kern="10">
                <a:ln w="9525">
                  <a:solidFill>
                    <a:srgbClr val="000000"/>
                  </a:solidFill>
                  <a:round/>
                  <a:headEnd/>
                  <a:tailEnd/>
                </a:ln>
                <a:solidFill>
                  <a:srgbClr val="00FF00"/>
                </a:solidFill>
                <a:latin typeface="Arial Black" panose="020B0A04020102020204" pitchFamily="34" charset="0"/>
              </a:rPr>
              <a:t>diploid</a:t>
            </a:r>
          </a:p>
        </p:txBody>
      </p:sp>
      <p:sp>
        <p:nvSpPr>
          <p:cNvPr id="12294" name="Rectangle 6">
            <a:extLst>
              <a:ext uri="{FF2B5EF4-FFF2-40B4-BE49-F238E27FC236}">
                <a16:creationId xmlns:a16="http://schemas.microsoft.com/office/drawing/2014/main" id="{44410515-277C-3F29-2A4F-B5DAC5984349}"/>
              </a:ext>
            </a:extLst>
          </p:cNvPr>
          <p:cNvSpPr>
            <a:spLocks noChangeArrowheads="1"/>
          </p:cNvSpPr>
          <p:nvPr/>
        </p:nvSpPr>
        <p:spPr bwMode="auto">
          <a:xfrm>
            <a:off x="3708400" y="3429000"/>
            <a:ext cx="5111750" cy="2087563"/>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2400">
                <a:latin typeface="Comic Sans MS" panose="030F0702030302020204" pitchFamily="66" charset="0"/>
              </a:rPr>
              <a:t>We use this word to describe </a:t>
            </a:r>
          </a:p>
          <a:p>
            <a:pPr algn="ctr"/>
            <a:r>
              <a:rPr lang="en-GB" altLang="en-US" sz="2400">
                <a:latin typeface="Comic Sans MS" panose="030F0702030302020204" pitchFamily="66" charset="0"/>
              </a:rPr>
              <a:t>cells which contain the full </a:t>
            </a:r>
          </a:p>
          <a:p>
            <a:pPr algn="ctr"/>
            <a:r>
              <a:rPr lang="en-GB" altLang="en-US" sz="2400">
                <a:latin typeface="Comic Sans MS" panose="030F0702030302020204" pitchFamily="66" charset="0"/>
              </a:rPr>
              <a:t>complement of genetic </a:t>
            </a:r>
          </a:p>
          <a:p>
            <a:pPr algn="ctr"/>
            <a:r>
              <a:rPr lang="en-GB" altLang="en-US" sz="2400">
                <a:latin typeface="Comic Sans MS" panose="030F0702030302020204" pitchFamily="66" charset="0"/>
              </a:rPr>
              <a:t>material.  In humans this would be </a:t>
            </a:r>
          </a:p>
          <a:p>
            <a:pPr algn="ctr"/>
            <a:r>
              <a:rPr lang="en-GB" altLang="en-US" sz="2400">
                <a:latin typeface="Comic Sans MS" panose="030F0702030302020204" pitchFamily="66" charset="0"/>
              </a:rPr>
              <a:t>46 chromosomes (23 pairs)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blinds(horizontal)">
                                      <p:cBhvr>
                                        <p:cTn id="7" dur="500"/>
                                        <p:tgtEl>
                                          <p:spTgt spid="122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box(in)">
                                      <p:cBhvr>
                                        <p:cTn id="12" dur="500"/>
                                        <p:tgtEl>
                                          <p:spTgt spid="122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A15AFF91-86FB-5E77-CCDB-7656CB37E422}"/>
              </a:ext>
            </a:extLst>
          </p:cNvPr>
          <p:cNvSpPr>
            <a:spLocks noGrp="1" noChangeArrowheads="1"/>
          </p:cNvSpPr>
          <p:nvPr>
            <p:ph type="title" sz="quarter"/>
          </p:nvPr>
        </p:nvSpPr>
        <p:spPr/>
        <p:txBody>
          <a:bodyPr/>
          <a:lstStyle/>
          <a:p>
            <a:endParaRPr lang="en-US" altLang="en-US"/>
          </a:p>
        </p:txBody>
      </p:sp>
      <p:pic>
        <p:nvPicPr>
          <p:cNvPr id="15363" name="Picture 3">
            <a:extLst>
              <a:ext uri="{FF2B5EF4-FFF2-40B4-BE49-F238E27FC236}">
                <a16:creationId xmlns:a16="http://schemas.microsoft.com/office/drawing/2014/main" id="{770A5A7A-8E5F-F174-614E-9C598DDA9BA7}"/>
              </a:ext>
            </a:extLst>
          </p:cNvPr>
          <p:cNvPicPr>
            <a:picLocks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0" y="0"/>
            <a:ext cx="3059113" cy="2384425"/>
          </a:xfrm>
          <a:noFill/>
          <a:ln/>
        </p:spPr>
      </p:pic>
      <p:pic>
        <p:nvPicPr>
          <p:cNvPr id="15364" name="Picture 4">
            <a:extLst>
              <a:ext uri="{FF2B5EF4-FFF2-40B4-BE49-F238E27FC236}">
                <a16:creationId xmlns:a16="http://schemas.microsoft.com/office/drawing/2014/main" id="{887C4FD5-1F1A-AEC5-A8AF-FE30FB0912E3}"/>
              </a:ext>
            </a:extLst>
          </p:cNvPr>
          <p:cNvPicPr>
            <a:picLocks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300788" y="4437063"/>
            <a:ext cx="2843212" cy="2420937"/>
          </a:xfrm>
          <a:noFill/>
          <a:ln/>
        </p:spPr>
      </p:pic>
      <p:pic>
        <p:nvPicPr>
          <p:cNvPr id="15365" name="Picture 5">
            <a:extLst>
              <a:ext uri="{FF2B5EF4-FFF2-40B4-BE49-F238E27FC236}">
                <a16:creationId xmlns:a16="http://schemas.microsoft.com/office/drawing/2014/main" id="{0D962C3D-D29A-F9BF-633B-F11433B27E6D}"/>
              </a:ext>
            </a:extLst>
          </p:cNvPr>
          <p:cNvPicPr>
            <a:picLocks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2281238" y="4832350"/>
            <a:ext cx="390525" cy="400050"/>
          </a:xfrm>
          <a:noFill/>
          <a:ln/>
        </p:spPr>
      </p:pic>
      <p:pic>
        <p:nvPicPr>
          <p:cNvPr id="15366" name="Picture 6">
            <a:extLst>
              <a:ext uri="{FF2B5EF4-FFF2-40B4-BE49-F238E27FC236}">
                <a16:creationId xmlns:a16="http://schemas.microsoft.com/office/drawing/2014/main" id="{264FBF02-1E27-9663-8C92-2354A92D36F2}"/>
              </a:ext>
            </a:extLst>
          </p:cNvPr>
          <p:cNvPicPr>
            <a:picLocks noChangeAspect="1" noChangeArrowheads="1"/>
          </p:cNvPicPr>
          <p:nvPr>
            <p:ph sz="quarter" idx="4"/>
          </p:nvPr>
        </p:nvPicPr>
        <p:blipFill>
          <a:blip r:embed="rId6">
            <a:extLst>
              <a:ext uri="{28A0092B-C50C-407E-A947-70E740481C1C}">
                <a14:useLocalDpi xmlns:a14="http://schemas.microsoft.com/office/drawing/2010/main" val="0"/>
              </a:ext>
            </a:extLst>
          </a:blip>
          <a:srcRect/>
          <a:stretch>
            <a:fillRect/>
          </a:stretch>
        </p:blipFill>
        <p:spPr>
          <a:xfrm>
            <a:off x="6011863" y="1268413"/>
            <a:ext cx="2581275" cy="1781175"/>
          </a:xfrm>
          <a:noFill/>
          <a:ln/>
        </p:spPr>
      </p:pic>
      <p:pic>
        <p:nvPicPr>
          <p:cNvPr id="15367" name="Picture 7">
            <a:extLst>
              <a:ext uri="{FF2B5EF4-FFF2-40B4-BE49-F238E27FC236}">
                <a16:creationId xmlns:a16="http://schemas.microsoft.com/office/drawing/2014/main" id="{BCBC2BBD-24A9-BD01-182F-399B8BAA89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675" y="2349500"/>
            <a:ext cx="3386138" cy="215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a:extLst>
              <a:ext uri="{FF2B5EF4-FFF2-40B4-BE49-F238E27FC236}">
                <a16:creationId xmlns:a16="http://schemas.microsoft.com/office/drawing/2014/main" id="{5A75921E-0067-C29C-0B9F-BFBC201DEB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205038"/>
            <a:ext cx="2771775"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a:extLst>
              <a:ext uri="{FF2B5EF4-FFF2-40B4-BE49-F238E27FC236}">
                <a16:creationId xmlns:a16="http://schemas.microsoft.com/office/drawing/2014/main" id="{0A39DDE6-D2EA-488E-89BC-2EFA3E310C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692150"/>
            <a:ext cx="2339975"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10">
            <a:extLst>
              <a:ext uri="{FF2B5EF4-FFF2-40B4-BE49-F238E27FC236}">
                <a16:creationId xmlns:a16="http://schemas.microsoft.com/office/drawing/2014/main" id="{3172CE3F-45B8-077A-7ECC-BFE301B048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3625850"/>
            <a:ext cx="12969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1" name="Picture 11">
            <a:extLst>
              <a:ext uri="{FF2B5EF4-FFF2-40B4-BE49-F238E27FC236}">
                <a16:creationId xmlns:a16="http://schemas.microsoft.com/office/drawing/2014/main" id="{C2E1B09A-09BE-CB6F-55FE-EA9CE0321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0"/>
            <a:ext cx="3240088"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12">
            <a:extLst>
              <a:ext uri="{FF2B5EF4-FFF2-40B4-BE49-F238E27FC236}">
                <a16:creationId xmlns:a16="http://schemas.microsoft.com/office/drawing/2014/main" id="{055EB4B7-2B3C-10A5-99EB-C13C3BAF10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0"/>
            <a:ext cx="2916237"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3" name="Picture 13">
            <a:extLst>
              <a:ext uri="{FF2B5EF4-FFF2-40B4-BE49-F238E27FC236}">
                <a16:creationId xmlns:a16="http://schemas.microsoft.com/office/drawing/2014/main" id="{FC5ECCD7-0902-6807-C496-142FC0DD10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37063"/>
            <a:ext cx="3132138"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4" name="Picture 14">
            <a:extLst>
              <a:ext uri="{FF2B5EF4-FFF2-40B4-BE49-F238E27FC236}">
                <a16:creationId xmlns:a16="http://schemas.microsoft.com/office/drawing/2014/main" id="{45429B9D-DCF5-442C-672F-E521A31421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0"/>
            <a:ext cx="1655763" cy="112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15">
            <a:extLst>
              <a:ext uri="{FF2B5EF4-FFF2-40B4-BE49-F238E27FC236}">
                <a16:creationId xmlns:a16="http://schemas.microsoft.com/office/drawing/2014/main" id="{B47CA721-2CA8-5A7C-9914-CBEDD07391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49500"/>
            <a:ext cx="3059113" cy="211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6" name="Picture 16">
            <a:extLst>
              <a:ext uri="{FF2B5EF4-FFF2-40B4-BE49-F238E27FC236}">
                <a16:creationId xmlns:a16="http://schemas.microsoft.com/office/drawing/2014/main" id="{02B28C7B-EEF4-0F67-4FFA-122A8CE165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0"/>
            <a:ext cx="11255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7" name="Picture 17">
            <a:extLst>
              <a:ext uri="{FF2B5EF4-FFF2-40B4-BE49-F238E27FC236}">
                <a16:creationId xmlns:a16="http://schemas.microsoft.com/office/drawing/2014/main" id="{91FB286C-2199-F827-C17C-BEF39593F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4437063"/>
            <a:ext cx="3313112"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8" name="Picture 18">
            <a:extLst>
              <a:ext uri="{FF2B5EF4-FFF2-40B4-BE49-F238E27FC236}">
                <a16:creationId xmlns:a16="http://schemas.microsoft.com/office/drawing/2014/main" id="{0DEDD52E-C580-63A5-C0C6-201E10E13A2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5600" y="3716338"/>
            <a:ext cx="2076450" cy="1590675"/>
          </a:xfrm>
          <a:prstGeom prst="rect">
            <a:avLst/>
          </a:prstGeom>
          <a:noFill/>
          <a:extLst>
            <a:ext uri="{909E8E84-426E-40DD-AFC4-6F175D3DCCD1}">
              <a14:hiddenFill xmlns:a14="http://schemas.microsoft.com/office/drawing/2010/main">
                <a:solidFill>
                  <a:srgbClr val="FFFFFF"/>
                </a:solidFill>
              </a14:hiddenFill>
            </a:ext>
          </a:extLst>
        </p:spPr>
      </p:pic>
      <p:sp>
        <p:nvSpPr>
          <p:cNvPr id="15379" name="WordArt 19">
            <a:extLst>
              <a:ext uri="{FF2B5EF4-FFF2-40B4-BE49-F238E27FC236}">
                <a16:creationId xmlns:a16="http://schemas.microsoft.com/office/drawing/2014/main" id="{488D1DE8-3B62-96AF-E9AD-C39B73C9F145}"/>
              </a:ext>
            </a:extLst>
          </p:cNvPr>
          <p:cNvSpPr>
            <a:spLocks noChangeArrowheads="1" noChangeShapeType="1" noTextEdit="1"/>
          </p:cNvSpPr>
          <p:nvPr/>
        </p:nvSpPr>
        <p:spPr bwMode="auto">
          <a:xfrm>
            <a:off x="323850" y="692150"/>
            <a:ext cx="8569325" cy="3060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a:ln w="9525">
                  <a:solidFill>
                    <a:srgbClr val="FFFF00"/>
                  </a:solidFill>
                  <a:round/>
                  <a:headEnd/>
                  <a:tailEnd/>
                </a:ln>
                <a:solidFill>
                  <a:srgbClr val="FFFF00"/>
                </a:solidFill>
                <a:latin typeface="Arial Black" panose="020B0A04020102020204" pitchFamily="34" charset="0"/>
              </a:rPr>
              <a:t>alleles</a:t>
            </a:r>
          </a:p>
        </p:txBody>
      </p:sp>
      <p:sp>
        <p:nvSpPr>
          <p:cNvPr id="15380" name="Rectangle 20">
            <a:extLst>
              <a:ext uri="{FF2B5EF4-FFF2-40B4-BE49-F238E27FC236}">
                <a16:creationId xmlns:a16="http://schemas.microsoft.com/office/drawing/2014/main" id="{044A130F-F21E-7348-EE20-67CE6FB986DC}"/>
              </a:ext>
            </a:extLst>
          </p:cNvPr>
          <p:cNvSpPr>
            <a:spLocks noChangeArrowheads="1"/>
          </p:cNvSpPr>
          <p:nvPr/>
        </p:nvSpPr>
        <p:spPr bwMode="auto">
          <a:xfrm>
            <a:off x="611188" y="4508500"/>
            <a:ext cx="7416800" cy="1873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sz="3600">
                <a:latin typeface="Eurostar Black Extended" pitchFamily="34" charset="0"/>
              </a:rPr>
              <a:t>The different versions of genes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79"/>
                                        </p:tgtEl>
                                        <p:attrNameLst>
                                          <p:attrName>style.visibility</p:attrName>
                                        </p:attrNameLst>
                                      </p:cBhvr>
                                      <p:to>
                                        <p:strVal val="visible"/>
                                      </p:to>
                                    </p:set>
                                    <p:animEffect transition="in" filter="blinds(horizontal)">
                                      <p:cBhvr>
                                        <p:cTn id="7" dur="500"/>
                                        <p:tgtEl>
                                          <p:spTgt spid="153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5380"/>
                                        </p:tgtEl>
                                        <p:attrNameLst>
                                          <p:attrName>style.visibility</p:attrName>
                                        </p:attrNameLst>
                                      </p:cBhvr>
                                      <p:to>
                                        <p:strVal val="visible"/>
                                      </p:to>
                                    </p:set>
                                    <p:animEffect transition="in" filter="box(in)">
                                      <p:cBhvr>
                                        <p:cTn id="12" dur="5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692</Words>
  <Application>Microsoft Office PowerPoint</Application>
  <PresentationFormat>On-screen Show (4:3)</PresentationFormat>
  <Paragraphs>127</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Comic Sans MS</vt:lpstr>
      <vt:lpstr>Eurostar Black Extended</vt:lpstr>
      <vt:lpstr>Plump MT</vt:lpstr>
      <vt:lpstr>AntigoniBd</vt:lpstr>
      <vt:lpstr>Default Design</vt:lpstr>
      <vt:lpstr>Genetics and inheritance</vt:lpstr>
      <vt:lpstr>In your own words, explain the following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it look like?</vt:lpstr>
      <vt:lpstr>PowerPoint Presentation</vt:lpstr>
    </vt:vector>
  </TitlesOfParts>
  <Company>HCData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dc:title>
  <dc:creator>me</dc:creator>
  <cp:lastModifiedBy>Nayan GRIFFITHS</cp:lastModifiedBy>
  <cp:revision>7</cp:revision>
  <dcterms:created xsi:type="dcterms:W3CDTF">2004-01-13T21:58:48Z</dcterms:created>
  <dcterms:modified xsi:type="dcterms:W3CDTF">2023-03-14T11:32:53Z</dcterms:modified>
</cp:coreProperties>
</file>