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3" r:id="rId11"/>
    <p:sldId id="269" r:id="rId12"/>
    <p:sldId id="266" r:id="rId13"/>
    <p:sldId id="267" r:id="rId14"/>
    <p:sldId id="265" r:id="rId15"/>
    <p:sldId id="268" r:id="rId16"/>
    <p:sldId id="276" r:id="rId17"/>
    <p:sldId id="274" r:id="rId18"/>
    <p:sldId id="275" r:id="rId19"/>
    <p:sldId id="270" r:id="rId20"/>
    <p:sldId id="277" r:id="rId21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90" d="100"/>
          <a:sy n="90" d="100"/>
        </p:scale>
        <p:origin x="96" y="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5532645-0BC9-8DC0-73CE-ADF7CF09DDA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936DA8CD-9C92-0839-8B71-5F1C58E4387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CF43238-FDB1-A2E9-7568-7F53046B54E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0BAB37D3-B2BE-B40A-2693-8C3C103893A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B6033B7-1CC8-4554-8089-7B197E6E95A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BAAFE084-AC32-EC00-216A-3F7D1FCB29C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91BD39D-9167-C873-D139-A3C6C8803C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41B773AD-3457-ED52-3C61-C04C63D36A1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A083DD33-D266-F34A-BC76-95094A5C3B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73113059-0340-1249-0351-EA1EF109355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9FC0449A-E1E0-6E59-998F-A3950227E2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2BB60EC3-B6E7-8474-4DF2-1CB4E854E0C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AB97640A-2735-281B-2304-208ACC05A0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AF70AC93-4990-8285-73D6-9C18F8F29E4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D27ECDE0-EA19-019A-64E9-91FE37F599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C87AC036-AF82-ED21-EF81-7A7B691B493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9FA33EC9-2CF8-77A3-CAA5-F01CE3106D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93FE50A2-CF59-B9B5-EE46-FBAEF1A58B6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B113EDC3-19F2-B1EE-5C4F-9A34C2A30F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D5D4BBF6-2E8C-42A8-52B0-590CEE76FF9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E00A28A1-26C2-0CA4-6CA0-6FFE466F79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9FEBE4A1-8D43-101B-423E-1AFB44B762A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19C41E6C-493C-15B3-9796-9D6FDDE723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7E75556C-350A-3BAE-F39B-CCA35370548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065846E0-1DE2-EDF8-C989-5E9E1D79E1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40E91A98-169F-FCCB-7142-4EBBA6CB712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C4223204-5C90-876A-2BC3-CA1047339D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E592879-29DE-8DD9-B5A6-0444FF08602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D341BD4-4A8B-B6BD-C351-A7538C0A39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614DB501-98CD-DFB1-1A77-0FE3D3106DE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6DB9A386-E857-B7E1-1B97-F746960CAEB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E2AAC67C-75C2-93AC-09CE-550E1463961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653AFD8-EFED-C441-DB2C-F086609A88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354E948-E5EE-1A32-92DD-23927FEE4AA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26334C5-EE38-92AB-D0DF-DE890AD40B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E0BEA94E-8248-48E8-83B9-3AC350AD836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980930A-D31D-A389-588C-24917EEF0A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0060A0E-B8A9-9072-2376-8C419886F83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76A931D-1880-4358-5958-28866E243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9F5C20D5-DCAC-7515-B462-DFB4FE76A11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C96616A5-D3ED-AD9F-E7C3-488EBDA2A2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2C48EE2E-8556-CE4D-5E4C-781181990B8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A8F16573-CD66-00D4-5E1D-D7996B309B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3CE1AC94-0D23-2861-FA86-B03C2D98170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581C2F41-0638-77AE-B172-12DB330DF1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ABFEA-23FD-0D90-CE26-8DF302BB4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1098AF-8871-99EE-DACA-022D74375E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41F0B-4C71-DCB0-3C60-079C7A807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B80BF-99DB-6431-C5A8-3E99A670B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5E627-8636-07F8-E5FC-C21D0BBF0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283158-378D-4591-AD34-8F72039F28D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5368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EEB0A-891E-F856-6F47-FABA11625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52EA4E-D7C9-7666-4DAB-E000859DE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E37F9-B1D7-C350-1384-63764C105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524E6-0113-AA30-7F8B-D3FEC55DB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EDA620-F64F-FB8A-66B9-46CD9D1D9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F6FD55-8F8D-46DE-AA31-11ED21C0EBA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1711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D1E448-C670-8256-5301-8691EC4E27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D9E8B6-F6F4-F5C9-7A1B-D29A0AC3E9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49BA7-9D7C-DD9D-B0F0-76A1C2E61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0C63D-CA83-EC68-192E-B07AB7FDF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B1F58-4370-239B-2C15-4CA4CCB7B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FDFD1E-B014-435A-B306-712F250E02A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0288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569DB-A471-DA3A-612E-7789942BC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40A16-E712-2D73-BECB-08A715071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C4B9C-F81C-A17D-8453-BFA05DF70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A4213-59EF-4056-5BC8-228911122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8B469-B30C-2787-A9B9-7D9D768CD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4DF9E5-59CA-4D96-B8BA-077A2FE3B5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750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CEB20-65C8-524F-841C-8013B0063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94F73-7DB9-CBB3-52E3-07867A108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CE6CBC-C7D6-AA84-3716-7C74B9020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540435-B7E6-C4D8-DC42-071D4B1BF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937DC-83AF-8BA1-2473-493C3B3CB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0F643C-EBBA-4740-913B-3A7629503EB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1720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B283F-AC29-D8E4-B42E-6A6A7441A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A6E46-29F9-061D-6A39-B2C838E232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00B05D-EC05-424A-ACB3-00588E67B5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16EE3A-84DC-9261-613F-9D3398196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88BAB4-4B04-9767-2787-6D0741F04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D29BF8-5A58-BF82-6436-B1BE2268D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8652B4-CD09-44F5-A724-B03CCF8B5A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8311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2B670-A3D7-DF53-74DB-EC8D6AAF0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3AFD90-3A2F-68C5-AD9A-D2483DC14D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1FE0BD-8B4C-CB14-E036-F832150E4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9D4144-827E-5D4C-89C1-D35F609CDC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602E1B-D1E5-697B-3788-35DC6BB58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7BE72C-5AFD-6861-277D-C2DFC76DE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071BDE-5196-E100-E82E-91F82348D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99986C-58FE-8C1F-51F6-E62A63FBD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438803-8E58-4EB1-AE64-C9970809136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8389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DF451-776E-16C6-1E0B-0FC8B9BF7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772F11-92EB-1D56-FFC2-082124EEB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6FDBC9-F3C1-EFCD-17FF-CE655030E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137F47-35B9-FD60-5783-A0D88D08A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3BC77B-BC78-4732-9756-7DD3C4700C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3635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FA42F8-1B80-E42D-C0FC-B76CDAFB4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63077A-9911-C516-B023-13527E2A9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4D86FC-EA3D-4A6E-1EFB-10DDEA4BD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D10DC-975E-4F4C-9B11-54CCDE245C3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4353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30AA7-8A14-9D64-236A-70C38491D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D91FB-E91A-7275-4C88-D76E2FCAF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CA5492-95F6-C21B-D2C2-0B133D0DBF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9B6F66-6CC9-C84B-E82E-956C85907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D10276-9AF5-7CFC-661A-284F0D0C3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831D96-551E-CA6A-04D0-571D8CCA1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15D59-BCAC-48E3-953F-863CAD86A6D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97207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4774C-D9C7-E4F9-B383-A9FA640EA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18DC25-DD35-D414-AC51-FC9CB36625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B701CA-E4FA-B5DE-A31D-CECA85DA6A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6E4E06-37B3-AF72-69E3-3C4BF5200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8B8F5F-DA08-D49E-C84D-55306C944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6D37BC-7B9F-B3C1-E490-A6D84AE64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393200-BDDE-4442-BC4C-335BA343873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1358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E90ADD4-D414-0AF4-E631-F2061237B6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0C74DE7-FEFE-2F42-D23A-CF3FB7ECF7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01977CB-A0DB-B823-BE2A-500DF963888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5C89291-EBA1-31B5-83B2-D2B4ABD3D3E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BA814DA-D1FE-1751-966C-33DA5418A8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/>
            </a:lvl1pPr>
          </a:lstStyle>
          <a:p>
            <a:fld id="{ECF2819A-2527-46BA-BAB0-1442C79749B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0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>
            <a:extLst>
              <a:ext uri="{FF2B5EF4-FFF2-40B4-BE49-F238E27FC236}">
                <a16:creationId xmlns:a16="http://schemas.microsoft.com/office/drawing/2014/main" id="{86B21239-62B3-1754-99A1-1DE64AC3C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057400"/>
            <a:ext cx="5867400" cy="155575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altLang="en-US" sz="9600">
                <a:solidFill>
                  <a:schemeClr val="hlink"/>
                </a:solidFill>
              </a:rPr>
              <a:t>Inheritance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Text Box 4">
            <a:extLst>
              <a:ext uri="{FF2B5EF4-FFF2-40B4-BE49-F238E27FC236}">
                <a16:creationId xmlns:a16="http://schemas.microsoft.com/office/drawing/2014/main" id="{CE303457-26E0-E91A-A2A6-556AC4E56C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057400"/>
            <a:ext cx="5867400" cy="155575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altLang="en-US" sz="9600">
                <a:solidFill>
                  <a:schemeClr val="hlink"/>
                </a:solidFill>
              </a:rPr>
              <a:t>However!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46EA7933-35A9-AC77-8C9B-F4814057F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685800"/>
            <a:ext cx="640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pic>
        <p:nvPicPr>
          <p:cNvPr id="18435" name="Picture 3">
            <a:extLst>
              <a:ext uri="{FF2B5EF4-FFF2-40B4-BE49-F238E27FC236}">
                <a16:creationId xmlns:a16="http://schemas.microsoft.com/office/drawing/2014/main" id="{31C42FE8-C9E2-397D-176B-8832AF633A31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7861300" cy="595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6" name="Rectangle 4">
            <a:extLst>
              <a:ext uri="{FF2B5EF4-FFF2-40B4-BE49-F238E27FC236}">
                <a16:creationId xmlns:a16="http://schemas.microsoft.com/office/drawing/2014/main" id="{FB7C1DDC-4A52-E920-123A-49DD11E57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81000"/>
            <a:ext cx="7315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4000"/>
              <a:t>Sex cells are special when it comes to chromosomes and genes.</a:t>
            </a:r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6C5DFAC4-942F-DCBA-327C-F4E2401AE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981200"/>
            <a:ext cx="7467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4000"/>
              <a:t>They only have one of each, not the usual two.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247BE561-FABE-A0D8-CD04-D5B96CDBA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429000"/>
            <a:ext cx="3048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4000">
                <a:solidFill>
                  <a:srgbClr val="FF0033"/>
                </a:solidFill>
              </a:rPr>
              <a:t>Why is this?</a:t>
            </a:r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B970B114-D0F0-2B5B-1B0A-F4C0C41DB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267200"/>
            <a:ext cx="38100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4000"/>
              <a:t>Sex cells are designed to join together and so...</a:t>
            </a:r>
          </a:p>
        </p:txBody>
      </p:sp>
      <p:sp>
        <p:nvSpPr>
          <p:cNvPr id="18440" name="Rectangle 8">
            <a:extLst>
              <a:ext uri="{FF2B5EF4-FFF2-40B4-BE49-F238E27FC236}">
                <a16:creationId xmlns:a16="http://schemas.microsoft.com/office/drawing/2014/main" id="{B13A0BE1-018F-C588-F0A4-B88485772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953000"/>
            <a:ext cx="3276600" cy="100647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6000">
                <a:solidFill>
                  <a:srgbClr val="FFFFFF"/>
                </a:solidFill>
              </a:rPr>
              <a:t>1 + 1 =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utoUpdateAnimBg="0"/>
      <p:bldP spid="18437" grpId="0" autoUpdateAnimBg="0"/>
      <p:bldP spid="18438" grpId="0" autoUpdateAnimBg="0"/>
      <p:bldP spid="18439" grpId="0" autoUpdateAnimBg="0"/>
      <p:bldP spid="18440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50FA893C-EB94-D21B-AD16-34419C284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325" y="1401763"/>
            <a:ext cx="5334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We can use these facts</a:t>
            </a:r>
          </a:p>
          <a:p>
            <a:r>
              <a:rPr lang="en-GB" altLang="en-US" sz="4000"/>
              <a:t>to make predictions</a:t>
            </a:r>
          </a:p>
          <a:p>
            <a:r>
              <a:rPr lang="en-GB" altLang="en-US" sz="4000"/>
              <a:t>about the features that</a:t>
            </a:r>
          </a:p>
          <a:p>
            <a:r>
              <a:rPr lang="en-GB" altLang="en-US" sz="4000"/>
              <a:t>children will inherit from</a:t>
            </a:r>
          </a:p>
          <a:p>
            <a:r>
              <a:rPr lang="en-GB" altLang="en-US" sz="4000"/>
              <a:t>their parents.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6F4B1B16-0BFB-D36C-98B8-068BF9D03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513" y="639763"/>
            <a:ext cx="36703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800"/>
              <a:t>Lets pretend...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177AB49-EC2A-0743-2A20-3475A0B58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676400"/>
            <a:ext cx="7072313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800"/>
              <a:t>that a man without ear lobes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F9601021-10E3-41ED-D728-84224E0F40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743200"/>
            <a:ext cx="6107113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800"/>
              <a:t>and a woman with lobes</a:t>
            </a:r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70EE8726-4EA4-87CD-77B3-A15DF7BA5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733800"/>
            <a:ext cx="74803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800"/>
              <a:t>will soon have their first baby</a:t>
            </a:r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AE5DE75F-7C7A-ABB5-7867-B13C038E43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105400"/>
            <a:ext cx="7407275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800">
                <a:solidFill>
                  <a:srgbClr val="FF0033"/>
                </a:solidFill>
              </a:rPr>
              <a:t>Will the baby have ear lobes?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build="p" autoUpdateAnimBg="0"/>
      <p:bldP spid="26627" grpId="0" autoUpdateAnimBg="0"/>
      <p:bldP spid="26628" grpId="0" build="p" autoUpdateAnimBg="0"/>
      <p:bldP spid="26629" grpId="0" build="p" autoUpdateAnimBg="0"/>
      <p:bldP spid="26630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>
            <a:extLst>
              <a:ext uri="{FF2B5EF4-FFF2-40B4-BE49-F238E27FC236}">
                <a16:creationId xmlns:a16="http://schemas.microsoft.com/office/drawing/2014/main" id="{6B3E1FCB-4108-2FAB-2C88-42B36C9E3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3925" y="471488"/>
            <a:ext cx="914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/>
              <a:t>mum</a:t>
            </a:r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6E7C3716-A494-CFEE-62D3-766A7DB5B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8725" y="471488"/>
            <a:ext cx="6969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/>
              <a:t>dad</a:t>
            </a:r>
          </a:p>
        </p:txBody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16CC13CB-92F6-2ACC-CA6C-4FC69D1369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75" y="1509713"/>
            <a:ext cx="14859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/>
              <a:t>parent’s</a:t>
            </a:r>
          </a:p>
          <a:p>
            <a:r>
              <a:rPr lang="en-GB" altLang="en-US" sz="2800"/>
              <a:t>genotype</a:t>
            </a:r>
          </a:p>
        </p:txBody>
      </p:sp>
      <p:sp>
        <p:nvSpPr>
          <p:cNvPr id="28678" name="Rectangle 6">
            <a:extLst>
              <a:ext uri="{FF2B5EF4-FFF2-40B4-BE49-F238E27FC236}">
                <a16:creationId xmlns:a16="http://schemas.microsoft.com/office/drawing/2014/main" id="{FE6090E2-83FC-09B0-358B-5DCF129D4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1828800"/>
            <a:ext cx="6191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EE</a:t>
            </a:r>
          </a:p>
        </p:txBody>
      </p:sp>
      <p:sp>
        <p:nvSpPr>
          <p:cNvPr id="28679" name="Rectangle 7">
            <a:extLst>
              <a:ext uri="{FF2B5EF4-FFF2-40B4-BE49-F238E27FC236}">
                <a16:creationId xmlns:a16="http://schemas.microsoft.com/office/drawing/2014/main" id="{BDDC253F-000D-9F3D-A859-58B381D740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1828800"/>
            <a:ext cx="5000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ee</a:t>
            </a:r>
          </a:p>
        </p:txBody>
      </p:sp>
      <p:sp>
        <p:nvSpPr>
          <p:cNvPr id="28680" name="Rectangle 8">
            <a:extLst>
              <a:ext uri="{FF2B5EF4-FFF2-40B4-BE49-F238E27FC236}">
                <a16:creationId xmlns:a16="http://schemas.microsoft.com/office/drawing/2014/main" id="{240386E8-47CC-7784-4EB0-2D63E97EB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75" y="2805113"/>
            <a:ext cx="15144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/>
              <a:t>sex cell’s</a:t>
            </a:r>
          </a:p>
          <a:p>
            <a:r>
              <a:rPr lang="en-GB" altLang="en-US" sz="2800"/>
              <a:t>alleles</a:t>
            </a:r>
          </a:p>
        </p:txBody>
      </p:sp>
      <p:sp>
        <p:nvSpPr>
          <p:cNvPr id="28681" name="Rectangle 9">
            <a:extLst>
              <a:ext uri="{FF2B5EF4-FFF2-40B4-BE49-F238E27FC236}">
                <a16:creationId xmlns:a16="http://schemas.microsoft.com/office/drawing/2014/main" id="{A93925C7-70ED-D1D0-8E68-9FA82C91C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4275" y="3033713"/>
            <a:ext cx="4016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E</a:t>
            </a:r>
          </a:p>
        </p:txBody>
      </p:sp>
      <p:sp>
        <p:nvSpPr>
          <p:cNvPr id="28684" name="Rectangle 12">
            <a:extLst>
              <a:ext uri="{FF2B5EF4-FFF2-40B4-BE49-F238E27FC236}">
                <a16:creationId xmlns:a16="http://schemas.microsoft.com/office/drawing/2014/main" id="{2371CA21-FE84-E070-E0E4-B044722F7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9075" y="3033713"/>
            <a:ext cx="3413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e</a:t>
            </a:r>
          </a:p>
        </p:txBody>
      </p:sp>
      <p:sp>
        <p:nvSpPr>
          <p:cNvPr id="28696" name="Rectangle 24">
            <a:extLst>
              <a:ext uri="{FF2B5EF4-FFF2-40B4-BE49-F238E27FC236}">
                <a16:creationId xmlns:a16="http://schemas.microsoft.com/office/drawing/2014/main" id="{3D58047F-9417-58D4-8F5E-61D00C88B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925" y="5745163"/>
            <a:ext cx="76342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>
                <a:solidFill>
                  <a:srgbClr val="FF0033"/>
                </a:solidFill>
              </a:rPr>
              <a:t>But… does the child have ear lobes?</a:t>
            </a:r>
          </a:p>
        </p:txBody>
      </p:sp>
      <p:sp>
        <p:nvSpPr>
          <p:cNvPr id="28697" name="Rectangle 25">
            <a:extLst>
              <a:ext uri="{FF2B5EF4-FFF2-40B4-BE49-F238E27FC236}">
                <a16:creationId xmlns:a16="http://schemas.microsoft.com/office/drawing/2014/main" id="{3D17E361-1792-AAFA-3BB9-C018CEFC76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914400"/>
            <a:ext cx="1457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No lobes</a:t>
            </a:r>
          </a:p>
        </p:txBody>
      </p:sp>
      <p:sp>
        <p:nvSpPr>
          <p:cNvPr id="28698" name="Rectangle 26">
            <a:extLst>
              <a:ext uri="{FF2B5EF4-FFF2-40B4-BE49-F238E27FC236}">
                <a16:creationId xmlns:a16="http://schemas.microsoft.com/office/drawing/2014/main" id="{B1071134-900D-2BBC-12B6-B5B9C5CD52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914400"/>
            <a:ext cx="10525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Lobes</a:t>
            </a:r>
          </a:p>
        </p:txBody>
      </p:sp>
      <p:sp>
        <p:nvSpPr>
          <p:cNvPr id="28699" name="Rectangle 27">
            <a:extLst>
              <a:ext uri="{FF2B5EF4-FFF2-40B4-BE49-F238E27FC236}">
                <a16:creationId xmlns:a16="http://schemas.microsoft.com/office/drawing/2014/main" id="{68A173E6-D9C3-083B-5F40-77135533E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419600"/>
            <a:ext cx="168433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/>
              <a:t>Children’s</a:t>
            </a:r>
          </a:p>
          <a:p>
            <a:r>
              <a:rPr lang="en-GB" altLang="en-US" sz="2800"/>
              <a:t>genotype</a:t>
            </a:r>
          </a:p>
        </p:txBody>
      </p:sp>
      <p:graphicFrame>
        <p:nvGraphicFramePr>
          <p:cNvPr id="28744" name="Group 72">
            <a:extLst>
              <a:ext uri="{FF2B5EF4-FFF2-40B4-BE49-F238E27FC236}">
                <a16:creationId xmlns:a16="http://schemas.microsoft.com/office/drawing/2014/main" id="{F2E87463-860A-5DAE-D410-835965EBEA97}"/>
              </a:ext>
            </a:extLst>
          </p:cNvPr>
          <p:cNvGraphicFramePr>
            <a:graphicFrameLocks noGrp="1"/>
          </p:cNvGraphicFramePr>
          <p:nvPr/>
        </p:nvGraphicFramePr>
        <p:xfrm>
          <a:off x="3581400" y="4038600"/>
          <a:ext cx="2133600" cy="1117600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:a16="http://schemas.microsoft.com/office/drawing/2014/main" val="2271449007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313289075"/>
                    </a:ext>
                  </a:extLst>
                </a:gridCol>
              </a:tblGrid>
              <a:tr h="558800">
                <a:tc>
                  <a:txBody>
                    <a:bodyPr/>
                    <a:lstStyle>
                      <a:lvl1pPr defTabSz="7620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defTabSz="7620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defTabSz="762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7620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defTabSz="7620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defTabSz="762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33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7794632"/>
                  </a:ext>
                </a:extLst>
              </a:tr>
              <a:tr h="558800">
                <a:tc>
                  <a:txBody>
                    <a:bodyPr/>
                    <a:lstStyle>
                      <a:lvl1pPr defTabSz="7620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defTabSz="7620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defTabSz="762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33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7620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defTabSz="7620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defTabSz="762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33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198244"/>
                  </a:ext>
                </a:extLst>
              </a:tr>
            </a:tbl>
          </a:graphicData>
        </a:graphic>
      </p:graphicFrame>
      <p:sp>
        <p:nvSpPr>
          <p:cNvPr id="28723" name="Rectangle 51">
            <a:extLst>
              <a:ext uri="{FF2B5EF4-FFF2-40B4-BE49-F238E27FC236}">
                <a16:creationId xmlns:a16="http://schemas.microsoft.com/office/drawing/2014/main" id="{42EDCAAF-4ADE-05D4-D15F-987DDDFD4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4572000"/>
            <a:ext cx="4016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E</a:t>
            </a:r>
          </a:p>
        </p:txBody>
      </p:sp>
      <p:sp>
        <p:nvSpPr>
          <p:cNvPr id="28724" name="Rectangle 52">
            <a:extLst>
              <a:ext uri="{FF2B5EF4-FFF2-40B4-BE49-F238E27FC236}">
                <a16:creationId xmlns:a16="http://schemas.microsoft.com/office/drawing/2014/main" id="{563E2812-7388-A271-1C07-21C434F55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038600"/>
            <a:ext cx="3413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e</a:t>
            </a:r>
          </a:p>
        </p:txBody>
      </p:sp>
      <p:sp>
        <p:nvSpPr>
          <p:cNvPr id="28725" name="Rectangle 53">
            <a:extLst>
              <a:ext uri="{FF2B5EF4-FFF2-40B4-BE49-F238E27FC236}">
                <a16:creationId xmlns:a16="http://schemas.microsoft.com/office/drawing/2014/main" id="{6765AAC5-726C-136F-717D-AB76187DB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4648200"/>
            <a:ext cx="55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Ee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8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8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  <p:bldP spid="28676" grpId="0" build="p" autoUpdateAnimBg="0"/>
      <p:bldP spid="28677" grpId="0" autoUpdateAnimBg="0"/>
      <p:bldP spid="28678" grpId="0" build="p" autoUpdateAnimBg="0"/>
      <p:bldP spid="28679" grpId="0" build="p" autoUpdateAnimBg="0"/>
      <p:bldP spid="28680" grpId="0" autoUpdateAnimBg="0"/>
      <p:bldP spid="28681" grpId="0" build="p" autoUpdateAnimBg="0"/>
      <p:bldP spid="28684" grpId="0" build="p" autoUpdateAnimBg="0"/>
      <p:bldP spid="28696" grpId="0" autoUpdateAnimBg="0"/>
      <p:bldP spid="28697" grpId="0" build="p" autoUpdateAnimBg="0"/>
      <p:bldP spid="28698" grpId="0" build="p" autoUpdateAnimBg="0"/>
      <p:bldP spid="28699" grpId="0" autoUpdateAnimBg="0"/>
      <p:bldP spid="28723" grpId="0" build="p" autoUpdateAnimBg="0"/>
      <p:bldP spid="28724" grpId="0" build="p" autoUpdateAnimBg="0"/>
      <p:bldP spid="28725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62" name="Object 42">
            <a:extLst>
              <a:ext uri="{FF2B5EF4-FFF2-40B4-BE49-F238E27FC236}">
                <a16:creationId xmlns:a16="http://schemas.microsoft.com/office/drawing/2014/main" id="{EC410776-D3D7-14A1-F0A1-91426CEB94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1447800"/>
          <a:ext cx="3209925" cy="373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3" imgW="3209524" imgH="3734321" progId="Paint.Picture">
                  <p:embed/>
                </p:oleObj>
              </mc:Choice>
              <mc:Fallback>
                <p:oleObj name="Bitmap Image" r:id="rId3" imgW="3209524" imgH="3734321" progId="Paint.Picture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447800"/>
                        <a:ext cx="3209925" cy="373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3" name="Rectangle 3">
            <a:extLst>
              <a:ext uri="{FF2B5EF4-FFF2-40B4-BE49-F238E27FC236}">
                <a16:creationId xmlns:a16="http://schemas.microsoft.com/office/drawing/2014/main" id="{E2107E6F-4553-2455-A2E4-0778D48BA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57200"/>
            <a:ext cx="16240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6000">
                <a:solidFill>
                  <a:srgbClr val="FF0033"/>
                </a:solidFill>
              </a:rPr>
              <a:t>YES</a:t>
            </a:r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73EE7B83-15FE-5D4E-8A59-0E44B0E109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3725" y="715963"/>
            <a:ext cx="34607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If someone has</a:t>
            </a:r>
          </a:p>
          <a:p>
            <a:r>
              <a:rPr lang="en-GB" altLang="en-US" sz="4000"/>
              <a:t>both versions of</a:t>
            </a:r>
          </a:p>
          <a:p>
            <a:r>
              <a:rPr lang="en-GB" altLang="en-US" sz="4000"/>
              <a:t>the allele…</a:t>
            </a: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23288E20-D735-E3D5-E93B-DF889101B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2667000"/>
            <a:ext cx="31750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One version’s</a:t>
            </a:r>
          </a:p>
          <a:p>
            <a:r>
              <a:rPr lang="en-GB" altLang="en-US" sz="4000"/>
              <a:t>effect can hide</a:t>
            </a:r>
          </a:p>
          <a:p>
            <a:r>
              <a:rPr lang="en-GB" altLang="en-US" sz="4000"/>
              <a:t>the other’s.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E895BE7B-E56F-7E79-31FB-1C1A0CD43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410200"/>
            <a:ext cx="34448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The version is...</a:t>
            </a:r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52998F3F-3329-ECDF-65D7-E8A8477A8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9525" y="4995863"/>
            <a:ext cx="4789488" cy="15557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9600">
                <a:solidFill>
                  <a:schemeClr val="bg1"/>
                </a:solidFill>
              </a:rPr>
              <a:t>dominant</a:t>
            </a:r>
          </a:p>
        </p:txBody>
      </p:sp>
      <p:sp>
        <p:nvSpPr>
          <p:cNvPr id="30763" name="Rectangle 43">
            <a:extLst>
              <a:ext uri="{FF2B5EF4-FFF2-40B4-BE49-F238E27FC236}">
                <a16:creationId xmlns:a16="http://schemas.microsoft.com/office/drawing/2014/main" id="{BE2E923B-8B6A-997A-5930-467E19780F4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autoUpdateAnimBg="0"/>
      <p:bldP spid="30724" grpId="0" autoUpdateAnimBg="0"/>
      <p:bldP spid="30725" grpId="0" autoUpdateAnimBg="0"/>
      <p:bldP spid="30726" grpId="0" autoUpdateAnimBg="0"/>
      <p:bldP spid="30727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Text Box 4">
            <a:extLst>
              <a:ext uri="{FF2B5EF4-FFF2-40B4-BE49-F238E27FC236}">
                <a16:creationId xmlns:a16="http://schemas.microsoft.com/office/drawing/2014/main" id="{F3F037ED-C230-9842-8572-0587AD91BF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143000"/>
            <a:ext cx="5867400" cy="4116388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altLang="en-US" sz="8800">
                <a:solidFill>
                  <a:schemeClr val="hlink"/>
                </a:solidFill>
              </a:rPr>
              <a:t>Lets see if you have got the idea!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27788BB3-5F97-0767-5411-296618A6A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57200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/>
              <a:t>mum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3F9B7D63-01B6-043F-238B-3BBF92DD10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8725" y="471488"/>
            <a:ext cx="6969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/>
              <a:t>dad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C143E3D9-97AE-5F3E-8992-849EFBDEB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75" y="1509713"/>
            <a:ext cx="14859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/>
              <a:t>parent’s</a:t>
            </a:r>
          </a:p>
          <a:p>
            <a:r>
              <a:rPr lang="en-GB" altLang="en-US" sz="2800"/>
              <a:t>genotype</a:t>
            </a:r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85F77670-24C5-04FF-CBED-AAC6D3C26F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1828800"/>
            <a:ext cx="55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Ee</a:t>
            </a: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CE153085-5164-73ED-BC2C-F4BA3EE7BD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1828800"/>
            <a:ext cx="55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Ee</a:t>
            </a:r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CCFFE302-7AD7-C3B8-24AD-B6737E4F9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75" y="2805113"/>
            <a:ext cx="15144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/>
              <a:t>sex cell’s</a:t>
            </a:r>
          </a:p>
          <a:p>
            <a:r>
              <a:rPr lang="en-GB" altLang="en-US" sz="2800"/>
              <a:t>alleles</a:t>
            </a:r>
          </a:p>
        </p:txBody>
      </p:sp>
      <p:sp>
        <p:nvSpPr>
          <p:cNvPr id="39944" name="Rectangle 8">
            <a:extLst>
              <a:ext uri="{FF2B5EF4-FFF2-40B4-BE49-F238E27FC236}">
                <a16:creationId xmlns:a16="http://schemas.microsoft.com/office/drawing/2014/main" id="{5CF57DDB-0762-B0BD-27D7-26721F5BB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048000"/>
            <a:ext cx="4016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E</a:t>
            </a:r>
          </a:p>
        </p:txBody>
      </p:sp>
      <p:sp>
        <p:nvSpPr>
          <p:cNvPr id="39945" name="Rectangle 9">
            <a:extLst>
              <a:ext uri="{FF2B5EF4-FFF2-40B4-BE49-F238E27FC236}">
                <a16:creationId xmlns:a16="http://schemas.microsoft.com/office/drawing/2014/main" id="{2DABE9D5-9DE8-7E0F-2A29-8096D6614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3048000"/>
            <a:ext cx="3413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e</a:t>
            </a:r>
          </a:p>
        </p:txBody>
      </p:sp>
      <p:sp>
        <p:nvSpPr>
          <p:cNvPr id="39946" name="Rectangle 10">
            <a:extLst>
              <a:ext uri="{FF2B5EF4-FFF2-40B4-BE49-F238E27FC236}">
                <a16:creationId xmlns:a16="http://schemas.microsoft.com/office/drawing/2014/main" id="{310C5422-BEAD-5E7F-1DC9-78D8140D58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925" y="5745163"/>
            <a:ext cx="78597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>
                <a:solidFill>
                  <a:srgbClr val="FF0033"/>
                </a:solidFill>
              </a:rPr>
              <a:t>But… do the children have ear lobes?</a:t>
            </a:r>
          </a:p>
        </p:txBody>
      </p:sp>
      <p:sp>
        <p:nvSpPr>
          <p:cNvPr id="39947" name="Rectangle 11">
            <a:extLst>
              <a:ext uri="{FF2B5EF4-FFF2-40B4-BE49-F238E27FC236}">
                <a16:creationId xmlns:a16="http://schemas.microsoft.com/office/drawing/2014/main" id="{32851E86-989D-5EC8-0333-37E4F164E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914400"/>
            <a:ext cx="10525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Lobes</a:t>
            </a:r>
          </a:p>
        </p:txBody>
      </p:sp>
      <p:sp>
        <p:nvSpPr>
          <p:cNvPr id="39948" name="Rectangle 12">
            <a:extLst>
              <a:ext uri="{FF2B5EF4-FFF2-40B4-BE49-F238E27FC236}">
                <a16:creationId xmlns:a16="http://schemas.microsoft.com/office/drawing/2014/main" id="{4509E5D0-7F9D-3314-B29E-6F3953472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2875" y="900113"/>
            <a:ext cx="10525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Lobes</a:t>
            </a:r>
          </a:p>
        </p:txBody>
      </p:sp>
      <p:sp>
        <p:nvSpPr>
          <p:cNvPr id="39949" name="Rectangle 13">
            <a:extLst>
              <a:ext uri="{FF2B5EF4-FFF2-40B4-BE49-F238E27FC236}">
                <a16:creationId xmlns:a16="http://schemas.microsoft.com/office/drawing/2014/main" id="{4AB70451-9244-0694-69B0-855787D2B3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419600"/>
            <a:ext cx="168433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/>
              <a:t>Children’s</a:t>
            </a:r>
          </a:p>
          <a:p>
            <a:r>
              <a:rPr lang="en-GB" altLang="en-US" sz="2800"/>
              <a:t>genotype</a:t>
            </a:r>
          </a:p>
        </p:txBody>
      </p:sp>
      <p:sp>
        <p:nvSpPr>
          <p:cNvPr id="39965" name="Rectangle 29">
            <a:extLst>
              <a:ext uri="{FF2B5EF4-FFF2-40B4-BE49-F238E27FC236}">
                <a16:creationId xmlns:a16="http://schemas.microsoft.com/office/drawing/2014/main" id="{CB5FDA24-2257-CB4D-D14C-AAFD9C9E07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886200"/>
            <a:ext cx="4016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E</a:t>
            </a:r>
          </a:p>
        </p:txBody>
      </p:sp>
      <p:sp>
        <p:nvSpPr>
          <p:cNvPr id="39966" name="Rectangle 30">
            <a:extLst>
              <a:ext uri="{FF2B5EF4-FFF2-40B4-BE49-F238E27FC236}">
                <a16:creationId xmlns:a16="http://schemas.microsoft.com/office/drawing/2014/main" id="{90C8147F-8A69-9242-AAB9-316E97B7A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886200"/>
            <a:ext cx="3413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e</a:t>
            </a:r>
          </a:p>
        </p:txBody>
      </p:sp>
      <p:sp>
        <p:nvSpPr>
          <p:cNvPr id="39967" name="Rectangle 31">
            <a:extLst>
              <a:ext uri="{FF2B5EF4-FFF2-40B4-BE49-F238E27FC236}">
                <a16:creationId xmlns:a16="http://schemas.microsoft.com/office/drawing/2014/main" id="{E930672C-0C09-4162-449B-EBE3FD881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5029200"/>
            <a:ext cx="55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Ee</a:t>
            </a:r>
          </a:p>
        </p:txBody>
      </p:sp>
      <p:sp>
        <p:nvSpPr>
          <p:cNvPr id="39968" name="Rectangle 32">
            <a:extLst>
              <a:ext uri="{FF2B5EF4-FFF2-40B4-BE49-F238E27FC236}">
                <a16:creationId xmlns:a16="http://schemas.microsoft.com/office/drawing/2014/main" id="{FC98C60E-905D-7874-9271-BFF755FEA6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3048000"/>
            <a:ext cx="4016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E</a:t>
            </a:r>
          </a:p>
        </p:txBody>
      </p:sp>
      <p:sp>
        <p:nvSpPr>
          <p:cNvPr id="39969" name="Rectangle 33">
            <a:extLst>
              <a:ext uri="{FF2B5EF4-FFF2-40B4-BE49-F238E27FC236}">
                <a16:creationId xmlns:a16="http://schemas.microsoft.com/office/drawing/2014/main" id="{A2E2FBC3-34BC-8873-273B-99C64D9A34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048000"/>
            <a:ext cx="3413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e</a:t>
            </a:r>
          </a:p>
        </p:txBody>
      </p:sp>
      <p:graphicFrame>
        <p:nvGraphicFramePr>
          <p:cNvPr id="40048" name="Group 112">
            <a:extLst>
              <a:ext uri="{FF2B5EF4-FFF2-40B4-BE49-F238E27FC236}">
                <a16:creationId xmlns:a16="http://schemas.microsoft.com/office/drawing/2014/main" id="{E944ADC9-EB96-0F8C-C643-266A6E2CA584}"/>
              </a:ext>
            </a:extLst>
          </p:cNvPr>
          <p:cNvGraphicFramePr>
            <a:graphicFrameLocks noGrp="1"/>
          </p:cNvGraphicFramePr>
          <p:nvPr/>
        </p:nvGraphicFramePr>
        <p:xfrm>
          <a:off x="3733800" y="3886200"/>
          <a:ext cx="2286000" cy="1651000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91697047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76297851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265389273"/>
                    </a:ext>
                  </a:extLst>
                </a:gridCol>
              </a:tblGrid>
              <a:tr h="550863">
                <a:tc>
                  <a:txBody>
                    <a:bodyPr/>
                    <a:lstStyle>
                      <a:lvl1pPr defTabSz="7620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defTabSz="7620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defTabSz="762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7620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defTabSz="7620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defTabSz="762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7620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defTabSz="7620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defTabSz="762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6471250"/>
                  </a:ext>
                </a:extLst>
              </a:tr>
              <a:tr h="549275">
                <a:tc>
                  <a:txBody>
                    <a:bodyPr/>
                    <a:lstStyle>
                      <a:lvl1pPr defTabSz="7620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defTabSz="7620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defTabSz="762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7620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defTabSz="7620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defTabSz="762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7620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defTabSz="7620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defTabSz="762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334896"/>
                  </a:ext>
                </a:extLst>
              </a:tr>
              <a:tr h="550863">
                <a:tc>
                  <a:txBody>
                    <a:bodyPr/>
                    <a:lstStyle>
                      <a:lvl1pPr defTabSz="7620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defTabSz="7620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defTabSz="762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7620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defTabSz="7620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defTabSz="762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7620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defTabSz="7620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defTabSz="762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defTabSz="7620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defTabSz="762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7698052"/>
                  </a:ext>
                </a:extLst>
              </a:tr>
            </a:tbl>
          </a:graphicData>
        </a:graphic>
      </p:graphicFrame>
      <p:sp>
        <p:nvSpPr>
          <p:cNvPr id="39994" name="Rectangle 58">
            <a:extLst>
              <a:ext uri="{FF2B5EF4-FFF2-40B4-BE49-F238E27FC236}">
                <a16:creationId xmlns:a16="http://schemas.microsoft.com/office/drawing/2014/main" id="{AC52EF7C-4D58-83C5-10EB-283A4F6CA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419600"/>
            <a:ext cx="4016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E</a:t>
            </a:r>
          </a:p>
        </p:txBody>
      </p:sp>
      <p:sp>
        <p:nvSpPr>
          <p:cNvPr id="39995" name="Rectangle 59">
            <a:extLst>
              <a:ext uri="{FF2B5EF4-FFF2-40B4-BE49-F238E27FC236}">
                <a16:creationId xmlns:a16="http://schemas.microsoft.com/office/drawing/2014/main" id="{A09F6671-9E71-311A-BF18-E5A265939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029200"/>
            <a:ext cx="3413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e</a:t>
            </a:r>
          </a:p>
        </p:txBody>
      </p:sp>
      <p:sp>
        <p:nvSpPr>
          <p:cNvPr id="40003" name="Rectangle 67">
            <a:extLst>
              <a:ext uri="{FF2B5EF4-FFF2-40B4-BE49-F238E27FC236}">
                <a16:creationId xmlns:a16="http://schemas.microsoft.com/office/drawing/2014/main" id="{130F203B-522D-898D-81DA-3B95AAA86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419600"/>
            <a:ext cx="55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Ee</a:t>
            </a:r>
          </a:p>
        </p:txBody>
      </p:sp>
      <p:sp>
        <p:nvSpPr>
          <p:cNvPr id="40004" name="Rectangle 68">
            <a:extLst>
              <a:ext uri="{FF2B5EF4-FFF2-40B4-BE49-F238E27FC236}">
                <a16:creationId xmlns:a16="http://schemas.microsoft.com/office/drawing/2014/main" id="{7A87BB61-25A2-49CE-200C-338966C4B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419600"/>
            <a:ext cx="6191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EE</a:t>
            </a:r>
          </a:p>
        </p:txBody>
      </p:sp>
      <p:sp>
        <p:nvSpPr>
          <p:cNvPr id="40005" name="Rectangle 69">
            <a:extLst>
              <a:ext uri="{FF2B5EF4-FFF2-40B4-BE49-F238E27FC236}">
                <a16:creationId xmlns:a16="http://schemas.microsoft.com/office/drawing/2014/main" id="{B63FBB19-7782-7490-D1E0-92B7BA97A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5029200"/>
            <a:ext cx="4984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rgbClr val="FF0033"/>
                </a:solidFill>
              </a:rPr>
              <a:t>ee</a:t>
            </a:r>
          </a:p>
        </p:txBody>
      </p:sp>
      <p:sp>
        <p:nvSpPr>
          <p:cNvPr id="40006" name="Rectangle 70">
            <a:extLst>
              <a:ext uri="{FF2B5EF4-FFF2-40B4-BE49-F238E27FC236}">
                <a16:creationId xmlns:a16="http://schemas.microsoft.com/office/drawing/2014/main" id="{1ED76282-85AC-14F4-99E2-2694626F08A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0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0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9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9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0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0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0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0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build="p" autoUpdateAnimBg="0"/>
      <p:bldP spid="39939" grpId="0" build="p" autoUpdateAnimBg="0"/>
      <p:bldP spid="39940" grpId="0" autoUpdateAnimBg="0"/>
      <p:bldP spid="39941" grpId="0" build="p" autoUpdateAnimBg="0"/>
      <p:bldP spid="39942" grpId="0" build="p" autoUpdateAnimBg="0"/>
      <p:bldP spid="39943" grpId="0" autoUpdateAnimBg="0"/>
      <p:bldP spid="39944" grpId="0" build="p" autoUpdateAnimBg="0"/>
      <p:bldP spid="39945" grpId="0" build="p" autoUpdateAnimBg="0"/>
      <p:bldP spid="39946" grpId="0" autoUpdateAnimBg="0"/>
      <p:bldP spid="39947" grpId="0" build="p" autoUpdateAnimBg="0"/>
      <p:bldP spid="39948" grpId="0" build="p" autoUpdateAnimBg="0"/>
      <p:bldP spid="39949" grpId="0" autoUpdateAnimBg="0"/>
      <p:bldP spid="39965" grpId="0" build="p" autoUpdateAnimBg="0"/>
      <p:bldP spid="39966" grpId="0" build="p" autoUpdateAnimBg="0"/>
      <p:bldP spid="39967" grpId="0" autoUpdateAnimBg="0"/>
      <p:bldP spid="39968" grpId="0" build="p" autoUpdateAnimBg="0"/>
      <p:bldP spid="39969" grpId="0" build="p" autoUpdateAnimBg="0"/>
      <p:bldP spid="39994" grpId="0" build="p" autoUpdateAnimBg="0"/>
      <p:bldP spid="39995" grpId="0" build="p" autoUpdateAnimBg="0"/>
      <p:bldP spid="40003" grpId="0" autoUpdateAnimBg="0"/>
      <p:bldP spid="40004" grpId="0" autoUpdateAnimBg="0"/>
      <p:bldP spid="40005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8" name="Object 4">
            <a:extLst>
              <a:ext uri="{FF2B5EF4-FFF2-40B4-BE49-F238E27FC236}">
                <a16:creationId xmlns:a16="http://schemas.microsoft.com/office/drawing/2014/main" id="{1F63104B-77C3-91F7-A179-F58CD15D14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685800"/>
          <a:ext cx="2103438" cy="249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3" imgW="3304762" imgH="3914286" progId="Paint.Picture">
                  <p:embed/>
                </p:oleObj>
              </mc:Choice>
              <mc:Fallback>
                <p:oleObj name="Bitmap Image" r:id="rId3" imgW="3304762" imgH="3914286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685800"/>
                        <a:ext cx="2103438" cy="2490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>
            <a:extLst>
              <a:ext uri="{FF2B5EF4-FFF2-40B4-BE49-F238E27FC236}">
                <a16:creationId xmlns:a16="http://schemas.microsoft.com/office/drawing/2014/main" id="{9739EEF2-2907-7A7F-2D46-91A0730C5A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05400" y="685800"/>
          <a:ext cx="2103438" cy="249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5" imgW="3304762" imgH="3914286" progId="Paint.Picture">
                  <p:embed/>
                </p:oleObj>
              </mc:Choice>
              <mc:Fallback>
                <p:oleObj name="Bitmap Image" r:id="rId5" imgW="3304762" imgH="3914286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685800"/>
                        <a:ext cx="2103438" cy="2490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>
            <a:extLst>
              <a:ext uri="{FF2B5EF4-FFF2-40B4-BE49-F238E27FC236}">
                <a16:creationId xmlns:a16="http://schemas.microsoft.com/office/drawing/2014/main" id="{75621C5B-5A3C-2947-AB9E-A2025A36F1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3505200"/>
          <a:ext cx="2103438" cy="249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6" imgW="3304762" imgH="3914286" progId="Paint.Picture">
                  <p:embed/>
                </p:oleObj>
              </mc:Choice>
              <mc:Fallback>
                <p:oleObj name="Bitmap Image" r:id="rId6" imgW="3304762" imgH="3914286" progId="Paint.Picture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05200"/>
                        <a:ext cx="2103438" cy="2490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>
            <a:extLst>
              <a:ext uri="{FF2B5EF4-FFF2-40B4-BE49-F238E27FC236}">
                <a16:creationId xmlns:a16="http://schemas.microsoft.com/office/drawing/2014/main" id="{117883B4-2A67-4013-FC11-837C38AE4D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57800" y="3581400"/>
          <a:ext cx="1927225" cy="224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7" imgW="3200000" imgH="3723810" progId="Paint.Picture">
                  <p:embed/>
                </p:oleObj>
              </mc:Choice>
              <mc:Fallback>
                <p:oleObj name="Bitmap Image" r:id="rId7" imgW="3200000" imgH="3723810" progId="Paint.Picture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581400"/>
                        <a:ext cx="1927225" cy="224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2" name="Text Box 8">
            <a:extLst>
              <a:ext uri="{FF2B5EF4-FFF2-40B4-BE49-F238E27FC236}">
                <a16:creationId xmlns:a16="http://schemas.microsoft.com/office/drawing/2014/main" id="{D618E88E-5EE0-4864-93D2-C08DA51CF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524000"/>
            <a:ext cx="15240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7200">
                <a:solidFill>
                  <a:srgbClr val="FF0033"/>
                </a:solidFill>
              </a:rPr>
              <a:t>EE</a:t>
            </a:r>
          </a:p>
        </p:txBody>
      </p:sp>
      <p:sp>
        <p:nvSpPr>
          <p:cNvPr id="41993" name="Text Box 9">
            <a:extLst>
              <a:ext uri="{FF2B5EF4-FFF2-40B4-BE49-F238E27FC236}">
                <a16:creationId xmlns:a16="http://schemas.microsoft.com/office/drawing/2014/main" id="{3020E3F4-0C0E-AF9C-EBE6-6F16B6C1D3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1447800"/>
            <a:ext cx="15240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7200">
                <a:solidFill>
                  <a:srgbClr val="FF0033"/>
                </a:solidFill>
              </a:rPr>
              <a:t>Ee</a:t>
            </a:r>
          </a:p>
        </p:txBody>
      </p:sp>
      <p:sp>
        <p:nvSpPr>
          <p:cNvPr id="41994" name="Text Box 10">
            <a:extLst>
              <a:ext uri="{FF2B5EF4-FFF2-40B4-BE49-F238E27FC236}">
                <a16:creationId xmlns:a16="http://schemas.microsoft.com/office/drawing/2014/main" id="{1A0B1435-9EFA-DC20-7500-9C7722C72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343400"/>
            <a:ext cx="15240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7200">
                <a:solidFill>
                  <a:srgbClr val="FF0033"/>
                </a:solidFill>
              </a:rPr>
              <a:t>Ee</a:t>
            </a:r>
          </a:p>
        </p:txBody>
      </p:sp>
      <p:sp>
        <p:nvSpPr>
          <p:cNvPr id="41995" name="Text Box 11">
            <a:extLst>
              <a:ext uri="{FF2B5EF4-FFF2-40B4-BE49-F238E27FC236}">
                <a16:creationId xmlns:a16="http://schemas.microsoft.com/office/drawing/2014/main" id="{2FF9CA2E-EEF3-C601-082C-4EA10689C9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267200"/>
            <a:ext cx="15240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7200">
                <a:solidFill>
                  <a:srgbClr val="FF0033"/>
                </a:solidFill>
              </a:rPr>
              <a:t>ee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2" grpId="0" autoUpdateAnimBg="0"/>
      <p:bldP spid="41993" grpId="0" autoUpdateAnimBg="0"/>
      <p:bldP spid="41994" grpId="0" autoUpdateAnimBg="0"/>
      <p:bldP spid="41995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7B14659E-C002-DEF0-FB94-5A08B604A8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1981200"/>
            <a:ext cx="4343400" cy="4572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altLang="en-US">
                <a:solidFill>
                  <a:srgbClr val="FFFFFF"/>
                </a:solidFill>
              </a:rPr>
              <a:t>Click here to go back to the start.</a:t>
            </a:r>
          </a:p>
        </p:txBody>
      </p:sp>
      <p:sp>
        <p:nvSpPr>
          <p:cNvPr id="32771" name="Rectangle 3">
            <a:hlinkClick r:id="" action="ppaction://hlinkshowjump?jump=endshow"/>
            <a:extLst>
              <a:ext uri="{FF2B5EF4-FFF2-40B4-BE49-F238E27FC236}">
                <a16:creationId xmlns:a16="http://schemas.microsoft.com/office/drawing/2014/main" id="{3A90E141-4F41-DE89-9108-5890A905F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971800"/>
            <a:ext cx="4343400" cy="4572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altLang="en-US">
                <a:solidFill>
                  <a:srgbClr val="FFFFFF"/>
                </a:solidFill>
              </a:rPr>
              <a:t>Click here to finish</a:t>
            </a:r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BB6C4014-271E-E5AF-6648-3F48A96ED23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FFBBE73-7B4D-FF9F-135F-1F221EDD4F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1925" y="639763"/>
            <a:ext cx="65468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Some features are in two forms</a:t>
            </a:r>
          </a:p>
        </p:txBody>
      </p:sp>
      <p:graphicFrame>
        <p:nvGraphicFramePr>
          <p:cNvPr id="6147" name="Object 3">
            <a:extLst>
              <a:ext uri="{FF2B5EF4-FFF2-40B4-BE49-F238E27FC236}">
                <a16:creationId xmlns:a16="http://schemas.microsoft.com/office/drawing/2014/main" id="{73D16DFE-F11A-BF19-746B-C0FD4A35610C}"/>
              </a:ext>
            </a:extLst>
          </p:cNvPr>
          <p:cNvGraphicFramePr>
            <a:graphicFrameLocks/>
          </p:cNvGraphicFramePr>
          <p:nvPr/>
        </p:nvGraphicFramePr>
        <p:xfrm>
          <a:off x="1585913" y="1662113"/>
          <a:ext cx="5978525" cy="354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3" imgW="5978520" imgH="3539880" progId="Paint.Picture">
                  <p:embed/>
                </p:oleObj>
              </mc:Choice>
              <mc:Fallback>
                <p:oleObj name="Bitmap Image" r:id="rId3" imgW="5978520" imgH="3539880" progId="Paint.Picture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5913" y="1662113"/>
                        <a:ext cx="5978525" cy="354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Rectangle 4">
            <a:extLst>
              <a:ext uri="{FF2B5EF4-FFF2-40B4-BE49-F238E27FC236}">
                <a16:creationId xmlns:a16="http://schemas.microsoft.com/office/drawing/2014/main" id="{CBFCECFA-F327-FBD3-3036-C993AB84AA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486400"/>
            <a:ext cx="7924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3200"/>
              <a:t>Some people have ear lobes and others do not.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F2F693AE-F383-B2C2-5AA1-0E869F1F94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4495800"/>
            <a:ext cx="106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3200"/>
              <a:t>e.g.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build="p" autoUpdateAnimBg="0"/>
      <p:bldP spid="6148" grpId="0" build="p" autoUpdateAnimBg="0"/>
      <p:bldP spid="6149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>
            <a:extLst>
              <a:ext uri="{FF2B5EF4-FFF2-40B4-BE49-F238E27FC236}">
                <a16:creationId xmlns:a16="http://schemas.microsoft.com/office/drawing/2014/main" id="{BFB52D7C-C591-9994-A724-0782AD1AAE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711602B-0511-B98D-837F-3D0A26B36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" y="563563"/>
            <a:ext cx="82105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A gene controls how ear lobes develop.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D35CB308-CAE4-C29C-33C0-F5232FEF0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752600"/>
            <a:ext cx="7543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There are two versions of the gene.</a:t>
            </a:r>
          </a:p>
          <a:p>
            <a:r>
              <a:rPr lang="en-GB" altLang="en-US" sz="4000"/>
              <a:t>They are called alleles.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DBC5BC51-61CF-0D6E-E2BA-ECE23BA9D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276600"/>
            <a:ext cx="557213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800">
                <a:solidFill>
                  <a:srgbClr val="FF0033"/>
                </a:solidFill>
              </a:rPr>
              <a:t>E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95DCE52C-AEE6-6498-886F-BDD3AF875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352800"/>
            <a:ext cx="66913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which produces ears with lobes.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DF258581-62AE-5564-1EB9-2F8451C3E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275" y="5227638"/>
            <a:ext cx="454025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800">
                <a:solidFill>
                  <a:srgbClr val="FF0033"/>
                </a:solidFill>
              </a:rPr>
              <a:t>e</a:t>
            </a:r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BEF3BF7E-8D2B-C71C-1F5B-156D77EC8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75" y="5303838"/>
            <a:ext cx="7340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which produces ears without lobes.</a:t>
            </a:r>
          </a:p>
        </p:txBody>
      </p:sp>
      <p:sp>
        <p:nvSpPr>
          <p:cNvPr id="8200" name="Rectangle 8">
            <a:extLst>
              <a:ext uri="{FF2B5EF4-FFF2-40B4-BE49-F238E27FC236}">
                <a16:creationId xmlns:a16="http://schemas.microsoft.com/office/drawing/2014/main" id="{E37647AF-C513-D4D0-63DE-43F974A16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75" y="4389438"/>
            <a:ext cx="1143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4000"/>
              <a:t>and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uild="p" autoUpdateAnimBg="0"/>
      <p:bldP spid="8195" grpId="0" build="p" autoUpdateAnimBg="0"/>
      <p:bldP spid="8196" grpId="0" build="p" autoUpdateAnimBg="0"/>
      <p:bldP spid="8197" grpId="0" build="p" autoUpdateAnimBg="0"/>
      <p:bldP spid="8198" grpId="0" build="p" autoUpdateAnimBg="0"/>
      <p:bldP spid="8199" grpId="0" build="p" autoUpdateAnimBg="0"/>
      <p:bldP spid="820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13A6D4FA-192C-98F6-DAA5-6F3B6C0B0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325" y="258763"/>
            <a:ext cx="5518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The genes are in our cells.</a:t>
            </a:r>
          </a:p>
        </p:txBody>
      </p:sp>
      <p:graphicFrame>
        <p:nvGraphicFramePr>
          <p:cNvPr id="10243" name="Object 3">
            <a:extLst>
              <a:ext uri="{FF2B5EF4-FFF2-40B4-BE49-F238E27FC236}">
                <a16:creationId xmlns:a16="http://schemas.microsoft.com/office/drawing/2014/main" id="{76B08371-B2A0-5420-A48A-A177F3A45C05}"/>
              </a:ext>
            </a:extLst>
          </p:cNvPr>
          <p:cNvGraphicFramePr>
            <a:graphicFrameLocks/>
          </p:cNvGraphicFramePr>
          <p:nvPr/>
        </p:nvGraphicFramePr>
        <p:xfrm>
          <a:off x="2152650" y="1524000"/>
          <a:ext cx="3473450" cy="299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3" imgW="3473280" imgH="2997000" progId="Paint.Picture">
                  <p:embed/>
                </p:oleObj>
              </mc:Choice>
              <mc:Fallback>
                <p:oleObj name="Bitmap Image" r:id="rId3" imgW="3473280" imgH="2997000" progId="Paint.Picture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2650" y="1524000"/>
                        <a:ext cx="3473450" cy="299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4" name="Rectangle 4">
            <a:extLst>
              <a:ext uri="{FF2B5EF4-FFF2-40B4-BE49-F238E27FC236}">
                <a16:creationId xmlns:a16="http://schemas.microsoft.com/office/drawing/2014/main" id="{9260CF8B-FD6E-131C-8DFF-E6BD929D55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1725" y="4983163"/>
            <a:ext cx="45132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>
                <a:solidFill>
                  <a:srgbClr val="FF0033"/>
                </a:solidFill>
              </a:rPr>
              <a:t>Where are they kept?</a:t>
            </a:r>
          </a:p>
        </p:txBody>
      </p:sp>
      <p:sp>
        <p:nvSpPr>
          <p:cNvPr id="10245" name="Line 5">
            <a:extLst>
              <a:ext uri="{FF2B5EF4-FFF2-40B4-BE49-F238E27FC236}">
                <a16:creationId xmlns:a16="http://schemas.microsoft.com/office/drawing/2014/main" id="{EC31D560-4033-A56A-FCD3-B2C96D5B8B1A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971800"/>
            <a:ext cx="1752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4FF3273A-530E-9237-AB81-D01098B63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2209800"/>
            <a:ext cx="173672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In the nucleus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build="p" autoUpdateAnimBg="0"/>
      <p:bldP spid="10244" grpId="0" build="p" autoUpdateAnimBg="0"/>
      <p:bldP spid="10246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82E280D-7931-9520-C928-6A755FB7C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" y="503238"/>
            <a:ext cx="78136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3200"/>
              <a:t>The genes are on long, string-like things called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504FD7FF-91A6-0B30-B12D-7053CE22B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1265238"/>
            <a:ext cx="5264150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7200">
                <a:solidFill>
                  <a:schemeClr val="hlink"/>
                </a:solidFill>
              </a:rPr>
              <a:t>chromosomes</a:t>
            </a:r>
          </a:p>
        </p:txBody>
      </p:sp>
      <p:graphicFrame>
        <p:nvGraphicFramePr>
          <p:cNvPr id="12292" name="Object 4">
            <a:extLst>
              <a:ext uri="{FF2B5EF4-FFF2-40B4-BE49-F238E27FC236}">
                <a16:creationId xmlns:a16="http://schemas.microsoft.com/office/drawing/2014/main" id="{C2D647D3-59AA-B64F-47AB-E22B0EBF535C}"/>
              </a:ext>
            </a:extLst>
          </p:cNvPr>
          <p:cNvGraphicFramePr>
            <a:graphicFrameLocks/>
          </p:cNvGraphicFramePr>
          <p:nvPr/>
        </p:nvGraphicFramePr>
        <p:xfrm>
          <a:off x="2652713" y="2824163"/>
          <a:ext cx="3692525" cy="350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3" imgW="3692520" imgH="3501720" progId="Paint.Picture">
                  <p:embed/>
                </p:oleObj>
              </mc:Choice>
              <mc:Fallback>
                <p:oleObj name="Bitmap Image" r:id="rId3" imgW="3692520" imgH="3501720" progId="Paint.Picture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2713" y="2824163"/>
                        <a:ext cx="3692525" cy="350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 autoUpdateAnimBg="0"/>
      <p:bldP spid="1229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C67AECEE-AABE-A9EF-14CB-A7AEF51C21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325" y="563563"/>
            <a:ext cx="68135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We have 46 of them in our cells.</a:t>
            </a:r>
          </a:p>
        </p:txBody>
      </p:sp>
      <p:pic>
        <p:nvPicPr>
          <p:cNvPr id="14339" name="Picture 3">
            <a:extLst>
              <a:ext uri="{FF2B5EF4-FFF2-40B4-BE49-F238E27FC236}">
                <a16:creationId xmlns:a16="http://schemas.microsoft.com/office/drawing/2014/main" id="{46B3C95D-7A4F-B4F8-32A5-5371F9ABE103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71600"/>
            <a:ext cx="6351588" cy="444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0" name="Rectangle 4">
            <a:extLst>
              <a:ext uri="{FF2B5EF4-FFF2-40B4-BE49-F238E27FC236}">
                <a16:creationId xmlns:a16="http://schemas.microsoft.com/office/drawing/2014/main" id="{8C1DADCE-EE49-3FF6-1221-D7CFBB9D8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725" y="5668963"/>
            <a:ext cx="68008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>
                <a:solidFill>
                  <a:srgbClr val="FF0033"/>
                </a:solidFill>
              </a:rPr>
              <a:t>What do you notice about them?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 autoUpdateAnimBg="0"/>
      <p:bldP spid="1434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3D97383-CB51-AAE9-8879-58F4F78DF0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25" y="334963"/>
            <a:ext cx="69707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All our chromosomes are in pairs</a:t>
            </a:r>
          </a:p>
        </p:txBody>
      </p:sp>
      <p:graphicFrame>
        <p:nvGraphicFramePr>
          <p:cNvPr id="16387" name="Object 3">
            <a:extLst>
              <a:ext uri="{FF2B5EF4-FFF2-40B4-BE49-F238E27FC236}">
                <a16:creationId xmlns:a16="http://schemas.microsoft.com/office/drawing/2014/main" id="{C9BAF7D2-FE8D-920A-54A9-BF37FAB53527}"/>
              </a:ext>
            </a:extLst>
          </p:cNvPr>
          <p:cNvGraphicFramePr>
            <a:graphicFrameLocks/>
          </p:cNvGraphicFramePr>
          <p:nvPr/>
        </p:nvGraphicFramePr>
        <p:xfrm>
          <a:off x="2752725" y="1652588"/>
          <a:ext cx="3644900" cy="355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3" imgW="3644640" imgH="3558960" progId="Paint.Picture">
                  <p:embed/>
                </p:oleObj>
              </mc:Choice>
              <mc:Fallback>
                <p:oleObj name="Bitmap Image" r:id="rId3" imgW="3644640" imgH="3558960" progId="Paint.Picture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725" y="1652588"/>
                        <a:ext cx="3644900" cy="355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Rectangle 4">
            <a:extLst>
              <a:ext uri="{FF2B5EF4-FFF2-40B4-BE49-F238E27FC236}">
                <a16:creationId xmlns:a16="http://schemas.microsoft.com/office/drawing/2014/main" id="{39A2D3BE-707A-4FD4-1298-5E5CF42438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725" y="5287963"/>
            <a:ext cx="70389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>
                <a:solidFill>
                  <a:srgbClr val="FF0033"/>
                </a:solidFill>
              </a:rPr>
              <a:t>Where did we get each one from?</a:t>
            </a:r>
          </a:p>
        </p:txBody>
      </p:sp>
      <p:sp>
        <p:nvSpPr>
          <p:cNvPr id="16389" name="Line 5">
            <a:extLst>
              <a:ext uri="{FF2B5EF4-FFF2-40B4-BE49-F238E27FC236}">
                <a16:creationId xmlns:a16="http://schemas.microsoft.com/office/drawing/2014/main" id="{8A3E782B-3074-AAF6-D9B0-2379DE31E5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5400" y="1981200"/>
            <a:ext cx="990600" cy="762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D33E4E77-9D38-73C2-7700-2A41D891B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1219200"/>
            <a:ext cx="2798763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400"/>
              <a:t>half came from mum</a:t>
            </a:r>
          </a:p>
        </p:txBody>
      </p:sp>
      <p:sp>
        <p:nvSpPr>
          <p:cNvPr id="16391" name="Line 7">
            <a:extLst>
              <a:ext uri="{FF2B5EF4-FFF2-40B4-BE49-F238E27FC236}">
                <a16:creationId xmlns:a16="http://schemas.microsoft.com/office/drawing/2014/main" id="{02A6F582-9F74-FE0E-1BD4-1E5F1AE37E64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733800"/>
            <a:ext cx="1752600" cy="304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92" name="Rectangle 8">
            <a:extLst>
              <a:ext uri="{FF2B5EF4-FFF2-40B4-BE49-F238E27FC236}">
                <a16:creationId xmlns:a16="http://schemas.microsoft.com/office/drawing/2014/main" id="{047F9567-B862-695A-38EE-99D389958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219200"/>
            <a:ext cx="1736725" cy="344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400"/>
              <a:t>and half came from dad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 autoUpdateAnimBg="0"/>
      <p:bldP spid="16388" grpId="0" build="p" autoUpdateAnimBg="0"/>
      <p:bldP spid="16390" grpId="0" build="p" autoUpdateAnimBg="0"/>
      <p:bldP spid="1639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F2A35BEE-58CA-53D8-487E-0659DD3FE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1000"/>
            <a:ext cx="70723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This means that genes are in pairs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7B450B64-EB40-1332-1213-C32230F22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725" y="1401763"/>
            <a:ext cx="23844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Because…</a:t>
            </a:r>
          </a:p>
        </p:txBody>
      </p:sp>
      <p:graphicFrame>
        <p:nvGraphicFramePr>
          <p:cNvPr id="20484" name="Object 4">
            <a:extLst>
              <a:ext uri="{FF2B5EF4-FFF2-40B4-BE49-F238E27FC236}">
                <a16:creationId xmlns:a16="http://schemas.microsoft.com/office/drawing/2014/main" id="{64357D62-1F7C-B986-C753-907BB2279648}"/>
              </a:ext>
            </a:extLst>
          </p:cNvPr>
          <p:cNvGraphicFramePr>
            <a:graphicFrameLocks/>
          </p:cNvGraphicFramePr>
          <p:nvPr/>
        </p:nvGraphicFramePr>
        <p:xfrm>
          <a:off x="2752725" y="1652588"/>
          <a:ext cx="3644900" cy="355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3" imgW="3644640" imgH="3558960" progId="Paint.Picture">
                  <p:embed/>
                </p:oleObj>
              </mc:Choice>
              <mc:Fallback>
                <p:oleObj name="Bitmap Image" r:id="rId3" imgW="3644640" imgH="3558960" progId="Paint.Picture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725" y="1652588"/>
                        <a:ext cx="3644900" cy="355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5" name="Rectangle 5">
            <a:extLst>
              <a:ext uri="{FF2B5EF4-FFF2-40B4-BE49-F238E27FC236}">
                <a16:creationId xmlns:a16="http://schemas.microsoft.com/office/drawing/2014/main" id="{B277B587-B618-FAC9-7CC1-619523F3D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6125" y="2422525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>
                <a:solidFill>
                  <a:srgbClr val="FF0033"/>
                </a:solidFill>
              </a:rPr>
              <a:t>E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5DF82613-2107-2730-7CEE-67EC2F632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8525" y="3336925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>
                <a:solidFill>
                  <a:srgbClr val="FF0033"/>
                </a:solidFill>
              </a:rPr>
              <a:t>E</a:t>
            </a:r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id="{EAAE2D51-C0F7-7429-3FED-87A037087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5516563"/>
            <a:ext cx="59150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>
                <a:solidFill>
                  <a:schemeClr val="hlink"/>
                </a:solidFill>
              </a:rPr>
              <a:t>Genes are on chromosomes.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20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 autoUpdateAnimBg="0"/>
      <p:bldP spid="20483" grpId="0" build="p" autoUpdateAnimBg="0"/>
      <p:bldP spid="20485" grpId="0" build="p" autoUpdateAnimBg="0"/>
      <p:bldP spid="20486" grpId="0" build="p" autoUpdateAnimBg="0"/>
      <p:bldP spid="2048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0810962-408C-AB9E-F2F3-F94D9E587F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525" y="258763"/>
            <a:ext cx="11017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So...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64B1D29-DBB8-2F98-8505-E56ABCEF03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725" y="1020763"/>
            <a:ext cx="69707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forgetting all those chromosomes</a:t>
            </a:r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50714DB7-4451-F196-43A3-5514E7AFF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925" y="1887538"/>
            <a:ext cx="33448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you might have</a:t>
            </a:r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DE1D1381-6750-1BD0-DF24-B7151B3FC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2725738"/>
            <a:ext cx="33734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two lobe alleles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AAB158D3-4E5F-EE39-6534-74CAF180B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667000"/>
            <a:ext cx="8620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 b="1">
                <a:solidFill>
                  <a:srgbClr val="FF0033"/>
                </a:solidFill>
              </a:rPr>
              <a:t>EE</a:t>
            </a:r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5C430CF9-6893-9DC0-3ACD-41BB10DF9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3335338"/>
            <a:ext cx="40084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two no lobe alleles</a:t>
            </a:r>
          </a:p>
        </p:txBody>
      </p:sp>
      <p:sp>
        <p:nvSpPr>
          <p:cNvPr id="22536" name="Rectangle 8">
            <a:extLst>
              <a:ext uri="{FF2B5EF4-FFF2-40B4-BE49-F238E27FC236}">
                <a16:creationId xmlns:a16="http://schemas.microsoft.com/office/drawing/2014/main" id="{9A48980A-1170-27BA-832A-2D3A47A105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352800"/>
            <a:ext cx="63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 b="1">
                <a:solidFill>
                  <a:srgbClr val="FF0033"/>
                </a:solidFill>
              </a:rPr>
              <a:t>ee</a:t>
            </a:r>
          </a:p>
        </p:txBody>
      </p:sp>
      <p:sp>
        <p:nvSpPr>
          <p:cNvPr id="22537" name="Rectangle 9">
            <a:extLst>
              <a:ext uri="{FF2B5EF4-FFF2-40B4-BE49-F238E27FC236}">
                <a16:creationId xmlns:a16="http://schemas.microsoft.com/office/drawing/2014/main" id="{D497AF6E-A79C-67D1-F4F1-C20E9F106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1725" y="4021138"/>
            <a:ext cx="6080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or</a:t>
            </a:r>
          </a:p>
        </p:txBody>
      </p:sp>
      <p:sp>
        <p:nvSpPr>
          <p:cNvPr id="22538" name="Rectangle 10">
            <a:extLst>
              <a:ext uri="{FF2B5EF4-FFF2-40B4-BE49-F238E27FC236}">
                <a16:creationId xmlns:a16="http://schemas.microsoft.com/office/drawing/2014/main" id="{07663630-30EF-1EE3-6820-46475CD18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25" y="4706938"/>
            <a:ext cx="37528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one of each allele</a:t>
            </a:r>
          </a:p>
        </p:txBody>
      </p:sp>
      <p:sp>
        <p:nvSpPr>
          <p:cNvPr id="22539" name="Rectangle 11">
            <a:extLst>
              <a:ext uri="{FF2B5EF4-FFF2-40B4-BE49-F238E27FC236}">
                <a16:creationId xmlns:a16="http://schemas.microsoft.com/office/drawing/2014/main" id="{F434B267-AA99-84B1-706E-E650345F1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648200"/>
            <a:ext cx="7477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 b="1">
                <a:solidFill>
                  <a:srgbClr val="FF0033"/>
                </a:solidFill>
              </a:rPr>
              <a:t>Ee</a:t>
            </a:r>
          </a:p>
        </p:txBody>
      </p:sp>
      <p:sp>
        <p:nvSpPr>
          <p:cNvPr id="22540" name="Rectangle 12">
            <a:extLst>
              <a:ext uri="{FF2B5EF4-FFF2-40B4-BE49-F238E27FC236}">
                <a16:creationId xmlns:a16="http://schemas.microsoft.com/office/drawing/2014/main" id="{73DD6107-5362-7A4A-2FAE-1041BE189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6925" y="5545138"/>
            <a:ext cx="48815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4000"/>
              <a:t>but you definitely have</a:t>
            </a:r>
          </a:p>
        </p:txBody>
      </p:sp>
      <p:sp>
        <p:nvSpPr>
          <p:cNvPr id="22541" name="Rectangle 13">
            <a:extLst>
              <a:ext uri="{FF2B5EF4-FFF2-40B4-BE49-F238E27FC236}">
                <a16:creationId xmlns:a16="http://schemas.microsoft.com/office/drawing/2014/main" id="{419E7CB8-71D3-1829-CE99-CC2B23D36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28600"/>
            <a:ext cx="7696200" cy="6294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4070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22542" name="Rectangle 14">
            <a:extLst>
              <a:ext uri="{FF2B5EF4-FFF2-40B4-BE49-F238E27FC236}">
                <a16:creationId xmlns:a16="http://schemas.microsoft.com/office/drawing/2014/main" id="{04822573-1C4F-E928-FA7A-4C149E81A99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2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build="p" autoUpdateAnimBg="0"/>
      <p:bldP spid="22531" grpId="0" build="p" autoUpdateAnimBg="0"/>
      <p:bldP spid="22532" grpId="0" build="p" autoUpdateAnimBg="0"/>
      <p:bldP spid="22533" grpId="0" build="p" autoUpdateAnimBg="0"/>
      <p:bldP spid="22534" grpId="0" autoUpdateAnimBg="0"/>
      <p:bldP spid="22535" grpId="0" build="p" autoUpdateAnimBg="0"/>
      <p:bldP spid="22536" grpId="0" autoUpdateAnimBg="0"/>
      <p:bldP spid="22537" grpId="0" build="p" autoUpdateAnimBg="0"/>
      <p:bldP spid="22538" grpId="0" build="p" autoUpdateAnimBg="0"/>
      <p:bldP spid="22539" grpId="0" autoUpdateAnimBg="0"/>
      <p:bldP spid="22540" grpId="0" build="p" autoUpdateAnimBg="0"/>
      <p:bldP spid="22541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3">
      <a:dk1>
        <a:srgbClr val="000000"/>
      </a:dk1>
      <a:lt1>
        <a:srgbClr val="FFFFCC"/>
      </a:lt1>
      <a:dk2>
        <a:srgbClr val="999933"/>
      </a:dk2>
      <a:lt2>
        <a:srgbClr val="808000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fault Design 3">
    <a:dk1>
      <a:srgbClr val="000000"/>
    </a:dk1>
    <a:lt1>
      <a:srgbClr val="FFFFCC"/>
    </a:lt1>
    <a:dk2>
      <a:srgbClr val="999933"/>
    </a:dk2>
    <a:lt2>
      <a:srgbClr val="808000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2.xml><?xml version="1.0" encoding="utf-8"?>
<a:themeOverride xmlns:a="http://schemas.openxmlformats.org/drawingml/2006/main">
  <a:clrScheme name="Default Design 3">
    <a:dk1>
      <a:srgbClr val="000000"/>
    </a:dk1>
    <a:lt1>
      <a:srgbClr val="FFFFCC"/>
    </a:lt1>
    <a:dk2>
      <a:srgbClr val="999933"/>
    </a:dk2>
    <a:lt2>
      <a:srgbClr val="808000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420</Words>
  <Application>Microsoft Office PowerPoint</Application>
  <PresentationFormat>On-screen Show (4:3)</PresentationFormat>
  <Paragraphs>121</Paragraphs>
  <Slides>20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Times New Roman</vt:lpstr>
      <vt:lpstr>Arial</vt:lpstr>
      <vt:lpstr>Default Design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Inheritance basic</dc:title>
  <dc:subject>Inheritance basic</dc:subject>
  <dc:creator>Richard King</dc:creator>
  <cp:keywords>Inheritance basic</cp:keywords>
  <dc:description>Inheritance basic</dc:description>
  <cp:lastModifiedBy>Nayan GRIFFITHS</cp:lastModifiedBy>
  <cp:revision>48</cp:revision>
  <dcterms:created xsi:type="dcterms:W3CDTF">1999-09-11T13:29:38Z</dcterms:created>
  <dcterms:modified xsi:type="dcterms:W3CDTF">2023-03-14T11:31:43Z</dcterms:modified>
  <cp:category>Inheritance basic</cp:category>
</cp:coreProperties>
</file>