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3" r:id="rId8"/>
    <p:sldId id="264" r:id="rId9"/>
    <p:sldId id="262" r:id="rId10"/>
    <p:sldId id="266" r:id="rId11"/>
    <p:sldId id="265" r:id="rId12"/>
    <p:sldId id="267" r:id="rId13"/>
    <p:sldId id="268"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176" autoAdjust="0"/>
  </p:normalViewPr>
  <p:slideViewPr>
    <p:cSldViewPr>
      <p:cViewPr varScale="1">
        <p:scale>
          <a:sx n="63" d="100"/>
          <a:sy n="63" d="100"/>
        </p:scale>
        <p:origin x="154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5682D20-8373-DB3F-E265-43BFFC85809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5123" name="Rectangle 3">
            <a:extLst>
              <a:ext uri="{FF2B5EF4-FFF2-40B4-BE49-F238E27FC236}">
                <a16:creationId xmlns:a16="http://schemas.microsoft.com/office/drawing/2014/main" id="{47A1B5E0-922A-5F8E-BF1C-A9F8E2EB96E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5124" name="Rectangle 4">
            <a:extLst>
              <a:ext uri="{FF2B5EF4-FFF2-40B4-BE49-F238E27FC236}">
                <a16:creationId xmlns:a16="http://schemas.microsoft.com/office/drawing/2014/main" id="{0CF0CA66-E452-1B94-341C-6D0CC9432133}"/>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38540C67-75E4-86B1-0C45-DA7976257FE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5126" name="Rectangle 6">
            <a:extLst>
              <a:ext uri="{FF2B5EF4-FFF2-40B4-BE49-F238E27FC236}">
                <a16:creationId xmlns:a16="http://schemas.microsoft.com/office/drawing/2014/main" id="{101CE6E4-907D-6A71-4E5D-7978366DBDD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5127" name="Rectangle 7">
            <a:extLst>
              <a:ext uri="{FF2B5EF4-FFF2-40B4-BE49-F238E27FC236}">
                <a16:creationId xmlns:a16="http://schemas.microsoft.com/office/drawing/2014/main" id="{746A79D8-2E69-B0F8-8D0A-5E924FD1CEB8}"/>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118BEAC-0672-416E-9890-D13556B5E169}"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A8AC99D-05DA-2343-9596-3CF59944D9F4}"/>
              </a:ext>
            </a:extLst>
          </p:cNvPr>
          <p:cNvSpPr>
            <a:spLocks noGrp="1" noChangeArrowheads="1"/>
          </p:cNvSpPr>
          <p:nvPr>
            <p:ph type="sldNum" sz="quarter" idx="5"/>
          </p:nvPr>
        </p:nvSpPr>
        <p:spPr>
          <a:ln/>
        </p:spPr>
        <p:txBody>
          <a:bodyPr/>
          <a:lstStyle/>
          <a:p>
            <a:fld id="{4D352AB3-6ACA-4CCA-9629-B2B02998721E}" type="slidenum">
              <a:rPr lang="en-GB" altLang="en-US"/>
              <a:pPr/>
              <a:t>1</a:t>
            </a:fld>
            <a:endParaRPr lang="en-GB" altLang="en-US"/>
          </a:p>
        </p:txBody>
      </p:sp>
      <p:sp>
        <p:nvSpPr>
          <p:cNvPr id="32770" name="Rectangle 2">
            <a:extLst>
              <a:ext uri="{FF2B5EF4-FFF2-40B4-BE49-F238E27FC236}">
                <a16:creationId xmlns:a16="http://schemas.microsoft.com/office/drawing/2014/main" id="{7C036264-755C-19F8-D5FC-FD1AEFD23389}"/>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063B7AD7-A084-2D16-5432-E4DE630650E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13CE43-2B46-9102-85E4-1CC16D482E78}"/>
              </a:ext>
            </a:extLst>
          </p:cNvPr>
          <p:cNvSpPr>
            <a:spLocks noGrp="1" noChangeArrowheads="1"/>
          </p:cNvSpPr>
          <p:nvPr>
            <p:ph type="sldNum" sz="quarter" idx="5"/>
          </p:nvPr>
        </p:nvSpPr>
        <p:spPr>
          <a:ln/>
        </p:spPr>
        <p:txBody>
          <a:bodyPr/>
          <a:lstStyle/>
          <a:p>
            <a:fld id="{FFCD6EEB-BEF8-4AF7-9295-E1048D2068A6}" type="slidenum">
              <a:rPr lang="en-GB" altLang="en-US"/>
              <a:pPr/>
              <a:t>10</a:t>
            </a:fld>
            <a:endParaRPr lang="en-GB" altLang="en-US"/>
          </a:p>
        </p:txBody>
      </p:sp>
      <p:sp>
        <p:nvSpPr>
          <p:cNvPr id="30722" name="Rectangle 2">
            <a:extLst>
              <a:ext uri="{FF2B5EF4-FFF2-40B4-BE49-F238E27FC236}">
                <a16:creationId xmlns:a16="http://schemas.microsoft.com/office/drawing/2014/main" id="{CCEEDEA2-7430-349C-8930-E61645349C11}"/>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871EB092-7229-4F72-1807-ED0E864F5C0E}"/>
              </a:ext>
            </a:extLst>
          </p:cNvPr>
          <p:cNvSpPr>
            <a:spLocks noGrp="1" noChangeArrowheads="1"/>
          </p:cNvSpPr>
          <p:nvPr>
            <p:ph type="body" idx="1"/>
          </p:nvPr>
        </p:nvSpPr>
        <p:spPr/>
        <p:txBody>
          <a:bodyPr/>
          <a:lstStyle/>
          <a:p>
            <a:r>
              <a:rPr lang="en-GB" altLang="en-US"/>
              <a:t>Replica plating is a simple technique for making an exact copy of an agar plate. A pad of sterile cloth the same size as the plate is pressed on the surface of an agar plate with bacteria growing on it. Some cells from each colony will stick to the cloth. If the cloth is then pressed onto a new agar plate, some cells will be deposited and colonies will grow in exactly the same positions on the new plate. This technique has a number of uses, but the most common use in genetic engineering is to help solve another problem in identifying transformed cells. This problem is to distinguish those cells that have taken up a </a:t>
            </a:r>
            <a:r>
              <a:rPr lang="en-GB" altLang="en-US" u="sng"/>
              <a:t>hybrid</a:t>
            </a:r>
            <a:r>
              <a:rPr lang="en-GB" altLang="en-US"/>
              <a:t> plasmid vector (with a foreign gene in it) from those cells that have taken up plasmids without the gene. This is where the second marker gene (for resistance to ampicillin) is used. If the foreign gene is inserted into the middle of this marker gene, the marker gene is disrupted and won't make its proper gene product. So cells with the hybrid plasmid will be killed by ampicillin, while cells with the normal plasmid will be immune to ampicillin. Since this method of identification involves killing the cells we want, we must first make a master agar plate and then make a replica plate of this to test for ampicillin resistance.</a:t>
            </a:r>
          </a:p>
          <a:p>
            <a:endParaRPr lang="en-GB" altLang="en-US"/>
          </a:p>
          <a:p>
            <a:r>
              <a:rPr lang="en-GB" altLang="en-US"/>
              <a:t>Once the colonies of cells containing the correct hybrid plasmid vector have been identified, the appropriate colonies on the master plate can be selected and grown on another plate.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0D9621-4F5C-BC7B-7CD9-B022D9D3AD1A}"/>
              </a:ext>
            </a:extLst>
          </p:cNvPr>
          <p:cNvSpPr>
            <a:spLocks noGrp="1" noChangeArrowheads="1"/>
          </p:cNvSpPr>
          <p:nvPr>
            <p:ph type="sldNum" sz="quarter" idx="5"/>
          </p:nvPr>
        </p:nvSpPr>
        <p:spPr>
          <a:ln/>
        </p:spPr>
        <p:txBody>
          <a:bodyPr/>
          <a:lstStyle/>
          <a:p>
            <a:fld id="{BAF7180D-6760-473C-BEBD-2ADD56438029}" type="slidenum">
              <a:rPr lang="en-GB" altLang="en-US"/>
              <a:pPr/>
              <a:t>11</a:t>
            </a:fld>
            <a:endParaRPr lang="en-GB" altLang="en-US"/>
          </a:p>
        </p:txBody>
      </p:sp>
      <p:sp>
        <p:nvSpPr>
          <p:cNvPr id="33794" name="Rectangle 2">
            <a:extLst>
              <a:ext uri="{FF2B5EF4-FFF2-40B4-BE49-F238E27FC236}">
                <a16:creationId xmlns:a16="http://schemas.microsoft.com/office/drawing/2014/main" id="{49AA1AB2-39AF-287F-DE55-12AC1E12C9A4}"/>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81C3A4F5-555D-8510-1B22-3B1461BA0B8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774723A-7956-6416-80AE-0973474CB9BA}"/>
              </a:ext>
            </a:extLst>
          </p:cNvPr>
          <p:cNvSpPr>
            <a:spLocks noGrp="1" noChangeArrowheads="1"/>
          </p:cNvSpPr>
          <p:nvPr>
            <p:ph type="sldNum" sz="quarter" idx="5"/>
          </p:nvPr>
        </p:nvSpPr>
        <p:spPr>
          <a:ln/>
        </p:spPr>
        <p:txBody>
          <a:bodyPr/>
          <a:lstStyle/>
          <a:p>
            <a:fld id="{A041C4A4-F031-40E1-B79D-7400C10C1580}" type="slidenum">
              <a:rPr lang="en-GB" altLang="en-US"/>
              <a:pPr/>
              <a:t>12</a:t>
            </a:fld>
            <a:endParaRPr lang="en-GB" altLang="en-US"/>
          </a:p>
        </p:txBody>
      </p:sp>
      <p:sp>
        <p:nvSpPr>
          <p:cNvPr id="34818" name="Rectangle 2">
            <a:extLst>
              <a:ext uri="{FF2B5EF4-FFF2-40B4-BE49-F238E27FC236}">
                <a16:creationId xmlns:a16="http://schemas.microsoft.com/office/drawing/2014/main" id="{EBB85F1D-0039-3683-0CB3-391DEB0CCD8E}"/>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031DF6E9-5FE9-D382-9BCE-005DD39035A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A6A79E9-DAB3-0D70-2054-3527BA6E0A1C}"/>
              </a:ext>
            </a:extLst>
          </p:cNvPr>
          <p:cNvSpPr>
            <a:spLocks noGrp="1" noChangeArrowheads="1"/>
          </p:cNvSpPr>
          <p:nvPr>
            <p:ph type="sldNum" sz="quarter" idx="5"/>
          </p:nvPr>
        </p:nvSpPr>
        <p:spPr>
          <a:ln/>
        </p:spPr>
        <p:txBody>
          <a:bodyPr/>
          <a:lstStyle/>
          <a:p>
            <a:fld id="{640F136F-D04E-4C8D-8500-2D317BFF8084}" type="slidenum">
              <a:rPr lang="en-GB" altLang="en-US"/>
              <a:pPr/>
              <a:t>13</a:t>
            </a:fld>
            <a:endParaRPr lang="en-GB" altLang="en-US"/>
          </a:p>
        </p:txBody>
      </p:sp>
      <p:sp>
        <p:nvSpPr>
          <p:cNvPr id="36866" name="Rectangle 2">
            <a:extLst>
              <a:ext uri="{FF2B5EF4-FFF2-40B4-BE49-F238E27FC236}">
                <a16:creationId xmlns:a16="http://schemas.microsoft.com/office/drawing/2014/main" id="{B1DFAAE5-AF51-9FCC-C290-1B8C6CF8B5AB}"/>
              </a:ext>
            </a:extLst>
          </p:cNvPr>
          <p:cNvSpPr>
            <a:spLocks noRot="1" noChangeArrowheads="1" noTextEdit="1"/>
          </p:cNvSpPr>
          <p:nvPr>
            <p:ph type="sldImg"/>
          </p:nvPr>
        </p:nvSpPr>
        <p:spPr>
          <a:xfrm>
            <a:off x="1144588" y="685800"/>
            <a:ext cx="4572000" cy="3429000"/>
          </a:xfrm>
          <a:ln/>
        </p:spPr>
      </p:sp>
      <p:sp>
        <p:nvSpPr>
          <p:cNvPr id="36867" name="Rectangle 3">
            <a:extLst>
              <a:ext uri="{FF2B5EF4-FFF2-40B4-BE49-F238E27FC236}">
                <a16:creationId xmlns:a16="http://schemas.microsoft.com/office/drawing/2014/main" id="{0A1C7E58-2254-B1CD-3AFE-8014990F9B49}"/>
              </a:ext>
            </a:extLst>
          </p:cNvPr>
          <p:cNvSpPr>
            <a:spLocks noGrp="1" noChangeArrowheads="1"/>
          </p:cNvSpPr>
          <p:nvPr>
            <p:ph type="body" idx="1"/>
          </p:nvPr>
        </p:nvSpPr>
        <p:spPr>
          <a:xfrm>
            <a:off x="914400" y="4343400"/>
            <a:ext cx="5029200" cy="4114800"/>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3807E2-D39F-575D-FA2C-89E4197CB018}"/>
              </a:ext>
            </a:extLst>
          </p:cNvPr>
          <p:cNvSpPr>
            <a:spLocks noGrp="1" noChangeArrowheads="1"/>
          </p:cNvSpPr>
          <p:nvPr>
            <p:ph type="sldNum" sz="quarter" idx="5"/>
          </p:nvPr>
        </p:nvSpPr>
        <p:spPr>
          <a:ln/>
        </p:spPr>
        <p:txBody>
          <a:bodyPr/>
          <a:lstStyle/>
          <a:p>
            <a:fld id="{6EC97524-DF93-4167-8801-F54D95CD804F}" type="slidenum">
              <a:rPr lang="en-GB" altLang="en-US"/>
              <a:pPr/>
              <a:t>2</a:t>
            </a:fld>
            <a:endParaRPr lang="en-GB" altLang="en-US"/>
          </a:p>
        </p:txBody>
      </p:sp>
      <p:sp>
        <p:nvSpPr>
          <p:cNvPr id="7170" name="Rectangle 2">
            <a:extLst>
              <a:ext uri="{FF2B5EF4-FFF2-40B4-BE49-F238E27FC236}">
                <a16:creationId xmlns:a16="http://schemas.microsoft.com/office/drawing/2014/main" id="{065B7D8D-1DC6-24AE-F506-CBDF5CB04D50}"/>
              </a:ext>
            </a:extLst>
          </p:cNvPr>
          <p:cNvSpPr>
            <a:spLocks noRot="1" noChangeArrowheads="1" noTextEdit="1"/>
          </p:cNvSpPr>
          <p:nvPr>
            <p:ph type="sldImg"/>
          </p:nvPr>
        </p:nvSpPr>
        <p:spPr>
          <a:ln/>
        </p:spPr>
      </p:sp>
      <p:sp>
        <p:nvSpPr>
          <p:cNvPr id="7171" name="Rectangle 3">
            <a:extLst>
              <a:ext uri="{FF2B5EF4-FFF2-40B4-BE49-F238E27FC236}">
                <a16:creationId xmlns:a16="http://schemas.microsoft.com/office/drawing/2014/main" id="{31F93A43-0917-EEF0-EE21-D0259345B4CF}"/>
              </a:ext>
            </a:extLst>
          </p:cNvPr>
          <p:cNvSpPr>
            <a:spLocks noGrp="1" noChangeArrowheads="1"/>
          </p:cNvSpPr>
          <p:nvPr>
            <p:ph type="body" idx="1"/>
          </p:nvPr>
        </p:nvSpPr>
        <p:spPr/>
        <p:txBody>
          <a:bodyPr/>
          <a:lstStyle/>
          <a:p>
            <a:r>
              <a:rPr lang="en-GB" altLang="en-US"/>
              <a:t>Gene technology – used in same way as genetic engineering, genetic fingerprinting – no manipulation of DNA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DC2B4F-1617-7DE7-365B-2993BF9CFB0E}"/>
              </a:ext>
            </a:extLst>
          </p:cNvPr>
          <p:cNvSpPr>
            <a:spLocks noGrp="1" noChangeArrowheads="1"/>
          </p:cNvSpPr>
          <p:nvPr>
            <p:ph type="sldNum" sz="quarter" idx="5"/>
          </p:nvPr>
        </p:nvSpPr>
        <p:spPr>
          <a:ln/>
        </p:spPr>
        <p:txBody>
          <a:bodyPr/>
          <a:lstStyle/>
          <a:p>
            <a:fld id="{082353EB-F325-46E6-92BA-D20BFA4F9E81}" type="slidenum">
              <a:rPr lang="en-GB" altLang="en-US"/>
              <a:pPr/>
              <a:t>3</a:t>
            </a:fld>
            <a:endParaRPr lang="en-GB" altLang="en-US"/>
          </a:p>
        </p:txBody>
      </p:sp>
      <p:sp>
        <p:nvSpPr>
          <p:cNvPr id="12290" name="Rectangle 2">
            <a:extLst>
              <a:ext uri="{FF2B5EF4-FFF2-40B4-BE49-F238E27FC236}">
                <a16:creationId xmlns:a16="http://schemas.microsoft.com/office/drawing/2014/main" id="{A47DFA68-16F1-62E4-7B10-E1D24F0FDE17}"/>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F5602E85-0D71-02EE-2F55-EBDCEA078EBE}"/>
              </a:ext>
            </a:extLst>
          </p:cNvPr>
          <p:cNvSpPr>
            <a:spLocks noGrp="1" noChangeArrowheads="1"/>
          </p:cNvSpPr>
          <p:nvPr>
            <p:ph type="body" idx="1"/>
          </p:nvPr>
        </p:nvSpPr>
        <p:spPr/>
        <p:txBody>
          <a:bodyPr/>
          <a:lstStyle/>
          <a:p>
            <a:r>
              <a:rPr lang="en-GB" altLang="en-US"/>
              <a:t>Genetic engineering is a very young discipline, and is only possible due to the development of techniques from the 1960s onwards. </a:t>
            </a:r>
          </a:p>
          <a:p>
            <a:r>
              <a:rPr lang="en-GB" altLang="en-US"/>
              <a:t>These techniques have been made possible from our greater understanding of DNA and how it functions following the discovery of its structure by Watson and Crick in 1953. </a:t>
            </a:r>
          </a:p>
          <a:p>
            <a:r>
              <a:rPr lang="en-GB" altLang="en-US"/>
              <a:t>Although the final goal of genetic engineering is usually the expression of a gene in a host, in fact most of the techniques and time in genetic engineering are spent isolating a gene and then cloning it. This table lists the techniques that we'll look at in detail. </a:t>
            </a:r>
          </a:p>
          <a:p>
            <a:endParaRPr lang="en-GB" altLang="en-US"/>
          </a:p>
          <a:p>
            <a:r>
              <a:rPr lang="en-GB" altLang="en-US"/>
              <a:t>Need to explain some key terms first before we talk about how we would isolate the gene and clone it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6FD36CB-46EF-DF63-CA91-B6E9D4AAC99B}"/>
              </a:ext>
            </a:extLst>
          </p:cNvPr>
          <p:cNvSpPr>
            <a:spLocks noGrp="1" noChangeArrowheads="1"/>
          </p:cNvSpPr>
          <p:nvPr>
            <p:ph type="sldNum" sz="quarter" idx="5"/>
          </p:nvPr>
        </p:nvSpPr>
        <p:spPr>
          <a:ln/>
        </p:spPr>
        <p:txBody>
          <a:bodyPr/>
          <a:lstStyle/>
          <a:p>
            <a:fld id="{B7BE3499-D99E-4D42-9BB0-704666FA598D}" type="slidenum">
              <a:rPr lang="en-GB" altLang="en-US"/>
              <a:pPr/>
              <a:t>4</a:t>
            </a:fld>
            <a:endParaRPr lang="en-GB" altLang="en-US"/>
          </a:p>
        </p:txBody>
      </p:sp>
      <p:sp>
        <p:nvSpPr>
          <p:cNvPr id="15362" name="Rectangle 2">
            <a:extLst>
              <a:ext uri="{FF2B5EF4-FFF2-40B4-BE49-F238E27FC236}">
                <a16:creationId xmlns:a16="http://schemas.microsoft.com/office/drawing/2014/main" id="{0519292D-8B38-7D45-A1C5-826BFA693B48}"/>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DFFBD0B2-6688-00F6-E27F-D539A83B5F80}"/>
              </a:ext>
            </a:extLst>
          </p:cNvPr>
          <p:cNvSpPr>
            <a:spLocks noGrp="1" noChangeArrowheads="1"/>
          </p:cNvSpPr>
          <p:nvPr>
            <p:ph type="body" idx="1"/>
          </p:nvPr>
        </p:nvSpPr>
        <p:spPr/>
        <p:txBody>
          <a:bodyPr/>
          <a:lstStyle/>
          <a:p>
            <a:r>
              <a:rPr lang="en-GB" altLang="en-US" sz="1000"/>
              <a:t>Gene is cut out using restriction endonucleases</a:t>
            </a:r>
          </a:p>
          <a:p>
            <a:r>
              <a:rPr lang="en-GB" altLang="en-US" sz="1000"/>
              <a:t>Molecular scissors</a:t>
            </a:r>
          </a:p>
          <a:p>
            <a:r>
              <a:rPr lang="en-GB" altLang="en-US" sz="1000"/>
              <a:t>Cut DNA at specific base sequence</a:t>
            </a:r>
          </a:p>
          <a:p>
            <a:r>
              <a:rPr lang="en-GB" altLang="en-US" sz="1000"/>
              <a:t>Hundreds available</a:t>
            </a:r>
          </a:p>
          <a:p>
            <a:r>
              <a:rPr lang="en-GB" altLang="en-US" sz="1000"/>
              <a:t>DNA cut at exactly the right place to isolate the gene</a:t>
            </a:r>
          </a:p>
          <a:p>
            <a:r>
              <a:rPr lang="en-GB" altLang="en-US" sz="1000"/>
              <a:t>Make a staggered cut, forming sticky ends</a:t>
            </a:r>
          </a:p>
          <a:p>
            <a:endParaRPr lang="en-GB" altLang="en-US" sz="1000"/>
          </a:p>
          <a:p>
            <a:r>
              <a:rPr lang="en-GB" altLang="en-US" sz="1000"/>
              <a:t>The cut ends are "sticky" because they have short stretches of single-stranded DNA. These sticky ends will stick (or </a:t>
            </a:r>
            <a:r>
              <a:rPr lang="en-GB" altLang="en-US" sz="1000" u="sng"/>
              <a:t>anneal</a:t>
            </a:r>
            <a:r>
              <a:rPr lang="en-GB" altLang="en-US" sz="1000"/>
              <a:t>) to another piece of DNA by complementary base pairing, but only if they have both been cut with the </a:t>
            </a:r>
            <a:r>
              <a:rPr lang="en-GB" altLang="en-US" sz="1000" u="sng"/>
              <a:t>same</a:t>
            </a:r>
            <a:r>
              <a:rPr lang="en-GB" altLang="en-US" sz="1000"/>
              <a:t> restriction enzyme. Restriction enzymes are highly specific, and will only cut DNA at specific base sequences, 4-8 base pairs long.Restriction enzymes are produced naturally by bacteria as a defence against viruses (they "restrict" viral growth), but they are enormously useful in genetic engineering for cutting DNA at precise places ("molecular scissors"). Short lengths of DNA cut out by restriction enzymes are called </a:t>
            </a:r>
            <a:r>
              <a:rPr lang="en-GB" altLang="en-US" sz="1000" u="sng"/>
              <a:t>restriction fragments</a:t>
            </a:r>
            <a:r>
              <a:rPr lang="en-GB" altLang="en-US" sz="1000"/>
              <a:t>. There are thousands of different restriction enzymes known, with over a hundred different recognition sequences. Restriction enzymes are named after the bacteria species they came from, so </a:t>
            </a:r>
            <a:r>
              <a:rPr lang="en-GB" altLang="en-US" sz="1000" i="1"/>
              <a:t>Eco</a:t>
            </a:r>
            <a:r>
              <a:rPr lang="en-GB" altLang="en-US" sz="1000"/>
              <a:t>R1 is from </a:t>
            </a:r>
            <a:r>
              <a:rPr lang="en-GB" altLang="en-US" sz="1000" i="1"/>
              <a:t>E. coli</a:t>
            </a:r>
            <a:r>
              <a:rPr lang="en-GB" altLang="en-US" sz="1000"/>
              <a:t> strain R.</a:t>
            </a:r>
          </a:p>
          <a:p>
            <a:endParaRPr lang="en-GB" altLang="en-US" sz="1000"/>
          </a:p>
          <a:p>
            <a:r>
              <a:rPr lang="en-GB" altLang="en-US" sz="1000"/>
              <a:t>There are also RE that produce blunt ends – see page 483</a:t>
            </a:r>
          </a:p>
          <a:p>
            <a:r>
              <a:rPr lang="en-GB" altLang="en-US" sz="1000"/>
              <a:t>RE’s in bacteria, protect against viruses by cutting up DNA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511870-1A25-B370-D3E5-B88364A9AEFE}"/>
              </a:ext>
            </a:extLst>
          </p:cNvPr>
          <p:cNvSpPr>
            <a:spLocks noGrp="1" noChangeArrowheads="1"/>
          </p:cNvSpPr>
          <p:nvPr>
            <p:ph type="sldNum" sz="quarter" idx="5"/>
          </p:nvPr>
        </p:nvSpPr>
        <p:spPr>
          <a:ln/>
        </p:spPr>
        <p:txBody>
          <a:bodyPr/>
          <a:lstStyle/>
          <a:p>
            <a:fld id="{C0B21C76-380A-44BE-BD98-ED56B1741931}" type="slidenum">
              <a:rPr lang="en-GB" altLang="en-US"/>
              <a:pPr/>
              <a:t>5</a:t>
            </a:fld>
            <a:endParaRPr lang="en-GB" altLang="en-US"/>
          </a:p>
        </p:txBody>
      </p:sp>
      <p:sp>
        <p:nvSpPr>
          <p:cNvPr id="17410" name="Rectangle 2">
            <a:extLst>
              <a:ext uri="{FF2B5EF4-FFF2-40B4-BE49-F238E27FC236}">
                <a16:creationId xmlns:a16="http://schemas.microsoft.com/office/drawing/2014/main" id="{47054154-CBFB-1B40-AAD9-295F2940BFF5}"/>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E29C3C02-A91F-7746-1389-EE17D8C82741}"/>
              </a:ext>
            </a:extLst>
          </p:cNvPr>
          <p:cNvSpPr>
            <a:spLocks noGrp="1" noChangeArrowheads="1"/>
          </p:cNvSpPr>
          <p:nvPr>
            <p:ph type="body" idx="1"/>
          </p:nvPr>
        </p:nvSpPr>
        <p:spPr/>
        <p:txBody>
          <a:bodyPr/>
          <a:lstStyle/>
          <a:p>
            <a:r>
              <a:rPr lang="en-GB" altLang="en-US"/>
              <a:t>Enzyme that does the reverse of transcription</a:t>
            </a:r>
          </a:p>
          <a:p>
            <a:r>
              <a:rPr lang="en-GB" altLang="en-US"/>
              <a:t>mRNA for the gene is extracted and RT used to produce a single strand of DNA, catalysed by the enzyme RT</a:t>
            </a:r>
          </a:p>
          <a:p>
            <a:r>
              <a:rPr lang="en-GB" altLang="en-US"/>
              <a:t>DNA produced called cDNA</a:t>
            </a:r>
          </a:p>
          <a:p>
            <a:r>
              <a:rPr lang="en-GB" altLang="en-US"/>
              <a:t>DNA polymerase produces the complementary strand</a:t>
            </a:r>
          </a:p>
          <a:p>
            <a:r>
              <a:rPr lang="en-GB" altLang="en-US"/>
              <a:t>This way has advantage that much more mRNA is present than DNA in a normal cell</a:t>
            </a:r>
          </a:p>
          <a:p>
            <a:endParaRPr lang="en-GB" altLang="en-US"/>
          </a:p>
          <a:p>
            <a:r>
              <a:rPr lang="en-GB" altLang="en-US"/>
              <a:t>Method 2 much more common as prokaryotic cells are unable to process introns which would be present in the first version, also regulatory genes are different in eukaryotic and prokaryotic cells. Both methods used with yeast as it is eukaryotic</a:t>
            </a:r>
          </a:p>
          <a:p>
            <a:endParaRPr lang="en-GB" altLang="en-US"/>
          </a:p>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C04F7B6-3236-90F5-39F9-601FC35AAC06}"/>
              </a:ext>
            </a:extLst>
          </p:cNvPr>
          <p:cNvSpPr>
            <a:spLocks noGrp="1" noChangeArrowheads="1"/>
          </p:cNvSpPr>
          <p:nvPr>
            <p:ph type="sldNum" sz="quarter" idx="5"/>
          </p:nvPr>
        </p:nvSpPr>
        <p:spPr>
          <a:ln/>
        </p:spPr>
        <p:txBody>
          <a:bodyPr/>
          <a:lstStyle/>
          <a:p>
            <a:fld id="{3756CF88-97C9-44BC-B729-2EBC31832F0A}" type="slidenum">
              <a:rPr lang="en-GB" altLang="en-US"/>
              <a:pPr/>
              <a:t>6</a:t>
            </a:fld>
            <a:endParaRPr lang="en-GB" altLang="en-US"/>
          </a:p>
        </p:txBody>
      </p:sp>
      <p:sp>
        <p:nvSpPr>
          <p:cNvPr id="19458" name="Rectangle 2">
            <a:extLst>
              <a:ext uri="{FF2B5EF4-FFF2-40B4-BE49-F238E27FC236}">
                <a16:creationId xmlns:a16="http://schemas.microsoft.com/office/drawing/2014/main" id="{5319B289-28D0-57B9-35C3-9F3B982B73FE}"/>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6DD4C23A-5E8E-3938-E059-02C8966F7181}"/>
              </a:ext>
            </a:extLst>
          </p:cNvPr>
          <p:cNvSpPr>
            <a:spLocks noGrp="1" noChangeArrowheads="1"/>
          </p:cNvSpPr>
          <p:nvPr>
            <p:ph type="body" idx="1"/>
          </p:nvPr>
        </p:nvSpPr>
        <p:spPr/>
        <p:txBody>
          <a:bodyPr/>
          <a:lstStyle/>
          <a:p>
            <a:r>
              <a:rPr lang="en-GB" altLang="en-US" sz="1000"/>
              <a:t>Now you have the gene that you wish to have duplicated, you need to put it into something else to make it produce what you want</a:t>
            </a:r>
          </a:p>
          <a:p>
            <a:endParaRPr lang="en-GB" altLang="en-US" sz="1000"/>
          </a:p>
          <a:p>
            <a:r>
              <a:rPr lang="en-GB" altLang="en-US" sz="1000"/>
              <a:t>Most common vectors are bacterial plasmids and phage viruses</a:t>
            </a:r>
          </a:p>
          <a:p>
            <a:r>
              <a:rPr lang="en-GB" altLang="en-US" sz="1000"/>
              <a:t>What are they – plasmids – circular DNA that present in bacteria, double stranded</a:t>
            </a:r>
          </a:p>
          <a:p>
            <a:r>
              <a:rPr lang="en-GB" altLang="en-US" sz="1000"/>
              <a:t>A vector is needed because a length of DNA containing a gene on its own won’t actually do anything inside a host cell. Since it is not part of the cell’s normal genome it won’t be replicated when the cell divides, it won’t be expressed, and in fact it will probably be broken down pretty quickly. A vector gets round these problems by having these properties: </a:t>
            </a:r>
          </a:p>
          <a:p>
            <a:r>
              <a:rPr lang="en-GB" altLang="en-US" sz="1000"/>
              <a:t>It is big enough to hold the gene we want </a:t>
            </a:r>
          </a:p>
          <a:p>
            <a:r>
              <a:rPr lang="en-GB" altLang="en-US" sz="1000"/>
              <a:t>It is circular (or more accurately a closed loop), so that it is less likely to be broken down </a:t>
            </a:r>
          </a:p>
          <a:p>
            <a:r>
              <a:rPr lang="en-GB" altLang="en-US" sz="1000"/>
              <a:t>It contains </a:t>
            </a:r>
            <a:r>
              <a:rPr lang="en-GB" altLang="en-US" sz="1000" u="sng"/>
              <a:t>control sequences,</a:t>
            </a:r>
            <a:r>
              <a:rPr lang="en-GB" altLang="en-US" sz="1000"/>
              <a:t> such as a transcription promoter, so that the gene will be replicated or expressed. </a:t>
            </a:r>
          </a:p>
          <a:p>
            <a:r>
              <a:rPr lang="en-GB" altLang="en-US" sz="1000"/>
              <a:t>It contain </a:t>
            </a:r>
            <a:r>
              <a:rPr lang="en-GB" altLang="en-US" sz="1000" u="sng"/>
              <a:t>marker genes</a:t>
            </a:r>
            <a:r>
              <a:rPr lang="en-GB" altLang="en-US" sz="1000"/>
              <a:t>, so that cells containing the vector can be identified.</a:t>
            </a:r>
          </a:p>
          <a:p>
            <a:endParaRPr lang="en-GB" altLang="en-US" sz="1000"/>
          </a:p>
          <a:p>
            <a:r>
              <a:rPr lang="en-GB" altLang="en-US" sz="1000"/>
              <a:t>Duplicate like the normal cell when cell replicates, remember Asexual reproduction so the DNA is not altered</a:t>
            </a:r>
          </a:p>
          <a:p>
            <a:endParaRPr lang="en-GB" altLang="en-US" sz="1000"/>
          </a:p>
          <a:p>
            <a:r>
              <a:rPr lang="en-GB" altLang="en-US" sz="1000"/>
              <a:t>Good visual on page 486 of text book</a:t>
            </a:r>
          </a:p>
          <a:p>
            <a:endParaRPr lang="en-GB" altLang="en-US" sz="1000"/>
          </a:p>
          <a:p>
            <a:endParaRPr lang="en-GB" altLang="en-US" sz="10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8A24137-3D97-5AD5-AD7F-5A12A342DB60}"/>
              </a:ext>
            </a:extLst>
          </p:cNvPr>
          <p:cNvSpPr>
            <a:spLocks noGrp="1" noChangeArrowheads="1"/>
          </p:cNvSpPr>
          <p:nvPr>
            <p:ph type="sldNum" sz="quarter" idx="5"/>
          </p:nvPr>
        </p:nvSpPr>
        <p:spPr>
          <a:ln/>
        </p:spPr>
        <p:txBody>
          <a:bodyPr/>
          <a:lstStyle/>
          <a:p>
            <a:fld id="{6154214D-8B9F-4D82-AA23-9BDC2EC3CBCC}" type="slidenum">
              <a:rPr lang="en-GB" altLang="en-US"/>
              <a:pPr/>
              <a:t>7</a:t>
            </a:fld>
            <a:endParaRPr lang="en-GB" altLang="en-US"/>
          </a:p>
        </p:txBody>
      </p:sp>
      <p:sp>
        <p:nvSpPr>
          <p:cNvPr id="25602" name="Rectangle 2">
            <a:extLst>
              <a:ext uri="{FF2B5EF4-FFF2-40B4-BE49-F238E27FC236}">
                <a16:creationId xmlns:a16="http://schemas.microsoft.com/office/drawing/2014/main" id="{4E36C378-6B47-D661-E158-66A14231E462}"/>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7C60191B-D0B2-D1A1-B2DB-9A363084FCDE}"/>
              </a:ext>
            </a:extLst>
          </p:cNvPr>
          <p:cNvSpPr>
            <a:spLocks noGrp="1" noChangeArrowheads="1"/>
          </p:cNvSpPr>
          <p:nvPr>
            <p:ph type="body" idx="1"/>
          </p:nvPr>
        </p:nvSpPr>
        <p:spPr/>
        <p:txBody>
          <a:bodyPr/>
          <a:lstStyle/>
          <a:p>
            <a:r>
              <a:rPr lang="en-GB" altLang="en-US"/>
              <a:t>Popular cloning vector – 2 genes for resistance, several restriction sites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ED5FDBA-89AC-2119-4CA5-278566C9158A}"/>
              </a:ext>
            </a:extLst>
          </p:cNvPr>
          <p:cNvSpPr>
            <a:spLocks noGrp="1" noChangeArrowheads="1"/>
          </p:cNvSpPr>
          <p:nvPr>
            <p:ph type="sldNum" sz="quarter" idx="5"/>
          </p:nvPr>
        </p:nvSpPr>
        <p:spPr>
          <a:ln/>
        </p:spPr>
        <p:txBody>
          <a:bodyPr/>
          <a:lstStyle/>
          <a:p>
            <a:fld id="{88DEBC43-2230-441C-9D87-93502B6D01F6}" type="slidenum">
              <a:rPr lang="en-GB" altLang="en-US"/>
              <a:pPr/>
              <a:t>8</a:t>
            </a:fld>
            <a:endParaRPr lang="en-GB" altLang="en-US"/>
          </a:p>
        </p:txBody>
      </p:sp>
      <p:sp>
        <p:nvSpPr>
          <p:cNvPr id="27650" name="Rectangle 2">
            <a:extLst>
              <a:ext uri="{FF2B5EF4-FFF2-40B4-BE49-F238E27FC236}">
                <a16:creationId xmlns:a16="http://schemas.microsoft.com/office/drawing/2014/main" id="{6F37ACDA-49EC-EC4A-33EF-CC0770914AC1}"/>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68CE045D-E2ED-CAFF-6973-FABE912FACEE}"/>
              </a:ext>
            </a:extLst>
          </p:cNvPr>
          <p:cNvSpPr>
            <a:spLocks noGrp="1" noChangeArrowheads="1"/>
          </p:cNvSpPr>
          <p:nvPr>
            <p:ph type="body" idx="1"/>
          </p:nvPr>
        </p:nvSpPr>
        <p:spPr/>
        <p:txBody>
          <a:bodyPr/>
          <a:lstStyle/>
          <a:p>
            <a:r>
              <a:rPr lang="en-GB" altLang="en-US"/>
              <a:t>The diagram below shows how DNA fragments can be incorporated into a plasmid using restriction and ligase enzymes. The restriction enzyme used here (</a:t>
            </a:r>
            <a:r>
              <a:rPr lang="en-GB" altLang="en-US" i="1"/>
              <a:t>Pst</a:t>
            </a:r>
            <a:r>
              <a:rPr lang="en-GB" altLang="en-US"/>
              <a:t>I) cuts the plasmid in the middle of one of the marker genes (we’ll see why this is useful later). The foreign DNA anneals with the plasmid and is joined covalently by DNA ligase to form a </a:t>
            </a:r>
            <a:r>
              <a:rPr lang="en-GB" altLang="en-US" u="sng"/>
              <a:t>hybrid vector</a:t>
            </a:r>
            <a:r>
              <a:rPr lang="en-GB" altLang="en-US"/>
              <a:t> (in other words a mixture or hybrid of bacterial and foreign DNA). Several other products are also formed: some plasmids will simply re-anneal with themselves to re-form the original plasmid, and some DNA fragments will join together to form chains or circles. Theses different products cannot easily be separated, but it doesn’t matter, as the marker genes can be used later to identify the correct hybrid vector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1569342-A2DE-0466-DEC9-3A352E23EB69}"/>
              </a:ext>
            </a:extLst>
          </p:cNvPr>
          <p:cNvSpPr>
            <a:spLocks noGrp="1" noChangeArrowheads="1"/>
          </p:cNvSpPr>
          <p:nvPr>
            <p:ph type="sldNum" sz="quarter" idx="5"/>
          </p:nvPr>
        </p:nvSpPr>
        <p:spPr>
          <a:ln/>
        </p:spPr>
        <p:txBody>
          <a:bodyPr/>
          <a:lstStyle/>
          <a:p>
            <a:fld id="{B0951490-7C13-41F0-A632-0D224B6C73C3}" type="slidenum">
              <a:rPr lang="en-GB" altLang="en-US"/>
              <a:pPr/>
              <a:t>9</a:t>
            </a:fld>
            <a:endParaRPr lang="en-GB" altLang="en-US"/>
          </a:p>
        </p:txBody>
      </p:sp>
      <p:sp>
        <p:nvSpPr>
          <p:cNvPr id="21506" name="Rectangle 2">
            <a:extLst>
              <a:ext uri="{FF2B5EF4-FFF2-40B4-BE49-F238E27FC236}">
                <a16:creationId xmlns:a16="http://schemas.microsoft.com/office/drawing/2014/main" id="{2DC29E49-5BA4-4448-9E10-BC62B7C97DE0}"/>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912E17F2-622D-DA56-E558-54A3B337B84A}"/>
              </a:ext>
            </a:extLst>
          </p:cNvPr>
          <p:cNvSpPr>
            <a:spLocks noGrp="1" noChangeArrowheads="1"/>
          </p:cNvSpPr>
          <p:nvPr>
            <p:ph type="body" idx="1"/>
          </p:nvPr>
        </p:nvSpPr>
        <p:spPr/>
        <p:txBody>
          <a:bodyPr/>
          <a:lstStyle/>
          <a:p>
            <a:r>
              <a:rPr lang="en-GB" altLang="en-US"/>
              <a:t>First of all, the host plasmids are removed for preparation for the hosts to receive recombinant plasmids</a:t>
            </a:r>
          </a:p>
          <a:p>
            <a:r>
              <a:rPr lang="en-GB" altLang="en-US"/>
              <a:t>Possible treatments that can help the hosts to take up the vectors include; shocking, temperature shock, calcium ions – all help the cells to uptake the plasmids</a:t>
            </a:r>
          </a:p>
          <a:p>
            <a:endParaRPr lang="en-GB" altLang="en-US"/>
          </a:p>
          <a:p>
            <a:r>
              <a:rPr lang="en-GB" altLang="en-US"/>
              <a:t>Not all bacteria will take up recombinant plasmids so they need to be identified and isolated</a:t>
            </a:r>
          </a:p>
          <a:p>
            <a:r>
              <a:rPr lang="en-GB" altLang="en-US"/>
              <a:t>These are needed to identify cells that have successfully taken up a vector and so become transformed. With most of the techniques above less than 1% of the cells actually take up the vector, so a marker is needed to distinguish these cells from all the others. A common marker, used in plasmids, is a gene for resistance to an antibiotic such as tetracycline. Bacterial cells taking up this plasmid are resistant to this antibiotic. So if the cells are grown on a medium containing tetracycline all the normal untransformed cells (99%) will die. Only the 1% transformed cells will survive, and these can then be grown and cloned on another 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C85D2-1BF1-6904-509C-F12F6B39D9A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AA13AA-CE4D-2A39-FD56-0E1F46C464B3}"/>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707A6E-E18E-9324-DC09-9FBF5EF9C9E0}"/>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A15F588-B5F8-B9FC-A769-430819EE43B7}"/>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BBC4D2F4-0A2B-C2DE-CC7F-991DE317710C}"/>
              </a:ext>
            </a:extLst>
          </p:cNvPr>
          <p:cNvSpPr>
            <a:spLocks noGrp="1"/>
          </p:cNvSpPr>
          <p:nvPr>
            <p:ph type="sldNum" sz="quarter" idx="12"/>
          </p:nvPr>
        </p:nvSpPr>
        <p:spPr/>
        <p:txBody>
          <a:bodyPr/>
          <a:lstStyle>
            <a:lvl1pPr>
              <a:defRPr/>
            </a:lvl1pPr>
          </a:lstStyle>
          <a:p>
            <a:fld id="{6ED94B45-9709-49C1-8B97-82B2E96BD0E1}" type="slidenum">
              <a:rPr lang="en-GB" altLang="en-US"/>
              <a:pPr/>
              <a:t>‹#›</a:t>
            </a:fld>
            <a:endParaRPr lang="en-GB" altLang="en-US"/>
          </a:p>
        </p:txBody>
      </p:sp>
    </p:spTree>
    <p:extLst>
      <p:ext uri="{BB962C8B-B14F-4D97-AF65-F5344CB8AC3E}">
        <p14:creationId xmlns:p14="http://schemas.microsoft.com/office/powerpoint/2010/main" val="726103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5350D-2045-ECC1-CD7C-571B41BBB1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83E27-C1A3-AC6D-51A9-A74A0E5A45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977326-CFF5-9540-1D04-3F4F5E5008E1}"/>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6FF628A-5F22-18F5-0656-D9640EAECDB0}"/>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34DC05FF-2A30-DCAF-B5F9-388E6A5BC9D7}"/>
              </a:ext>
            </a:extLst>
          </p:cNvPr>
          <p:cNvSpPr>
            <a:spLocks noGrp="1"/>
          </p:cNvSpPr>
          <p:nvPr>
            <p:ph type="sldNum" sz="quarter" idx="12"/>
          </p:nvPr>
        </p:nvSpPr>
        <p:spPr/>
        <p:txBody>
          <a:bodyPr/>
          <a:lstStyle>
            <a:lvl1pPr>
              <a:defRPr/>
            </a:lvl1pPr>
          </a:lstStyle>
          <a:p>
            <a:fld id="{100F055F-A602-4F58-A954-4B38EF2C3938}" type="slidenum">
              <a:rPr lang="en-GB" altLang="en-US"/>
              <a:pPr/>
              <a:t>‹#›</a:t>
            </a:fld>
            <a:endParaRPr lang="en-GB" altLang="en-US"/>
          </a:p>
        </p:txBody>
      </p:sp>
    </p:spTree>
    <p:extLst>
      <p:ext uri="{BB962C8B-B14F-4D97-AF65-F5344CB8AC3E}">
        <p14:creationId xmlns:p14="http://schemas.microsoft.com/office/powerpoint/2010/main" val="3664288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7C4811-A56F-790B-1D9B-6C7186AE352B}"/>
              </a:ext>
            </a:extLst>
          </p:cNvPr>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D4F16F-05D7-F2EB-F170-B1EA209F2AFF}"/>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1B830A-F8F9-963B-3B1E-0097A00E73A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734C74B-DA6B-82C3-DD99-76B03F23A45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D47F6B8-F2E9-BDDC-A028-66E741F1994A}"/>
              </a:ext>
            </a:extLst>
          </p:cNvPr>
          <p:cNvSpPr>
            <a:spLocks noGrp="1"/>
          </p:cNvSpPr>
          <p:nvPr>
            <p:ph type="sldNum" sz="quarter" idx="12"/>
          </p:nvPr>
        </p:nvSpPr>
        <p:spPr/>
        <p:txBody>
          <a:bodyPr/>
          <a:lstStyle>
            <a:lvl1pPr>
              <a:defRPr/>
            </a:lvl1pPr>
          </a:lstStyle>
          <a:p>
            <a:fld id="{4BCD419C-2F4D-466B-8221-3F49EB47E14E}" type="slidenum">
              <a:rPr lang="en-GB" altLang="en-US"/>
              <a:pPr/>
              <a:t>‹#›</a:t>
            </a:fld>
            <a:endParaRPr lang="en-GB" altLang="en-US"/>
          </a:p>
        </p:txBody>
      </p:sp>
    </p:spTree>
    <p:extLst>
      <p:ext uri="{BB962C8B-B14F-4D97-AF65-F5344CB8AC3E}">
        <p14:creationId xmlns:p14="http://schemas.microsoft.com/office/powerpoint/2010/main" val="725242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5E46F-66DD-E7F1-223B-A47F90F1C08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080D68-B287-8243-D4CF-C036C75B24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2B2BC3-76A4-08B9-0769-2AFF5DE5966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A4CFE24E-EBE4-A126-C755-9D49EC2045B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9B9630D-DDDA-2071-CEC7-AC9C23580574}"/>
              </a:ext>
            </a:extLst>
          </p:cNvPr>
          <p:cNvSpPr>
            <a:spLocks noGrp="1"/>
          </p:cNvSpPr>
          <p:nvPr>
            <p:ph type="sldNum" sz="quarter" idx="12"/>
          </p:nvPr>
        </p:nvSpPr>
        <p:spPr/>
        <p:txBody>
          <a:bodyPr/>
          <a:lstStyle>
            <a:lvl1pPr>
              <a:defRPr/>
            </a:lvl1pPr>
          </a:lstStyle>
          <a:p>
            <a:fld id="{458FF002-DE73-4463-9D32-31054F673299}" type="slidenum">
              <a:rPr lang="en-GB" altLang="en-US"/>
              <a:pPr/>
              <a:t>‹#›</a:t>
            </a:fld>
            <a:endParaRPr lang="en-GB" altLang="en-US"/>
          </a:p>
        </p:txBody>
      </p:sp>
    </p:spTree>
    <p:extLst>
      <p:ext uri="{BB962C8B-B14F-4D97-AF65-F5344CB8AC3E}">
        <p14:creationId xmlns:p14="http://schemas.microsoft.com/office/powerpoint/2010/main" val="2265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5732-8723-AEF3-20BA-3824BC10A623}"/>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33C2F0-C1C5-5844-3BFD-9801B351467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A327C2A-2D03-F02F-479B-A2850B925E8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A5CD649E-E94A-2A8D-7ECE-ECCCFB318712}"/>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57B66AA5-E3D3-D966-9B44-B7FFF4EB921D}"/>
              </a:ext>
            </a:extLst>
          </p:cNvPr>
          <p:cNvSpPr>
            <a:spLocks noGrp="1"/>
          </p:cNvSpPr>
          <p:nvPr>
            <p:ph type="sldNum" sz="quarter" idx="12"/>
          </p:nvPr>
        </p:nvSpPr>
        <p:spPr/>
        <p:txBody>
          <a:bodyPr/>
          <a:lstStyle>
            <a:lvl1pPr>
              <a:defRPr/>
            </a:lvl1pPr>
          </a:lstStyle>
          <a:p>
            <a:fld id="{6803A513-C9E0-4B8F-9BC9-8EC33D2BA42C}" type="slidenum">
              <a:rPr lang="en-GB" altLang="en-US"/>
              <a:pPr/>
              <a:t>‹#›</a:t>
            </a:fld>
            <a:endParaRPr lang="en-GB" altLang="en-US"/>
          </a:p>
        </p:txBody>
      </p:sp>
    </p:spTree>
    <p:extLst>
      <p:ext uri="{BB962C8B-B14F-4D97-AF65-F5344CB8AC3E}">
        <p14:creationId xmlns:p14="http://schemas.microsoft.com/office/powerpoint/2010/main" val="3564629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0DDC-07A7-AF87-1106-65CE265295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C013BB-8C17-75D1-9312-2838155ED5B4}"/>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6C05C35-A1F1-F7F7-247F-0477B03F92D1}"/>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A51A240-C42D-EA8F-E02D-5889F19889DD}"/>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32CCAA24-56D5-0C56-E640-657A476C5170}"/>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57955ABA-F3FA-F808-1481-391EDF4540DF}"/>
              </a:ext>
            </a:extLst>
          </p:cNvPr>
          <p:cNvSpPr>
            <a:spLocks noGrp="1"/>
          </p:cNvSpPr>
          <p:nvPr>
            <p:ph type="sldNum" sz="quarter" idx="12"/>
          </p:nvPr>
        </p:nvSpPr>
        <p:spPr/>
        <p:txBody>
          <a:bodyPr/>
          <a:lstStyle>
            <a:lvl1pPr>
              <a:defRPr/>
            </a:lvl1pPr>
          </a:lstStyle>
          <a:p>
            <a:fld id="{34324C06-6A1E-491C-AAB5-137049460950}" type="slidenum">
              <a:rPr lang="en-GB" altLang="en-US"/>
              <a:pPr/>
              <a:t>‹#›</a:t>
            </a:fld>
            <a:endParaRPr lang="en-GB" altLang="en-US"/>
          </a:p>
        </p:txBody>
      </p:sp>
    </p:spTree>
    <p:extLst>
      <p:ext uri="{BB962C8B-B14F-4D97-AF65-F5344CB8AC3E}">
        <p14:creationId xmlns:p14="http://schemas.microsoft.com/office/powerpoint/2010/main" val="169777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0052F-C244-B60F-1EDB-3F0228A0BC36}"/>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FE2F9C-FFC8-94D1-BB96-A711D2F3EC4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132FBA-5949-E10D-66E5-338158B3D5B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D88EF28-E92D-3160-E1F8-537924A62E1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55A947-BEC8-D64A-A29E-3EA3467ED4B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FBFCC73-FF77-3A1E-276D-B4A1C6220F39}"/>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332F48E2-2ECF-6C67-2EF0-0D7395343E74}"/>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D29EA789-79F7-A61E-9F85-AD1731274C39}"/>
              </a:ext>
            </a:extLst>
          </p:cNvPr>
          <p:cNvSpPr>
            <a:spLocks noGrp="1"/>
          </p:cNvSpPr>
          <p:nvPr>
            <p:ph type="sldNum" sz="quarter" idx="12"/>
          </p:nvPr>
        </p:nvSpPr>
        <p:spPr/>
        <p:txBody>
          <a:bodyPr/>
          <a:lstStyle>
            <a:lvl1pPr>
              <a:defRPr/>
            </a:lvl1pPr>
          </a:lstStyle>
          <a:p>
            <a:fld id="{B3A9BFC6-6077-40D2-AEB0-3C604A61AA0B}" type="slidenum">
              <a:rPr lang="en-GB" altLang="en-US"/>
              <a:pPr/>
              <a:t>‹#›</a:t>
            </a:fld>
            <a:endParaRPr lang="en-GB" altLang="en-US"/>
          </a:p>
        </p:txBody>
      </p:sp>
    </p:spTree>
    <p:extLst>
      <p:ext uri="{BB962C8B-B14F-4D97-AF65-F5344CB8AC3E}">
        <p14:creationId xmlns:p14="http://schemas.microsoft.com/office/powerpoint/2010/main" val="3854940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2B096-1B3F-D53D-E752-2816C10BD7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1344C26-1331-BB04-DB8F-2F0442A1FC7C}"/>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E882D89B-C448-860C-D411-C9C468FF2A80}"/>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0C9680D8-5592-3BE0-8D9B-A69997E78239}"/>
              </a:ext>
            </a:extLst>
          </p:cNvPr>
          <p:cNvSpPr>
            <a:spLocks noGrp="1"/>
          </p:cNvSpPr>
          <p:nvPr>
            <p:ph type="sldNum" sz="quarter" idx="12"/>
          </p:nvPr>
        </p:nvSpPr>
        <p:spPr/>
        <p:txBody>
          <a:bodyPr/>
          <a:lstStyle>
            <a:lvl1pPr>
              <a:defRPr/>
            </a:lvl1pPr>
          </a:lstStyle>
          <a:p>
            <a:fld id="{86F5BED6-8B50-46BC-A589-995DC8EE5A2B}" type="slidenum">
              <a:rPr lang="en-GB" altLang="en-US"/>
              <a:pPr/>
              <a:t>‹#›</a:t>
            </a:fld>
            <a:endParaRPr lang="en-GB" altLang="en-US"/>
          </a:p>
        </p:txBody>
      </p:sp>
    </p:spTree>
    <p:extLst>
      <p:ext uri="{BB962C8B-B14F-4D97-AF65-F5344CB8AC3E}">
        <p14:creationId xmlns:p14="http://schemas.microsoft.com/office/powerpoint/2010/main" val="4118562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B70AF8-73DC-3950-5F8A-62FBFD31B813}"/>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DD6C954E-C3BB-CF98-65D5-E949C56AE778}"/>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D9CD3728-8985-A50D-2BE7-0337CBCD843E}"/>
              </a:ext>
            </a:extLst>
          </p:cNvPr>
          <p:cNvSpPr>
            <a:spLocks noGrp="1"/>
          </p:cNvSpPr>
          <p:nvPr>
            <p:ph type="sldNum" sz="quarter" idx="12"/>
          </p:nvPr>
        </p:nvSpPr>
        <p:spPr/>
        <p:txBody>
          <a:bodyPr/>
          <a:lstStyle>
            <a:lvl1pPr>
              <a:defRPr/>
            </a:lvl1pPr>
          </a:lstStyle>
          <a:p>
            <a:fld id="{88D62DCA-68F3-43A7-92C9-778AEB6458F9}" type="slidenum">
              <a:rPr lang="en-GB" altLang="en-US"/>
              <a:pPr/>
              <a:t>‹#›</a:t>
            </a:fld>
            <a:endParaRPr lang="en-GB" altLang="en-US"/>
          </a:p>
        </p:txBody>
      </p:sp>
    </p:spTree>
    <p:extLst>
      <p:ext uri="{BB962C8B-B14F-4D97-AF65-F5344CB8AC3E}">
        <p14:creationId xmlns:p14="http://schemas.microsoft.com/office/powerpoint/2010/main" val="3164384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CB733-2175-6918-4F75-5297EE204EF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961443-8611-8BFD-C397-421EE0D6A33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F12D659-5D68-EB6A-4D14-0CDB93D6F71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202483-34BF-ED75-8F39-85D825C43382}"/>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EE0B2BC-D420-32FC-6685-5B380CFE805F}"/>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4CFEDAF1-49C6-5159-54AA-332E9CFB0A1B}"/>
              </a:ext>
            </a:extLst>
          </p:cNvPr>
          <p:cNvSpPr>
            <a:spLocks noGrp="1"/>
          </p:cNvSpPr>
          <p:nvPr>
            <p:ph type="sldNum" sz="quarter" idx="12"/>
          </p:nvPr>
        </p:nvSpPr>
        <p:spPr/>
        <p:txBody>
          <a:bodyPr/>
          <a:lstStyle>
            <a:lvl1pPr>
              <a:defRPr/>
            </a:lvl1pPr>
          </a:lstStyle>
          <a:p>
            <a:fld id="{2068C361-00DB-41B7-82E1-9B2B33AAAB11}" type="slidenum">
              <a:rPr lang="en-GB" altLang="en-US"/>
              <a:pPr/>
              <a:t>‹#›</a:t>
            </a:fld>
            <a:endParaRPr lang="en-GB" altLang="en-US"/>
          </a:p>
        </p:txBody>
      </p:sp>
    </p:spTree>
    <p:extLst>
      <p:ext uri="{BB962C8B-B14F-4D97-AF65-F5344CB8AC3E}">
        <p14:creationId xmlns:p14="http://schemas.microsoft.com/office/powerpoint/2010/main" val="1023511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178CA-52FF-96FB-9BAC-662CF0A55AD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AAF1D2-A65A-766C-E8F4-7117E7A4B8B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DCC2C1D-F58A-4886-A5BA-40B34A2345B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F1528B-BD3D-5F35-B411-5D71AEA2D458}"/>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1C6774A5-E239-6760-0BEC-D89D1592B19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F0752AA-C6B3-9A57-97FC-23C783DA9D4C}"/>
              </a:ext>
            </a:extLst>
          </p:cNvPr>
          <p:cNvSpPr>
            <a:spLocks noGrp="1"/>
          </p:cNvSpPr>
          <p:nvPr>
            <p:ph type="sldNum" sz="quarter" idx="12"/>
          </p:nvPr>
        </p:nvSpPr>
        <p:spPr/>
        <p:txBody>
          <a:bodyPr/>
          <a:lstStyle>
            <a:lvl1pPr>
              <a:defRPr/>
            </a:lvl1pPr>
          </a:lstStyle>
          <a:p>
            <a:fld id="{D477FDC2-2FD4-4AAD-864D-50F7E784E1D8}" type="slidenum">
              <a:rPr lang="en-GB" altLang="en-US"/>
              <a:pPr/>
              <a:t>‹#›</a:t>
            </a:fld>
            <a:endParaRPr lang="en-GB" altLang="en-US"/>
          </a:p>
        </p:txBody>
      </p:sp>
    </p:spTree>
    <p:extLst>
      <p:ext uri="{BB962C8B-B14F-4D97-AF65-F5344CB8AC3E}">
        <p14:creationId xmlns:p14="http://schemas.microsoft.com/office/powerpoint/2010/main" val="4142980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86E426E-2259-CC5A-2609-8AE2C473BC3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9A79BE90-081C-9E42-D051-E839C959F66A}"/>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EC752956-4CFC-2E9A-8EF4-98EFBADAF624}"/>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1029" name="Rectangle 5">
            <a:extLst>
              <a:ext uri="{FF2B5EF4-FFF2-40B4-BE49-F238E27FC236}">
                <a16:creationId xmlns:a16="http://schemas.microsoft.com/office/drawing/2014/main" id="{1269C7D1-58BF-6967-26E7-53B389F0FBE6}"/>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GB" altLang="en-US"/>
          </a:p>
        </p:txBody>
      </p:sp>
      <p:sp>
        <p:nvSpPr>
          <p:cNvPr id="1030" name="Rectangle 6">
            <a:extLst>
              <a:ext uri="{FF2B5EF4-FFF2-40B4-BE49-F238E27FC236}">
                <a16:creationId xmlns:a16="http://schemas.microsoft.com/office/drawing/2014/main" id="{1A860780-3446-10A4-09C6-27308C812314}"/>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A063D22-F41D-45AC-AE39-2A19421A6874}"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Comic Sans MS" panose="030F0702030302020204" pitchFamily="66" charset="0"/>
        </a:defRPr>
      </a:lvl2pPr>
      <a:lvl3pPr algn="ctr" rtl="0" fontAlgn="base">
        <a:spcBef>
          <a:spcPct val="0"/>
        </a:spcBef>
        <a:spcAft>
          <a:spcPct val="0"/>
        </a:spcAft>
        <a:defRPr sz="4400">
          <a:solidFill>
            <a:schemeClr val="tx2"/>
          </a:solidFill>
          <a:latin typeface="Comic Sans MS" panose="030F0702030302020204" pitchFamily="66" charset="0"/>
        </a:defRPr>
      </a:lvl3pPr>
      <a:lvl4pPr algn="ctr" rtl="0" fontAlgn="base">
        <a:spcBef>
          <a:spcPct val="0"/>
        </a:spcBef>
        <a:spcAft>
          <a:spcPct val="0"/>
        </a:spcAft>
        <a:defRPr sz="4400">
          <a:solidFill>
            <a:schemeClr val="tx2"/>
          </a:solidFill>
          <a:latin typeface="Comic Sans MS" panose="030F0702030302020204" pitchFamily="66" charset="0"/>
        </a:defRPr>
      </a:lvl4pPr>
      <a:lvl5pPr algn="ctr" rtl="0" fontAlgn="base">
        <a:spcBef>
          <a:spcPct val="0"/>
        </a:spcBef>
        <a:spcAft>
          <a:spcPct val="0"/>
        </a:spcAft>
        <a:defRPr sz="4400">
          <a:solidFill>
            <a:schemeClr val="tx2"/>
          </a:solidFill>
          <a:latin typeface="Comic Sans MS" panose="030F0702030302020204" pitchFamily="66" charset="0"/>
        </a:defRPr>
      </a:lvl5pPr>
      <a:lvl6pPr marL="457200" algn="ctr" rtl="0" fontAlgn="base">
        <a:spcBef>
          <a:spcPct val="0"/>
        </a:spcBef>
        <a:spcAft>
          <a:spcPct val="0"/>
        </a:spcAft>
        <a:defRPr sz="4400">
          <a:solidFill>
            <a:schemeClr val="tx2"/>
          </a:solidFill>
          <a:latin typeface="Comic Sans MS" panose="030F0702030302020204" pitchFamily="66" charset="0"/>
        </a:defRPr>
      </a:lvl6pPr>
      <a:lvl7pPr marL="914400" algn="ctr" rtl="0" fontAlgn="base">
        <a:spcBef>
          <a:spcPct val="0"/>
        </a:spcBef>
        <a:spcAft>
          <a:spcPct val="0"/>
        </a:spcAft>
        <a:defRPr sz="4400">
          <a:solidFill>
            <a:schemeClr val="tx2"/>
          </a:solidFill>
          <a:latin typeface="Comic Sans MS" panose="030F0702030302020204" pitchFamily="66" charset="0"/>
        </a:defRPr>
      </a:lvl7pPr>
      <a:lvl8pPr marL="1371600" algn="ctr" rtl="0" fontAlgn="base">
        <a:spcBef>
          <a:spcPct val="0"/>
        </a:spcBef>
        <a:spcAft>
          <a:spcPct val="0"/>
        </a:spcAft>
        <a:defRPr sz="4400">
          <a:solidFill>
            <a:schemeClr val="tx2"/>
          </a:solidFill>
          <a:latin typeface="Comic Sans MS" panose="030F0702030302020204" pitchFamily="66" charset="0"/>
        </a:defRPr>
      </a:lvl8pPr>
      <a:lvl9pPr marL="1828800" algn="ctr" rtl="0" fontAlgn="base">
        <a:spcBef>
          <a:spcPct val="0"/>
        </a:spcBef>
        <a:spcAft>
          <a:spcPct val="0"/>
        </a:spcAft>
        <a:defRPr sz="4400">
          <a:solidFill>
            <a:schemeClr val="tx2"/>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E2C304F-C7AD-3420-8C90-32C70D9364C3}"/>
              </a:ext>
            </a:extLst>
          </p:cNvPr>
          <p:cNvSpPr>
            <a:spLocks noGrp="1" noChangeArrowheads="1"/>
          </p:cNvSpPr>
          <p:nvPr>
            <p:ph type="ctrTitle"/>
          </p:nvPr>
        </p:nvSpPr>
        <p:spPr>
          <a:xfrm>
            <a:off x="685800" y="2130425"/>
            <a:ext cx="7772400" cy="1470025"/>
          </a:xfrm>
        </p:spPr>
        <p:txBody>
          <a:bodyPr anchor="ctr"/>
          <a:lstStyle/>
          <a:p>
            <a:r>
              <a:rPr lang="en-GB" altLang="en-US" sz="4400"/>
              <a:t>Principles of genetic engineering</a:t>
            </a:r>
          </a:p>
        </p:txBody>
      </p:sp>
      <p:sp>
        <p:nvSpPr>
          <p:cNvPr id="2051" name="Rectangle 3">
            <a:extLst>
              <a:ext uri="{FF2B5EF4-FFF2-40B4-BE49-F238E27FC236}">
                <a16:creationId xmlns:a16="http://schemas.microsoft.com/office/drawing/2014/main" id="{69C974A9-C949-B872-FB27-9F491CFC7DB2}"/>
              </a:ext>
            </a:extLst>
          </p:cNvPr>
          <p:cNvSpPr>
            <a:spLocks noGrp="1" noChangeArrowheads="1"/>
          </p:cNvSpPr>
          <p:nvPr>
            <p:ph type="subTitle" idx="1"/>
          </p:nvPr>
        </p:nvSpPr>
        <p:spPr>
          <a:xfrm>
            <a:off x="1371600" y="3886200"/>
            <a:ext cx="6400800" cy="1752600"/>
          </a:xfrm>
        </p:spPr>
        <p:txBody>
          <a:bodyPr/>
          <a:lstStyle/>
          <a:p>
            <a:r>
              <a:rPr lang="en-GB" altLang="en-US" sz="3200"/>
              <a:t>L Mathias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4E55D0D-DC13-405D-AB91-1602A70E9AFC}"/>
              </a:ext>
            </a:extLst>
          </p:cNvPr>
          <p:cNvSpPr>
            <a:spLocks noGrp="1" noChangeArrowheads="1"/>
          </p:cNvSpPr>
          <p:nvPr>
            <p:ph type="title"/>
          </p:nvPr>
        </p:nvSpPr>
        <p:spPr/>
        <p:txBody>
          <a:bodyPr/>
          <a:lstStyle/>
          <a:p>
            <a:r>
              <a:rPr lang="en-GB" altLang="en-US"/>
              <a:t>Replica plating</a:t>
            </a:r>
          </a:p>
        </p:txBody>
      </p:sp>
      <p:sp>
        <p:nvSpPr>
          <p:cNvPr id="29699" name="Rectangle 3">
            <a:extLst>
              <a:ext uri="{FF2B5EF4-FFF2-40B4-BE49-F238E27FC236}">
                <a16:creationId xmlns:a16="http://schemas.microsoft.com/office/drawing/2014/main" id="{304A2540-93C5-816B-D5B2-32CF63F67E35}"/>
              </a:ext>
            </a:extLst>
          </p:cNvPr>
          <p:cNvSpPr>
            <a:spLocks noGrp="1" noChangeArrowheads="1"/>
          </p:cNvSpPr>
          <p:nvPr>
            <p:ph type="body" idx="1"/>
          </p:nvPr>
        </p:nvSpPr>
        <p:spPr/>
        <p:txBody>
          <a:bodyPr/>
          <a:lstStyle/>
          <a:p>
            <a:endParaRPr lang="en-US" altLang="en-US"/>
          </a:p>
        </p:txBody>
      </p:sp>
      <p:pic>
        <p:nvPicPr>
          <p:cNvPr id="29700" name="Picture 4">
            <a:extLst>
              <a:ext uri="{FF2B5EF4-FFF2-40B4-BE49-F238E27FC236}">
                <a16:creationId xmlns:a16="http://schemas.microsoft.com/office/drawing/2014/main" id="{0287A7D3-B33D-8420-BFF1-1BF732D0A6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844675"/>
            <a:ext cx="8207375" cy="36718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DDE17FB2-B129-13BA-76C5-A8CB90105865}"/>
              </a:ext>
            </a:extLst>
          </p:cNvPr>
          <p:cNvSpPr>
            <a:spLocks noGrp="1" noChangeArrowheads="1"/>
          </p:cNvSpPr>
          <p:nvPr>
            <p:ph type="title"/>
          </p:nvPr>
        </p:nvSpPr>
        <p:spPr/>
        <p:txBody>
          <a:bodyPr/>
          <a:lstStyle/>
          <a:p>
            <a:r>
              <a:rPr lang="en-GB" altLang="en-US" sz="4000"/>
              <a:t>Step 4: Multiplication of the host cells by cloning</a:t>
            </a:r>
          </a:p>
        </p:txBody>
      </p:sp>
      <p:sp>
        <p:nvSpPr>
          <p:cNvPr id="28675" name="Rectangle 3">
            <a:extLst>
              <a:ext uri="{FF2B5EF4-FFF2-40B4-BE49-F238E27FC236}">
                <a16:creationId xmlns:a16="http://schemas.microsoft.com/office/drawing/2014/main" id="{3E9B906C-0D39-9780-FA36-0B39803C7012}"/>
              </a:ext>
            </a:extLst>
          </p:cNvPr>
          <p:cNvSpPr>
            <a:spLocks noGrp="1" noChangeArrowheads="1"/>
          </p:cNvSpPr>
          <p:nvPr>
            <p:ph type="body" idx="1"/>
          </p:nvPr>
        </p:nvSpPr>
        <p:spPr>
          <a:xfrm>
            <a:off x="457200" y="2708275"/>
            <a:ext cx="8229600" cy="3417888"/>
          </a:xfrm>
        </p:spPr>
        <p:txBody>
          <a:bodyPr/>
          <a:lstStyle/>
          <a:p>
            <a:r>
              <a:rPr lang="en-GB" altLang="en-US"/>
              <a:t>Large scale fermenters by cloning</a:t>
            </a:r>
          </a:p>
          <a:p>
            <a:r>
              <a:rPr lang="en-GB" altLang="en-US"/>
              <a:t>All genetically identical because of asexual reproduction</a:t>
            </a:r>
          </a:p>
          <a:p>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EB582C7-5FCB-23CA-B4B8-184200F696EF}"/>
              </a:ext>
            </a:extLst>
          </p:cNvPr>
          <p:cNvSpPr>
            <a:spLocks noGrp="1" noChangeArrowheads="1"/>
          </p:cNvSpPr>
          <p:nvPr>
            <p:ph type="title"/>
          </p:nvPr>
        </p:nvSpPr>
        <p:spPr>
          <a:xfrm>
            <a:off x="395288" y="2565400"/>
            <a:ext cx="8229600" cy="1143000"/>
          </a:xfrm>
        </p:spPr>
        <p:txBody>
          <a:bodyPr/>
          <a:lstStyle/>
          <a:p>
            <a:r>
              <a:rPr lang="en-GB" altLang="en-US" sz="4000"/>
              <a:t>Step 5: Extraction of desired gene product</a:t>
            </a:r>
          </a:p>
        </p:txBody>
      </p:sp>
      <p:sp>
        <p:nvSpPr>
          <p:cNvPr id="31747" name="Rectangle 3">
            <a:extLst>
              <a:ext uri="{FF2B5EF4-FFF2-40B4-BE49-F238E27FC236}">
                <a16:creationId xmlns:a16="http://schemas.microsoft.com/office/drawing/2014/main" id="{56F7F8B8-DC5B-1BD2-58AF-DFF4FCAD53A5}"/>
              </a:ext>
            </a:extLst>
          </p:cNvPr>
          <p:cNvSpPr>
            <a:spLocks noGrp="1" noChangeArrowheads="1"/>
          </p:cNvSpPr>
          <p:nvPr>
            <p:ph type="body" idx="1"/>
          </p:nvPr>
        </p:nvSpPr>
        <p:spPr/>
        <p:txBody>
          <a:bodyPr/>
          <a:lstStyle/>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F46CA4DE-3726-3A31-386D-464E9477BFB3}"/>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cs typeface="Arial" panose="020B0604020202020204" pitchFamily="34" charset="0"/>
              </a:rPr>
              <a:t>This powerpoint was kindly donated to </a:t>
            </a:r>
            <a:r>
              <a:rPr lang="en-GB" altLang="en-US" sz="2400">
                <a:cs typeface="Arial" panose="020B0604020202020204" pitchFamily="34" charset="0"/>
                <a:hlinkClick r:id="rId3"/>
              </a:rPr>
              <a:t>www.worldofteaching.com</a:t>
            </a:r>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endParaRPr lang="en-GB" altLang="en-US" sz="2400">
              <a:cs typeface="Arial" panose="020B0604020202020204" pitchFamily="34" charset="0"/>
            </a:endParaRPr>
          </a:p>
          <a:p>
            <a:r>
              <a:rPr lang="en-GB" altLang="en-US" sz="2400">
                <a:cs typeface="Arial" panose="020B0604020202020204" pitchFamily="34" charset="0"/>
                <a:hlinkClick r:id="rId3"/>
              </a:rPr>
              <a:t>http://www.worldofteaching.com</a:t>
            </a:r>
            <a:r>
              <a:rPr lang="en-GB" altLang="en-US" sz="240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cs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7A1C63A-E563-9D96-8397-2BBB86D2DAA9}"/>
              </a:ext>
            </a:extLst>
          </p:cNvPr>
          <p:cNvSpPr>
            <a:spLocks noGrp="1" noChangeArrowheads="1"/>
          </p:cNvSpPr>
          <p:nvPr>
            <p:ph type="title"/>
          </p:nvPr>
        </p:nvSpPr>
        <p:spPr/>
        <p:txBody>
          <a:bodyPr/>
          <a:lstStyle/>
          <a:p>
            <a:r>
              <a:rPr lang="en-GB" altLang="en-US"/>
              <a:t>What is genetic engineering</a:t>
            </a:r>
          </a:p>
        </p:txBody>
      </p:sp>
      <p:sp>
        <p:nvSpPr>
          <p:cNvPr id="3075" name="Rectangle 3">
            <a:extLst>
              <a:ext uri="{FF2B5EF4-FFF2-40B4-BE49-F238E27FC236}">
                <a16:creationId xmlns:a16="http://schemas.microsoft.com/office/drawing/2014/main" id="{FDF5DAA8-7A30-8C5D-B2BD-6FC90B86E333}"/>
              </a:ext>
            </a:extLst>
          </p:cNvPr>
          <p:cNvSpPr>
            <a:spLocks noGrp="1" noChangeArrowheads="1"/>
          </p:cNvSpPr>
          <p:nvPr>
            <p:ph type="body" idx="1"/>
          </p:nvPr>
        </p:nvSpPr>
        <p:spPr>
          <a:xfrm>
            <a:off x="468313" y="1284288"/>
            <a:ext cx="8229600" cy="5573712"/>
          </a:xfrm>
        </p:spPr>
        <p:txBody>
          <a:bodyPr/>
          <a:lstStyle/>
          <a:p>
            <a:r>
              <a:rPr lang="en-GB" altLang="en-US" sz="2800"/>
              <a:t>Genetic engineering, also known as </a:t>
            </a:r>
            <a:r>
              <a:rPr lang="en-GB" altLang="en-US" sz="2800" u="sng"/>
              <a:t>recombinant DNA technology</a:t>
            </a:r>
            <a:r>
              <a:rPr lang="en-GB" altLang="en-US" sz="2800"/>
              <a:t>, means altering the genes in a living organism to produce a </a:t>
            </a:r>
            <a:r>
              <a:rPr lang="en-GB" altLang="en-US" sz="2800" u="sng"/>
              <a:t>Genetically Modified Organism (GMO)</a:t>
            </a:r>
            <a:r>
              <a:rPr lang="en-GB" altLang="en-US" sz="2800"/>
              <a:t> with a new genotype. </a:t>
            </a:r>
          </a:p>
          <a:p>
            <a:r>
              <a:rPr lang="en-GB" altLang="en-US" sz="2800"/>
              <a:t>Various kinds of genetic modification are possible: inserting a foreign gene from one species into another, forming a </a:t>
            </a:r>
            <a:r>
              <a:rPr lang="en-GB" altLang="en-US" sz="2800" u="sng"/>
              <a:t>transgenic organism</a:t>
            </a:r>
            <a:r>
              <a:rPr lang="en-GB" altLang="en-US" sz="2800"/>
              <a:t>; altering an existing gene so that its product is changed; or changing gene expression so that it is translated more often or not at all.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A169693-F14C-58FE-B823-876A169C81DB}"/>
              </a:ext>
            </a:extLst>
          </p:cNvPr>
          <p:cNvSpPr>
            <a:spLocks noGrp="1" noChangeArrowheads="1"/>
          </p:cNvSpPr>
          <p:nvPr>
            <p:ph type="title"/>
          </p:nvPr>
        </p:nvSpPr>
        <p:spPr/>
        <p:txBody>
          <a:bodyPr/>
          <a:lstStyle/>
          <a:p>
            <a:r>
              <a:rPr lang="en-GB" altLang="en-US" sz="4000"/>
              <a:t>Basic steps in genetic engineering</a:t>
            </a:r>
          </a:p>
        </p:txBody>
      </p:sp>
      <p:sp>
        <p:nvSpPr>
          <p:cNvPr id="11267" name="Rectangle 3">
            <a:extLst>
              <a:ext uri="{FF2B5EF4-FFF2-40B4-BE49-F238E27FC236}">
                <a16:creationId xmlns:a16="http://schemas.microsoft.com/office/drawing/2014/main" id="{B7EB05C9-BC74-8F86-EE08-E3A51F3601A1}"/>
              </a:ext>
            </a:extLst>
          </p:cNvPr>
          <p:cNvSpPr>
            <a:spLocks noGrp="1" noChangeArrowheads="1"/>
          </p:cNvSpPr>
          <p:nvPr>
            <p:ph type="body" idx="1"/>
          </p:nvPr>
        </p:nvSpPr>
        <p:spPr>
          <a:xfrm>
            <a:off x="457200" y="2060575"/>
            <a:ext cx="8229600" cy="4065588"/>
          </a:xfrm>
        </p:spPr>
        <p:txBody>
          <a:bodyPr/>
          <a:lstStyle/>
          <a:p>
            <a:pPr marL="609600" indent="-609600">
              <a:buFontTx/>
              <a:buAutoNum type="arabicPeriod"/>
            </a:pPr>
            <a:r>
              <a:rPr lang="en-GB" altLang="en-US"/>
              <a:t>Isolate the gene</a:t>
            </a:r>
          </a:p>
          <a:p>
            <a:pPr marL="609600" indent="-609600">
              <a:buFontTx/>
              <a:buAutoNum type="arabicPeriod"/>
            </a:pPr>
            <a:r>
              <a:rPr lang="en-GB" altLang="en-US"/>
              <a:t>Insert it in a host using a vector</a:t>
            </a:r>
          </a:p>
          <a:p>
            <a:pPr marL="609600" indent="-609600">
              <a:buFontTx/>
              <a:buAutoNum type="arabicPeriod"/>
            </a:pPr>
            <a:r>
              <a:rPr lang="en-GB" altLang="en-US"/>
              <a:t>Produce as many copies of the host as possible</a:t>
            </a:r>
          </a:p>
          <a:p>
            <a:pPr marL="609600" indent="-609600">
              <a:buFontTx/>
              <a:buAutoNum type="arabicPeriod"/>
            </a:pPr>
            <a:r>
              <a:rPr lang="en-GB" altLang="en-US"/>
              <a:t>Separate and purify the product of the gene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A16CE31-2FE1-144F-A459-F65CDA1EB9D9}"/>
              </a:ext>
            </a:extLst>
          </p:cNvPr>
          <p:cNvSpPr>
            <a:spLocks noGrp="1" noChangeArrowheads="1"/>
          </p:cNvSpPr>
          <p:nvPr>
            <p:ph type="title"/>
          </p:nvPr>
        </p:nvSpPr>
        <p:spPr/>
        <p:txBody>
          <a:bodyPr/>
          <a:lstStyle/>
          <a:p>
            <a:r>
              <a:rPr lang="en-GB" altLang="en-US"/>
              <a:t>Step 1: Isolating the gene</a:t>
            </a:r>
          </a:p>
        </p:txBody>
      </p:sp>
      <p:sp>
        <p:nvSpPr>
          <p:cNvPr id="14339" name="Rectangle 3">
            <a:extLst>
              <a:ext uri="{FF2B5EF4-FFF2-40B4-BE49-F238E27FC236}">
                <a16:creationId xmlns:a16="http://schemas.microsoft.com/office/drawing/2014/main" id="{2F755A61-594C-C21F-DC9A-36BA23A37C69}"/>
              </a:ext>
            </a:extLst>
          </p:cNvPr>
          <p:cNvSpPr>
            <a:spLocks noGrp="1" noChangeArrowheads="1"/>
          </p:cNvSpPr>
          <p:nvPr>
            <p:ph type="body" idx="1"/>
          </p:nvPr>
        </p:nvSpPr>
        <p:spPr/>
        <p:txBody>
          <a:bodyPr/>
          <a:lstStyle/>
          <a:p>
            <a:endParaRPr lang="en-US" altLang="en-US"/>
          </a:p>
        </p:txBody>
      </p:sp>
      <p:pic>
        <p:nvPicPr>
          <p:cNvPr id="14341" name="Picture 5">
            <a:extLst>
              <a:ext uri="{FF2B5EF4-FFF2-40B4-BE49-F238E27FC236}">
                <a16:creationId xmlns:a16="http://schemas.microsoft.com/office/drawing/2014/main" id="{023676DA-E727-F15B-2537-C544119970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133600"/>
            <a:ext cx="9144000" cy="3063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2EA6156-8133-88AF-DE4C-B0CBE99AD64A}"/>
              </a:ext>
            </a:extLst>
          </p:cNvPr>
          <p:cNvSpPr>
            <a:spLocks noGrp="1" noChangeArrowheads="1"/>
          </p:cNvSpPr>
          <p:nvPr>
            <p:ph type="title"/>
          </p:nvPr>
        </p:nvSpPr>
        <p:spPr/>
        <p:txBody>
          <a:bodyPr/>
          <a:lstStyle/>
          <a:p>
            <a:r>
              <a:rPr lang="en-GB" altLang="en-US" sz="4000"/>
              <a:t>Step 1: Alternative method (using reverse transcriptase)</a:t>
            </a:r>
          </a:p>
        </p:txBody>
      </p:sp>
      <p:sp>
        <p:nvSpPr>
          <p:cNvPr id="16387" name="Rectangle 3">
            <a:extLst>
              <a:ext uri="{FF2B5EF4-FFF2-40B4-BE49-F238E27FC236}">
                <a16:creationId xmlns:a16="http://schemas.microsoft.com/office/drawing/2014/main" id="{DF362B43-8CE6-2C16-66BF-7A3B701F61CC}"/>
              </a:ext>
            </a:extLst>
          </p:cNvPr>
          <p:cNvSpPr>
            <a:spLocks noGrp="1" noChangeArrowheads="1"/>
          </p:cNvSpPr>
          <p:nvPr>
            <p:ph type="body" idx="1"/>
          </p:nvPr>
        </p:nvSpPr>
        <p:spPr>
          <a:xfrm>
            <a:off x="468313" y="1989138"/>
            <a:ext cx="8229600" cy="4094162"/>
          </a:xfrm>
        </p:spPr>
        <p:txBody>
          <a:bodyPr/>
          <a:lstStyle/>
          <a:p>
            <a:r>
              <a:rPr lang="en-GB" altLang="en-US"/>
              <a:t>Reverse transcriptase</a:t>
            </a:r>
          </a:p>
          <a:p>
            <a:r>
              <a:rPr lang="en-GB" altLang="en-US"/>
              <a:t>mRNA converted into cDNA</a:t>
            </a:r>
          </a:p>
          <a:p>
            <a:r>
              <a:rPr lang="en-GB" altLang="en-US"/>
              <a:t>Complementary strand produced using DNA polymerase</a:t>
            </a:r>
          </a:p>
          <a:p>
            <a:r>
              <a:rPr lang="en-GB" altLang="en-US"/>
              <a:t>Advantage – more mRNA in cell than DNA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4FE4EC5-724E-4EB5-B9E3-D3269BFAABCF}"/>
              </a:ext>
            </a:extLst>
          </p:cNvPr>
          <p:cNvSpPr>
            <a:spLocks noGrp="1" noChangeArrowheads="1"/>
          </p:cNvSpPr>
          <p:nvPr>
            <p:ph type="title"/>
          </p:nvPr>
        </p:nvSpPr>
        <p:spPr/>
        <p:txBody>
          <a:bodyPr/>
          <a:lstStyle/>
          <a:p>
            <a:r>
              <a:rPr lang="en-GB" altLang="en-US" sz="4000"/>
              <a:t>Step 2: Inserting gene into vector</a:t>
            </a:r>
          </a:p>
        </p:txBody>
      </p:sp>
      <p:sp>
        <p:nvSpPr>
          <p:cNvPr id="18435" name="Rectangle 3">
            <a:extLst>
              <a:ext uri="{FF2B5EF4-FFF2-40B4-BE49-F238E27FC236}">
                <a16:creationId xmlns:a16="http://schemas.microsoft.com/office/drawing/2014/main" id="{B1740ADB-48AF-38D1-6470-12F1ACD9CC4D}"/>
              </a:ext>
            </a:extLst>
          </p:cNvPr>
          <p:cNvSpPr>
            <a:spLocks noGrp="1" noChangeArrowheads="1"/>
          </p:cNvSpPr>
          <p:nvPr>
            <p:ph type="body" idx="1"/>
          </p:nvPr>
        </p:nvSpPr>
        <p:spPr>
          <a:xfrm>
            <a:off x="468313" y="1773238"/>
            <a:ext cx="3455987" cy="4608512"/>
          </a:xfrm>
        </p:spPr>
        <p:txBody>
          <a:bodyPr/>
          <a:lstStyle/>
          <a:p>
            <a:r>
              <a:rPr lang="en-GB" altLang="en-US" u="sng"/>
              <a:t>Vector</a:t>
            </a:r>
            <a:r>
              <a:rPr lang="en-GB" altLang="en-US"/>
              <a:t> – molecule of DNA which is used to carry a foreign gene into a  host cell</a:t>
            </a:r>
          </a:p>
        </p:txBody>
      </p:sp>
      <p:pic>
        <p:nvPicPr>
          <p:cNvPr id="18437" name="Picture 5">
            <a:extLst>
              <a:ext uri="{FF2B5EF4-FFF2-40B4-BE49-F238E27FC236}">
                <a16:creationId xmlns:a16="http://schemas.microsoft.com/office/drawing/2014/main" id="{B63E2E9E-9FD7-52C8-0DE1-35D5BDC4CB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7900" y="1052513"/>
            <a:ext cx="3571875" cy="5391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3133C0C-311B-885F-6C89-72B2C0A487C0}"/>
              </a:ext>
            </a:extLst>
          </p:cNvPr>
          <p:cNvSpPr>
            <a:spLocks noGrp="1" noChangeArrowheads="1"/>
          </p:cNvSpPr>
          <p:nvPr>
            <p:ph type="title"/>
          </p:nvPr>
        </p:nvSpPr>
        <p:spPr/>
        <p:txBody>
          <a:bodyPr/>
          <a:lstStyle/>
          <a:p>
            <a:endParaRPr lang="en-US" altLang="en-US"/>
          </a:p>
        </p:txBody>
      </p:sp>
      <p:sp>
        <p:nvSpPr>
          <p:cNvPr id="24579" name="Rectangle 3">
            <a:extLst>
              <a:ext uri="{FF2B5EF4-FFF2-40B4-BE49-F238E27FC236}">
                <a16:creationId xmlns:a16="http://schemas.microsoft.com/office/drawing/2014/main" id="{A850794E-125B-62EB-2FD4-F267334FCEB0}"/>
              </a:ext>
            </a:extLst>
          </p:cNvPr>
          <p:cNvSpPr>
            <a:spLocks noGrp="1" noChangeArrowheads="1"/>
          </p:cNvSpPr>
          <p:nvPr>
            <p:ph type="body" idx="1"/>
          </p:nvPr>
        </p:nvSpPr>
        <p:spPr/>
        <p:txBody>
          <a:bodyPr/>
          <a:lstStyle/>
          <a:p>
            <a:endParaRPr lang="en-US" altLang="en-US"/>
          </a:p>
        </p:txBody>
      </p:sp>
      <p:pic>
        <p:nvPicPr>
          <p:cNvPr id="24581" name="Picture 5">
            <a:extLst>
              <a:ext uri="{FF2B5EF4-FFF2-40B4-BE49-F238E27FC236}">
                <a16:creationId xmlns:a16="http://schemas.microsoft.com/office/drawing/2014/main" id="{535F8615-7577-04B2-66EF-3E55BF2BE2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0F7EB9B-3F2D-8111-00A6-13DB5F9723DF}"/>
              </a:ext>
            </a:extLst>
          </p:cNvPr>
          <p:cNvSpPr>
            <a:spLocks noGrp="1" noChangeArrowheads="1"/>
          </p:cNvSpPr>
          <p:nvPr>
            <p:ph type="title"/>
          </p:nvPr>
        </p:nvSpPr>
        <p:spPr/>
        <p:txBody>
          <a:bodyPr/>
          <a:lstStyle/>
          <a:p>
            <a:endParaRPr lang="en-US" altLang="en-US"/>
          </a:p>
        </p:txBody>
      </p:sp>
      <p:sp>
        <p:nvSpPr>
          <p:cNvPr id="26627" name="Rectangle 3">
            <a:extLst>
              <a:ext uri="{FF2B5EF4-FFF2-40B4-BE49-F238E27FC236}">
                <a16:creationId xmlns:a16="http://schemas.microsoft.com/office/drawing/2014/main" id="{3CEE7BF5-373C-F7D7-6243-0F703A1D089F}"/>
              </a:ext>
            </a:extLst>
          </p:cNvPr>
          <p:cNvSpPr>
            <a:spLocks noGrp="1" noChangeArrowheads="1"/>
          </p:cNvSpPr>
          <p:nvPr>
            <p:ph type="body" idx="1"/>
          </p:nvPr>
        </p:nvSpPr>
        <p:spPr/>
        <p:txBody>
          <a:bodyPr/>
          <a:lstStyle/>
          <a:p>
            <a:endParaRPr lang="en-US" altLang="en-US"/>
          </a:p>
        </p:txBody>
      </p:sp>
      <p:pic>
        <p:nvPicPr>
          <p:cNvPr id="26629" name="Picture 5">
            <a:extLst>
              <a:ext uri="{FF2B5EF4-FFF2-40B4-BE49-F238E27FC236}">
                <a16:creationId xmlns:a16="http://schemas.microsoft.com/office/drawing/2014/main" id="{54F95FE8-0170-7287-01EA-2A64D107EE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96975"/>
            <a:ext cx="9144000" cy="4175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7D8F526-C1F0-D40A-E865-15278B70F73B}"/>
              </a:ext>
            </a:extLst>
          </p:cNvPr>
          <p:cNvSpPr>
            <a:spLocks noGrp="1" noChangeArrowheads="1"/>
          </p:cNvSpPr>
          <p:nvPr>
            <p:ph type="title"/>
          </p:nvPr>
        </p:nvSpPr>
        <p:spPr/>
        <p:txBody>
          <a:bodyPr/>
          <a:lstStyle/>
          <a:p>
            <a:r>
              <a:rPr lang="en-GB" altLang="en-US" sz="4000"/>
              <a:t>Step 3: inserting vector into host</a:t>
            </a:r>
          </a:p>
        </p:txBody>
      </p:sp>
      <p:sp>
        <p:nvSpPr>
          <p:cNvPr id="20483" name="Rectangle 3">
            <a:extLst>
              <a:ext uri="{FF2B5EF4-FFF2-40B4-BE49-F238E27FC236}">
                <a16:creationId xmlns:a16="http://schemas.microsoft.com/office/drawing/2014/main" id="{4AC0F7EE-FA76-EAEF-CBCA-4ED3776AF981}"/>
              </a:ext>
            </a:extLst>
          </p:cNvPr>
          <p:cNvSpPr>
            <a:spLocks noGrp="1" noChangeArrowheads="1"/>
          </p:cNvSpPr>
          <p:nvPr>
            <p:ph type="body" idx="1"/>
          </p:nvPr>
        </p:nvSpPr>
        <p:spPr/>
        <p:txBody>
          <a:bodyPr/>
          <a:lstStyle/>
          <a:p>
            <a:r>
              <a:rPr lang="en-GB" altLang="en-US"/>
              <a:t>See worksheet</a:t>
            </a:r>
          </a:p>
        </p:txBody>
      </p:sp>
      <p:pic>
        <p:nvPicPr>
          <p:cNvPr id="20484" name="Picture 4">
            <a:extLst>
              <a:ext uri="{FF2B5EF4-FFF2-40B4-BE49-F238E27FC236}">
                <a16:creationId xmlns:a16="http://schemas.microsoft.com/office/drawing/2014/main" id="{B15A3103-AFC5-AD5F-2E4F-CF29C87638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2420938"/>
            <a:ext cx="8207375" cy="39608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1585</Words>
  <Application>Microsoft Office PowerPoint</Application>
  <PresentationFormat>On-screen Show (4:3)</PresentationFormat>
  <Paragraphs>91</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Comic Sans MS</vt:lpstr>
      <vt:lpstr>Default Design</vt:lpstr>
      <vt:lpstr>Principles of genetic engineering</vt:lpstr>
      <vt:lpstr>What is genetic engineering</vt:lpstr>
      <vt:lpstr>Basic steps in genetic engineering</vt:lpstr>
      <vt:lpstr>Step 1: Isolating the gene</vt:lpstr>
      <vt:lpstr>Step 1: Alternative method (using reverse transcriptase)</vt:lpstr>
      <vt:lpstr>Step 2: Inserting gene into vector</vt:lpstr>
      <vt:lpstr>PowerPoint Presentation</vt:lpstr>
      <vt:lpstr>PowerPoint Presentation</vt:lpstr>
      <vt:lpstr>Step 3: inserting vector into host</vt:lpstr>
      <vt:lpstr>Replica plating</vt:lpstr>
      <vt:lpstr>Step 4: Multiplication of the host cells by cloning</vt:lpstr>
      <vt:lpstr>Step 5: Extraction of desired gene product</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genetic engineering</dc:title>
  <dc:creator>Matis</dc:creator>
  <cp:lastModifiedBy>Nayan GRIFFITHS</cp:lastModifiedBy>
  <cp:revision>6</cp:revision>
  <dcterms:created xsi:type="dcterms:W3CDTF">2005-03-13T20:58:35Z</dcterms:created>
  <dcterms:modified xsi:type="dcterms:W3CDTF">2023-03-14T11:25:17Z</dcterms:modified>
</cp:coreProperties>
</file>