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3" r:id="rId6"/>
    <p:sldId id="262" r:id="rId7"/>
    <p:sldId id="261" r:id="rId8"/>
    <p:sldId id="265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091" autoAdjust="0"/>
  </p:normalViewPr>
  <p:slideViewPr>
    <p:cSldViewPr>
      <p:cViewPr varScale="1">
        <p:scale>
          <a:sx n="95" d="100"/>
          <a:sy n="95" d="100"/>
        </p:scale>
        <p:origin x="61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2469D98-C346-926D-EE96-20891765CF8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317954E-02B8-BDB1-CE2C-1CA202BAFD6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713D9DDA-A46D-7081-7FFB-D7618BC8B9D9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047D34C7-BE07-F33D-0233-533E224772B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E5F2D0EB-AB2E-89CC-57E7-BE7155F0F1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A0776EF2-1BD8-82C0-5165-25254BB171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5819B1-8532-4784-93DA-474F8DA6F67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11A5F96-8B21-DA29-53E3-CED7D1B3DE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964468-BCBE-4432-89FB-3255E083CBA5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4100A2B2-D62D-6668-79BC-134CBEF242F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5AF2C66-81EB-D14C-F2D2-766201D37C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8CB85D2-38BF-0347-20CE-3DDFE45CFF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CFE007-0C08-4E7D-A87C-DA0096B16C3C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BFCDC8DA-C200-648D-3D47-7AF4EF8985F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A8C26F04-852C-1FD4-D3ED-8C89DBFF1B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Two DNA strands form a double helix structure.  The sugar and phosphate groups are inorganic and the nitrogen base is organic – what advantage does making a helical arrangement give to the DNA – protects against water (base are hydrophobic)</a:t>
            </a:r>
          </a:p>
          <a:p>
            <a:endParaRPr lang="en-GB" altLang="en-US"/>
          </a:p>
          <a:p>
            <a:r>
              <a:rPr lang="en-GB" altLang="en-US"/>
              <a:t>Two strands are antiparallel – strands run in opposite directions to each other</a:t>
            </a:r>
          </a:p>
          <a:p>
            <a:r>
              <a:rPr lang="en-GB" altLang="en-US"/>
              <a:t>5’ end where the carbon 5 of the pentose sugar is nearest to the end and the 3’ end where the carbon 3 of the pentose sugar is nearest to the end.  </a:t>
            </a:r>
          </a:p>
          <a:p>
            <a:endParaRPr lang="en-GB" altLang="en-US"/>
          </a:p>
          <a:p>
            <a:r>
              <a:rPr lang="en-GB" altLang="en-US"/>
              <a:t>Each species is genetically different with a unique sequence.  Amount of A will always be the same as amount of T and C and G will also be the same.  Species have relative differences in their percentages of bases. </a:t>
            </a:r>
          </a:p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6236792-D3D5-73E1-4124-B8C29518FE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0F1294-C2E7-4CD1-8708-2CD787DFDF6A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9107B70E-5A81-7F57-FA2C-156C31BAB55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19C9208F-64C3-F7F4-B8FE-DC4E6568D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A953B84-CC99-F892-84DB-D6EC2CC8FF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AED573-E0E9-4BCF-B266-91ADE847EC7B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CE2EA5AF-07E8-10A8-D9A6-49A82949EA5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AC371674-3B81-EA1D-DDAD-12BC8E3DE0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F21ABCB-5D38-AA05-04F7-9035B614CC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7EF2FC-2A91-44DC-9FF3-2DD8DA77DFF7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F9C54B66-F4D7-4878-500D-05E2C75DD0F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D40BBAB-6924-8DAA-208F-EBA67EE402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20E65D8-7961-4DDF-EF39-B3DBF4C8FC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F9B66A-3B3A-471B-BE03-26328C42C772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57164654-36DD-B209-92CD-05B68B30CF9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2DBB83B-EAC5-57C1-D041-5BA135B738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39A3ECF-BA56-8D3C-1AA6-3EBBD2B3E8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AE00BA-A26C-440D-A20F-0DB6ACA3DBC3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9DA352D4-3F35-9B35-AF6B-FC92207CE94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2DF8801-2EDA-C3A1-3C81-01F55E9B26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8CD41DC-BBE9-8889-78D1-F8435A00EA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BF4046-329E-4404-96D8-C1B89FF71081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4E055AE9-5DB7-CAA3-D8A6-65823C63FDF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97C25F8-AD6E-1108-3189-BFD9FF402C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Monomers are joined up by a phosphodiester bond – water given out in this reaction (condensation reaction) bases stick out to the side, bases can be in any order and this determines the gene sequence</a:t>
            </a:r>
          </a:p>
          <a:p>
            <a:r>
              <a:rPr lang="en-GB" altLang="en-US"/>
              <a:t>Students do not need to be able to reproduce the structures.  Basic structure is adequate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0816487-906F-10C4-4D43-24ED292D5F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2BEE9C-FF91-42E4-A839-1DEA928B3A01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0E2C6C25-B590-1BD3-5A65-4B44CB5C5CE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F876A5D-8572-EF4C-CB58-636B080C27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There are four different types of bases and they can be in any order on the DNA chain.  It is this order that determines the genetic code and sequence</a:t>
            </a:r>
          </a:p>
          <a:p>
            <a:endParaRPr lang="en-GB" altLang="en-US"/>
          </a:p>
          <a:p>
            <a:endParaRPr lang="en-GB" altLang="en-US"/>
          </a:p>
          <a:p>
            <a:endParaRPr lang="en-GB" altLang="en-US"/>
          </a:p>
          <a:p>
            <a:endParaRPr lang="en-GB" altLang="en-US"/>
          </a:p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5DD3E17-B1CA-60AE-86CD-E08DC459EF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95A4D2-622B-4ED1-9F9E-175DDD11CF0C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D0E681AC-8AB6-0884-703A-DFF949C8A2B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8C21962-6AAB-EF2D-ED14-8EDA043862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Adenine, thymine, guanine, cytosine, adenine and guanine are larger called purines, other two are pyrimidines</a:t>
            </a:r>
          </a:p>
          <a:p>
            <a:endParaRPr lang="en-GB" altLang="en-US"/>
          </a:p>
          <a:p>
            <a:r>
              <a:rPr lang="en-GB" altLang="en-US"/>
              <a:t>Phosphate and deoxyribose sugar is the same for each base used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5F357D5-6994-7B95-205B-DD2A23260A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1DE7D-1CFB-49D1-940C-EAAB53502F0E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7CF023EF-07E7-BC96-686E-203065FA82D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085770D-D98E-BA62-847A-F5DF3A09DB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DNA has two polynucleotide chains or strands linked by hydrogen bonds A- T, C-G.  Cheltenham and Gloucester and Telegraph and argus.</a:t>
            </a:r>
          </a:p>
          <a:p>
            <a:endParaRPr lang="en-GB" altLang="en-US"/>
          </a:p>
          <a:p>
            <a:r>
              <a:rPr lang="en-GB" altLang="en-US"/>
              <a:t>Note the number of hydrogen bonds between each pair</a:t>
            </a:r>
          </a:p>
          <a:p>
            <a:endParaRPr lang="en-GB" altLang="en-US"/>
          </a:p>
          <a:p>
            <a:r>
              <a:rPr lang="en-GB" altLang="en-US"/>
              <a:t>The specific base pairing is essential for protein synthesis and DNA replication</a:t>
            </a:r>
          </a:p>
          <a:p>
            <a:endParaRPr lang="en-GB" altLang="en-US"/>
          </a:p>
          <a:p>
            <a:r>
              <a:rPr lang="en-GB" altLang="en-US"/>
              <a:t>Precise order determines the sequence in a gene and ultimately what an organism is and looks like</a:t>
            </a:r>
          </a:p>
          <a:p>
            <a:endParaRPr lang="en-GB" altLang="en-US"/>
          </a:p>
          <a:p>
            <a:endParaRPr lang="en-GB" altLang="en-US"/>
          </a:p>
          <a:p>
            <a:endParaRPr lang="en-GB" altLang="en-US"/>
          </a:p>
          <a:p>
            <a:endParaRPr lang="en-GB" altLang="en-US"/>
          </a:p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07259-D2CE-8C2D-A88E-2D7BBB050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A99D64-A3A1-7397-5013-3966175476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A8E78-60DB-AE9E-39BF-E341EE3B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6FEE8-9311-ACF4-2205-3EDA4B64E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FC36FF-2949-4884-3779-739CD350C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55EDA7-2C39-4A98-AAA1-F14B9464345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19871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86F66-4396-B24F-9AC1-024DBEB57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303CE9-141D-EC1B-BA5C-0531B7E716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45634-225C-F9CC-0978-45D7171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08F1E-F9F0-601F-F0E8-58076706F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D92F6-5A21-0A85-4B04-052D1AD5A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931488-C03A-475A-8A15-A2374951442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501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040338-CF24-4D15-E0E4-CB16DD1DA4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8F4852-3482-FDEB-D1D5-D6C821C715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A8AF0-2CAC-E653-9FAF-B758ED405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8B49D-8677-3503-1BBB-DAD84AA1F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16F3A-2FC2-2C0D-05E7-033A35AC3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FD3B-E108-457F-8540-4471C9CAB56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683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3B7A2-8B89-C6B5-255A-F42FEEDB3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EC7B2-353A-6834-6AF7-F30296A6B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EDBA9-8E4E-5FD8-0615-ED3A4463F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066E8-2BA5-BC8C-357D-A620302AE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7B8C4-16C0-2FBF-52C7-0FDE8213F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3FB33-368C-4EF4-A2B1-7A54BD6DFC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6626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BE035-2281-55EE-940C-7CF6C15FD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2716C-3BB3-75C2-13ED-678AD7C35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ED07A-923F-93E5-C32A-656E7457B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8E27E-9E13-635E-7E2E-EE31BF2AB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FBC092-825E-E26E-12D4-572DE0B99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6E174-636B-48DE-9687-590A6278B6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4021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E6D83-8229-E0CA-5523-C652A94A3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B3FBE-BA30-D4E0-03F4-8E410BAB50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688D5A-1960-22F9-ED3C-9CF5A7F8B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9FE75-17F9-1C51-A989-8038E3D11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AC1FB-1045-7B37-B3D7-F445B0B26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0E2B93-620D-FE3A-7B84-D3175F176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032D5-D65D-4B08-BF6E-97B7A3386E7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0513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A4E6E-5695-1CA2-4716-957C0B568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91E007-D28F-FC06-8EB1-386A90827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598E8D-4881-425B-BB69-21AB841772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7E32EA-FD5D-9CFB-EB86-87C0C7A3D7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EACEB4-CE71-CB00-E51D-B03A6B8580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EF872E-6A5A-BC03-1F00-8161E29B4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12CEE0-E447-0F1D-BF9E-BA61CC1EC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26561A-CDF4-7F32-9537-423C2AC37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03813-1B95-4C7F-B227-8934F2D5DC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43562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5226D-88E7-75AD-47B2-D75A9948E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8E6E48-0045-0EFC-DFB3-C7A736125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C48B9F-D043-D33A-EA7E-49C2B9D96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252D29-ACF2-E77F-633A-71055221D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5A4F5-8CE6-453F-B725-EB807B2CCBE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220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E07DDB-A66D-05B8-D4B2-CC1C61F38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E0DADE-5599-25B0-2089-532CB7012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14F620-9ABA-116B-EB05-963FAB491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AA937-E4AA-4755-BD3D-47AC990B6F7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4600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8E20B-6C16-21F1-BDA2-21B5704FD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DFDA0-EEE7-6FE3-5647-513DB08EB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BE7BF-ECCC-6EBB-A560-0A5292AC8C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464769-8751-5E23-D332-D28F26741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7D348-CF59-CD34-4E6C-BCAEAFE3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0A30DF-4A3A-691C-5101-46F4262CA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70939-6EFF-4ABB-809D-E40D8BB589F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9926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3F8C7-1E51-3667-9252-76DE999EB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869132-5911-CC4C-34A3-0DBC9855A2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FDE4A-A85F-D728-BBCB-65CB559718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B41B34-42DB-74EE-05DF-800A6A998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730015-FBEC-0906-5A46-6F0FF7F9F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DFBF8C-8F92-1F36-4CB0-8DDD552E5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0B42A9-B8D7-4787-83A6-4CE49A6BA84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6109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A27478A-AAA3-CA6F-1541-5A3F6E6C2E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2398D5-CDFF-FFB4-2EB8-97AA9A6281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728402F-D7A6-D9C3-B8C4-96B24C765B3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2CDD136-CCD5-A6E7-0467-CD1FA8EF61C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B39428D-5C22-6C0F-5710-CDE95B20C0F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5EDCD12-6BAC-45B4-BA77-64151690E63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anose="030F0702030302020204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anose="030F0702030302020204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anose="030F0702030302020204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anose="030F0702030302020204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5606892-5767-9735-25C8-18BAADE1AD8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836613"/>
            <a:ext cx="7772400" cy="1470025"/>
          </a:xfrm>
        </p:spPr>
        <p:txBody>
          <a:bodyPr anchor="ctr"/>
          <a:lstStyle/>
          <a:p>
            <a:r>
              <a:rPr lang="en-GB" altLang="en-US" sz="4400"/>
              <a:t>Genetic code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B78F117-A823-963B-47A4-F6A25E338A9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84213" y="2708275"/>
            <a:ext cx="7559675" cy="3600450"/>
          </a:xfrm>
        </p:spPr>
        <p:txBody>
          <a:bodyPr/>
          <a:lstStyle/>
          <a:p>
            <a:r>
              <a:rPr lang="en-GB" altLang="en-US" sz="3200" u="sng"/>
              <a:t>Lesson 1: The structure of DNA</a:t>
            </a:r>
          </a:p>
          <a:p>
            <a:endParaRPr lang="en-GB" altLang="en-US" sz="3200" u="sng"/>
          </a:p>
          <a:p>
            <a:r>
              <a:rPr lang="en-GB" altLang="en-US" sz="3200" u="sng"/>
              <a:t>Objectives</a:t>
            </a:r>
            <a:r>
              <a:rPr lang="en-GB" altLang="en-US" sz="3200"/>
              <a:t>: I can describe the structure of DNA, I can explain the difference between an allele, a gene and homologous chromosomes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C7499D9-47E9-8D9A-4091-FDF2032A7F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Double helix</a:t>
            </a:r>
          </a:p>
        </p:txBody>
      </p:sp>
      <p:pic>
        <p:nvPicPr>
          <p:cNvPr id="18436" name="Picture 4" descr="DNA, BBC">
            <a:extLst>
              <a:ext uri="{FF2B5EF4-FFF2-40B4-BE49-F238E27FC236}">
                <a16:creationId xmlns:a16="http://schemas.microsoft.com/office/drawing/2014/main" id="{6D7E44F7-0E30-1EF1-81B6-131D26870D62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40200" y="1700213"/>
            <a:ext cx="4452938" cy="4343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8437" name="Picture 5">
            <a:extLst>
              <a:ext uri="{FF2B5EF4-FFF2-40B4-BE49-F238E27FC236}">
                <a16:creationId xmlns:a16="http://schemas.microsoft.com/office/drawing/2014/main" id="{8DF5A681-8363-A414-1CE6-16A2B2446C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413"/>
            <a:ext cx="4465638" cy="458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9" name="Text Box 7">
            <a:extLst>
              <a:ext uri="{FF2B5EF4-FFF2-40B4-BE49-F238E27FC236}">
                <a16:creationId xmlns:a16="http://schemas.microsoft.com/office/drawing/2014/main" id="{26FA2940-9719-8BD5-9828-48966F70D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360488"/>
            <a:ext cx="742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/>
              <a:t>5’end</a:t>
            </a:r>
          </a:p>
        </p:txBody>
      </p:sp>
      <p:sp>
        <p:nvSpPr>
          <p:cNvPr id="18440" name="Text Box 8">
            <a:extLst>
              <a:ext uri="{FF2B5EF4-FFF2-40B4-BE49-F238E27FC236}">
                <a16:creationId xmlns:a16="http://schemas.microsoft.com/office/drawing/2014/main" id="{9B2E57C6-109A-A687-1022-18B2612EB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5825" y="5949950"/>
            <a:ext cx="74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/>
              <a:t>5’end</a:t>
            </a:r>
          </a:p>
        </p:txBody>
      </p:sp>
      <p:sp>
        <p:nvSpPr>
          <p:cNvPr id="18441" name="Text Box 9">
            <a:extLst>
              <a:ext uri="{FF2B5EF4-FFF2-40B4-BE49-F238E27FC236}">
                <a16:creationId xmlns:a16="http://schemas.microsoft.com/office/drawing/2014/main" id="{7ACCD0BF-D0AC-8610-27D0-48C538144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5805488"/>
            <a:ext cx="742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/>
              <a:t>3’end</a:t>
            </a:r>
          </a:p>
        </p:txBody>
      </p:sp>
      <p:sp>
        <p:nvSpPr>
          <p:cNvPr id="18442" name="Text Box 10">
            <a:extLst>
              <a:ext uri="{FF2B5EF4-FFF2-40B4-BE49-F238E27FC236}">
                <a16:creationId xmlns:a16="http://schemas.microsoft.com/office/drawing/2014/main" id="{B569E44E-E9E1-1AD3-78DE-5FD967AE0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1412875"/>
            <a:ext cx="74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/>
              <a:t>3’end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>
            <a:extLst>
              <a:ext uri="{FF2B5EF4-FFF2-40B4-BE49-F238E27FC236}">
                <a16:creationId xmlns:a16="http://schemas.microsoft.com/office/drawing/2014/main" id="{16AA9F46-9687-0ECA-ABF6-5C38E5E76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r>
              <a:rPr lang="en-GB" altLang="en-US" sz="2400"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82C30C9-CC47-0A80-7994-65AA74E949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Genes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A674AB3-7950-D43A-BB9B-AADE49D4E3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276475"/>
            <a:ext cx="8229600" cy="3849688"/>
          </a:xfrm>
        </p:spPr>
        <p:txBody>
          <a:bodyPr/>
          <a:lstStyle/>
          <a:p>
            <a:r>
              <a:rPr lang="en-GB" altLang="en-US"/>
              <a:t>Genes are sections of DNA that contain coded information that determines the nature and development of organisms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886B872-0075-ADB6-9023-4BCB59BE9F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Allele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65CA252-6FA8-E81F-4A8D-44898FE3DB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 different form of a particular gene, positioned in the same relative position (locus) on homologous chromosomes</a:t>
            </a:r>
          </a:p>
        </p:txBody>
      </p:sp>
      <p:sp>
        <p:nvSpPr>
          <p:cNvPr id="4100" name="Oval 4">
            <a:extLst>
              <a:ext uri="{FF2B5EF4-FFF2-40B4-BE49-F238E27FC236}">
                <a16:creationId xmlns:a16="http://schemas.microsoft.com/office/drawing/2014/main" id="{D6C88B8B-21F8-29C1-FF67-2D76DF0F7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3716338"/>
            <a:ext cx="287338" cy="29511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1" name="Oval 5">
            <a:extLst>
              <a:ext uri="{FF2B5EF4-FFF2-40B4-BE49-F238E27FC236}">
                <a16:creationId xmlns:a16="http://schemas.microsoft.com/office/drawing/2014/main" id="{87673C19-DB17-CAB1-5DEA-4DA4CAE2A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38" y="3716338"/>
            <a:ext cx="287337" cy="29511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2" name="Text Box 6">
            <a:extLst>
              <a:ext uri="{FF2B5EF4-FFF2-40B4-BE49-F238E27FC236}">
                <a16:creationId xmlns:a16="http://schemas.microsoft.com/office/drawing/2014/main" id="{7B0E1E20-385D-3D17-B2EC-58C3E49E9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3141663"/>
            <a:ext cx="29257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>
                <a:latin typeface="Comic Sans MS" panose="030F0702030302020204" pitchFamily="66" charset="0"/>
              </a:rPr>
              <a:t>Homologous chromosomes</a:t>
            </a:r>
          </a:p>
        </p:txBody>
      </p:sp>
      <p:sp>
        <p:nvSpPr>
          <p:cNvPr id="4103" name="Oval 7">
            <a:extLst>
              <a:ext uri="{FF2B5EF4-FFF2-40B4-BE49-F238E27FC236}">
                <a16:creationId xmlns:a16="http://schemas.microsoft.com/office/drawing/2014/main" id="{964BCA00-178D-6D9C-45E2-CE4DDD2C0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5805488"/>
            <a:ext cx="265113" cy="2667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4" name="Oval 8">
            <a:extLst>
              <a:ext uri="{FF2B5EF4-FFF2-40B4-BE49-F238E27FC236}">
                <a16:creationId xmlns:a16="http://schemas.microsoft.com/office/drawing/2014/main" id="{10878A68-7127-EFFA-BA75-96CAC90CD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5876925"/>
            <a:ext cx="265113" cy="2667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5" name="Oval 9">
            <a:extLst>
              <a:ext uri="{FF2B5EF4-FFF2-40B4-BE49-F238E27FC236}">
                <a16:creationId xmlns:a16="http://schemas.microsoft.com/office/drawing/2014/main" id="{ED386D70-9CB0-CB5F-393B-7C076CA3C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5876925"/>
            <a:ext cx="265112" cy="2667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7" name="Oval 11">
            <a:extLst>
              <a:ext uri="{FF2B5EF4-FFF2-40B4-BE49-F238E27FC236}">
                <a16:creationId xmlns:a16="http://schemas.microsoft.com/office/drawing/2014/main" id="{3792AE5F-D065-8A12-739F-F01DA9E5D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38" y="5805488"/>
            <a:ext cx="265112" cy="2667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8" name="Oval 12">
            <a:extLst>
              <a:ext uri="{FF2B5EF4-FFF2-40B4-BE49-F238E27FC236}">
                <a16:creationId xmlns:a16="http://schemas.microsoft.com/office/drawing/2014/main" id="{9320D71A-2227-34A2-3B46-58D8F90A1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2725" y="5876925"/>
            <a:ext cx="265113" cy="266700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9" name="Oval 13">
            <a:extLst>
              <a:ext uri="{FF2B5EF4-FFF2-40B4-BE49-F238E27FC236}">
                <a16:creationId xmlns:a16="http://schemas.microsoft.com/office/drawing/2014/main" id="{244F3DFF-01B5-4C86-D12C-55D156190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0" y="5876925"/>
            <a:ext cx="265113" cy="2667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0" name="Text Box 14">
            <a:extLst>
              <a:ext uri="{FF2B5EF4-FFF2-40B4-BE49-F238E27FC236}">
                <a16:creationId xmlns:a16="http://schemas.microsoft.com/office/drawing/2014/main" id="{C08926EB-614B-15A2-94D9-2D3600427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5013325"/>
            <a:ext cx="201612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Comic Sans MS" panose="030F0702030302020204" pitchFamily="66" charset="0"/>
              </a:rPr>
              <a:t>Gene locus – position on the chromosome</a:t>
            </a:r>
          </a:p>
        </p:txBody>
      </p:sp>
      <p:sp>
        <p:nvSpPr>
          <p:cNvPr id="4111" name="Line 15">
            <a:extLst>
              <a:ext uri="{FF2B5EF4-FFF2-40B4-BE49-F238E27FC236}">
                <a16:creationId xmlns:a16="http://schemas.microsoft.com/office/drawing/2014/main" id="{C7145E82-3E75-4402-A093-BE3D69DD35BD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9250" y="5734050"/>
            <a:ext cx="1081088" cy="2159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12" name="Text Box 16">
            <a:extLst>
              <a:ext uri="{FF2B5EF4-FFF2-40B4-BE49-F238E27FC236}">
                <a16:creationId xmlns:a16="http://schemas.microsoft.com/office/drawing/2014/main" id="{800C20F0-DA5E-0915-C69A-FCB50AB83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5300663"/>
            <a:ext cx="39131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>
                <a:latin typeface="Comic Sans MS" panose="030F0702030302020204" pitchFamily="66" charset="0"/>
              </a:rPr>
              <a:t>Alleles (diff versions of the genes)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A810E76-F3E8-C647-10EB-35D3E2A4E1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Homologous chromosomes</a:t>
            </a:r>
          </a:p>
        </p:txBody>
      </p:sp>
      <p:pic>
        <p:nvPicPr>
          <p:cNvPr id="5125" name="Picture 5">
            <a:extLst>
              <a:ext uri="{FF2B5EF4-FFF2-40B4-BE49-F238E27FC236}">
                <a16:creationId xmlns:a16="http://schemas.microsoft.com/office/drawing/2014/main" id="{96E998D6-E4CE-700E-8E27-48DA41BB8F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2492375"/>
            <a:ext cx="5543550" cy="4157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>
            <a:extLst>
              <a:ext uri="{FF2B5EF4-FFF2-40B4-BE49-F238E27FC236}">
                <a16:creationId xmlns:a16="http://schemas.microsoft.com/office/drawing/2014/main" id="{A1B3F599-A9A1-8837-B835-AAF028FD79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Two chromosomes which contain the same genes but may contain different alleles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7BDE3CD-58BD-8F8B-929E-E713038467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DNA nucleotides</a:t>
            </a:r>
          </a:p>
        </p:txBody>
      </p:sp>
      <p:sp>
        <p:nvSpPr>
          <p:cNvPr id="12292" name="Oval 4">
            <a:extLst>
              <a:ext uri="{FF2B5EF4-FFF2-40B4-BE49-F238E27FC236}">
                <a16:creationId xmlns:a16="http://schemas.microsoft.com/office/drawing/2014/main" id="{02990E54-C4E6-E97C-88FC-78DE758A2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400" y="1268413"/>
            <a:ext cx="1384300" cy="1392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3" name="AutoShape 5">
            <a:extLst>
              <a:ext uri="{FF2B5EF4-FFF2-40B4-BE49-F238E27FC236}">
                <a16:creationId xmlns:a16="http://schemas.microsoft.com/office/drawing/2014/main" id="{F32DB690-D213-90D2-75B7-16DDEF21C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500" y="3790950"/>
            <a:ext cx="1454150" cy="1392238"/>
          </a:xfrm>
          <a:prstGeom prst="pentagon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05AE19A6-6294-6920-E30F-D4EE5ADC4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7038" y="3898900"/>
            <a:ext cx="2286000" cy="8445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5" name="Line 7">
            <a:extLst>
              <a:ext uri="{FF2B5EF4-FFF2-40B4-BE49-F238E27FC236}">
                <a16:creationId xmlns:a16="http://schemas.microsoft.com/office/drawing/2014/main" id="{49300F3D-EF73-956C-393C-2218BE8B991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4340225"/>
            <a:ext cx="1741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6" name="Line 8">
            <a:extLst>
              <a:ext uri="{FF2B5EF4-FFF2-40B4-BE49-F238E27FC236}">
                <a16:creationId xmlns:a16="http://schemas.microsoft.com/office/drawing/2014/main" id="{4DFF9898-5725-9669-ED16-7F08CB6ECD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49500" y="2692400"/>
            <a:ext cx="107950" cy="164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1" name="Text Box 13">
            <a:extLst>
              <a:ext uri="{FF2B5EF4-FFF2-40B4-BE49-F238E27FC236}">
                <a16:creationId xmlns:a16="http://schemas.microsoft.com/office/drawing/2014/main" id="{2D107A27-F15A-7D9F-17DB-4454B1DE6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7400" y="1725613"/>
            <a:ext cx="2513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2400">
                <a:latin typeface="Comic Sans MS" panose="030F0702030302020204" pitchFamily="66" charset="0"/>
              </a:rPr>
              <a:t>Phosphate group</a:t>
            </a:r>
          </a:p>
        </p:txBody>
      </p:sp>
      <p:sp>
        <p:nvSpPr>
          <p:cNvPr id="12302" name="Text Box 14">
            <a:extLst>
              <a:ext uri="{FF2B5EF4-FFF2-40B4-BE49-F238E27FC236}">
                <a16:creationId xmlns:a16="http://schemas.microsoft.com/office/drawing/2014/main" id="{F46CCA6A-AD3F-D99C-A9C2-00F1FA7CD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5238" y="5326063"/>
            <a:ext cx="2147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2400">
                <a:latin typeface="Comic Sans MS" panose="030F0702030302020204" pitchFamily="66" charset="0"/>
              </a:rPr>
              <a:t>Pentose sugar</a:t>
            </a:r>
          </a:p>
        </p:txBody>
      </p:sp>
      <p:sp>
        <p:nvSpPr>
          <p:cNvPr id="12303" name="Text Box 15">
            <a:extLst>
              <a:ext uri="{FF2B5EF4-FFF2-40B4-BE49-F238E27FC236}">
                <a16:creationId xmlns:a16="http://schemas.microsoft.com/office/drawing/2014/main" id="{05B7B838-0DA6-C90F-83C4-605E9C29D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7988" y="4822825"/>
            <a:ext cx="26590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2400">
                <a:latin typeface="Comic Sans MS" panose="030F0702030302020204" pitchFamily="66" charset="0"/>
              </a:rPr>
              <a:t>Nitrogenous base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6A5E5569-2B13-9899-AAE7-0B645CBF7D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Phosphodiester bond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6115374-C9A8-0BAD-68EB-B51D4B37FA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0245" name="Picture 5">
            <a:extLst>
              <a:ext uri="{FF2B5EF4-FFF2-40B4-BE49-F238E27FC236}">
                <a16:creationId xmlns:a16="http://schemas.microsoft.com/office/drawing/2014/main" id="{55819380-9A17-B75F-877F-5A696DDB03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466850"/>
            <a:ext cx="8208963" cy="485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81" name="Group 13">
            <a:extLst>
              <a:ext uri="{FF2B5EF4-FFF2-40B4-BE49-F238E27FC236}">
                <a16:creationId xmlns:a16="http://schemas.microsoft.com/office/drawing/2014/main" id="{F1BD041D-3F1F-740D-1E2E-8F0F7041A0DF}"/>
              </a:ext>
            </a:extLst>
          </p:cNvPr>
          <p:cNvGrpSpPr>
            <a:grpSpLocks/>
          </p:cNvGrpSpPr>
          <p:nvPr/>
        </p:nvGrpSpPr>
        <p:grpSpPr bwMode="auto">
          <a:xfrm>
            <a:off x="2700338" y="333375"/>
            <a:ext cx="1852612" cy="1393825"/>
            <a:chOff x="1136" y="799"/>
            <a:chExt cx="3773" cy="2466"/>
          </a:xfrm>
        </p:grpSpPr>
        <p:sp>
          <p:nvSpPr>
            <p:cNvPr id="7176" name="Oval 8">
              <a:extLst>
                <a:ext uri="{FF2B5EF4-FFF2-40B4-BE49-F238E27FC236}">
                  <a16:creationId xmlns:a16="http://schemas.microsoft.com/office/drawing/2014/main" id="{AD203D88-A70B-5254-2B42-BDDB1644DE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6" y="799"/>
              <a:ext cx="872" cy="87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77" name="AutoShape 9">
              <a:extLst>
                <a:ext uri="{FF2B5EF4-FFF2-40B4-BE49-F238E27FC236}">
                  <a16:creationId xmlns:a16="http://schemas.microsoft.com/office/drawing/2014/main" id="{15118C54-2A25-1A24-A866-1A277BA9BD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0" y="2388"/>
              <a:ext cx="916" cy="877"/>
            </a:xfrm>
            <a:prstGeom prst="pentagon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78" name="Rectangle 10">
              <a:extLst>
                <a:ext uri="{FF2B5EF4-FFF2-40B4-BE49-F238E27FC236}">
                  <a16:creationId xmlns:a16="http://schemas.microsoft.com/office/drawing/2014/main" id="{BD24BF9F-43A8-93E4-BC8F-246FA07C00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" y="2456"/>
              <a:ext cx="1440" cy="5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79" name="Line 11">
              <a:extLst>
                <a:ext uri="{FF2B5EF4-FFF2-40B4-BE49-F238E27FC236}">
                  <a16:creationId xmlns:a16="http://schemas.microsoft.com/office/drawing/2014/main" id="{AC7EBBFD-1D3F-71E7-EE21-6F33801638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2" y="2734"/>
              <a:ext cx="1097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80" name="Line 12">
              <a:extLst>
                <a:ext uri="{FF2B5EF4-FFF2-40B4-BE49-F238E27FC236}">
                  <a16:creationId xmlns:a16="http://schemas.microsoft.com/office/drawing/2014/main" id="{CC485688-0444-94DC-724C-748D73CE71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0" y="1696"/>
              <a:ext cx="68" cy="1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7182" name="Group 14">
            <a:extLst>
              <a:ext uri="{FF2B5EF4-FFF2-40B4-BE49-F238E27FC236}">
                <a16:creationId xmlns:a16="http://schemas.microsoft.com/office/drawing/2014/main" id="{2045385A-E643-BB53-8E72-DC7A9649AD5C}"/>
              </a:ext>
            </a:extLst>
          </p:cNvPr>
          <p:cNvGrpSpPr>
            <a:grpSpLocks/>
          </p:cNvGrpSpPr>
          <p:nvPr/>
        </p:nvGrpSpPr>
        <p:grpSpPr bwMode="auto">
          <a:xfrm>
            <a:off x="2627313" y="1916113"/>
            <a:ext cx="1852612" cy="1393825"/>
            <a:chOff x="1136" y="799"/>
            <a:chExt cx="3773" cy="2466"/>
          </a:xfrm>
        </p:grpSpPr>
        <p:sp>
          <p:nvSpPr>
            <p:cNvPr id="7183" name="Oval 15">
              <a:extLst>
                <a:ext uri="{FF2B5EF4-FFF2-40B4-BE49-F238E27FC236}">
                  <a16:creationId xmlns:a16="http://schemas.microsoft.com/office/drawing/2014/main" id="{ABB7FDC3-9CAF-9923-E7B7-576FE86122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6" y="799"/>
              <a:ext cx="872" cy="87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4" name="AutoShape 16">
              <a:extLst>
                <a:ext uri="{FF2B5EF4-FFF2-40B4-BE49-F238E27FC236}">
                  <a16:creationId xmlns:a16="http://schemas.microsoft.com/office/drawing/2014/main" id="{E461A386-8ABA-B1A3-E10F-8A1B05B44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0" y="2388"/>
              <a:ext cx="916" cy="877"/>
            </a:xfrm>
            <a:prstGeom prst="pentagon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5" name="Rectangle 17">
              <a:extLst>
                <a:ext uri="{FF2B5EF4-FFF2-40B4-BE49-F238E27FC236}">
                  <a16:creationId xmlns:a16="http://schemas.microsoft.com/office/drawing/2014/main" id="{10CD5D13-FDF3-CF30-E98B-0A03E40C83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" y="2456"/>
              <a:ext cx="1440" cy="5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6" name="Line 18">
              <a:extLst>
                <a:ext uri="{FF2B5EF4-FFF2-40B4-BE49-F238E27FC236}">
                  <a16:creationId xmlns:a16="http://schemas.microsoft.com/office/drawing/2014/main" id="{71BB9553-A364-1EC5-8EAA-B3561B3F1B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2" y="2734"/>
              <a:ext cx="1097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87" name="Line 19">
              <a:extLst>
                <a:ext uri="{FF2B5EF4-FFF2-40B4-BE49-F238E27FC236}">
                  <a16:creationId xmlns:a16="http://schemas.microsoft.com/office/drawing/2014/main" id="{21B786A2-0523-9A25-E008-30DFBA87FF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0" y="1696"/>
              <a:ext cx="68" cy="1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7188" name="Group 20">
            <a:extLst>
              <a:ext uri="{FF2B5EF4-FFF2-40B4-BE49-F238E27FC236}">
                <a16:creationId xmlns:a16="http://schemas.microsoft.com/office/drawing/2014/main" id="{AAA9A6EA-9533-7AF2-795B-2E3CD3292003}"/>
              </a:ext>
            </a:extLst>
          </p:cNvPr>
          <p:cNvGrpSpPr>
            <a:grpSpLocks/>
          </p:cNvGrpSpPr>
          <p:nvPr/>
        </p:nvGrpSpPr>
        <p:grpSpPr bwMode="auto">
          <a:xfrm>
            <a:off x="2627313" y="3500438"/>
            <a:ext cx="1852612" cy="1393825"/>
            <a:chOff x="1136" y="799"/>
            <a:chExt cx="3773" cy="2466"/>
          </a:xfrm>
        </p:grpSpPr>
        <p:sp>
          <p:nvSpPr>
            <p:cNvPr id="7189" name="Oval 21">
              <a:extLst>
                <a:ext uri="{FF2B5EF4-FFF2-40B4-BE49-F238E27FC236}">
                  <a16:creationId xmlns:a16="http://schemas.microsoft.com/office/drawing/2014/main" id="{97EFC8F0-1374-7474-D783-02C4906F22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6" y="799"/>
              <a:ext cx="872" cy="87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0" name="AutoShape 22">
              <a:extLst>
                <a:ext uri="{FF2B5EF4-FFF2-40B4-BE49-F238E27FC236}">
                  <a16:creationId xmlns:a16="http://schemas.microsoft.com/office/drawing/2014/main" id="{9BF57B52-9242-6497-5B24-1CB33C34E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0" y="2388"/>
              <a:ext cx="916" cy="877"/>
            </a:xfrm>
            <a:prstGeom prst="pentagon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1" name="Rectangle 23">
              <a:extLst>
                <a:ext uri="{FF2B5EF4-FFF2-40B4-BE49-F238E27FC236}">
                  <a16:creationId xmlns:a16="http://schemas.microsoft.com/office/drawing/2014/main" id="{0FFEB27B-026C-C88E-70B6-1045B7C8F9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" y="2456"/>
              <a:ext cx="1440" cy="5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2" name="Line 24">
              <a:extLst>
                <a:ext uri="{FF2B5EF4-FFF2-40B4-BE49-F238E27FC236}">
                  <a16:creationId xmlns:a16="http://schemas.microsoft.com/office/drawing/2014/main" id="{43E35CC4-3706-DA7B-3B59-08EB8D454D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2" y="2734"/>
              <a:ext cx="1097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93" name="Line 25">
              <a:extLst>
                <a:ext uri="{FF2B5EF4-FFF2-40B4-BE49-F238E27FC236}">
                  <a16:creationId xmlns:a16="http://schemas.microsoft.com/office/drawing/2014/main" id="{C30D8183-9859-26F3-A9C8-57AA825849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0" y="1696"/>
              <a:ext cx="68" cy="1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7194" name="Group 26">
            <a:extLst>
              <a:ext uri="{FF2B5EF4-FFF2-40B4-BE49-F238E27FC236}">
                <a16:creationId xmlns:a16="http://schemas.microsoft.com/office/drawing/2014/main" id="{1012F2BF-ED07-DB72-4A46-F5562C93E0F9}"/>
              </a:ext>
            </a:extLst>
          </p:cNvPr>
          <p:cNvGrpSpPr>
            <a:grpSpLocks/>
          </p:cNvGrpSpPr>
          <p:nvPr/>
        </p:nvGrpSpPr>
        <p:grpSpPr bwMode="auto">
          <a:xfrm>
            <a:off x="2627313" y="5084763"/>
            <a:ext cx="1852612" cy="1393825"/>
            <a:chOff x="1136" y="799"/>
            <a:chExt cx="3773" cy="2466"/>
          </a:xfrm>
        </p:grpSpPr>
        <p:sp>
          <p:nvSpPr>
            <p:cNvPr id="7195" name="Oval 27">
              <a:extLst>
                <a:ext uri="{FF2B5EF4-FFF2-40B4-BE49-F238E27FC236}">
                  <a16:creationId xmlns:a16="http://schemas.microsoft.com/office/drawing/2014/main" id="{C0799872-B593-7BBD-9515-0A7C55190A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6" y="799"/>
              <a:ext cx="872" cy="87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6" name="AutoShape 28">
              <a:extLst>
                <a:ext uri="{FF2B5EF4-FFF2-40B4-BE49-F238E27FC236}">
                  <a16:creationId xmlns:a16="http://schemas.microsoft.com/office/drawing/2014/main" id="{B6B5D652-8268-E142-0076-E82F7AFABA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0" y="2388"/>
              <a:ext cx="916" cy="877"/>
            </a:xfrm>
            <a:prstGeom prst="pentagon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7" name="Rectangle 29">
              <a:extLst>
                <a:ext uri="{FF2B5EF4-FFF2-40B4-BE49-F238E27FC236}">
                  <a16:creationId xmlns:a16="http://schemas.microsoft.com/office/drawing/2014/main" id="{D64B9FC5-5B52-B2EF-525D-78C208B915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" y="2456"/>
              <a:ext cx="1440" cy="5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8" name="Line 30">
              <a:extLst>
                <a:ext uri="{FF2B5EF4-FFF2-40B4-BE49-F238E27FC236}">
                  <a16:creationId xmlns:a16="http://schemas.microsoft.com/office/drawing/2014/main" id="{0F98108A-51B6-EA2C-EE93-9E6FD94077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2" y="2734"/>
              <a:ext cx="1097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99" name="Line 31">
              <a:extLst>
                <a:ext uri="{FF2B5EF4-FFF2-40B4-BE49-F238E27FC236}">
                  <a16:creationId xmlns:a16="http://schemas.microsoft.com/office/drawing/2014/main" id="{A9ACD9AA-1177-6DBB-817C-415A669B5C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0" y="1696"/>
              <a:ext cx="68" cy="1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200" name="Line 32">
            <a:extLst>
              <a:ext uri="{FF2B5EF4-FFF2-40B4-BE49-F238E27FC236}">
                <a16:creationId xmlns:a16="http://schemas.microsoft.com/office/drawing/2014/main" id="{5BF88DE2-C56C-C196-D119-D389A04197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3213" y="1700213"/>
            <a:ext cx="1444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201" name="Line 33">
            <a:extLst>
              <a:ext uri="{FF2B5EF4-FFF2-40B4-BE49-F238E27FC236}">
                <a16:creationId xmlns:a16="http://schemas.microsoft.com/office/drawing/2014/main" id="{1C003E24-3B02-AB32-9949-5DB45F480E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3213" y="3284538"/>
            <a:ext cx="730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202" name="Line 34">
            <a:extLst>
              <a:ext uri="{FF2B5EF4-FFF2-40B4-BE49-F238E27FC236}">
                <a16:creationId xmlns:a16="http://schemas.microsoft.com/office/drawing/2014/main" id="{8555E53B-E5AF-EE0E-0998-4F52134F5E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71775" y="4868863"/>
            <a:ext cx="144463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203" name="Rectangle 35">
            <a:extLst>
              <a:ext uri="{FF2B5EF4-FFF2-40B4-BE49-F238E27FC236}">
                <a16:creationId xmlns:a16="http://schemas.microsoft.com/office/drawing/2014/main" id="{9F61B5D4-9DB4-6D97-35C7-001DC52F7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2636838"/>
            <a:ext cx="863600" cy="396081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204" name="Line 36">
            <a:extLst>
              <a:ext uri="{FF2B5EF4-FFF2-40B4-BE49-F238E27FC236}">
                <a16:creationId xmlns:a16="http://schemas.microsoft.com/office/drawing/2014/main" id="{045BDEEA-FE22-42E8-ACC0-6AC6527BFA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19250" y="4508500"/>
            <a:ext cx="9366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205" name="Text Box 37">
            <a:extLst>
              <a:ext uri="{FF2B5EF4-FFF2-40B4-BE49-F238E27FC236}">
                <a16:creationId xmlns:a16="http://schemas.microsoft.com/office/drawing/2014/main" id="{522AACD8-931D-BBF5-A960-CC7698E98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76700"/>
            <a:ext cx="1968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>
                <a:latin typeface="Comic Sans MS" panose="030F0702030302020204" pitchFamily="66" charset="0"/>
              </a:rPr>
              <a:t>Sugar phosphate</a:t>
            </a:r>
          </a:p>
          <a:p>
            <a:r>
              <a:rPr lang="en-GB" altLang="en-US">
                <a:latin typeface="Comic Sans MS" panose="030F0702030302020204" pitchFamily="66" charset="0"/>
              </a:rPr>
              <a:t> backbone</a:t>
            </a:r>
          </a:p>
        </p:txBody>
      </p:sp>
      <p:sp>
        <p:nvSpPr>
          <p:cNvPr id="7206" name="Rectangle 38">
            <a:extLst>
              <a:ext uri="{FF2B5EF4-FFF2-40B4-BE49-F238E27FC236}">
                <a16:creationId xmlns:a16="http://schemas.microsoft.com/office/drawing/2014/main" id="{4DB899A1-AF97-E473-F558-0F62633DF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260350"/>
            <a:ext cx="2447925" cy="1584325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207" name="Line 39">
            <a:extLst>
              <a:ext uri="{FF2B5EF4-FFF2-40B4-BE49-F238E27FC236}">
                <a16:creationId xmlns:a16="http://schemas.microsoft.com/office/drawing/2014/main" id="{E2705CE0-CA0B-7E3B-EEE5-9BF3A2C871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31913" y="1052513"/>
            <a:ext cx="1008062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208" name="Text Box 40">
            <a:extLst>
              <a:ext uri="{FF2B5EF4-FFF2-40B4-BE49-F238E27FC236}">
                <a16:creationId xmlns:a16="http://schemas.microsoft.com/office/drawing/2014/main" id="{993AA6E4-DC27-74B8-6561-FBFE6AEC4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6613"/>
            <a:ext cx="13430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>
                <a:latin typeface="Comic Sans MS" panose="030F0702030302020204" pitchFamily="66" charset="0"/>
              </a:rPr>
              <a:t>Nucleotide</a:t>
            </a:r>
          </a:p>
        </p:txBody>
      </p:sp>
      <p:sp>
        <p:nvSpPr>
          <p:cNvPr id="7209" name="AutoShape 41">
            <a:extLst>
              <a:ext uri="{FF2B5EF4-FFF2-40B4-BE49-F238E27FC236}">
                <a16:creationId xmlns:a16="http://schemas.microsoft.com/office/drawing/2014/main" id="{19819B96-1FFF-9B6F-C52F-0C4D36FF080A}"/>
              </a:ext>
            </a:extLst>
          </p:cNvPr>
          <p:cNvSpPr>
            <a:spLocks/>
          </p:cNvSpPr>
          <p:nvPr/>
        </p:nvSpPr>
        <p:spPr bwMode="auto">
          <a:xfrm>
            <a:off x="4932363" y="333375"/>
            <a:ext cx="944562" cy="6119813"/>
          </a:xfrm>
          <a:prstGeom prst="rightBrace">
            <a:avLst>
              <a:gd name="adj1" fmla="val 5399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210" name="Text Box 42">
            <a:extLst>
              <a:ext uri="{FF2B5EF4-FFF2-40B4-BE49-F238E27FC236}">
                <a16:creationId xmlns:a16="http://schemas.microsoft.com/office/drawing/2014/main" id="{C8ADA7EA-F0D6-C070-CCBA-F6B99E4F5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997200"/>
            <a:ext cx="300196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3200">
                <a:latin typeface="Comic Sans MS" panose="030F0702030302020204" pitchFamily="66" charset="0"/>
              </a:rPr>
              <a:t>Polynucleotide </a:t>
            </a:r>
          </a:p>
          <a:p>
            <a:r>
              <a:rPr lang="en-GB" altLang="en-US" sz="3200">
                <a:latin typeface="Comic Sans MS" panose="030F0702030302020204" pitchFamily="66" charset="0"/>
              </a:rPr>
              <a:t>chain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18661BA-2FE9-0386-A56A-1744268159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en-GB" altLang="en-US"/>
              <a:t>4 different bases</a:t>
            </a:r>
          </a:p>
        </p:txBody>
      </p:sp>
      <p:grpSp>
        <p:nvGrpSpPr>
          <p:cNvPr id="16422" name="Group 38">
            <a:extLst>
              <a:ext uri="{FF2B5EF4-FFF2-40B4-BE49-F238E27FC236}">
                <a16:creationId xmlns:a16="http://schemas.microsoft.com/office/drawing/2014/main" id="{CD153E4C-ADCB-3BB0-E36D-E074EDE1D4BE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1196975"/>
            <a:ext cx="2232025" cy="2232025"/>
            <a:chOff x="793" y="754"/>
            <a:chExt cx="998" cy="878"/>
          </a:xfrm>
        </p:grpSpPr>
        <p:sp>
          <p:nvSpPr>
            <p:cNvPr id="16390" name="AutoShape 6">
              <a:extLst>
                <a:ext uri="{FF2B5EF4-FFF2-40B4-BE49-F238E27FC236}">
                  <a16:creationId xmlns:a16="http://schemas.microsoft.com/office/drawing/2014/main" id="{1D7C08C3-27E0-0CCF-4465-8B810D4051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9" y="1320"/>
              <a:ext cx="284" cy="312"/>
            </a:xfrm>
            <a:prstGeom prst="pentagon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391" name="Rectangle 7">
              <a:extLst>
                <a:ext uri="{FF2B5EF4-FFF2-40B4-BE49-F238E27FC236}">
                  <a16:creationId xmlns:a16="http://schemas.microsoft.com/office/drawing/2014/main" id="{9E8FDB12-2C06-A752-6343-B761E74731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344"/>
              <a:ext cx="276" cy="189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GB" altLang="en-US" b="1"/>
                <a:t>C</a:t>
              </a:r>
            </a:p>
          </p:txBody>
        </p:sp>
        <p:sp>
          <p:nvSpPr>
            <p:cNvPr id="16392" name="Line 8">
              <a:extLst>
                <a:ext uri="{FF2B5EF4-FFF2-40B4-BE49-F238E27FC236}">
                  <a16:creationId xmlns:a16="http://schemas.microsoft.com/office/drawing/2014/main" id="{6EC9C17D-598C-3D4B-CBCD-47222C12C5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6" y="1434"/>
              <a:ext cx="3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393" name="Line 9">
              <a:extLst>
                <a:ext uri="{FF2B5EF4-FFF2-40B4-BE49-F238E27FC236}">
                  <a16:creationId xmlns:a16="http://schemas.microsoft.com/office/drawing/2014/main" id="{4D181549-01D0-7941-FA18-BFEF6A34CA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9" y="1073"/>
              <a:ext cx="21" cy="3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394" name="Oval 10">
              <a:extLst>
                <a:ext uri="{FF2B5EF4-FFF2-40B4-BE49-F238E27FC236}">
                  <a16:creationId xmlns:a16="http://schemas.microsoft.com/office/drawing/2014/main" id="{B8B0F50D-AB09-8FD6-572F-53AC138CE2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3" y="754"/>
              <a:ext cx="270" cy="31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6419" name="Group 35">
            <a:extLst>
              <a:ext uri="{FF2B5EF4-FFF2-40B4-BE49-F238E27FC236}">
                <a16:creationId xmlns:a16="http://schemas.microsoft.com/office/drawing/2014/main" id="{60BB3966-2133-28DB-A295-AE699584488E}"/>
              </a:ext>
            </a:extLst>
          </p:cNvPr>
          <p:cNvGrpSpPr>
            <a:grpSpLocks/>
          </p:cNvGrpSpPr>
          <p:nvPr/>
        </p:nvGrpSpPr>
        <p:grpSpPr bwMode="auto">
          <a:xfrm>
            <a:off x="5435600" y="1306513"/>
            <a:ext cx="2506663" cy="1835150"/>
            <a:chOff x="3863" y="823"/>
            <a:chExt cx="1140" cy="878"/>
          </a:xfrm>
        </p:grpSpPr>
        <p:sp>
          <p:nvSpPr>
            <p:cNvPr id="16404" name="Oval 20">
              <a:extLst>
                <a:ext uri="{FF2B5EF4-FFF2-40B4-BE49-F238E27FC236}">
                  <a16:creationId xmlns:a16="http://schemas.microsoft.com/office/drawing/2014/main" id="{EFAD1E96-6AA1-6C36-3FCC-ABF7051DF9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3" y="823"/>
              <a:ext cx="270" cy="31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405" name="AutoShape 21">
              <a:extLst>
                <a:ext uri="{FF2B5EF4-FFF2-40B4-BE49-F238E27FC236}">
                  <a16:creationId xmlns:a16="http://schemas.microsoft.com/office/drawing/2014/main" id="{DA5F3CE0-1896-8F04-B382-BE2D1C39EB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9" y="1389"/>
              <a:ext cx="284" cy="312"/>
            </a:xfrm>
            <a:prstGeom prst="pentagon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406" name="Rectangle 22">
              <a:extLst>
                <a:ext uri="{FF2B5EF4-FFF2-40B4-BE49-F238E27FC236}">
                  <a16:creationId xmlns:a16="http://schemas.microsoft.com/office/drawing/2014/main" id="{67F50FDC-A614-CD92-7682-73D9E8B0E8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8" y="1434"/>
              <a:ext cx="445" cy="189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GB" altLang="en-US" b="1"/>
                <a:t>G</a:t>
              </a:r>
            </a:p>
          </p:txBody>
        </p:sp>
        <p:sp>
          <p:nvSpPr>
            <p:cNvPr id="16407" name="Line 23">
              <a:extLst>
                <a:ext uri="{FF2B5EF4-FFF2-40B4-BE49-F238E27FC236}">
                  <a16:creationId xmlns:a16="http://schemas.microsoft.com/office/drawing/2014/main" id="{FC310A0D-80DF-0903-3145-B6177D2336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6" y="1503"/>
              <a:ext cx="340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08" name="Line 24">
              <a:extLst>
                <a:ext uri="{FF2B5EF4-FFF2-40B4-BE49-F238E27FC236}">
                  <a16:creationId xmlns:a16="http://schemas.microsoft.com/office/drawing/2014/main" id="{97374E15-8702-03E8-C056-6C4DA9C821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69" y="1142"/>
              <a:ext cx="21" cy="3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6421" name="Group 37">
            <a:extLst>
              <a:ext uri="{FF2B5EF4-FFF2-40B4-BE49-F238E27FC236}">
                <a16:creationId xmlns:a16="http://schemas.microsoft.com/office/drawing/2014/main" id="{A06E9A77-715A-E7EB-6D4B-8D5EF2CA966F}"/>
              </a:ext>
            </a:extLst>
          </p:cNvPr>
          <p:cNvGrpSpPr>
            <a:grpSpLocks/>
          </p:cNvGrpSpPr>
          <p:nvPr/>
        </p:nvGrpSpPr>
        <p:grpSpPr bwMode="auto">
          <a:xfrm>
            <a:off x="755650" y="4043363"/>
            <a:ext cx="2476500" cy="2049462"/>
            <a:chOff x="869" y="2547"/>
            <a:chExt cx="1167" cy="878"/>
          </a:xfrm>
        </p:grpSpPr>
        <p:sp>
          <p:nvSpPr>
            <p:cNvPr id="16409" name="Oval 25">
              <a:extLst>
                <a:ext uri="{FF2B5EF4-FFF2-40B4-BE49-F238E27FC236}">
                  <a16:creationId xmlns:a16="http://schemas.microsoft.com/office/drawing/2014/main" id="{3E013AF7-6012-C2CB-D03E-C42D1BDE6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" y="2547"/>
              <a:ext cx="270" cy="31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410" name="AutoShape 26">
              <a:extLst>
                <a:ext uri="{FF2B5EF4-FFF2-40B4-BE49-F238E27FC236}">
                  <a16:creationId xmlns:a16="http://schemas.microsoft.com/office/drawing/2014/main" id="{CEA16330-F9E5-FB53-4F9B-1AB940E3B6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" y="3113"/>
              <a:ext cx="284" cy="312"/>
            </a:xfrm>
            <a:prstGeom prst="pentagon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411" name="Rectangle 27">
              <a:extLst>
                <a:ext uri="{FF2B5EF4-FFF2-40B4-BE49-F238E27FC236}">
                  <a16:creationId xmlns:a16="http://schemas.microsoft.com/office/drawing/2014/main" id="{05D2FC12-3DC0-5141-1501-4A12E5E49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1" y="3137"/>
              <a:ext cx="445" cy="189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GB" altLang="en-US" b="1"/>
                <a:t>A</a:t>
              </a:r>
            </a:p>
          </p:txBody>
        </p:sp>
        <p:sp>
          <p:nvSpPr>
            <p:cNvPr id="16412" name="Line 28">
              <a:extLst>
                <a:ext uri="{FF2B5EF4-FFF2-40B4-BE49-F238E27FC236}">
                  <a16:creationId xmlns:a16="http://schemas.microsoft.com/office/drawing/2014/main" id="{5C704897-89F7-602E-E8C6-32B8B975B0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2" y="3227"/>
              <a:ext cx="3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13" name="Line 29">
              <a:extLst>
                <a:ext uri="{FF2B5EF4-FFF2-40B4-BE49-F238E27FC236}">
                  <a16:creationId xmlns:a16="http://schemas.microsoft.com/office/drawing/2014/main" id="{0BCCB927-635B-DF60-A0A9-030A8706B6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75" y="2866"/>
              <a:ext cx="21" cy="3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6420" name="Group 36">
            <a:extLst>
              <a:ext uri="{FF2B5EF4-FFF2-40B4-BE49-F238E27FC236}">
                <a16:creationId xmlns:a16="http://schemas.microsoft.com/office/drawing/2014/main" id="{32839600-6CA4-280C-074D-A6DF96BDF2ED}"/>
              </a:ext>
            </a:extLst>
          </p:cNvPr>
          <p:cNvGrpSpPr>
            <a:grpSpLocks/>
          </p:cNvGrpSpPr>
          <p:nvPr/>
        </p:nvGrpSpPr>
        <p:grpSpPr bwMode="auto">
          <a:xfrm>
            <a:off x="5435600" y="3860800"/>
            <a:ext cx="2376488" cy="2087563"/>
            <a:chOff x="3832" y="2614"/>
            <a:chExt cx="953" cy="878"/>
          </a:xfrm>
        </p:grpSpPr>
        <p:sp>
          <p:nvSpPr>
            <p:cNvPr id="16414" name="Oval 30">
              <a:extLst>
                <a:ext uri="{FF2B5EF4-FFF2-40B4-BE49-F238E27FC236}">
                  <a16:creationId xmlns:a16="http://schemas.microsoft.com/office/drawing/2014/main" id="{27142BFD-0C2B-7E66-B02F-C39FE0B05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" y="2614"/>
              <a:ext cx="270" cy="31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415" name="AutoShape 31">
              <a:extLst>
                <a:ext uri="{FF2B5EF4-FFF2-40B4-BE49-F238E27FC236}">
                  <a16:creationId xmlns:a16="http://schemas.microsoft.com/office/drawing/2014/main" id="{512ADB02-981E-BE8C-045A-DFAEE73705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8" y="3180"/>
              <a:ext cx="284" cy="312"/>
            </a:xfrm>
            <a:prstGeom prst="pentagon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416" name="Rectangle 32">
              <a:extLst>
                <a:ext uri="{FF2B5EF4-FFF2-40B4-BE49-F238E27FC236}">
                  <a16:creationId xmlns:a16="http://schemas.microsoft.com/office/drawing/2014/main" id="{25CF4F9B-142B-F060-E748-4B95978B4C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4" y="3203"/>
              <a:ext cx="231" cy="19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GB" altLang="en-US" b="1"/>
                <a:t>T</a:t>
              </a:r>
            </a:p>
          </p:txBody>
        </p:sp>
        <p:sp>
          <p:nvSpPr>
            <p:cNvPr id="16417" name="Line 33">
              <a:extLst>
                <a:ext uri="{FF2B5EF4-FFF2-40B4-BE49-F238E27FC236}">
                  <a16:creationId xmlns:a16="http://schemas.microsoft.com/office/drawing/2014/main" id="{7A91CAAF-30E9-0B6F-CA0E-7B86A8EDB9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5" y="3294"/>
              <a:ext cx="3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18" name="Line 34">
              <a:extLst>
                <a:ext uri="{FF2B5EF4-FFF2-40B4-BE49-F238E27FC236}">
                  <a16:creationId xmlns:a16="http://schemas.microsoft.com/office/drawing/2014/main" id="{5EF2A929-1FE6-7781-5660-CA45676AFE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8" y="2933"/>
              <a:ext cx="21" cy="3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27D4CDEC-EBA3-5802-5D87-8F50461D68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3316" name="Picture 4">
            <a:extLst>
              <a:ext uri="{FF2B5EF4-FFF2-40B4-BE49-F238E27FC236}">
                <a16:creationId xmlns:a16="http://schemas.microsoft.com/office/drawing/2014/main" id="{8415E71A-1E70-10E0-575B-F4042B61D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49275"/>
            <a:ext cx="1655762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6" descr="DNA, BBC">
            <a:extLst>
              <a:ext uri="{FF2B5EF4-FFF2-40B4-BE49-F238E27FC236}">
                <a16:creationId xmlns:a16="http://schemas.microsoft.com/office/drawing/2014/main" id="{296F0CAD-0202-2841-B1B8-947306ECD9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549275"/>
            <a:ext cx="5454650" cy="570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9" name="Rectangle 7">
            <a:extLst>
              <a:ext uri="{FF2B5EF4-FFF2-40B4-BE49-F238E27FC236}">
                <a16:creationId xmlns:a16="http://schemas.microsoft.com/office/drawing/2014/main" id="{B2517E68-6322-95F1-2A23-07528E6BE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506</Words>
  <Application>Microsoft Office PowerPoint</Application>
  <PresentationFormat>On-screen Show (4:3)</PresentationFormat>
  <Paragraphs>75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Comic Sans MS</vt:lpstr>
      <vt:lpstr>Default Design</vt:lpstr>
      <vt:lpstr>Genetic code</vt:lpstr>
      <vt:lpstr>Genes</vt:lpstr>
      <vt:lpstr>Allele</vt:lpstr>
      <vt:lpstr>Homologous chromosomes</vt:lpstr>
      <vt:lpstr>DNA nucleotides</vt:lpstr>
      <vt:lpstr>Phosphodiester bond</vt:lpstr>
      <vt:lpstr>PowerPoint Presentation</vt:lpstr>
      <vt:lpstr>4 different bases</vt:lpstr>
      <vt:lpstr>PowerPoint Presentation</vt:lpstr>
      <vt:lpstr>Double helix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 code</dc:title>
  <dc:creator>Matis</dc:creator>
  <cp:lastModifiedBy>Nayan GRIFFITHS</cp:lastModifiedBy>
  <cp:revision>6</cp:revision>
  <dcterms:created xsi:type="dcterms:W3CDTF">2005-01-16T12:18:10Z</dcterms:created>
  <dcterms:modified xsi:type="dcterms:W3CDTF">2023-03-14T11:25:09Z</dcterms:modified>
</cp:coreProperties>
</file>