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64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5D70AB9-DB91-8063-9653-1BE6036435B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74101A2-F7B8-7BC9-6611-861C8FE6A3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B283072B-3921-45F8-807B-1DD844867BC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EAA84D82-42BF-13AD-B6AA-F928DE2C25E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38FB85CC-B6DA-C2F6-0A70-D9E5E3D0D38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28A26212-83CF-AB80-AA24-A837EDF15D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CEC451-9608-4DD0-B62C-FA9C65CFE0B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B008ECF-8F81-9B97-5144-2887DA00B1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5838E8-1469-4E5C-900C-3F59281E564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EDF8A061-E086-C40B-40FD-CBC6905D11A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FF754E3-B72C-0A29-17BD-7A28FCCB8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A3B95C-4B50-9583-96B1-9F0913388D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4C1688-0153-4A28-ACF1-7F529F2A16C1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37693944-1CED-47D4-92B9-FBB040EACB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9CF59AE8-AA3B-2144-8EF3-1B8D8D4411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40BC67-8944-58E4-0352-BEEA38E1D3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9C7FE3-FFA5-4D82-B0F3-7967BF0583EB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DBACBF40-FEE6-E922-EF6A-745EDA7483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3951663-1B84-5C15-DB25-22CBB32BB1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496E850-90BA-7CE4-01BA-5FDE3D86A7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37B41-C957-48CD-B14A-65516B8BF26D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E16DBD68-C7A5-E4F6-4AB7-910FB2FCE7E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AF01226-2004-8658-09CC-2B0A12149E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2E90B20-B519-67B2-1251-C089BAA322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660FB1-446F-4B88-8C16-6FD515AFC389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F100F8F7-8B91-3129-A9A8-6149605582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03D508A-74B4-5232-C584-0C1BB342A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5CDF1D-E639-A762-6B58-0233D74696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E86169-416C-4948-8D9C-FE28BC0F23F3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19D86986-9742-21DB-26A8-935CFDCAB4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8A2B17D-AFED-C9A5-3785-CF465AFAB1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DC7E613-50DF-328C-4026-89FDDC018A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60571C-4944-4C2E-BE24-4D0408594267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DF9678A3-87A4-1EF7-345A-50125178563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B18141C-0151-1C3D-58DE-9331C77F61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89A2578-FE8D-E347-D422-7471DEC7A5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F7C468-42D5-4AA0-A645-FB9728852756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C5128886-B132-2327-B387-A3D34FE4C4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7437F96-E658-2A1E-C357-55B36EBFE9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2993005-BE32-9507-9CAC-6941F6F566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AAD533-FB38-4D0A-9FD7-CC7F65413FA6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266326BA-78CF-F5AB-57E7-DFF962B0759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3D03715-6C04-F5A4-6CA6-D7EDDE70E3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4CD3401-8BED-0D66-B3D6-C59A1F1E9D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A36403-B4FB-4FF4-8C4E-137FBE687DD3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5887E459-BA8E-722E-52AC-671D4E81733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A15ED29-F095-179D-BD40-9F898BB58D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00837C0-FFC5-91A6-C06B-70CDDA4C99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A3F424-0451-4375-8ADE-6BD5458AF6ED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022672A9-09A6-B931-F99C-6A97ACA7A92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5150CF4-70AC-E7E3-06AD-D87A2C42DE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F98604-E030-449F-1717-98E587B9A0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8B753C-3F12-442A-B327-A553954480CD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A3697A29-EFB6-D899-4344-6DC05526A6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87F63CA-52D4-5652-DC44-F477A37B6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8C6E4DD-B44D-00FC-6E7C-D9D1A51B7F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509211-45B0-4C2C-811D-9DA271B5ACF3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126C1EF1-44F1-E733-ED73-28CCB034B2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3A8F11D-8C5A-65A1-A64F-94B28396BC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F276B85-1B3B-4D7C-B19A-0DD0FFB2EF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544BFB-97CD-4693-9899-28EAB15BF880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D826EEC0-9635-8164-CC9B-4EA2AF8676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2F3CECA-8962-BAD5-965C-B3CE005383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7C0C354-4338-0615-5E7E-E57244E7A9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8B0DA5-88DF-4000-B4D1-BDBE66F0EBE1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B5A6996B-EE05-863B-3901-0AAB80676EA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D63B2A4-AB10-28A9-16AE-1FB64973D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EF7197-9FAE-C518-4182-81D561BDDA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EF1B30-6971-422D-BAFB-237915B2A214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91C5C859-272D-925E-009E-6CD7BDE411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2A0210FE-F775-39CE-F5CA-2FF025F19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F00C7-08B5-5C02-8787-F95BA6CFDB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766432-B70D-C183-33E0-48A1A36D1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9A253-8578-E567-3BB4-8B0B41722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B220-D17B-1B76-AEB9-B49F7C11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5520D-77FD-4394-12EF-E810EA8CC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A026F-EC30-4E45-90FF-F9511E371E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25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C07CA-4B1D-AD47-17B0-699C22E0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3CA643-8AFC-8123-5C4F-A66C2B0AF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F25F6-70AF-9298-703A-53C01464D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96B1C-F134-3E73-73A4-A9E1418F7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9DE1C-39E1-C28D-B630-91BE7CE79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7142E-558C-4DC9-9188-8023A502F0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599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F5E44-18A1-7866-EDBA-95573B57DE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CA5B0A-6325-5CA7-A005-1BC2EDE46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80AAA-2C8A-6E7E-A354-4ACAA304C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6E0E32-4F43-1706-1C79-60CA772B8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3419E-DF33-2E73-744E-4B315DCA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E646A-B9D4-46EF-B861-A2B9D68E0E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9221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A93F1-8F28-4349-9320-41F2D3AA8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8582F-0539-9A77-32E6-88047ED52F3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A38C04-E923-8013-790A-27AFEE2E7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BFBC9D-C6DF-B7F5-FE43-8984E970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E080E-F8EF-4175-0E5F-727FD6AED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B94A4-7137-6E33-CDBE-6806ECB54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A4CA5D6-B5D8-406A-9564-117DE5159C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49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E3F98-F66B-AF73-98E0-9FD0269B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FBEB8-9895-142A-38B8-98517589DC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B6A493-88E8-F01E-430F-F8373699D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C009F-6E9A-03A5-411D-CC23FF9E08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A0725-C104-4D1D-7402-81FF635B2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8240E4-B65B-62D0-7D59-BDE213F03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03F15CA-F582-45AE-8ADB-7AF7436AA4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263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28ED3-289C-0554-5788-88BFE171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283CB-DD69-DB27-F387-15E1DC9B7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F197D-3A4E-E282-A709-838490CBC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B0900-56AB-ED00-8E64-CB1676AF3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177E3-8E75-C1E6-732D-D825F9BE4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CE736-6544-4906-91A0-AFC95D3642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964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BA11E-9D9B-1383-01C2-E65F18B7C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BF9560-C40D-B1AC-6636-1E724AB50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E3BE5-3B82-A0CF-8C95-959D740CA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BFA4D-4C59-EF5A-ECC8-2BCA8BC0C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B253F-5B6C-264D-7813-73D9ED43F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4F0981-FFC5-45C9-8879-84AD6C9FAD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424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97515-D7E5-3F62-ED9E-B8401D88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D232F-005A-8170-ADB9-BB124AE80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FCFE81-24CE-FE55-69F0-6FC3702EC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CA5E4-74C7-08A6-B3BA-5F0B3572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5A5AB-0BFE-82C0-FFC7-AEED110E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C2ABC-C406-1E0C-FEDF-E94786191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1CA081-E359-4502-89E4-C7D89F4E70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79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B6218-AD54-F508-B490-18BBDA150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F7717-D3BC-1E38-CC54-E91F0C7EF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29691-62D6-F340-AA8F-8A9E3D573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419DBD-5F59-CCCE-488F-A1144DFA34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A4FA0-92B1-94D4-D835-9134579DC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B73CA4-C551-68B5-F151-907E9C073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617B4E-C45F-3B58-6279-378FFA9F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1C9F5F-F3F6-E8FC-A1B9-D5333CC33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DA08E-8BF6-465B-84E4-DEFD9511D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83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8FF99-4DDB-9EEC-DB33-5FF08627C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239404-8BFA-6B12-9673-E4B25D1E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90E142-412C-0CC3-58B2-A0260FF6D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0541E3-C02F-BBA7-3977-7E61CFBC9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34F05-11AF-4EC4-AA51-075D9A19C7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70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E3296F-EE42-25AC-6F40-1D441A61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545395-1E07-6EBC-5122-F59127D30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E8A35-9D5C-F835-1BFF-F2C448645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4781C-7B8B-4314-A023-0E1D84D54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7887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5CA19-4C9A-FDB5-4EA9-07E4E4FF3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47890-933D-BDE1-6BB4-A67B5FFD1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2C67B-DC39-A922-D688-2C20C4DC3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CB416-EBF0-8B2B-662F-7CCDAB362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149CC-124F-EAC4-F7E3-6185013B4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EBD90-62ED-8961-AF1E-807B29A64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381EC-71F1-4DE9-A02E-D2BFC25A03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681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95FEF-06DB-3E88-0FBE-A4A7BF297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57C5A1-8177-F73F-97C6-E6C06D002C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D341A9-D5A7-A1BA-7A79-54DAAC992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9266C-A796-B9A5-883B-309512228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55808-CE9C-7B01-4DB4-BFEB98FD6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3CC0CC-EA5D-1913-8A1C-24BDEF07E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F210AB-0272-4A97-A5EA-BAA1A758A6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75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A887F87-4B53-6103-2B7B-59C6834392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D8FFC86-3E09-3F11-78A5-8C48890C10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52E972E-0D4C-EDA8-BCBA-CC25891EC76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3D19998-EA45-7F75-5758-25AE7DE8F0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FE3564-FF47-12A5-566D-32A2C187B6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8A83423-B35D-484A-B3F6-638D2CB3B3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128E622-305B-1A2C-247A-BAD420C60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857500"/>
            <a:ext cx="7772400" cy="1143000"/>
          </a:xfrm>
        </p:spPr>
        <p:txBody>
          <a:bodyPr/>
          <a:lstStyle/>
          <a:p>
            <a:r>
              <a:rPr lang="en-US" altLang="en-US"/>
              <a:t>What is a gene?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D54D08C-74D6-C06B-30E1-326C7E22CF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Are genes both the basic functional unit and the smallest genetic structural unit?</a:t>
            </a: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8A37DDF-95DD-14CB-25B1-17633742BF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Until 1940, the gene was considered as the basic unit of genetic information as defined by three criteria.</a:t>
            </a:r>
          </a:p>
          <a:p>
            <a:pPr lvl="1"/>
            <a:r>
              <a:rPr lang="en-US" altLang="en-US"/>
              <a:t>The </a:t>
            </a:r>
            <a:r>
              <a:rPr lang="en-US" altLang="en-US" b="1"/>
              <a:t>unit of function</a:t>
            </a:r>
            <a:r>
              <a:rPr lang="en-US" altLang="en-US"/>
              <a:t>, controlling the inheritance of one “character” or phenotypic attribute.</a:t>
            </a:r>
          </a:p>
          <a:p>
            <a:pPr lvl="1"/>
            <a:r>
              <a:rPr lang="en-US" altLang="en-US"/>
              <a:t>The </a:t>
            </a:r>
            <a:r>
              <a:rPr lang="en-US" altLang="en-US" b="1"/>
              <a:t>unit of structure</a:t>
            </a:r>
            <a:r>
              <a:rPr lang="en-US" altLang="en-US"/>
              <a:t>, operationally defined by </a:t>
            </a:r>
            <a:r>
              <a:rPr lang="en-US" altLang="en-US" i="1"/>
              <a:t>recombination</a:t>
            </a:r>
            <a:r>
              <a:rPr lang="en-US" altLang="en-US"/>
              <a:t> and by </a:t>
            </a:r>
            <a:r>
              <a:rPr lang="en-US" altLang="en-US" i="1"/>
              <a:t>mutation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94EB652-7B09-B29E-F41D-3A336A396A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Oliver (1940) - intergenic recombination at </a:t>
            </a:r>
            <a:r>
              <a:rPr lang="en-US" altLang="en-US" sz="3600" i="1"/>
              <a:t>lozenge</a:t>
            </a:r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04486F3-688C-1414-1CE1-94934EFF8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Mutations in </a:t>
            </a:r>
            <a:r>
              <a:rPr lang="en-US" altLang="en-US" sz="2400" i="1"/>
              <a:t>lozenge</a:t>
            </a:r>
            <a:r>
              <a:rPr lang="en-US" altLang="en-US" sz="2400"/>
              <a:t> affect eye shape in </a:t>
            </a:r>
            <a:r>
              <a:rPr lang="en-US" altLang="en-US" sz="2400" i="1"/>
              <a:t>Drosophila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Two mutations, 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s</a:t>
            </a:r>
            <a:r>
              <a:rPr lang="en-US" altLang="en-US" sz="2400"/>
              <a:t> and 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g</a:t>
            </a:r>
            <a:r>
              <a:rPr lang="en-US" altLang="en-US" sz="2400"/>
              <a:t>, were considered alleles of the same gene because 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s</a:t>
            </a:r>
            <a:r>
              <a:rPr lang="en-US" altLang="en-US" sz="2400"/>
              <a:t>/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g</a:t>
            </a:r>
            <a:r>
              <a:rPr lang="en-US" altLang="en-US" sz="2400"/>
              <a:t> heterozygotes have lozenge, not wild-type, eyes.</a:t>
            </a:r>
          </a:p>
          <a:p>
            <a:r>
              <a:rPr lang="en-US" altLang="en-US" sz="2400"/>
              <a:t>But when 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s</a:t>
            </a:r>
            <a:r>
              <a:rPr lang="en-US" altLang="en-US" sz="2400"/>
              <a:t>/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g</a:t>
            </a:r>
            <a:r>
              <a:rPr lang="en-US" altLang="en-US" sz="2400"/>
              <a:t> females are crossed to 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s</a:t>
            </a:r>
            <a:r>
              <a:rPr lang="en-US" altLang="en-US" sz="2400"/>
              <a:t> or 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g </a:t>
            </a:r>
            <a:r>
              <a:rPr lang="en-US" altLang="en-US" sz="2400"/>
              <a:t>males, about 0.2% of the progeny are wild-type!</a:t>
            </a:r>
          </a:p>
          <a:p>
            <a:r>
              <a:rPr lang="en-US" altLang="en-US" sz="2400"/>
              <a:t>These must result from recombination between 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s</a:t>
            </a:r>
            <a:r>
              <a:rPr lang="en-US" altLang="en-US" sz="2400"/>
              <a:t> and </a:t>
            </a:r>
            <a:r>
              <a:rPr lang="en-US" altLang="en-US" sz="2400" i="1"/>
              <a:t>lz</a:t>
            </a:r>
            <a:r>
              <a:rPr lang="en-US" altLang="en-US" sz="2400" i="1" baseline="30000"/>
              <a:t>g </a:t>
            </a:r>
            <a:r>
              <a:rPr lang="en-US" altLang="en-US" sz="2400"/>
              <a:t>, because the wild-type progeny always had recombinant flanking markers.  Also, the frequency of 0.2% is much higher than the reversion rate of the mutations.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E8DC008-D621-C24B-71EF-73C8A03829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altLang="en-US" sz="4000"/>
              <a:t>Further studies of intergenic recombination in bacteriophage and bacteria (where billions, instead of thousands, of progeny can be analyzed) showed that recombination occurs between adjacent nucleotide pairs.</a:t>
            </a: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85D9C7E-15F7-3AB2-4878-4CF128CE7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857500"/>
            <a:ext cx="7772400" cy="1143000"/>
          </a:xfrm>
        </p:spPr>
        <p:txBody>
          <a:bodyPr/>
          <a:lstStyle/>
          <a:p>
            <a:r>
              <a:rPr lang="en-US" altLang="en-US"/>
              <a:t>So the nucleotide, not the gene, is the basic unit of genetic structure.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17351F6-3007-49CF-2728-B560590C16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The coding sequence of a gene and its polypeptide product are colinear</a:t>
            </a:r>
            <a:endParaRPr lang="en-US" altLang="en-US"/>
          </a:p>
        </p:txBody>
      </p:sp>
      <p:pic>
        <p:nvPicPr>
          <p:cNvPr id="15363" name="Picture 3">
            <a:extLst>
              <a:ext uri="{FF2B5EF4-FFF2-40B4-BE49-F238E27FC236}">
                <a16:creationId xmlns:a16="http://schemas.microsoft.com/office/drawing/2014/main" id="{F1D383F3-EC6C-431A-2682-B7C154837FE5}"/>
              </a:ext>
            </a:extLst>
          </p:cNvPr>
          <p:cNvPicPr>
            <a:picLocks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1150" y="1981200"/>
            <a:ext cx="5981700" cy="41148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1C1B51E-13A1-2DA0-8628-EE3B02A0C3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6E6F521-2BA5-1E95-F3C8-E05EFC4253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Mendel’s work established the concept of the gene.</a:t>
            </a:r>
          </a:p>
          <a:p>
            <a:r>
              <a:rPr lang="en-US" altLang="en-US"/>
              <a:t>This concept has evolved from:</a:t>
            </a:r>
          </a:p>
          <a:p>
            <a:pPr lvl="1"/>
            <a:r>
              <a:rPr lang="en-US" altLang="en-US"/>
              <a:t> the unit that can mutate to cause a specific block in metabolism… </a:t>
            </a:r>
          </a:p>
          <a:p>
            <a:pPr lvl="1"/>
            <a:r>
              <a:rPr lang="en-US" altLang="en-US"/>
              <a:t> to the unit specifying one enzyme…</a:t>
            </a:r>
          </a:p>
          <a:p>
            <a:pPr lvl="1"/>
            <a:r>
              <a:rPr lang="en-US" altLang="en-US"/>
              <a:t> to the sequence of nucleotide pairs in DNA encoding one polypeptide chain.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>
            <a:extLst>
              <a:ext uri="{FF2B5EF4-FFF2-40B4-BE49-F238E27FC236}">
                <a16:creationId xmlns:a16="http://schemas.microsoft.com/office/drawing/2014/main" id="{1A86E850-E246-95A7-8D4D-76A5C0180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717F47F-954F-9329-B080-E4E0559408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Definitions of the gene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D27C672-11A2-B242-A455-7DAB6A47A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The gene is to genetics what the atom is to chemistry.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The gene is the unit of genetic information that controls a specific aspect of the phenotype.</a:t>
            </a:r>
          </a:p>
          <a:p>
            <a:pPr>
              <a:lnSpc>
                <a:spcPct val="90000"/>
              </a:lnSpc>
            </a:pPr>
            <a:r>
              <a:rPr lang="en-US" altLang="en-US"/>
              <a:t>The gene is the unit of genetic information that specifies the synthesis of one polypeptide.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244E5AE-EF3D-9247-15BE-3C694B37AC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971800"/>
            <a:ext cx="7772400" cy="1143000"/>
          </a:xfrm>
        </p:spPr>
        <p:txBody>
          <a:bodyPr/>
          <a:lstStyle/>
          <a:p>
            <a:r>
              <a:rPr lang="en-US" altLang="en-US"/>
              <a:t>How has the concept of a gene developed in the minds of geneticists?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E3FB956-6DBE-5372-3ADE-3E18D3B209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143000"/>
          </a:xfrm>
        </p:spPr>
        <p:txBody>
          <a:bodyPr anchor="ctr"/>
          <a:lstStyle/>
          <a:p>
            <a:r>
              <a:rPr lang="en-US" altLang="en-US" sz="4400"/>
              <a:t>Mendel (1866)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6925ED0-D680-837C-8A59-DEA0EB91031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/>
          <a:p>
            <a:r>
              <a:rPr lang="en-US" altLang="en-US" sz="3200"/>
              <a:t>Inheritance is governed by “characters” or “constant factors” that each controls a phenotypic trait such as flower colour.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72CD1D3-8A4C-EC46-3488-BED950C93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Garrod (1909) </a:t>
            </a:r>
            <a:r>
              <a:rPr lang="en-US" altLang="en-US" sz="3600" i="1"/>
              <a:t>Inborn errors of Metabolism</a:t>
            </a:r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49C6091-C0CC-EA22-2802-DAC225A0F51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752600"/>
            <a:ext cx="3810000" cy="4114800"/>
          </a:xfrm>
        </p:spPr>
        <p:txBody>
          <a:bodyPr/>
          <a:lstStyle/>
          <a:p>
            <a:r>
              <a:rPr lang="en-US" altLang="en-US" sz="2000"/>
              <a:t>Inherited human metabolic disorders such as alkaptonuria result from alternative metabolism.</a:t>
            </a:r>
            <a:endParaRPr lang="en-US" altLang="en-US" sz="2400"/>
          </a:p>
          <a:p>
            <a:r>
              <a:rPr lang="en-US" altLang="en-US" sz="2000"/>
              <a:t>Individual genes can mutate to cause a specific metabolic block.  Concept later elaborated as “one gene-one enzyme”.</a:t>
            </a:r>
          </a:p>
          <a:p>
            <a:r>
              <a:rPr lang="en-US" altLang="en-US" sz="2000"/>
              <a:t>Over 4,000 inherited genetic disorders have now been described.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D7B884E2-4CB4-ED29-C34E-40D8C36E4A9D}"/>
              </a:ext>
            </a:extLst>
          </p:cNvPr>
          <p:cNvPicPr>
            <a:picLocks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981200"/>
            <a:ext cx="3290888" cy="41148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89D77CD-D271-8940-4865-133A813BCC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Metabolic mutations in </a:t>
            </a:r>
            <a:r>
              <a:rPr lang="en-US" altLang="en-US" sz="4000" i="1"/>
              <a:t>Drosophila</a:t>
            </a:r>
            <a:r>
              <a:rPr lang="en-US" altLang="en-US" sz="4000"/>
              <a:t> (Beadle and Ephrussi)</a:t>
            </a:r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1DC1538-7AE8-EB27-6E56-DD42BF0ACD1F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1800"/>
              <a:t>Fly eyes are normally dark red because of two pigments, one bright red and one brown.</a:t>
            </a:r>
          </a:p>
          <a:p>
            <a:pPr>
              <a:lnSpc>
                <a:spcPct val="90000"/>
              </a:lnSpc>
            </a:pPr>
            <a:r>
              <a:rPr lang="en-US" altLang="en-US" sz="1800"/>
              <a:t>Mutants in </a:t>
            </a:r>
            <a:r>
              <a:rPr lang="en-US" altLang="en-US" sz="1800" i="1"/>
              <a:t>v</a:t>
            </a:r>
            <a:r>
              <a:rPr lang="en-US" altLang="en-US" sz="1800"/>
              <a:t> or </a:t>
            </a:r>
            <a:r>
              <a:rPr lang="en-US" altLang="en-US" sz="1800" i="1"/>
              <a:t>cn</a:t>
            </a:r>
            <a:r>
              <a:rPr lang="en-US" altLang="en-US" sz="1800"/>
              <a:t> have bright red eyes because they lack brown pigment.</a:t>
            </a:r>
          </a:p>
          <a:p>
            <a:pPr>
              <a:lnSpc>
                <a:spcPct val="90000"/>
              </a:lnSpc>
            </a:pPr>
            <a:r>
              <a:rPr lang="en-US" altLang="en-US" sz="1800"/>
              <a:t>Disk transplantation experiments showed that wild-type hosts produce a diffusible substance than can allow </a:t>
            </a:r>
            <a:r>
              <a:rPr lang="en-US" altLang="en-US" sz="1800" i="1"/>
              <a:t>v</a:t>
            </a:r>
            <a:r>
              <a:rPr lang="en-US" altLang="en-US" sz="1800"/>
              <a:t> or </a:t>
            </a:r>
            <a:r>
              <a:rPr lang="en-US" altLang="en-US" sz="1800" i="1"/>
              <a:t>cn</a:t>
            </a:r>
            <a:r>
              <a:rPr lang="en-US" altLang="en-US" sz="1800"/>
              <a:t> disks to form dark red eyes.</a:t>
            </a:r>
          </a:p>
          <a:p>
            <a:pPr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/>
              <a:t> disks transplanted into </a:t>
            </a:r>
            <a:r>
              <a:rPr lang="en-US" altLang="en-US" sz="1800" i="1"/>
              <a:t>cn</a:t>
            </a:r>
            <a:r>
              <a:rPr lang="en-US" altLang="en-US" sz="1800"/>
              <a:t> hosts also develop normally, but </a:t>
            </a:r>
            <a:r>
              <a:rPr lang="en-US" altLang="en-US" sz="1800" i="1"/>
              <a:t>cn</a:t>
            </a:r>
            <a:r>
              <a:rPr lang="en-US" altLang="en-US" sz="1800"/>
              <a:t> disks transplanted into </a:t>
            </a:r>
            <a:r>
              <a:rPr lang="en-US" altLang="en-US" sz="1800" i="1"/>
              <a:t>v</a:t>
            </a:r>
            <a:r>
              <a:rPr lang="en-US" altLang="en-US" sz="1800"/>
              <a:t> hosts still develop bright red eyes!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8EA634E3-8E8D-32B2-09D1-1BC788FF881F}"/>
              </a:ext>
            </a:extLst>
          </p:cNvPr>
          <p:cNvPicPr>
            <a:picLocks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1075" y="1981200"/>
            <a:ext cx="3219450" cy="4114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0904FD6-E6ED-80BB-9487-D5F532D009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Explanation:  </a:t>
            </a:r>
            <a:r>
              <a:rPr lang="en-US" altLang="en-US" sz="3600" i="1"/>
              <a:t>v</a:t>
            </a:r>
            <a:r>
              <a:rPr lang="en-US" altLang="en-US" sz="3600"/>
              <a:t> and </a:t>
            </a:r>
            <a:r>
              <a:rPr lang="en-US" altLang="en-US" sz="3600" i="1"/>
              <a:t>cn</a:t>
            </a:r>
            <a:r>
              <a:rPr lang="en-US" altLang="en-US" sz="3600"/>
              <a:t> affect different steps of the same metabolic pathway</a:t>
            </a:r>
            <a:endParaRPr lang="en-US" altLang="en-US"/>
          </a:p>
        </p:txBody>
      </p:sp>
      <p:pic>
        <p:nvPicPr>
          <p:cNvPr id="16387" name="Picture 3">
            <a:extLst>
              <a:ext uri="{FF2B5EF4-FFF2-40B4-BE49-F238E27FC236}">
                <a16:creationId xmlns:a16="http://schemas.microsoft.com/office/drawing/2014/main" id="{AEB5CCC1-E1AA-6DCB-4F08-495B0884446F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387600"/>
            <a:ext cx="7772400" cy="3302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AAAEE9F-3984-D8CC-2474-64259F1852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We now know the precise pathway.</a:t>
            </a:r>
            <a:endParaRPr lang="en-US" altLang="en-US"/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C6121EAB-33F5-D6A4-D474-D8E536030EEC}"/>
              </a:ext>
            </a:extLst>
          </p:cNvPr>
          <p:cNvPicPr>
            <a:picLocks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1981200"/>
            <a:ext cx="5903913" cy="41148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91C1A3D-7FA1-AFBB-D159-391937F744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Beadle and Tatum (1942)--One Gene, One Enzyme</a:t>
            </a:r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140C75C-56BD-DD54-2BEA-66779F176CF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1800"/>
              <a:t>Bread mold </a:t>
            </a:r>
            <a:r>
              <a:rPr lang="en-US" altLang="en-US" sz="1800" i="1"/>
              <a:t>Neurospora</a:t>
            </a:r>
            <a:r>
              <a:rPr lang="en-US" altLang="en-US" sz="1800"/>
              <a:t> can normally grow on minimal media, because it can synthesize most essential metabolites.</a:t>
            </a:r>
          </a:p>
          <a:p>
            <a:r>
              <a:rPr lang="en-US" altLang="en-US" sz="1800"/>
              <a:t>If this biosynthesis is under genetic control, then mutants in those genes would require additional metabolites in their media.</a:t>
            </a:r>
          </a:p>
          <a:p>
            <a:r>
              <a:rPr lang="en-US" altLang="en-US" sz="1800"/>
              <a:t>This was tested by irradiating </a:t>
            </a:r>
            <a:r>
              <a:rPr lang="en-US" altLang="en-US" sz="1800" i="1"/>
              <a:t>Neurospora</a:t>
            </a:r>
            <a:r>
              <a:rPr lang="en-US" altLang="en-US" sz="1800"/>
              <a:t> spores and screening the cells they produced for additional nutritional requirements (</a:t>
            </a:r>
            <a:r>
              <a:rPr lang="en-US" altLang="en-US" sz="1800" b="1"/>
              <a:t>auxotrophs</a:t>
            </a:r>
            <a:r>
              <a:rPr lang="en-US" altLang="en-US" sz="1800"/>
              <a:t>).</a:t>
            </a:r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EDC7B2F7-B0DB-F96F-F368-5A995ADE9218}"/>
              </a:ext>
            </a:extLst>
          </p:cNvPr>
          <p:cNvPicPr>
            <a:picLocks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905000"/>
            <a:ext cx="3810000" cy="40576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674</Words>
  <Application>Microsoft Office PowerPoint</Application>
  <PresentationFormat>On-screen Show (4:3)</PresentationFormat>
  <Paragraphs>63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Times</vt:lpstr>
      <vt:lpstr>Arial</vt:lpstr>
      <vt:lpstr>Blank Presentation</vt:lpstr>
      <vt:lpstr>What is a gene?</vt:lpstr>
      <vt:lpstr>Definitions of the gene</vt:lpstr>
      <vt:lpstr>How has the concept of a gene developed in the minds of geneticists?</vt:lpstr>
      <vt:lpstr>Mendel (1866)</vt:lpstr>
      <vt:lpstr>Garrod (1909) Inborn errors of Metabolism</vt:lpstr>
      <vt:lpstr>Metabolic mutations in Drosophila (Beadle and Ephrussi)</vt:lpstr>
      <vt:lpstr>Explanation:  v and cn affect different steps of the same metabolic pathway</vt:lpstr>
      <vt:lpstr>We now know the precise pathway.</vt:lpstr>
      <vt:lpstr>Beadle and Tatum (1942)--One Gene, One Enzyme</vt:lpstr>
      <vt:lpstr>Are genes both the basic functional unit and the smallest genetic structural unit?</vt:lpstr>
      <vt:lpstr>Oliver (1940) - intergenic recombination at lozenge</vt:lpstr>
      <vt:lpstr>Further studies of intergenic recombination in bacteriophage and bacteria (where billions, instead of thousands, of progeny can be analyzed) showed that recombination occurs between adjacent nucleotide pairs.</vt:lpstr>
      <vt:lpstr>So the nucleotide, not the gene, is the basic unit of genetic structure.</vt:lpstr>
      <vt:lpstr>The coding sequence of a gene and its polypeptide product are colinear</vt:lpstr>
      <vt:lpstr>Summary</vt:lpstr>
      <vt:lpstr>PowerPoint Presentation</vt:lpstr>
    </vt:vector>
  </TitlesOfParts>
  <Company>McGill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gene?</dc:title>
  <dc:creator>Paul Lasko</dc:creator>
  <cp:lastModifiedBy>Nayan GRIFFITHS</cp:lastModifiedBy>
  <cp:revision>7</cp:revision>
  <dcterms:created xsi:type="dcterms:W3CDTF">2002-11-18T18:36:51Z</dcterms:created>
  <dcterms:modified xsi:type="dcterms:W3CDTF">2023-03-14T11:25:59Z</dcterms:modified>
</cp:coreProperties>
</file>