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1"/>
  </p:notesMasterIdLst>
  <p:sldIdLst>
    <p:sldId id="256" r:id="rId2"/>
    <p:sldId id="257" r:id="rId3"/>
    <p:sldId id="258" r:id="rId4"/>
    <p:sldId id="260" r:id="rId5"/>
    <p:sldId id="262" r:id="rId6"/>
    <p:sldId id="259" r:id="rId7"/>
    <p:sldId id="261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37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6C3FF446-0EDD-C67A-61C9-9DCC24B4481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90E55F5D-C049-59AA-31B1-316E9605AB2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B9F5B668-22AC-46C8-9F80-99E40ACC3846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3378494E-8594-4C26-C33B-96398458E0B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A0AA97C3-BE19-2275-24A6-A28591321A6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8199" name="Rectangle 7">
            <a:extLst>
              <a:ext uri="{FF2B5EF4-FFF2-40B4-BE49-F238E27FC236}">
                <a16:creationId xmlns:a16="http://schemas.microsoft.com/office/drawing/2014/main" id="{246C0B7A-0D12-4207-20A2-76BF1A9BF5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27CB0C05-DA4E-44CF-A037-1C973EA2394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A75FAF5-8988-5DD3-B31B-6E897019AD9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4FFB38-BE08-4F2B-B600-CC39424A7120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B4B950BE-1B86-1059-8234-BC76F073F69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9818BF16-4809-3561-4E8E-D35A4872E7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2AB83B21-49E7-E0E3-0977-B80F30FF78E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2943CD-DF62-4BB6-AEA9-532F9D65C854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10242" name="Rectangle 2">
            <a:extLst>
              <a:ext uri="{FF2B5EF4-FFF2-40B4-BE49-F238E27FC236}">
                <a16:creationId xmlns:a16="http://schemas.microsoft.com/office/drawing/2014/main" id="{DA719BF8-3A92-362C-C5C8-25410DEDD4E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433FDA34-C2F2-99A3-08D1-857FF71A0B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0E54FC2-B8FE-018E-B59E-3A64F84169E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CAF007-9E96-4769-9844-259822F1AB82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AA0D1DC1-F2B7-F620-99DD-FBCA260AC05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5DF81392-4C46-013D-9D79-24BA6DC170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676E2D4-4E43-338D-AC65-AE089703530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A4010C-8367-43D2-B57B-C8E57F5612A9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A220BD65-EDEA-A627-DCA1-D8DC3AE191C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BDDE76B3-3184-B85D-075B-282F18B466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DD4A00C-23A5-1959-0672-9FAD416ED02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B21BA4-090D-496E-B617-41DC707969E0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432BF9BD-F451-7C4D-D0B4-D3E7F45BD32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DDEF7E42-4E22-90E2-A6B3-29D5DEDD56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AFCA617-70ED-DB30-7853-7FCD6D3DB26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0FEB99-F156-4F31-9F13-353F23510205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CD02C072-ABB4-F883-BD8A-26AE9BA4A3E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86D41E80-FBF2-1924-DA0C-3E8B726BA9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3449E4D2-1DC7-3455-D8CB-A3D2CFDF4F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481C3E-5819-4A37-9115-0813966938E3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35CE89C8-A9F6-DB9B-34D4-45D9AF4A199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B09648D8-5945-5783-F43A-07FCB8916A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4191A13-EBE8-2449-C093-EAFE52A5DD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4C3D74-CD1C-469C-9716-F8B98365C2D5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43637DC6-66E2-0084-702B-A5BE905042E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4A1EDE08-E41F-0656-3B04-1757FB325E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BDFBF38-37A3-BAF7-B064-A5C02FD426A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350848-B201-408C-B10F-863EC4CE4062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3F40F0A9-3C7B-D8D8-182E-A60AC0AB183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F8EAB163-5B9B-017B-03B8-6BF6A0B6A2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5E87A28B-C291-7899-8A71-380D8FFC3269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B004D806-A4FE-31D9-6CD2-FAB95792A491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6148" name="Freeform 4">
            <a:extLst>
              <a:ext uri="{FF2B5EF4-FFF2-40B4-BE49-F238E27FC236}">
                <a16:creationId xmlns:a16="http://schemas.microsoft.com/office/drawing/2014/main" id="{B0661F1D-9290-4F1D-40D2-C28C3F1F793A}"/>
              </a:ext>
            </a:extLst>
          </p:cNvPr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70E47B1A-0A76-1ACF-D653-03FBAB4FDBF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969600A5-FD55-0F5E-45F5-47930BC12D8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DC0450A-94ED-422F-9BA3-AA9ACDE4970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7518B763-5F31-E015-DE4F-3B5CADDE3577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8C3F1-084A-75A3-D7C3-5BB004D01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190330-6460-16F1-6367-1738F77ED9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9D660D-5988-DF18-AE2D-E43385B4F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8F6A88-2CB6-F1FC-ACA0-DC9FDF765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AE18EB-61B9-218D-B65E-8894A9F82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577996-7BA3-4478-8E52-4A12479D87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9381871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D2D7B8-5921-34C8-BD7F-A8340D4E14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4F71B3-A2D9-B5CB-01CA-343C46CFB9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88320C-65C2-83CC-94C0-A24002EF5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C7D821-ADC0-581C-80EB-F20E31383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75B0-097B-471E-AA35-C2898C134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6956B2-00BB-4FFD-9172-04E3B9D609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882745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9B464C-3C9F-CD84-D47C-FCEF9A766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9768CB-DAC0-5731-CECB-00D4D13C23C1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5B27EA-4622-88A6-4957-5F7B7E80C4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B952D1-8DE7-87DA-AB52-D6FB3FA5A3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566AEF-56B5-8D69-6EC1-9F97B8D31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1BF4B8-82F3-0427-E54D-63FDA44FE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FDACEA1-4EF3-4A9D-AE1C-CD97E71E2B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6644263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27CCF-6DE9-40D9-6A38-7B8B0D5AB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739CB-9306-EA5E-7658-B72D406A7A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E41B2A-770A-E35B-37AD-E5D0179D0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7E90C6-86F5-57DF-3729-B0A22C9AD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07CEC-3D18-1E9B-2EDE-02A1A83A2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34449D-011A-43D7-8CF0-99EA2E3047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3393915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16CB6-5A1C-4A6F-BF1A-2D0C6B553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F7DC55-4F19-7EA4-9503-631060C66B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CE8E84-3BD7-F34A-BA93-47204851C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C4CB30-F98F-45C7-CC75-FAB9B1640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67376-D12E-58DD-0F9D-F92065BE3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A1D639-2959-4F2A-BDA8-6AFCC7F404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5588840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1FFF8-47AC-E7D9-6255-0722CD13F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6EE3FC-C03E-36B3-8CB5-4D2D55E341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8D1E28-D875-15AD-43CD-B939A42E76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FF30DF-0315-912E-A0C6-E2CEADF3A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C8E06A-BEF1-4563-2AF3-8A140B454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C17755-C2AA-8E2A-20A7-CD530554D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A84F2F-5609-418B-9602-CE97380A3E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962999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9ACCF-788B-7070-0C45-541E9DD97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8D0F00-409B-AE60-B340-CBD4F371F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A96E56-2E36-E745-178E-B4F446444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378B2D-EEB6-2A64-BF1D-3694D5DCFC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33CA59-2EE5-022C-D0AF-EE21337037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61C66B-157E-A4D5-7915-372EBF3F6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CB1EB8-E2EF-A821-E45B-33D4FE696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0B21F4-44CF-0A0F-DA78-BAB224BFD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BFAA02-5958-46C1-B202-8E43135ECF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185834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2FD85-DCC3-0D26-2F52-2F12DF02E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512D78-9065-C85D-5938-D18735753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719CD2-9D18-99F5-CA82-9A89BE898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D7817E-9BD2-EFB7-5C7F-CBA19EDC1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4669ED-C161-44B7-A29D-5D4862FAEE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1027734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E99174-5F44-F9DB-DC1E-337C483FD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59C790-1BAC-E5AD-796C-C9B8A748C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A84CA7-D9A1-4048-AAFA-421365910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6F3EF1-7605-4A69-B0B7-8F9B160A08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9733609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C08A5-72DB-E93E-89FB-37F1DC0C3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962C94-D9C6-5F4B-DBCE-B571B01D76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414A61-E04E-69EE-F168-E894A03AFF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B10F66-CE57-1B65-AD82-8ADB1F49B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181FB2-9B4C-149E-E771-EC357097C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913FBB-ABAF-2798-FCCD-EFE5BF04B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7824A4-C6E7-4143-A455-6D6933395D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8929109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5E91C-96F5-7439-154A-1802E8C80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2E335F-F181-35B6-2654-886D3934E4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D33366-9B57-1063-08F6-3C79DE15EA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3571FB-F1FD-5C42-C495-5D60D4A81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36C14F-5313-6C17-6FE8-9FEDEEB11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405238-4D68-A17B-00B1-0870BAF96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A51781-C205-4CF9-AC43-D6EED292AA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8029550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C666809E-2C0F-AEEB-167C-55330569A1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B9BD19DB-5CA2-C66F-D7B4-C12A667CCF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A51F280A-0FBB-2193-4211-C544B266776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7FD2946C-21B5-988D-8D49-F3F9C9DA27F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C72DB143-5587-8953-14AE-90303023F81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fld id="{20DBC2BA-38A8-44DE-868E-56F57C9C929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p"/>
    </p:bldLst>
  </p:timing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v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012202A3-7979-1163-D68D-0A3606E81C0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Aim:  What is cloning?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6DA32A6A-3319-CC60-AC5A-59B4B764036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Do Now:  Review our test.</a:t>
            </a: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50879119-9059-5F9B-D38D-0E49F6107E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What is a clone?	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D24E4523-C674-E447-E7D2-C5FC10DCB4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181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Clone refers to genetically identical cells originating from one cell.</a:t>
            </a:r>
          </a:p>
          <a:p>
            <a:pPr>
              <a:lnSpc>
                <a:spcPct val="90000"/>
              </a:lnSpc>
            </a:pPr>
            <a:endParaRPr lang="en-US" altLang="en-US"/>
          </a:p>
          <a:p>
            <a:pPr>
              <a:lnSpc>
                <a:spcPct val="90000"/>
              </a:lnSpc>
            </a:pPr>
            <a:r>
              <a:rPr lang="en-US" altLang="en-US"/>
              <a:t>What are they talking about when they refer to “cloned animals”?</a:t>
            </a:r>
          </a:p>
          <a:p>
            <a:pPr>
              <a:lnSpc>
                <a:spcPct val="90000"/>
              </a:lnSpc>
            </a:pPr>
            <a:endParaRPr lang="en-US" altLang="en-US"/>
          </a:p>
          <a:p>
            <a:pPr>
              <a:lnSpc>
                <a:spcPct val="90000"/>
              </a:lnSpc>
            </a:pPr>
            <a:r>
              <a:rPr lang="en-US" altLang="en-US"/>
              <a:t>They take DNA from a cloned cell of another animal, and insert it into a zygote that had its DNA removed, and replace it with the cloned DNA.</a:t>
            </a: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70" name="Picture 6">
            <a:extLst>
              <a:ext uri="{FF2B5EF4-FFF2-40B4-BE49-F238E27FC236}">
                <a16:creationId xmlns:a16="http://schemas.microsoft.com/office/drawing/2014/main" id="{B22215F8-3852-0C80-C7E8-BFBFDDA962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9438" y="304800"/>
            <a:ext cx="4754562" cy="655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71" name="Rectangle 7">
            <a:extLst>
              <a:ext uri="{FF2B5EF4-FFF2-40B4-BE49-F238E27FC236}">
                <a16:creationId xmlns:a16="http://schemas.microsoft.com/office/drawing/2014/main" id="{D7E05BD8-2793-2CA0-2D64-B6109F6F0E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What cloning looks</a:t>
            </a:r>
            <a:br>
              <a:rPr lang="en-US" altLang="en-US" sz="4000"/>
            </a:br>
            <a:r>
              <a:rPr lang="en-US" altLang="en-US" sz="4000"/>
              <a:t>like on a cellular</a:t>
            </a:r>
            <a:br>
              <a:rPr lang="en-US" altLang="en-US" sz="4000"/>
            </a:br>
            <a:r>
              <a:rPr lang="en-US" altLang="en-US" sz="4000"/>
              <a:t>level…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7DC07DA6-3FE4-B9BD-5421-E13E55480A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Who did they clone?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FD0FCE73-A6F6-14FA-FC39-62A0CF1856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In 1997, they successfully cloned the first animal- a lamb named Dolly.</a:t>
            </a:r>
          </a:p>
          <a:p>
            <a:r>
              <a:rPr lang="en-US" altLang="en-US"/>
              <a:t>The nucleus they used was from an adult of the same species.  </a:t>
            </a:r>
          </a:p>
          <a:p>
            <a:r>
              <a:rPr lang="en-US" altLang="en-US"/>
              <a:t>Since then, they have successfully cloned sheep and pigs.</a:t>
            </a:r>
          </a:p>
          <a:p>
            <a:pPr>
              <a:buFontTx/>
              <a:buNone/>
            </a:pPr>
            <a:endParaRPr lang="en-US" altLang="en-US"/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3" name="Picture 5">
            <a:extLst>
              <a:ext uri="{FF2B5EF4-FFF2-40B4-BE49-F238E27FC236}">
                <a16:creationId xmlns:a16="http://schemas.microsoft.com/office/drawing/2014/main" id="{CA937920-D29C-FAA3-4A22-6A219D46BE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04788"/>
            <a:ext cx="6477000" cy="5957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5" name="Picture 9">
            <a:extLst>
              <a:ext uri="{FF2B5EF4-FFF2-40B4-BE49-F238E27FC236}">
                <a16:creationId xmlns:a16="http://schemas.microsoft.com/office/drawing/2014/main" id="{A75D0144-97EE-B510-2491-309AE3704B89}"/>
              </a:ext>
            </a:extLst>
          </p:cNvPr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82850" y="0"/>
            <a:ext cx="4498975" cy="7010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F60E38F8-1DC7-306B-C572-5738A3AA73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Why do they want to clone animals?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2A4C5700-1895-A979-A8E0-0E25B08F7F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They do this to study genetic disorders and disease susceptibility.</a:t>
            </a:r>
          </a:p>
          <a:p>
            <a:r>
              <a:rPr lang="en-US" altLang="en-US"/>
              <a:t>It is done strictly for medical research.</a:t>
            </a:r>
          </a:p>
          <a:p>
            <a:pPr>
              <a:buFontTx/>
              <a:buNone/>
            </a:pPr>
            <a:endParaRPr lang="en-US" altLang="en-US"/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6E8B16C5-65EE-1C16-5C44-97746E19E3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 the blue Biology book…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30B93455-DA93-D00C-5AAC-7421A7A30D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Turn to page 331 and read up to 333.</a:t>
            </a:r>
          </a:p>
          <a:p>
            <a:r>
              <a:rPr lang="en-US" altLang="en-US"/>
              <a:t>Answer questions 1-4 on page 333.  You need to read the previous pages in order to answer the questions.</a:t>
            </a:r>
          </a:p>
          <a:p>
            <a:r>
              <a:rPr lang="en-US" altLang="en-US"/>
              <a:t>Make sure your name is on the paper – it will be collected.</a:t>
            </a:r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>
            <a:extLst>
              <a:ext uri="{FF2B5EF4-FFF2-40B4-BE49-F238E27FC236}">
                <a16:creationId xmlns:a16="http://schemas.microsoft.com/office/drawing/2014/main" id="{D98CFA76-3EF7-F951-AE20-032B120649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</a:rPr>
              <a:t>This powerpoint was kindly donated to </a:t>
            </a:r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48</TotalTime>
  <Words>267</Words>
  <Application>Microsoft Office PowerPoint</Application>
  <PresentationFormat>On-screen Show (4:3)</PresentationFormat>
  <Paragraphs>35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Tahoma</vt:lpstr>
      <vt:lpstr>Wingdings</vt:lpstr>
      <vt:lpstr>Ocean</vt:lpstr>
      <vt:lpstr>Aim:  What is cloning?</vt:lpstr>
      <vt:lpstr>What is a clone? </vt:lpstr>
      <vt:lpstr>What cloning looks like on a cellular level…</vt:lpstr>
      <vt:lpstr>Who did they clone?</vt:lpstr>
      <vt:lpstr>PowerPoint Presentation</vt:lpstr>
      <vt:lpstr>PowerPoint Presentation</vt:lpstr>
      <vt:lpstr>Why do they want to clone animals?</vt:lpstr>
      <vt:lpstr>In the blue Biology book…</vt:lpstr>
      <vt:lpstr>PowerPoint Presentation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Aim:  What is cloning?</dc:title>
  <dc:creator>Liza Evanson</dc:creator>
  <cp:lastModifiedBy>Nayan GRIFFITHS</cp:lastModifiedBy>
  <cp:revision>16</cp:revision>
  <dcterms:created xsi:type="dcterms:W3CDTF">2006-03-13T03:53:53Z</dcterms:created>
  <dcterms:modified xsi:type="dcterms:W3CDTF">2023-03-14T11:11:07Z</dcterms:modified>
</cp:coreProperties>
</file>