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6265" autoAdjust="0"/>
  </p:normalViewPr>
  <p:slideViewPr>
    <p:cSldViewPr>
      <p:cViewPr varScale="1">
        <p:scale>
          <a:sx n="72" d="100"/>
          <a:sy n="72" d="100"/>
        </p:scale>
        <p:origin x="12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C619CDA-4A14-8F13-1CD0-C03FE3A9A8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73FDF2F-91CC-8BB8-D688-22D30B612B6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0A617088-94D3-7A49-398C-A8011F551BA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C70CDEFA-1F49-4D7D-59DC-568B35DDD61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FD766CDE-0A39-F13A-B504-3B39B76B585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738BA67-D88D-9FE1-C43E-47F9A49AFC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F53A1E-9F89-4A93-9E4F-1B883FED64C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622D811-4B9C-6BC6-F010-CE78F47979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8077FD-6B45-40A7-BE34-349448F9F05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056D3C07-C26D-F1D3-4E6A-74D1D38269A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86BD52B-2768-4C84-AD6F-7A4BCF5DF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28051EA-F22C-ECCF-EB0F-BD1E123519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17FB2A-534E-46B3-9BAB-AB547CC28D95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F76DBAEE-25ED-A9EE-4752-A15D5D8EE1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4820F73F-BED7-2F0A-2671-6B23D1F470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6B856DE-22D7-777E-50AF-32B744A751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3750A6-105A-4D28-97A3-BED171065F3B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6E19909E-3424-45F1-91BE-57B4ED77086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47FEE54-3897-C8B5-2A44-7D4BAF1DB0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Double page 140 – 141 complete as homework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8FEC7FC-28DD-A77F-9BA2-03D893BFF7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01B140-776D-496F-98E2-E07550354A3E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616D0F2F-6A65-7F17-2E48-8669F84B9B6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232C383-E09D-A370-74F7-213830DC38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3634C8E-EBE6-10D1-8049-C18DB2CE16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DC2787-6FF8-4C52-BF9D-6AEAE38295D3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B75FDA80-4D8C-7E91-63AF-B830FC1B3E2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AD253C9-18FF-3A98-6FA6-CB41F05CA6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82F5E63-7D17-D458-67EA-AAA1B6E798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0F4785-E0BE-4758-92F0-49C1A1C414C1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94EF50A9-812F-D245-10F4-A8EBFEDBDC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95FEF4C-7823-A788-3303-763CF8C1CA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Chimaeras – mixtures of cell types, some with the mutation and some without.  May trigger the onset of cancer if the normal controls of gene regulation are disrupted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AEAAD90-E0EC-40D3-CA9C-C7FE0778E6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22D990-2B9E-49AA-858D-A2FBEC6306BF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AE45689D-8B66-3FDC-8CDB-8F37B5E6BC9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F1B9A4D-DBC8-E320-EFFE-E985C8F269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FA0D4F5-56A0-3950-3005-3A54E0AAF2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92000C-4565-4FE2-9733-5C75B966890A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EE4F111B-7117-A345-84D1-88BDC9BA656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DC77219-5F9B-5947-1C33-8B67C7A8CD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Aspergillus fungus release toxins that induce liver cancer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89ACE45-FB00-8C31-2441-8D2E1248B5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9DEC66-0E28-4662-AB38-2FF8A7CDB09F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58DF0946-7695-E58D-250B-D4BDF3ABB46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F8E9982-EA04-F2A1-FF20-7294386F62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6608653-1179-8461-5DB1-2BA5FEAF38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2B49D-CCBF-4973-863A-7CCC7C36CC88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3848D6AC-5B64-C9EC-EF57-CEE19DDE472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A70E86D-833D-97A7-062E-BB08C2AAA8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These pass through the gut slowly and allow buildup of irritants/mutagens in the bowel</a:t>
            </a:r>
          </a:p>
          <a:p>
            <a:endParaRPr lang="en-GB" altLang="en-US"/>
          </a:p>
          <a:p>
            <a:r>
              <a:rPr lang="en-GB" altLang="en-US"/>
              <a:t>Test knowledge: In your own words, explain where a mutation must occur to be inherited and give a brief reason why.  Explain why inherited mutations are important in an evolutionary sense. 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6D3BEB3-8980-1DFA-17E9-9E32EFC366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666520-B229-4585-97B4-31EBA81F89E6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1048994F-CE24-C21D-1BE6-AC59C16B5F2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A87D3EE-A209-6073-1C0B-9966434A0F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Survival – most common among viruses and bacteria – MRSA, also occur in multicellular organisms</a:t>
            </a:r>
          </a:p>
          <a:p>
            <a:r>
              <a:rPr lang="en-GB" altLang="en-US"/>
              <a:t>Sometimes neutral and no immediate effect.  If no selective pressure against it, a mutation may be carried in the population and be of benefit (or harm) at a future time</a:t>
            </a:r>
          </a:p>
          <a:p>
            <a:endParaRPr lang="en-GB" altLang="en-US"/>
          </a:p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E465689-4735-DF20-CEAE-1062D1BA0E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97692-4EF8-4BB8-83EB-3ED5F5CE401B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F71A9C9F-6E8A-AA9B-7CB1-6EC9C9C6CF6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8735B71-5458-365C-3714-934F4FCB6E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CF – loss of 3 nucleotides</a:t>
            </a:r>
          </a:p>
          <a:p>
            <a:r>
              <a:rPr lang="en-GB" altLang="en-US"/>
              <a:t>Sickle cell anaemia – 1 base change</a:t>
            </a:r>
          </a:p>
          <a:p>
            <a:r>
              <a:rPr lang="en-GB" altLang="en-US"/>
              <a:t>Albinism – not common in the wild because of predation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8649A-7622-BFB4-55FE-01A6952939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0D6336-3FBE-DC7C-8429-C0090DCE8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860E0-13F3-6893-17B0-80CD9D194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3AE95-2D4E-183B-2A00-65A81F5C2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F2907-2391-B4F4-9B6A-647F893E6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4749F-0BDC-46A0-A0A9-FEDF29D78F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5308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2D578-47B7-F202-F794-15233597A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E838D-9EA6-45D0-7316-2B0AEA7B2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B357C-31F8-8332-FF71-B6D2FD39B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C340A-AFD9-C7AC-2071-DFD99397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7220E-5773-87EA-2843-FF3F062CC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BE397-A78B-4D18-A124-371C608C57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61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2371E3-D102-6DF7-D213-BCCEA8FE8C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554A1-B715-B136-D1AE-3446FE065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F6FF8-1337-66D9-2928-033B09EC5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A2E93-06CF-8702-00E9-5B123E0D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AF31D-4F8F-6A56-A25F-CBCB2B9B1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3331E-1677-4B6B-A266-A4CA539CF6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685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9DE3E-3EA7-E30B-7BBB-C80BFE289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8EFFD-A4D2-0ABB-309A-EB4F1D491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38ACE-1E2C-60B5-B161-77047F996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148C-F42E-CBED-A6C3-2589C9FCD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9F267-0700-FFD3-7877-325D81F03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F1A4D-2D77-488C-9476-AE84909F01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1236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A5DDF-8744-F3D2-67B9-2C9DBD111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CBE0D-2210-D17B-A5E7-8F49E6816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710E4-77A1-41E6-993F-BA7F07D6A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33D91-7AD6-9D81-2C8D-166F248AF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BA9A8-342D-F478-A683-9BDE9CE92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B4191-4C5B-43D8-BB98-E5FCF8623B8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4543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C8996-5447-1315-A939-043AB977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CF356-A54E-8215-1932-582E1A08F0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7EC85E-FD60-C12C-8429-6CDB1B9139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9F889E-524F-FDF3-9AB5-2BA8D59E3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76DF4-A4B6-A70E-C4F5-813FBDA90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80B105-9A77-4848-E7B9-BBC28B341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4B8BA-EDB3-414F-B2C1-C92EC0B5733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167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9892F-C768-4800-5F69-EB5119359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EB96A-85CD-5B3F-AEEB-83A5FB401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529DB3-DB40-0488-83D9-F21DAF54F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BC3ECA-6DEF-78AE-E705-75D0BAADDD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A7F880-5730-22C6-DDE1-B8BC95B94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89D642-B5D8-1798-4E8C-9070358F9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8B220D-4FDC-9CD6-2C1F-6818367BB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A742FE-6050-F401-1E98-85ACE02FB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593FB-1F85-4A47-AF14-5C7AC42597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019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3D95D-BCCF-AF0B-D49B-DDBA8BB7F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E36A13-CC14-4094-ADF2-3EDE75E3D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476E7F-5FBB-CBA1-C74E-41ED6B6A4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0B2E9F-CA32-B143-0F7E-2C509018D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BECCDB-C0C2-43B0-B4E2-793F1492DE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6190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D99350-C80E-3F4D-1208-073E7C7BB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500274-D386-3A65-F8B7-5F2B466BD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204219-357F-3036-D24E-2D5ED0570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97EAC-BB25-4D77-997D-3D68476C64A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081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BF622-0202-11AA-33DF-734CCDBFF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342DD-D2C9-FF16-9D24-E24BC7B2E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D4B75A-9AFE-C6D7-C199-73488AD2F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1BB4FC-308C-77E3-CA39-48B76DB41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7EC0D-96FC-3F25-FFB8-59820882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7F43E4-79C6-BE05-CEEE-76243D232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C75FF-71AA-4317-9B31-62D6E926DA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698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E7A3-5F63-CE4D-038C-9197C67B9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4126A8-2468-E722-0E66-3619E766E4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24667F-B450-B412-C0E0-F19FEF6E3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E7FB8-EAE7-3C3A-D251-96E886C79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BBDC6C-404B-18B2-DF82-6E6884818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92E9D-F4FC-BCDC-576C-5ADD36353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4EFEE-FBAE-4FA9-BB41-D8E99590DE2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0468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0C75DFD-3A21-31F7-6284-FE81C181E9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E8ED458-5C14-FF0B-2DF6-54753078E2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D40205B-E931-EBF5-11F6-7E9E5B0E3A3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4F8099F-53CB-39BF-EEFA-0CE091D4B8D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47B574C-07E4-FC07-B47B-5EC0B2C8EE5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380DFBE-B123-4971-98D5-CF68295D9CD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863D851-292E-099D-0DE2-F71F51F543B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GB" altLang="en-US" sz="4400"/>
              <a:t>Cause and effect of mutation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31F9D14-E007-CB5D-ECB3-0322F093AE5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GB" altLang="en-US" sz="3200"/>
              <a:t>L Mathias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BC1D906-306D-3DCE-21AB-CD732A3654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en-GB" altLang="en-US"/>
              <a:t>Beneficial mutations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AD6A541-A0B3-5A0C-A602-B6B910AAA1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5113338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800" u="sng"/>
              <a:t>Bacteria</a:t>
            </a:r>
            <a:r>
              <a:rPr lang="en-GB" altLang="en-US" sz="2800"/>
              <a:t> – antibiotic resistance through mutation, transfer between bacterial species</a:t>
            </a:r>
          </a:p>
          <a:p>
            <a:pPr>
              <a:lnSpc>
                <a:spcPct val="90000"/>
              </a:lnSpc>
            </a:pPr>
            <a:r>
              <a:rPr lang="en-GB" altLang="en-US" sz="2800"/>
              <a:t>Superbugs such as MRSA have arisen this way</a:t>
            </a:r>
          </a:p>
          <a:p>
            <a:pPr>
              <a:lnSpc>
                <a:spcPct val="90000"/>
              </a:lnSpc>
            </a:pPr>
            <a:r>
              <a:rPr lang="en-GB" altLang="en-US" sz="2800" u="sng"/>
              <a:t>RNA viruses</a:t>
            </a:r>
            <a:r>
              <a:rPr lang="en-GB" altLang="en-US" sz="2800"/>
              <a:t> – such as HIV – mutates it’s protein coat so that the host human is unable to make antibodies quick enough against it</a:t>
            </a:r>
          </a:p>
        </p:txBody>
      </p:sp>
      <p:pic>
        <p:nvPicPr>
          <p:cNvPr id="17413" name="Picture 5">
            <a:extLst>
              <a:ext uri="{FF2B5EF4-FFF2-40B4-BE49-F238E27FC236}">
                <a16:creationId xmlns:a16="http://schemas.microsoft.com/office/drawing/2014/main" id="{DBE0FDA9-74FB-AAA7-BD91-67995C84CF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133600"/>
            <a:ext cx="3419475" cy="318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24D319B-3180-B4B0-8843-37C7216EA7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Neutral mutations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0562BCF-9F94-2794-66EE-D112508558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r>
              <a:rPr lang="en-GB" altLang="en-US"/>
              <a:t>Neither harmful or beneficial to the organism but may be important in an evolutionary sense</a:t>
            </a:r>
          </a:p>
          <a:p>
            <a:r>
              <a:rPr lang="en-GB" altLang="en-US"/>
              <a:t>Silent mutations</a:t>
            </a:r>
          </a:p>
          <a:p>
            <a:r>
              <a:rPr lang="en-GB" altLang="en-US"/>
              <a:t>Virtually impossible to detect because no observable effect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>
            <a:extLst>
              <a:ext uri="{FF2B5EF4-FFF2-40B4-BE49-F238E27FC236}">
                <a16:creationId xmlns:a16="http://schemas.microsoft.com/office/drawing/2014/main" id="{54205936-A944-3562-FE30-E37D7088E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r>
              <a:rPr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>
            <a:extLst>
              <a:ext uri="{FF2B5EF4-FFF2-40B4-BE49-F238E27FC236}">
                <a16:creationId xmlns:a16="http://schemas.microsoft.com/office/drawing/2014/main" id="{B9C45F4B-A001-A12C-AE7B-0E5380D63D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What causes mutation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43BA68B-31DE-A1B8-B946-E8DCCFF7EC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Spontaneous</a:t>
            </a:r>
          </a:p>
          <a:p>
            <a:r>
              <a:rPr lang="en-GB" altLang="en-US"/>
              <a:t>Increases caused by environmental factors</a:t>
            </a:r>
          </a:p>
          <a:p>
            <a:r>
              <a:rPr lang="en-GB" altLang="en-US"/>
              <a:t>UV light</a:t>
            </a:r>
          </a:p>
          <a:p>
            <a:r>
              <a:rPr lang="en-GB" altLang="en-US"/>
              <a:t>X-rays</a:t>
            </a:r>
          </a:p>
          <a:p>
            <a:r>
              <a:rPr lang="en-GB" altLang="en-US"/>
              <a:t>Benzene, formaldehyde, carbon tetrachloride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034DF00-7774-0F69-258B-41256DC6B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Gametic and somatic mutations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BFCD6B4-03BD-80AF-BB8B-8B3B55C53B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Gametic – testis of males, ovaries of females, inherited</a:t>
            </a:r>
          </a:p>
          <a:p>
            <a:pPr>
              <a:buFontTx/>
              <a:buNone/>
            </a:pPr>
            <a:endParaRPr lang="en-GB" altLang="en-US"/>
          </a:p>
          <a:p>
            <a:r>
              <a:rPr lang="en-GB" altLang="en-US"/>
              <a:t>Somatic – in normal body cells occuring beyond zygote formation, not inherited but may effect the person during their lifetime. Chimaeras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2CC8914-2CE3-6A86-C8CB-92CBCF18AD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Mutagens and their effects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927D0FB-1E40-29C8-FFCE-8E4B944732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51275" y="1600200"/>
            <a:ext cx="4835525" cy="4525963"/>
          </a:xfrm>
        </p:spPr>
        <p:txBody>
          <a:bodyPr/>
          <a:lstStyle/>
          <a:p>
            <a:r>
              <a:rPr lang="en-GB" altLang="en-US"/>
              <a:t>Ionising radiation – Nuc radiation, xrays, gamma rays (e.g. medical treatment) associated with development of cancers (e.g. leukaemia, thyroid cancer and skin cancer</a:t>
            </a:r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9D491DA5-35B5-AF5F-E475-635F74D52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975"/>
            <a:ext cx="462915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4C5D2FD-DF3A-89DB-AC69-77C28CAA6E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Mutagens and their effects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6B4FB6C-FB06-CA27-0B1E-F3A61087EC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84663" y="1916113"/>
            <a:ext cx="4402137" cy="4525962"/>
          </a:xfrm>
        </p:spPr>
        <p:txBody>
          <a:bodyPr/>
          <a:lstStyle/>
          <a:p>
            <a:r>
              <a:rPr lang="en-GB" altLang="en-US"/>
              <a:t>Viruses and microorganisms – integrate into human chromosome, upset genes and can trigger cancer</a:t>
            </a:r>
          </a:p>
        </p:txBody>
      </p:sp>
      <p:pic>
        <p:nvPicPr>
          <p:cNvPr id="8197" name="Picture 5">
            <a:extLst>
              <a:ext uri="{FF2B5EF4-FFF2-40B4-BE49-F238E27FC236}">
                <a16:creationId xmlns:a16="http://schemas.microsoft.com/office/drawing/2014/main" id="{729EA1A9-A10B-0281-AA8E-7A68A1E0E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84313"/>
            <a:ext cx="3252787" cy="387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0081430-41F2-7189-675E-E1832FF3E1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Mutagens and their effects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4AB6F58-8AF0-0333-1E9B-7D0AF67F52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48263" y="1600200"/>
            <a:ext cx="3538537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Environmental poisons – Organic solvents such as formaldehyde, tobacco, coal tars, benzene, asbestos, some dyes</a:t>
            </a:r>
          </a:p>
        </p:txBody>
      </p:sp>
      <p:pic>
        <p:nvPicPr>
          <p:cNvPr id="10247" name="Picture 7">
            <a:extLst>
              <a:ext uri="{FF2B5EF4-FFF2-40B4-BE49-F238E27FC236}">
                <a16:creationId xmlns:a16="http://schemas.microsoft.com/office/drawing/2014/main" id="{33A31085-2FD7-D13C-A447-52EBB5A76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68413"/>
            <a:ext cx="2400300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9" name="Picture 9">
            <a:extLst>
              <a:ext uri="{FF2B5EF4-FFF2-40B4-BE49-F238E27FC236}">
                <a16:creationId xmlns:a16="http://schemas.microsoft.com/office/drawing/2014/main" id="{67EEBDDF-4FDA-192C-4794-32A26CB56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789363"/>
            <a:ext cx="2390775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1C3BAB9-8048-7DA0-8B56-AE976E038F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Mutagens and their effects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7707C1A-780A-D739-0269-0974BEE61C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11638" y="1600200"/>
            <a:ext cx="4475162" cy="4525963"/>
          </a:xfrm>
        </p:spPr>
        <p:txBody>
          <a:bodyPr/>
          <a:lstStyle/>
          <a:p>
            <a:r>
              <a:rPr lang="en-GB" altLang="en-US"/>
              <a:t>Alcohol and diet – High alcohol intake increase the risk of some cancers.  Diet high in fat and those containing burned or highly preserved meat</a:t>
            </a:r>
          </a:p>
        </p:txBody>
      </p:sp>
      <p:pic>
        <p:nvPicPr>
          <p:cNvPr id="11269" name="Picture 5">
            <a:extLst>
              <a:ext uri="{FF2B5EF4-FFF2-40B4-BE49-F238E27FC236}">
                <a16:creationId xmlns:a16="http://schemas.microsoft.com/office/drawing/2014/main" id="{4202C904-32D2-CB01-3F5E-7ED59B600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268413"/>
            <a:ext cx="238125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>
            <a:extLst>
              <a:ext uri="{FF2B5EF4-FFF2-40B4-BE49-F238E27FC236}">
                <a16:creationId xmlns:a16="http://schemas.microsoft.com/office/drawing/2014/main" id="{FCBEFE4A-F38F-4EAD-3D21-B09FFF56C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33738"/>
            <a:ext cx="4500563" cy="3624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5AFCBCE-6C22-57E4-C753-230D0D6EAB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effect of muations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C6A668A-81F3-F263-A2B4-C720ED307B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r>
              <a:rPr lang="en-GB" altLang="en-US"/>
              <a:t>Not all are harmful</a:t>
            </a:r>
          </a:p>
          <a:p>
            <a:r>
              <a:rPr lang="en-GB" altLang="en-US"/>
              <a:t>Survival advantage</a:t>
            </a:r>
          </a:p>
          <a:p>
            <a:r>
              <a:rPr lang="en-GB" altLang="en-US"/>
              <a:t>Most common among bacteria and viruses but also seen in insects</a:t>
            </a:r>
          </a:p>
          <a:p>
            <a:r>
              <a:rPr lang="en-GB" altLang="en-US"/>
              <a:t>If no selective pressure may remain in population </a:t>
            </a:r>
          </a:p>
          <a:p>
            <a:endParaRPr lang="en-GB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3F0217A-216F-941F-59B9-67BB3F9623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Harmful mutations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A35391E-8F0A-0D19-8D35-8549FCD5DF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Cystic fibrosis and sickle cell anaemia</a:t>
            </a:r>
          </a:p>
          <a:p>
            <a:r>
              <a:rPr lang="en-GB" altLang="en-US"/>
              <a:t>Disfunctional proteins</a:t>
            </a:r>
          </a:p>
          <a:p>
            <a:r>
              <a:rPr lang="en-GB" altLang="en-US"/>
              <a:t>Albinism – caused by mutation in gene of enzyme pathway of melanin</a:t>
            </a:r>
          </a:p>
          <a:p>
            <a:pPr>
              <a:buFontTx/>
              <a:buNone/>
            </a:pPr>
            <a:endParaRPr lang="en-GB" altLang="en-US"/>
          </a:p>
          <a:p>
            <a:endParaRPr lang="en-GB" altLang="en-US"/>
          </a:p>
        </p:txBody>
      </p:sp>
      <p:pic>
        <p:nvPicPr>
          <p:cNvPr id="15365" name="Picture 5">
            <a:extLst>
              <a:ext uri="{FF2B5EF4-FFF2-40B4-BE49-F238E27FC236}">
                <a16:creationId xmlns:a16="http://schemas.microsoft.com/office/drawing/2014/main" id="{5F6E3E62-16BB-0E8C-9F56-285955054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052888"/>
            <a:ext cx="4211637" cy="2805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7">
            <a:extLst>
              <a:ext uri="{FF2B5EF4-FFF2-40B4-BE49-F238E27FC236}">
                <a16:creationId xmlns:a16="http://schemas.microsoft.com/office/drawing/2014/main" id="{CA24F690-7C4F-4AB6-AA1E-7C98A8EB7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60800"/>
            <a:ext cx="4787900" cy="299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533</Words>
  <Application>Microsoft Office PowerPoint</Application>
  <PresentationFormat>On-screen Show (4:3)</PresentationFormat>
  <Paragraphs>66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Comic Sans MS</vt:lpstr>
      <vt:lpstr>Default Design</vt:lpstr>
      <vt:lpstr>Cause and effect of mutation</vt:lpstr>
      <vt:lpstr>What causes mutation</vt:lpstr>
      <vt:lpstr>Gametic and somatic mutations</vt:lpstr>
      <vt:lpstr>Mutagens and their effects</vt:lpstr>
      <vt:lpstr>Mutagens and their effects</vt:lpstr>
      <vt:lpstr>Mutagens and their effects</vt:lpstr>
      <vt:lpstr>Mutagens and their effects</vt:lpstr>
      <vt:lpstr>The effect of muations</vt:lpstr>
      <vt:lpstr>Harmful mutations</vt:lpstr>
      <vt:lpstr>Beneficial mutations</vt:lpstr>
      <vt:lpstr>Neutral mutations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Cause and effect of mutation</dc:title>
  <dc:creator>Matis</dc:creator>
  <cp:lastModifiedBy>Nayan GRIFFITHS</cp:lastModifiedBy>
  <cp:revision>4</cp:revision>
  <dcterms:created xsi:type="dcterms:W3CDTF">2005-02-20T21:28:32Z</dcterms:created>
  <dcterms:modified xsi:type="dcterms:W3CDTF">2023-03-14T11:05:19Z</dcterms:modified>
</cp:coreProperties>
</file>