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7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0" d="100"/>
          <a:sy n="90" d="100"/>
        </p:scale>
        <p:origin x="96" y="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00F0589-75D3-7584-229F-EF4ABE9E0ED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432C822-77D8-4C5F-9E25-67B46C54B7D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5FBA1561-CBA2-A085-B3AB-225E511878C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CFAAE085-FB20-D849-54F8-87EAFBAE7F9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D74A25-41AF-4593-967A-5E1746A4131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94D7A39-163D-34C2-9F6D-51423381D24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22FB90A-2633-D61A-6D10-4D24339B5CD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F9614544-C89E-40AD-44BC-E2841BFB246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D1F17B57-16A9-F30E-40A2-CBC1E90676D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33AE94F4-BF1E-643E-574C-21B8C5EC70C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C36E8B74-41EB-4936-5DDF-E99AECB447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49BC44-F3E9-4127-93A2-BF41252E951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7A0A5D5-9753-D325-DCD2-BFA34932D7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E0C5BE-2140-4E6A-8C97-9CEF2B903629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435CAE08-8E58-9AB5-A9AF-BEA605BCFDF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0ED34FF-3E6E-7269-0A07-70F41EB9EF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74ADF69-CBF1-0706-58B2-0FAF3FA40F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18967F-F604-4796-B686-B3E65AC236C2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71A43096-1CF2-F67F-0797-16F25A763AC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712559F0-BFCD-4230-0F2F-B6BF50A674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7202914-118A-81CC-ECC7-E593A3E16C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CAF5DA-8312-48E3-B0B2-7AC2CFDDB80C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4E7E6B38-3DB8-FD98-D6CA-5BC3B079805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F597620-81A2-D0CF-420A-79CA6BACC5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E26EAC0-9D38-4A71-DC6D-3C32294231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4D7B83-F782-42E1-A85C-86072283C2DC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5640266B-CBB9-B22A-8089-A275A04950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256E10B-C21F-2346-BCCF-B01EBF6FD1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26D994A-3B0E-19BD-447E-BA5DC092DF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708F8C-B178-4C87-AA8C-A30F50FEB381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ACC3B8B7-D76E-A821-4032-2CBB7473839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E35B78A5-780B-DD38-969F-DF05B31F6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8F7C1FA-D312-7DEB-8214-2994F53E64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D17284-3AE5-4593-AD31-7D5596C4A9E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BA2EADE0-BE5B-D0E0-7166-C3333E6E3AA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A329727-D8CA-CBC7-AB95-08CF834FA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AC8F61D-8D0B-3B7E-7D7C-07531C077C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E30436-B648-4371-A941-CA2C5C5D6D9A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A95046E8-7CD2-6C05-8095-C12203A7121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51170FD-111B-AA96-EBE1-1A2B7627D6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BFE0D35-5BA2-805D-FB0B-E203B176B3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DECAE4-A3CB-4DF1-B434-7B3D72F559E3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B7525D00-48C8-2545-144F-2D8ACBAD4E8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F7D789A-E7C5-4049-C1B1-F9F8E0876D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121765E-1BC8-624D-D9E4-60FE6AE005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90FB3-A08A-49A0-AC93-2A30BBAF1C00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CC88409F-C176-01BC-B0CD-8D64BBB119E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75AC340-40D4-ECEA-B535-D2F408C68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29A1B87-142D-4CB0-9E49-3843598BC4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61323B-5F34-457D-A1AA-57ADB231E3E4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D833DF69-6B54-B635-DB02-8F44E6FBD3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43DD553-7971-B6C5-9363-11E97BE75B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8756E05-84D4-0D1A-0E96-186FDAD7D7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7B4EFA-F341-4F19-BAE8-6C389CAF5300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B6A2CEE-EAB9-B17D-BCA9-A971E4453E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C3E42EA-3CD2-0B3A-63B4-C8C36B9E70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27A493C-C1D3-4DC8-DE78-30512345E9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6FED52-7F5E-4174-8D76-56535DD04759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C115C986-EA62-69A3-003D-34B747E75C9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BD9B143-6790-598B-C0D4-39D7BA3FBB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7FCDB3F-E351-2BB2-E055-B95A4C6586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6514A8-472E-489B-B40B-CB01CD652EB6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B86E0439-7831-1D4F-9634-B05EA2FFBB8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6BA701F-836E-2F92-9415-2E2F6CA03A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0C5FA-C211-6C74-3980-DC4339D9A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428A3B-9A7E-3160-C17A-93EDDE54F0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FDE1C-3260-97CC-7237-F575DD1A3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9FA15-E249-CFA9-1693-329623722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13BD0-97F7-9E01-E706-BBCA980A5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8C019-9FBE-4E11-8A99-EC214B41CC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3015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16169-4EB9-403A-9344-0AA30FC1A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804E79-4DC8-82EB-B7F8-F4598F3C4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EC02A-52AB-10FE-5B5C-B1F5C0821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641B5-BBD4-ED97-777A-31EEAAD89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9D51F-9212-781E-5EEF-BB270DAD8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0E458-F212-46AA-AE6E-676AE60383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0677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2F3FF6-29E7-C6EB-0D9D-31BE3166F3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337828-5620-AC67-DF50-40DE39CC76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EEE6F-FD5E-C70B-F812-AD6422C89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B0552-2672-7010-0BDA-68649B4DB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ECED6-FE09-E809-C655-AB1967D6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4CFFC-D49C-4671-8E1C-CE1807BA3BD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93537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F3F4A-0673-844E-5FE8-6C5365A3D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1835A-AD9F-9DD7-BC1F-9B529EBB1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BF39D-C86F-2E86-9933-8C2377970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50ECB-0AC0-D318-7DA6-4CBE3DD5B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1E37-2DC7-BEBE-9106-899ACC818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2E85D-272B-4FB2-BB4F-717CB3CAA2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630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28E84-BC5B-145C-7401-66997589F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C3ABAE-28B5-A8CC-297C-361189EC7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7ABC0-8186-6064-48C6-4940D0CA7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6C7F0-A2A6-391D-5800-F9D551DDA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26AD1-700B-D089-A8C0-B8C0E603C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AC495-AD5C-4CB4-ADAE-734ED78BC8C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030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301ED-664E-1265-9D9B-B126C6ED8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9383-8B0C-0688-A293-4B68DF4C7B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F72858-C777-B750-FB55-F1644DCA8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13080F-6D73-45A5-175E-981E7DE48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6E21E-5D7D-B419-30D9-6E12FAEB3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43527-A5F4-19AA-66D1-DA7D1510C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B4E2A-E072-4255-A767-A6B9DD32F5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500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A1C69-E746-ECFC-398D-A3CC7B536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E47228-0508-D5A6-CD72-2099423C8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F1164-ED5D-299C-E8CA-F320C6B6D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B2D707-4CDD-AE60-9016-E9379B18E1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AC42DE-CD11-70E6-33A4-34B80C12E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FE8724-E1BD-15FE-87E1-C7336D7A0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94B89D-C298-31E0-0141-B051F829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42481F-3EE4-1F42-C038-C4B7B77F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90AA8-52EB-4365-8BF0-23937C7735A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716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FEED6-859E-B8FE-BE8B-FCB01EE50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FFF1E-B55C-490D-866C-8074B7FF1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A3109E-1BCF-9F4B-34D6-75EA808D1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BE139B-8845-DC7F-9A7F-C05CC23F3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D4111-EC38-4C46-9FB1-1010F7A9DB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097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BC7FC6-160F-E34D-4C04-EED3B55DE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839E9A-B3BA-AB74-364E-E15D386DC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BC8158-CD0E-CE62-5FCE-54C0DD260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3A6B9A-5D76-40E4-8BFD-65B9868F96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5177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E1029-86BC-953C-839A-43AAEA1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B72B6-8F18-1D18-4B61-972D7D3A8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350D5-707A-31C5-810B-E48F6E730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1E8C94-5EF3-2F37-3958-9B33771F4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C22C7-F697-A942-EA9B-521269E43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5CB21D-94A3-F943-2E94-F94AF6F9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5DF37-064F-41FF-8E73-734FF103E98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343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C77B5-4DE9-0A8C-CFF6-1FCA60EA6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6318FB-C3C6-8A76-DECC-BF5370D30F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5FEC0-3AD4-F42D-DFB6-79DA6D69E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E9E860-747E-F618-8BCD-45DEEAECB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F77239-91C3-44E1-7D66-312750C67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36500-F5EF-A26A-ED62-44E9E98A1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9F5E0-12FD-4A41-81B8-425205EFF3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501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11E6972-C087-34B4-FE08-02BE43741A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3D6D088-236D-841C-36D8-47BABA3C28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4A19F10-ECB6-CF8B-BF60-E7A0F07A4DA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808D91A-9E3D-2879-B2E4-C3DA18F6273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4B30A00-0010-E4C0-502B-64DEC33C246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45E5E06-A680-45C0-AA2A-4708799D9A7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studio.com/d_%20Meiotic%20Recombination%20Between%20Linked%20Genes.ht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D96DA5-0D49-6CBE-DFF1-45C51F7345C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GB" altLang="en-US" sz="4400">
                <a:latin typeface="Comic Sans MS" panose="030F0702030302020204" pitchFamily="66" charset="0"/>
              </a:rPr>
              <a:t>Variation and the Monohybrid Cross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1F90007-470C-05C9-C505-49A2C14BC92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GB" altLang="en-US" sz="3200">
                <a:latin typeface="Comic Sans MS" panose="030F0702030302020204" pitchFamily="66" charset="0"/>
              </a:rPr>
              <a:t>Higher Biology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>
            <a:extLst>
              <a:ext uri="{FF2B5EF4-FFF2-40B4-BE49-F238E27FC236}">
                <a16:creationId xmlns:a16="http://schemas.microsoft.com/office/drawing/2014/main" id="{02ACBAC8-CEE9-AEDC-DA35-840058FFD6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Mendel’s First Law</a:t>
            </a:r>
          </a:p>
        </p:txBody>
      </p:sp>
      <p:sp>
        <p:nvSpPr>
          <p:cNvPr id="15363" name="Rectangle 1027">
            <a:extLst>
              <a:ext uri="{FF2B5EF4-FFF2-40B4-BE49-F238E27FC236}">
                <a16:creationId xmlns:a16="http://schemas.microsoft.com/office/drawing/2014/main" id="{57A3D40D-851C-7D4C-3D10-D49F990812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The principle of segregation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alleles of a gene exist in pairs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when gametes form</a:t>
            </a:r>
          </a:p>
          <a:p>
            <a:pPr lvl="1">
              <a:lnSpc>
                <a:spcPct val="90000"/>
              </a:lnSpc>
            </a:pPr>
            <a:r>
              <a:rPr lang="en-GB" altLang="en-US" sz="2400">
                <a:latin typeface="Comic Sans MS" panose="030F0702030302020204" pitchFamily="66" charset="0"/>
              </a:rPr>
              <a:t>members of each pair pass into different gametes</a:t>
            </a:r>
          </a:p>
          <a:p>
            <a:pPr lvl="1">
              <a:lnSpc>
                <a:spcPct val="90000"/>
              </a:lnSpc>
            </a:pPr>
            <a:r>
              <a:rPr lang="en-GB" altLang="en-US" sz="2400">
                <a:latin typeface="Comic Sans MS" panose="030F0702030302020204" pitchFamily="66" charset="0"/>
              </a:rPr>
              <a:t>each gamete contains only one allele of each gene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>
            <a:extLst>
              <a:ext uri="{FF2B5EF4-FFF2-40B4-BE49-F238E27FC236}">
                <a16:creationId xmlns:a16="http://schemas.microsoft.com/office/drawing/2014/main" id="{45F7D7B3-F3A7-DB4D-ACD6-A08E6BE9E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60748B2-A13F-0628-ABDD-A89888F53F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Incomplete dominance</a:t>
            </a:r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FBF0D32A-3467-256C-A5A8-61319A180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001"/>
          <a:stretch>
            <a:fillRect/>
          </a:stretch>
        </p:blipFill>
        <p:spPr bwMode="auto">
          <a:xfrm>
            <a:off x="2209800" y="1066800"/>
            <a:ext cx="4953000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>
            <a:extLst>
              <a:ext uri="{FF2B5EF4-FFF2-40B4-BE49-F238E27FC236}">
                <a16:creationId xmlns:a16="http://schemas.microsoft.com/office/drawing/2014/main" id="{AB1094E0-6934-705F-E228-A3B3BAC15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980F99D-DD2F-2293-D347-C3BAE4C59F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Significance of meiosis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74788E4-559F-2DD1-2719-317135072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altLang="en-US" b="1">
                <a:latin typeface="Comic Sans MS" panose="030F0702030302020204" pitchFamily="66" charset="0"/>
              </a:rPr>
              <a:t>Allele:	</a:t>
            </a:r>
            <a:r>
              <a:rPr lang="en-GB" altLang="en-US">
                <a:latin typeface="Comic Sans MS" panose="030F0702030302020204" pitchFamily="66" charset="0"/>
              </a:rPr>
              <a:t>different forms of the same gene</a:t>
            </a:r>
          </a:p>
          <a:p>
            <a:pPr>
              <a:buFontTx/>
              <a:buNone/>
            </a:pPr>
            <a:endParaRPr lang="en-GB" altLang="en-US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en-GB" altLang="en-US" i="1">
                <a:latin typeface="Comic Sans MS" panose="030F0702030302020204" pitchFamily="66" charset="0"/>
              </a:rPr>
              <a:t>‘Meiosis provides the opportunity for </a:t>
            </a:r>
            <a:r>
              <a:rPr lang="en-GB" altLang="en-US" b="1" i="1">
                <a:latin typeface="Comic Sans MS" panose="030F0702030302020204" pitchFamily="66" charset="0"/>
              </a:rPr>
              <a:t>new combinations</a:t>
            </a:r>
            <a:r>
              <a:rPr lang="en-GB" altLang="en-US" i="1">
                <a:latin typeface="Comic Sans MS" panose="030F0702030302020204" pitchFamily="66" charset="0"/>
              </a:rPr>
              <a:t> of the existing alleles of genes to arise”</a:t>
            </a:r>
          </a:p>
          <a:p>
            <a:pPr>
              <a:buFontTx/>
              <a:buNone/>
            </a:pPr>
            <a:endParaRPr lang="en-GB" altLang="en-US" i="1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en-GB" altLang="en-US" b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FF451DF-E4B4-F431-E3EA-4D292D4D62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Independent assortment of chromosomes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D932080-4F1D-E2AB-807F-5496559C21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Homologous pairs line up at equator during first meiotic division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Final position of any one pair is </a:t>
            </a:r>
            <a:r>
              <a:rPr lang="en-GB" altLang="en-US" sz="2800" b="1">
                <a:latin typeface="Comic Sans MS" panose="030F0702030302020204" pitchFamily="66" charset="0"/>
              </a:rPr>
              <a:t>random</a:t>
            </a:r>
            <a:r>
              <a:rPr lang="en-GB" altLang="en-US" sz="2800">
                <a:latin typeface="Comic Sans MS" panose="030F0702030302020204" pitchFamily="66" charset="0"/>
              </a:rPr>
              <a:t> relative to any other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Second meiotic division brings about independent assortment of chromosomes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This may lead to new </a:t>
            </a:r>
            <a:r>
              <a:rPr lang="en-GB" altLang="en-US" sz="2800" b="1">
                <a:latin typeface="Comic Sans MS" panose="030F0702030302020204" pitchFamily="66" charset="0"/>
              </a:rPr>
              <a:t>phenotypes</a:t>
            </a:r>
            <a:r>
              <a:rPr lang="en-GB" altLang="en-US" sz="2800">
                <a:latin typeface="Comic Sans MS" panose="030F0702030302020204" pitchFamily="66" charset="0"/>
              </a:rPr>
              <a:t> in the next generation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>
            <a:extLst>
              <a:ext uri="{FF2B5EF4-FFF2-40B4-BE49-F238E27FC236}">
                <a16:creationId xmlns:a16="http://schemas.microsoft.com/office/drawing/2014/main" id="{74108A37-6E84-81D9-D544-35E767327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EF377FD-7682-878C-9CD9-C7B480917C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Crossing over and separation of linked genes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0E7EFFE-0030-19D1-4B6F-9316A0ACB4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Chromosome is aligned with its homologous partner during first meiotic division</a:t>
            </a:r>
          </a:p>
          <a:p>
            <a:endParaRPr lang="en-GB" altLang="en-US">
              <a:latin typeface="Comic Sans MS" panose="030F0702030302020204" pitchFamily="66" charset="0"/>
            </a:endParaRPr>
          </a:p>
          <a:p>
            <a:r>
              <a:rPr lang="en-GB" altLang="en-US">
                <a:latin typeface="Comic Sans MS" panose="030F0702030302020204" pitchFamily="66" charset="0"/>
              </a:rPr>
              <a:t>Portions of chromatid exchanged at points called </a:t>
            </a:r>
            <a:r>
              <a:rPr lang="en-GB" altLang="en-US" b="1">
                <a:latin typeface="Comic Sans MS" panose="030F0702030302020204" pitchFamily="66" charset="0"/>
              </a:rPr>
              <a:t>chiasmata</a:t>
            </a:r>
            <a:endParaRPr lang="en-GB" altLang="en-US">
              <a:latin typeface="Comic Sans MS" panose="030F0702030302020204" pitchFamily="66" charset="0"/>
            </a:endParaRPr>
          </a:p>
          <a:p>
            <a:endParaRPr lang="en-GB" altLang="en-US">
              <a:latin typeface="Comic Sans MS" panose="030F0702030302020204" pitchFamily="66" charset="0"/>
            </a:endParaRPr>
          </a:p>
          <a:p>
            <a:endParaRPr lang="en-GB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>
            <a:extLst>
              <a:ext uri="{FF2B5EF4-FFF2-40B4-BE49-F238E27FC236}">
                <a16:creationId xmlns:a16="http://schemas.microsoft.com/office/drawing/2014/main" id="{2FE09892-575C-1AA2-5BE2-BF3546A8C7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Chiasmata</a:t>
            </a:r>
          </a:p>
        </p:txBody>
      </p:sp>
      <p:sp>
        <p:nvSpPr>
          <p:cNvPr id="9219" name="Rectangle 1027">
            <a:extLst>
              <a:ext uri="{FF2B5EF4-FFF2-40B4-BE49-F238E27FC236}">
                <a16:creationId xmlns:a16="http://schemas.microsoft.com/office/drawing/2014/main" id="{227B5FEF-D33D-8A2D-AEB4-4A0742E30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Chromatids become broken</a:t>
            </a:r>
          </a:p>
          <a:p>
            <a:r>
              <a:rPr lang="en-GB" altLang="en-US">
                <a:latin typeface="Comic Sans MS" panose="030F0702030302020204" pitchFamily="66" charset="0"/>
              </a:rPr>
              <a:t>Broken end of one joins with that of another</a:t>
            </a:r>
          </a:p>
          <a:p>
            <a:r>
              <a:rPr lang="en-GB" altLang="en-US">
                <a:latin typeface="Comic Sans MS" panose="030F0702030302020204" pitchFamily="66" charset="0"/>
              </a:rPr>
              <a:t>Alleles of linked genes can become separated</a:t>
            </a:r>
          </a:p>
          <a:p>
            <a:r>
              <a:rPr lang="en-GB" altLang="en-US">
                <a:latin typeface="Comic Sans MS" panose="030F0702030302020204" pitchFamily="66" charset="0"/>
              </a:rPr>
              <a:t>Formation of new allele combinations</a:t>
            </a:r>
          </a:p>
          <a:p>
            <a:r>
              <a:rPr lang="en-GB" altLang="en-US">
                <a:latin typeface="Comic Sans MS" panose="030F0702030302020204" pitchFamily="66" charset="0"/>
              </a:rPr>
              <a:t>Formation of new phenotypes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>
            <a:hlinkClick r:id="rId3"/>
            <a:extLst>
              <a:ext uri="{FF2B5EF4-FFF2-40B4-BE49-F238E27FC236}">
                <a16:creationId xmlns:a16="http://schemas.microsoft.com/office/drawing/2014/main" id="{1E8F32EF-2D1E-1AEC-4B9B-8C578ACB3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0"/>
            <a:ext cx="497205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30409B9-9F09-7519-ABEE-E18673B730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Importance of Variation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1E1B430-9E37-C4A6-9F3C-EA52DADEDA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Helps species adapt to a changing environment</a:t>
            </a:r>
          </a:p>
          <a:p>
            <a:endParaRPr lang="en-GB" altLang="en-US">
              <a:latin typeface="Comic Sans MS" panose="030F0702030302020204" pitchFamily="66" charset="0"/>
            </a:endParaRPr>
          </a:p>
          <a:p>
            <a:r>
              <a:rPr lang="en-GB" altLang="en-US">
                <a:latin typeface="Comic Sans MS" panose="030F0702030302020204" pitchFamily="66" charset="0"/>
              </a:rPr>
              <a:t>‘Survival of the fittest’ then occurs as a result of natural selection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F503D5C-EA0C-966C-44D1-4061C7E551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Monohybrid Cross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A7ECE0D-7B12-C8F6-B543-2D8A2385C0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Cross between </a:t>
            </a:r>
            <a:r>
              <a:rPr lang="en-GB" altLang="en-US" sz="2800" b="1">
                <a:latin typeface="Comic Sans MS" panose="030F0702030302020204" pitchFamily="66" charset="0"/>
              </a:rPr>
              <a:t>true-breeding</a:t>
            </a:r>
            <a:r>
              <a:rPr lang="en-GB" altLang="en-US" sz="2800">
                <a:latin typeface="Comic Sans MS" panose="030F0702030302020204" pitchFamily="66" charset="0"/>
              </a:rPr>
              <a:t> parents with </a:t>
            </a:r>
            <a:r>
              <a:rPr lang="en-GB" altLang="en-US" sz="2800" b="1">
                <a:latin typeface="Comic Sans MS" panose="030F0702030302020204" pitchFamily="66" charset="0"/>
              </a:rPr>
              <a:t>different alleles</a:t>
            </a:r>
            <a:r>
              <a:rPr lang="en-GB" altLang="en-US" sz="2800">
                <a:latin typeface="Comic Sans MS" panose="030F0702030302020204" pitchFamily="66" charset="0"/>
              </a:rPr>
              <a:t> of the </a:t>
            </a:r>
            <a:r>
              <a:rPr lang="en-GB" altLang="en-US" sz="2800" b="1">
                <a:latin typeface="Comic Sans MS" panose="030F0702030302020204" pitchFamily="66" charset="0"/>
              </a:rPr>
              <a:t>same gene</a:t>
            </a: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 b="1">
                <a:latin typeface="Comic Sans MS" panose="030F0702030302020204" pitchFamily="66" charset="0"/>
              </a:rPr>
              <a:t>Genotype:</a:t>
            </a:r>
            <a:r>
              <a:rPr lang="en-GB" altLang="en-US" sz="2800">
                <a:latin typeface="Comic Sans MS" panose="030F0702030302020204" pitchFamily="66" charset="0"/>
              </a:rPr>
              <a:t>	the alleles the individual 				possesses of a particular gene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 b="1">
                <a:latin typeface="Comic Sans MS" panose="030F0702030302020204" pitchFamily="66" charset="0"/>
              </a:rPr>
              <a:t>Phenotype:	</a:t>
            </a:r>
            <a:r>
              <a:rPr lang="en-GB" altLang="en-US" sz="2800">
                <a:latin typeface="Comic Sans MS" panose="030F0702030302020204" pitchFamily="66" charset="0"/>
              </a:rPr>
              <a:t>physical appearance of an 				individual </a:t>
            </a:r>
            <a:endParaRPr lang="en-GB" altLang="en-US" sz="2800" b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302</Words>
  <Application>Microsoft Office PowerPoint</Application>
  <PresentationFormat>On-screen Show (4:3)</PresentationFormat>
  <Paragraphs>62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Times New Roman</vt:lpstr>
      <vt:lpstr>Comic Sans MS</vt:lpstr>
      <vt:lpstr>Arial</vt:lpstr>
      <vt:lpstr>Default Design</vt:lpstr>
      <vt:lpstr>Variation and the Monohybrid Cross</vt:lpstr>
      <vt:lpstr>Significance of meiosis</vt:lpstr>
      <vt:lpstr>Independent assortment of chromosomes</vt:lpstr>
      <vt:lpstr>PowerPoint Presentation</vt:lpstr>
      <vt:lpstr>Crossing over and separation of linked genes</vt:lpstr>
      <vt:lpstr>Chiasmata</vt:lpstr>
      <vt:lpstr>PowerPoint Presentation</vt:lpstr>
      <vt:lpstr>Importance of Variation</vt:lpstr>
      <vt:lpstr>Monohybrid Cross</vt:lpstr>
      <vt:lpstr>Mendel’s First Law</vt:lpstr>
      <vt:lpstr>PowerPoint Presentation</vt:lpstr>
      <vt:lpstr>Incomplete dominance</vt:lpstr>
      <vt:lpstr>PowerPoint Presentation</vt:lpstr>
    </vt:vector>
  </TitlesOfParts>
  <Company>khs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Variation and the Monohybrid Cross</dc:title>
  <dc:creator>hhashmi</dc:creator>
  <cp:lastModifiedBy>Nayan GRIFFITHS</cp:lastModifiedBy>
  <cp:revision>5</cp:revision>
  <dcterms:created xsi:type="dcterms:W3CDTF">2008-11-05T16:49:51Z</dcterms:created>
  <dcterms:modified xsi:type="dcterms:W3CDTF">2023-03-14T11:58:57Z</dcterms:modified>
</cp:coreProperties>
</file>