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"/>
  </p:notesMasterIdLst>
  <p:sldIdLst>
    <p:sldId id="256" r:id="rId2"/>
    <p:sldId id="257" r:id="rId3"/>
    <p:sldId id="262" r:id="rId4"/>
    <p:sldId id="258" r:id="rId5"/>
    <p:sldId id="259" r:id="rId6"/>
    <p:sldId id="260" r:id="rId7"/>
    <p:sldId id="261" r:id="rId8"/>
    <p:sldId id="263" r:id="rId9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4" d="100"/>
          <a:sy n="104" d="100"/>
        </p:scale>
        <p:origin x="378" y="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>
            <a:extLst>
              <a:ext uri="{FF2B5EF4-FFF2-40B4-BE49-F238E27FC236}">
                <a16:creationId xmlns:a16="http://schemas.microsoft.com/office/drawing/2014/main" id="{913709DC-C5D5-8AEA-8D84-B3E9C98D8C9F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GB" altLang="en-US"/>
          </a:p>
        </p:txBody>
      </p:sp>
      <p:sp>
        <p:nvSpPr>
          <p:cNvPr id="14339" name="Rectangle 3">
            <a:extLst>
              <a:ext uri="{FF2B5EF4-FFF2-40B4-BE49-F238E27FC236}">
                <a16:creationId xmlns:a16="http://schemas.microsoft.com/office/drawing/2014/main" id="{B31071CB-C4C4-6C8C-635B-F89E6B2CC210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GB" altLang="en-US"/>
          </a:p>
        </p:txBody>
      </p:sp>
      <p:sp>
        <p:nvSpPr>
          <p:cNvPr id="14340" name="Rectangle 4">
            <a:extLst>
              <a:ext uri="{FF2B5EF4-FFF2-40B4-BE49-F238E27FC236}">
                <a16:creationId xmlns:a16="http://schemas.microsoft.com/office/drawing/2014/main" id="{0AB97B72-9294-C5F2-CF8B-A35C57C3D1E5}"/>
              </a:ext>
            </a:extLst>
          </p:cNvPr>
          <p:cNvSpPr>
            <a:spLocks noRo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14341" name="Rectangle 5">
            <a:extLst>
              <a:ext uri="{FF2B5EF4-FFF2-40B4-BE49-F238E27FC236}">
                <a16:creationId xmlns:a16="http://schemas.microsoft.com/office/drawing/2014/main" id="{7BD7394E-CED9-8965-E5EF-087681F5A765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/>
              <a:t>Click to edit Master text styles</a:t>
            </a:r>
          </a:p>
          <a:p>
            <a:pPr lvl="1"/>
            <a:r>
              <a:rPr lang="en-GB" altLang="en-US"/>
              <a:t>Second level</a:t>
            </a:r>
          </a:p>
          <a:p>
            <a:pPr lvl="2"/>
            <a:r>
              <a:rPr lang="en-GB" altLang="en-US"/>
              <a:t>Third level</a:t>
            </a:r>
          </a:p>
          <a:p>
            <a:pPr lvl="3"/>
            <a:r>
              <a:rPr lang="en-GB" altLang="en-US"/>
              <a:t>Fourth level</a:t>
            </a:r>
          </a:p>
          <a:p>
            <a:pPr lvl="4"/>
            <a:r>
              <a:rPr lang="en-GB" altLang="en-US"/>
              <a:t>Fifth level</a:t>
            </a:r>
          </a:p>
        </p:txBody>
      </p:sp>
      <p:sp>
        <p:nvSpPr>
          <p:cNvPr id="14342" name="Rectangle 6">
            <a:extLst>
              <a:ext uri="{FF2B5EF4-FFF2-40B4-BE49-F238E27FC236}">
                <a16:creationId xmlns:a16="http://schemas.microsoft.com/office/drawing/2014/main" id="{E39A194A-5B5D-1F55-ABA5-8393051E8C00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GB" altLang="en-US"/>
          </a:p>
        </p:txBody>
      </p:sp>
      <p:sp>
        <p:nvSpPr>
          <p:cNvPr id="14343" name="Rectangle 7">
            <a:extLst>
              <a:ext uri="{FF2B5EF4-FFF2-40B4-BE49-F238E27FC236}">
                <a16:creationId xmlns:a16="http://schemas.microsoft.com/office/drawing/2014/main" id="{0BB08C60-3E92-F04B-9FE9-DDAA94230D81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4144136C-BB75-4C25-B9C1-89AC26950EED}" type="slidenum">
              <a:rPr lang="en-GB" altLang="en-US"/>
              <a:pPr/>
              <a:t>‹#›</a:t>
            </a:fld>
            <a:endParaRPr lang="en-GB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>
            <a:extLst>
              <a:ext uri="{FF2B5EF4-FFF2-40B4-BE49-F238E27FC236}">
                <a16:creationId xmlns:a16="http://schemas.microsoft.com/office/drawing/2014/main" id="{C5CCC4D0-B388-B8DE-CF5E-5F30090BC735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410BB05-310A-4F42-9156-55131FD75564}" type="slidenum">
              <a:rPr lang="en-GB" altLang="en-US"/>
              <a:pPr/>
              <a:t>1</a:t>
            </a:fld>
            <a:endParaRPr lang="en-GB" altLang="en-US"/>
          </a:p>
        </p:txBody>
      </p:sp>
      <p:sp>
        <p:nvSpPr>
          <p:cNvPr id="15362" name="Rectangle 2">
            <a:extLst>
              <a:ext uri="{FF2B5EF4-FFF2-40B4-BE49-F238E27FC236}">
                <a16:creationId xmlns:a16="http://schemas.microsoft.com/office/drawing/2014/main" id="{C26B1CF8-DF34-82D4-1556-56E3A900DFD5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363" name="Rectangle 3">
            <a:extLst>
              <a:ext uri="{FF2B5EF4-FFF2-40B4-BE49-F238E27FC236}">
                <a16:creationId xmlns:a16="http://schemas.microsoft.com/office/drawing/2014/main" id="{D6F6B07C-D8B6-12D7-C305-67A864AC6E0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>
            <a:extLst>
              <a:ext uri="{FF2B5EF4-FFF2-40B4-BE49-F238E27FC236}">
                <a16:creationId xmlns:a16="http://schemas.microsoft.com/office/drawing/2014/main" id="{FEE8C93F-557D-88CE-28DD-EEDC2081CA4F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99FFAB8-9303-474A-815B-232CE24FFE0B}" type="slidenum">
              <a:rPr lang="en-GB" altLang="en-US"/>
              <a:pPr/>
              <a:t>2</a:t>
            </a:fld>
            <a:endParaRPr lang="en-GB" altLang="en-US"/>
          </a:p>
        </p:txBody>
      </p:sp>
      <p:sp>
        <p:nvSpPr>
          <p:cNvPr id="16386" name="Rectangle 2">
            <a:extLst>
              <a:ext uri="{FF2B5EF4-FFF2-40B4-BE49-F238E27FC236}">
                <a16:creationId xmlns:a16="http://schemas.microsoft.com/office/drawing/2014/main" id="{51684E01-D7D7-0947-C9D8-9858A26C0A79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7" name="Rectangle 3">
            <a:extLst>
              <a:ext uri="{FF2B5EF4-FFF2-40B4-BE49-F238E27FC236}">
                <a16:creationId xmlns:a16="http://schemas.microsoft.com/office/drawing/2014/main" id="{ED595E11-67C5-F86F-8C3F-4872038578B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>
            <a:extLst>
              <a:ext uri="{FF2B5EF4-FFF2-40B4-BE49-F238E27FC236}">
                <a16:creationId xmlns:a16="http://schemas.microsoft.com/office/drawing/2014/main" id="{E0C49121-7601-BF54-6489-29646B317823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1B71B75-2568-4EFA-B5D5-F15E47951405}" type="slidenum">
              <a:rPr lang="en-GB" altLang="en-US"/>
              <a:pPr/>
              <a:t>3</a:t>
            </a:fld>
            <a:endParaRPr lang="en-GB" altLang="en-US"/>
          </a:p>
        </p:txBody>
      </p:sp>
      <p:sp>
        <p:nvSpPr>
          <p:cNvPr id="17410" name="Rectangle 2">
            <a:extLst>
              <a:ext uri="{FF2B5EF4-FFF2-40B4-BE49-F238E27FC236}">
                <a16:creationId xmlns:a16="http://schemas.microsoft.com/office/drawing/2014/main" id="{67887D80-E87F-F79F-FDDA-AE9B6A2B8F11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11" name="Rectangle 3">
            <a:extLst>
              <a:ext uri="{FF2B5EF4-FFF2-40B4-BE49-F238E27FC236}">
                <a16:creationId xmlns:a16="http://schemas.microsoft.com/office/drawing/2014/main" id="{DDAA45B1-ACF1-5E22-4F59-AA268EEC676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>
            <a:extLst>
              <a:ext uri="{FF2B5EF4-FFF2-40B4-BE49-F238E27FC236}">
                <a16:creationId xmlns:a16="http://schemas.microsoft.com/office/drawing/2014/main" id="{4EA80590-A137-10D0-1DF0-B637ED81ABDC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89679EE-1D43-4653-9E76-0E403F1F9B49}" type="slidenum">
              <a:rPr lang="en-GB" altLang="en-US"/>
              <a:pPr/>
              <a:t>4</a:t>
            </a:fld>
            <a:endParaRPr lang="en-GB" altLang="en-US"/>
          </a:p>
        </p:txBody>
      </p:sp>
      <p:sp>
        <p:nvSpPr>
          <p:cNvPr id="18434" name="Rectangle 2">
            <a:extLst>
              <a:ext uri="{FF2B5EF4-FFF2-40B4-BE49-F238E27FC236}">
                <a16:creationId xmlns:a16="http://schemas.microsoft.com/office/drawing/2014/main" id="{5543A67C-D71A-0AE3-037D-B556C9CF6E52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435" name="Rectangle 3">
            <a:extLst>
              <a:ext uri="{FF2B5EF4-FFF2-40B4-BE49-F238E27FC236}">
                <a16:creationId xmlns:a16="http://schemas.microsoft.com/office/drawing/2014/main" id="{01FEE236-6F07-5BC2-2C91-BB4AB825656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>
            <a:extLst>
              <a:ext uri="{FF2B5EF4-FFF2-40B4-BE49-F238E27FC236}">
                <a16:creationId xmlns:a16="http://schemas.microsoft.com/office/drawing/2014/main" id="{2F931EC4-8CD7-2C3E-8A0D-A17218047B41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98C23CF-A9AA-4833-8528-D4FEFFDA705C}" type="slidenum">
              <a:rPr lang="en-GB" altLang="en-US"/>
              <a:pPr/>
              <a:t>5</a:t>
            </a:fld>
            <a:endParaRPr lang="en-GB" altLang="en-US"/>
          </a:p>
        </p:txBody>
      </p:sp>
      <p:sp>
        <p:nvSpPr>
          <p:cNvPr id="19458" name="Rectangle 2">
            <a:extLst>
              <a:ext uri="{FF2B5EF4-FFF2-40B4-BE49-F238E27FC236}">
                <a16:creationId xmlns:a16="http://schemas.microsoft.com/office/drawing/2014/main" id="{EFDB921E-CFAC-C7B4-0337-97DF93DA202A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459" name="Rectangle 3">
            <a:extLst>
              <a:ext uri="{FF2B5EF4-FFF2-40B4-BE49-F238E27FC236}">
                <a16:creationId xmlns:a16="http://schemas.microsoft.com/office/drawing/2014/main" id="{DE2018B9-C2C9-7CF0-3215-0E6019BFD88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>
            <a:extLst>
              <a:ext uri="{FF2B5EF4-FFF2-40B4-BE49-F238E27FC236}">
                <a16:creationId xmlns:a16="http://schemas.microsoft.com/office/drawing/2014/main" id="{4BD4F63C-B266-0E5E-EDCD-F61A3C0CECDF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A0017E1-7314-476D-87A9-B1393D8551BB}" type="slidenum">
              <a:rPr lang="en-GB" altLang="en-US"/>
              <a:pPr/>
              <a:t>6</a:t>
            </a:fld>
            <a:endParaRPr lang="en-GB" altLang="en-US"/>
          </a:p>
        </p:txBody>
      </p:sp>
      <p:sp>
        <p:nvSpPr>
          <p:cNvPr id="20482" name="Rectangle 2">
            <a:extLst>
              <a:ext uri="{FF2B5EF4-FFF2-40B4-BE49-F238E27FC236}">
                <a16:creationId xmlns:a16="http://schemas.microsoft.com/office/drawing/2014/main" id="{85F9ECE8-7210-9D58-23EF-99A83E6CB016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483" name="Rectangle 3">
            <a:extLst>
              <a:ext uri="{FF2B5EF4-FFF2-40B4-BE49-F238E27FC236}">
                <a16:creationId xmlns:a16="http://schemas.microsoft.com/office/drawing/2014/main" id="{F1DE6868-4954-ABE5-EA48-EB0D17FC3E5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>
            <a:extLst>
              <a:ext uri="{FF2B5EF4-FFF2-40B4-BE49-F238E27FC236}">
                <a16:creationId xmlns:a16="http://schemas.microsoft.com/office/drawing/2014/main" id="{C1F668C1-32C4-12A1-04CF-94E268BCD487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ADA152F-CBF4-46D1-A6D9-210FBA1C1CD3}" type="slidenum">
              <a:rPr lang="en-GB" altLang="en-US"/>
              <a:pPr/>
              <a:t>7</a:t>
            </a:fld>
            <a:endParaRPr lang="en-GB" altLang="en-US"/>
          </a:p>
        </p:txBody>
      </p:sp>
      <p:sp>
        <p:nvSpPr>
          <p:cNvPr id="21506" name="Rectangle 2">
            <a:extLst>
              <a:ext uri="{FF2B5EF4-FFF2-40B4-BE49-F238E27FC236}">
                <a16:creationId xmlns:a16="http://schemas.microsoft.com/office/drawing/2014/main" id="{7067C3EC-508F-4172-E6D0-E597237A1420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507" name="Rectangle 3">
            <a:extLst>
              <a:ext uri="{FF2B5EF4-FFF2-40B4-BE49-F238E27FC236}">
                <a16:creationId xmlns:a16="http://schemas.microsoft.com/office/drawing/2014/main" id="{28B2E585-38DF-9A40-9B54-A83B8BA755A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>
            <a:extLst>
              <a:ext uri="{FF2B5EF4-FFF2-40B4-BE49-F238E27FC236}">
                <a16:creationId xmlns:a16="http://schemas.microsoft.com/office/drawing/2014/main" id="{0A1344B9-78AB-C30D-97DE-439570C14E1A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82FD52D-1025-4250-8F60-1914920D38FC}" type="slidenum">
              <a:rPr lang="en-GB" altLang="en-US"/>
              <a:pPr/>
              <a:t>8</a:t>
            </a:fld>
            <a:endParaRPr lang="en-GB" altLang="en-US"/>
          </a:p>
        </p:txBody>
      </p:sp>
      <p:sp>
        <p:nvSpPr>
          <p:cNvPr id="23554" name="Rectangle 2">
            <a:extLst>
              <a:ext uri="{FF2B5EF4-FFF2-40B4-BE49-F238E27FC236}">
                <a16:creationId xmlns:a16="http://schemas.microsoft.com/office/drawing/2014/main" id="{6B420BB9-278E-742A-717C-06048BEE5925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xfrm>
            <a:off x="1144588" y="685800"/>
            <a:ext cx="4572000" cy="3429000"/>
          </a:xfrm>
          <a:ln/>
        </p:spPr>
      </p:sp>
      <p:sp>
        <p:nvSpPr>
          <p:cNvPr id="23555" name="Rectangle 3">
            <a:extLst>
              <a:ext uri="{FF2B5EF4-FFF2-40B4-BE49-F238E27FC236}">
                <a16:creationId xmlns:a16="http://schemas.microsoft.com/office/drawing/2014/main" id="{3AC3BD27-EC9E-6609-2F11-5BDA4197113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</p:spPr>
        <p:txBody>
          <a:bodyPr/>
          <a:lstStyle/>
          <a:p>
            <a:endParaRPr lang="en-GB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9172DB-F144-F3B4-69B1-75259EA7F9F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582DDC0-4AEC-0860-277E-ACD58F568FD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0049595-7524-3768-C245-97A4469551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C522D15-A7F9-9FCB-347B-96FBE65B91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0AE9ECC-8843-F458-0DD0-B73C51D5A5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519EAC3-A9C9-42FA-87BA-64146D89256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1386566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D3C565-89EA-133B-1BB1-407792DA49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C2B7468-7398-20FC-0CEA-48DAA461C55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F1ACBEB-C2D5-9257-A7A0-8095F00B1D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2E17105-F6BD-BC90-0AD0-203E69B495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A27F33E-2666-E024-7A42-D0998B88E9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84E2A0D-8626-4147-B76D-8DAA87C8BF5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1229216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14663FA7-305E-4CE7-ACCA-55CBC4D2224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91D1BFC-14C8-CFE9-C2CB-98141B8B2C7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7060C2B-F90C-2AFA-70C8-73C5CB5C84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D5B193C-BB25-410F-08DE-E15073B8E1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52A9C61-10E7-AAE6-2A11-963066C2CC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427DD4D-14E8-4EBF-B551-0F5BD30494E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3814325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97209B-96A1-2D75-58C9-D7C96681B0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27D2F81-CDC1-D3E6-97F3-601D9EB9E917}"/>
              </a:ext>
            </a:extLst>
          </p:cNvPr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D265BAA-345D-405B-2BB0-B5F225F5121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EB8049E-E5AA-8362-0238-A2F4D0B6DA2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157F502-FA22-C687-5FB2-0FE4F1C901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B1A56FC-0413-E5F4-FF2E-25C573CADF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A6C7D568-7FAE-4DBD-9FFC-D5A90E05A9C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716643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6D1D49-4657-2773-B5F8-2CC6A98381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B51B82A-EBB5-1E48-8EF3-DD6651FCC98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02614B4-BED5-271B-4698-8A90AEC786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5CDE938-CBB1-0324-A4C1-3E8BD12F01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5BC4DCF-1AF5-392A-3297-2E54082E17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E79B932-3C28-4152-9681-42962FEEF52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886172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CAAE12-F69C-F3CA-09F5-CED9FE1880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958159A-4311-BD70-DDD3-2862C863530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C174E72-9A56-A13E-62EB-A46D9A28BB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697CAD4-1C05-C00D-FAE2-9042F333EC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8E35F22-527D-CD76-2C21-0BFD1C6F5D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198EC60-3F53-4562-9305-7E890F7053F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708125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5DF840-F987-BCC9-D553-84EBE08095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178D24A-2850-879B-E04A-6BD8E3A46E6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DF85A7D-7D28-9D36-FE86-E647ACB4347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9A0F43F-8ED0-6414-EE8D-A6035829A5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69F41AC-74EB-2290-5A2F-08F9FB53D2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C30EBEF-51AB-1855-FA1F-C69A0F8BAD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0DB2311-9249-4DBD-8618-860DE49B16D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283599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1EA30B-2E8C-1030-32EC-64EE45CB45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75D5E20-4D43-2902-DE62-964879A3706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2E618FF-30A5-1053-D297-C48BB5741CB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60AD0BB-30E1-38D9-8792-26192B46B4F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FF7F279-D8DA-01C5-F041-0A1C2D9CE89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DD22DB0B-92AC-2F55-48B7-562C142749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BD06357-FFD5-5803-DCF0-89996FCF91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81B6C67-98DD-6D71-6B04-92AFF37686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86DD99D-59AC-4CD9-A7A6-3A7D25D291D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133113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E2EADF-A61C-D882-A7B7-83C0924457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6B5CF0A-3655-1070-8674-D26956AC72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5735F41-9B34-5521-9886-935E6353F8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7BC1432-9B52-5A0A-7D18-FADDBEFEEA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D789879-C098-46DF-A40B-3C5A2E4D05A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686448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E7966EC-953B-F391-5FEE-32465E0B44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FA8B473-F144-A16D-A09C-3A610F5D84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2661963-1705-07D6-689E-A71CB4BEBE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0669820-2FA5-4DC5-A3BE-FDCBE18DD56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580922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64C7F4-810C-9CD1-3422-57C7D53636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D6B1942-A847-6076-383C-1C8908166F2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C30EEA4-FA46-A50C-BDBB-FC04316362D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6A65242-8F1A-B3FE-DA6B-BBBC9FC332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4B77DF5-C44D-A3FE-63DF-81EFF90B86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F3198AD-CC6C-5555-D800-B5BB5E76B3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7F28979-C254-4F2D-9F1E-5617E569E8D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437824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59FB79-AC19-9338-1E87-BCB540D12B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5CFC253-46C8-DC1C-EB59-8695D94088B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AE1F54A-AABA-5734-4AC4-2E5DFF61A37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4D632E2-7045-614F-67A6-F8964FED35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241CDB0-3184-BE69-8F83-0FB7E0CB9A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1918936-53B0-EAE2-D10F-3C23AC9C61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B7938BA-9BC6-4464-B3D9-3A0CF0AE494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36896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5C2119E3-0D4E-D4D7-10CD-1AC148E3C5C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0E94AD38-102E-F6A7-BF3A-2C4FD600B19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CDDD6F41-5E76-901D-1DEB-A3B9773B7C27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 altLang="en-US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F6D52057-B11E-CA58-0D1B-616825609D46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 altLang="en-US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05D7836A-0B55-0097-0CA0-3522D991B34D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E138663F-97CF-4E34-8089-F29495303125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worldofteaching.com/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>
            <a:extLst>
              <a:ext uri="{FF2B5EF4-FFF2-40B4-BE49-F238E27FC236}">
                <a16:creationId xmlns:a16="http://schemas.microsoft.com/office/drawing/2014/main" id="{8FEEF574-5DB7-5BA9-9B53-7739C7F6B46E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 anchor="ctr"/>
          <a:lstStyle/>
          <a:p>
            <a:r>
              <a:rPr lang="en-GB" altLang="en-US" sz="4400">
                <a:solidFill>
                  <a:schemeClr val="folHlink"/>
                </a:solidFill>
              </a:rPr>
              <a:t>The Human Genome Project</a:t>
            </a:r>
            <a:endParaRPr lang="en-US" altLang="en-US" sz="4400">
              <a:solidFill>
                <a:schemeClr val="folHlink"/>
              </a:solidFill>
            </a:endParaRPr>
          </a:p>
        </p:txBody>
      </p:sp>
      <p:pic>
        <p:nvPicPr>
          <p:cNvPr id="2052" name="Picture 4">
            <a:extLst>
              <a:ext uri="{FF2B5EF4-FFF2-40B4-BE49-F238E27FC236}">
                <a16:creationId xmlns:a16="http://schemas.microsoft.com/office/drawing/2014/main" id="{A2133382-554F-8934-77D2-FFA08759A09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575" y="3789363"/>
            <a:ext cx="2243138" cy="22177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98" decel="100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898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900" decel="100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0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>
            <a:extLst>
              <a:ext uri="{FF2B5EF4-FFF2-40B4-BE49-F238E27FC236}">
                <a16:creationId xmlns:a16="http://schemas.microsoft.com/office/drawing/2014/main" id="{DBA12D9B-C485-F660-793B-10A3253F1C3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US" sz="4000"/>
              <a:t>What is the Human Genome Project?</a:t>
            </a:r>
            <a:endParaRPr lang="en-US" altLang="en-US" sz="4000"/>
          </a:p>
        </p:txBody>
      </p:sp>
      <p:sp>
        <p:nvSpPr>
          <p:cNvPr id="4099" name="Rectangle 3">
            <a:extLst>
              <a:ext uri="{FF2B5EF4-FFF2-40B4-BE49-F238E27FC236}">
                <a16:creationId xmlns:a16="http://schemas.microsoft.com/office/drawing/2014/main" id="{0E6F7234-0D88-C492-E30C-A2510D28750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Char char="-"/>
            </a:pPr>
            <a:r>
              <a:rPr lang="en-US" altLang="en-US" sz="2000"/>
              <a:t>U.S. govt. project coordinated by the Department of Energy and the National Institutes of Health, launched in 1986 by Charles DeLisi.  </a:t>
            </a:r>
          </a:p>
          <a:p>
            <a:pPr>
              <a:buFontTx/>
              <a:buNone/>
            </a:pPr>
            <a:r>
              <a:rPr lang="en-GB" altLang="en-US" sz="2000">
                <a:solidFill>
                  <a:schemeClr val="hlink"/>
                </a:solidFill>
              </a:rPr>
              <a:t>Definition: GENOME – the whole hereditary information of an organism that is encoded in the DNA.</a:t>
            </a:r>
            <a:r>
              <a:rPr lang="en-GB" altLang="en-US" sz="2000"/>
              <a:t> </a:t>
            </a:r>
          </a:p>
          <a:p>
            <a:pPr>
              <a:buFontTx/>
              <a:buChar char="-"/>
            </a:pPr>
            <a:r>
              <a:rPr lang="en-GB" altLang="en-US" sz="2000"/>
              <a:t>Aims of the project:</a:t>
            </a:r>
          </a:p>
          <a:p>
            <a:pPr>
              <a:buFontTx/>
              <a:buNone/>
            </a:pPr>
            <a:r>
              <a:rPr lang="en-GB" altLang="en-US" sz="2000"/>
              <a:t>	- to identify the approximate 100,000 genes in the human DNA.</a:t>
            </a:r>
          </a:p>
          <a:p>
            <a:pPr>
              <a:buFontTx/>
              <a:buNone/>
            </a:pPr>
            <a:r>
              <a:rPr lang="en-GB" altLang="en-US" sz="2000"/>
              <a:t>	- </a:t>
            </a:r>
            <a:r>
              <a:rPr lang="en-US" altLang="en-US" sz="2000"/>
              <a:t>determine the sequences of the 3 billion bases that make up human DNA.</a:t>
            </a:r>
          </a:p>
          <a:p>
            <a:pPr>
              <a:buFontTx/>
              <a:buNone/>
            </a:pPr>
            <a:r>
              <a:rPr lang="en-US" altLang="en-US" sz="2400"/>
              <a:t>	</a:t>
            </a:r>
            <a:r>
              <a:rPr lang="en-US" altLang="en-US" sz="2000"/>
              <a:t>- store this information in databases.</a:t>
            </a:r>
          </a:p>
          <a:p>
            <a:pPr>
              <a:buFontTx/>
              <a:buNone/>
            </a:pPr>
            <a:r>
              <a:rPr lang="en-US" altLang="en-US" sz="2000"/>
              <a:t>	- develop tools for data analysis.</a:t>
            </a:r>
          </a:p>
          <a:p>
            <a:pPr>
              <a:buFontTx/>
              <a:buNone/>
            </a:pPr>
            <a:r>
              <a:rPr lang="en-US" altLang="en-US" sz="2000"/>
              <a:t>	- address the ethical, legal, and social issues that arise from genome research.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900" decel="100000" fill="hold"/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900" decel="100000" fill="hold"/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900" decel="100000" fill="hold"/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40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40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900" decel="100000" fill="hold"/>
                                        <p:tgtEl>
                                          <p:spTgt spid="40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 nodeType="clickPar">
                      <p:stCondLst>
                        <p:cond delay="indefinite"/>
                      </p:stCondLst>
                      <p:childTnLst>
                        <p:par>
                          <p:cTn id="4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4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40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40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900" decel="100000" fill="hold"/>
                                        <p:tgtEl>
                                          <p:spTgt spid="40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 nodeType="clickPar">
                      <p:stCondLst>
                        <p:cond delay="indefinite"/>
                      </p:stCondLst>
                      <p:childTnLst>
                        <p:par>
                          <p:cTn id="5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2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40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40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900" decel="100000" fill="hold"/>
                                        <p:tgtEl>
                                          <p:spTgt spid="40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 nodeType="clickPar">
                      <p:stCondLst>
                        <p:cond delay="indefinite"/>
                      </p:stCondLst>
                      <p:childTnLst>
                        <p:par>
                          <p:cTn id="5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0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40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40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900" decel="100000" fill="hold"/>
                                        <p:tgtEl>
                                          <p:spTgt spid="40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 nodeType="clickPar">
                      <p:stCondLst>
                        <p:cond delay="indefinite"/>
                      </p:stCondLst>
                      <p:childTnLst>
                        <p:par>
                          <p:cTn id="6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8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409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409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900" decel="100000" fill="hold"/>
                                        <p:tgtEl>
                                          <p:spTgt spid="409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8" grpId="0"/>
      <p:bldP spid="4099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>
            <a:extLst>
              <a:ext uri="{FF2B5EF4-FFF2-40B4-BE49-F238E27FC236}">
                <a16:creationId xmlns:a16="http://schemas.microsoft.com/office/drawing/2014/main" id="{3DBC3733-AFB1-899E-A6EE-C3262B01D3F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US" sz="4000">
                <a:solidFill>
                  <a:schemeClr val="hlink"/>
                </a:solidFill>
              </a:rPr>
              <a:t>Whose genome is being sequenced?</a:t>
            </a:r>
            <a:endParaRPr lang="en-US" altLang="en-US" sz="4000">
              <a:solidFill>
                <a:schemeClr val="hlink"/>
              </a:solidFill>
            </a:endParaRPr>
          </a:p>
        </p:txBody>
      </p:sp>
      <p:sp>
        <p:nvSpPr>
          <p:cNvPr id="12291" name="Rectangle 3">
            <a:extLst>
              <a:ext uri="{FF2B5EF4-FFF2-40B4-BE49-F238E27FC236}">
                <a16:creationId xmlns:a16="http://schemas.microsoft.com/office/drawing/2014/main" id="{DE601926-FE35-C881-7D9E-8C48978B5BDA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600200"/>
            <a:ext cx="6707188" cy="1252538"/>
          </a:xfrm>
        </p:spPr>
        <p:txBody>
          <a:bodyPr/>
          <a:lstStyle/>
          <a:p>
            <a:pPr>
              <a:buFontTx/>
              <a:buChar char="-"/>
            </a:pPr>
            <a:r>
              <a:rPr lang="en-US" altLang="en-US" sz="2000"/>
              <a:t>the first reference genome is a composite genome from several different people.</a:t>
            </a:r>
          </a:p>
          <a:p>
            <a:pPr>
              <a:buFontTx/>
              <a:buChar char="-"/>
            </a:pPr>
            <a:r>
              <a:rPr lang="en-US" altLang="en-US" sz="2000">
                <a:solidFill>
                  <a:schemeClr val="hlink"/>
                </a:solidFill>
              </a:rPr>
              <a:t>generated from 10-20 primary samples taken from numerous anonymous donors across racial and ethnic groups.</a:t>
            </a:r>
          </a:p>
          <a:p>
            <a:pPr>
              <a:buFontTx/>
              <a:buNone/>
            </a:pPr>
            <a:endParaRPr lang="en-US" altLang="en-US" sz="2000"/>
          </a:p>
        </p:txBody>
      </p:sp>
      <p:graphicFrame>
        <p:nvGraphicFramePr>
          <p:cNvPr id="12293" name="Object 5">
            <a:extLst>
              <a:ext uri="{FF2B5EF4-FFF2-40B4-BE49-F238E27FC236}">
                <a16:creationId xmlns:a16="http://schemas.microsoft.com/office/drawing/2014/main" id="{331E0E83-C982-E394-3D79-96CE61A36BF9}"/>
              </a:ext>
            </a:extLst>
          </p:cNvPr>
          <p:cNvGraphicFramePr>
            <a:graphicFrameLocks noChangeAspect="1"/>
          </p:cNvGraphicFramePr>
          <p:nvPr>
            <p:ph sz="half" idx="2"/>
          </p:nvPr>
        </p:nvGraphicFramePr>
        <p:xfrm>
          <a:off x="2484438" y="3213100"/>
          <a:ext cx="5767387" cy="31924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Bitmap Image" r:id="rId3" imgW="14609524" imgH="8085714" progId="Paint.Picture">
                  <p:embed/>
                </p:oleObj>
              </mc:Choice>
              <mc:Fallback>
                <p:oleObj name="Bitmap Image" r:id="rId3" imgW="14609524" imgH="8085714" progId="Paint.Picture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84438" y="3213100"/>
                        <a:ext cx="5767387" cy="31924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2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2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22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22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5" dur="1000"/>
                                        <p:tgtEl>
                                          <p:spTgt spid="122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22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22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2" dur="1000"/>
                                        <p:tgtEl>
                                          <p:spTgt spid="122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22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22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0" grpId="0"/>
      <p:bldP spid="12291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>
            <a:extLst>
              <a:ext uri="{FF2B5EF4-FFF2-40B4-BE49-F238E27FC236}">
                <a16:creationId xmlns:a16="http://schemas.microsoft.com/office/drawing/2014/main" id="{1C0FB676-FA04-A701-1505-0E27BD2B1AB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US" sz="4000">
                <a:solidFill>
                  <a:schemeClr val="hlink"/>
                </a:solidFill>
              </a:rPr>
              <a:t>Benefits of Human Genome Project research</a:t>
            </a:r>
            <a:endParaRPr lang="en-US" altLang="en-US" sz="4000">
              <a:solidFill>
                <a:schemeClr val="hlink"/>
              </a:solidFill>
            </a:endParaRPr>
          </a:p>
        </p:txBody>
      </p:sp>
      <p:sp>
        <p:nvSpPr>
          <p:cNvPr id="5123" name="Rectangle 3">
            <a:extLst>
              <a:ext uri="{FF2B5EF4-FFF2-40B4-BE49-F238E27FC236}">
                <a16:creationId xmlns:a16="http://schemas.microsoft.com/office/drawing/2014/main" id="{3AF63CF6-2DCC-B3F0-B978-B53C2834E070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600200"/>
            <a:ext cx="4038600" cy="3773488"/>
          </a:xfrm>
        </p:spPr>
        <p:txBody>
          <a:bodyPr/>
          <a:lstStyle/>
          <a:p>
            <a:pPr>
              <a:buFontTx/>
              <a:buNone/>
            </a:pPr>
            <a:r>
              <a:rPr lang="en-GB" altLang="en-US" sz="2000">
                <a:solidFill>
                  <a:schemeClr val="hlink"/>
                </a:solidFill>
              </a:rPr>
              <a:t>- </a:t>
            </a:r>
            <a:r>
              <a:rPr lang="en-US" altLang="en-US" sz="2000">
                <a:solidFill>
                  <a:schemeClr val="hlink"/>
                </a:solidFill>
              </a:rPr>
              <a:t>improvements in medicine.</a:t>
            </a:r>
          </a:p>
          <a:p>
            <a:pPr>
              <a:buFontTx/>
              <a:buNone/>
            </a:pPr>
            <a:r>
              <a:rPr lang="en-US" altLang="en-US" sz="2000">
                <a:solidFill>
                  <a:schemeClr val="hlink"/>
                </a:solidFill>
              </a:rPr>
              <a:t>- microbial genome research for fuel and environmental cleanup.</a:t>
            </a:r>
          </a:p>
          <a:p>
            <a:pPr>
              <a:buFontTx/>
              <a:buNone/>
            </a:pPr>
            <a:r>
              <a:rPr lang="en-US" altLang="en-US" sz="2000">
                <a:solidFill>
                  <a:schemeClr val="hlink"/>
                </a:solidFill>
              </a:rPr>
              <a:t>- DNA forensics.</a:t>
            </a:r>
          </a:p>
          <a:p>
            <a:pPr>
              <a:buFontTx/>
              <a:buNone/>
            </a:pPr>
            <a:r>
              <a:rPr lang="en-US" altLang="en-US" sz="2000">
                <a:solidFill>
                  <a:schemeClr val="hlink"/>
                </a:solidFill>
              </a:rPr>
              <a:t>- improved agriculture and livestock.</a:t>
            </a:r>
          </a:p>
          <a:p>
            <a:pPr>
              <a:buFontTx/>
              <a:buNone/>
            </a:pPr>
            <a:r>
              <a:rPr lang="en-US" altLang="en-US" sz="2000">
                <a:solidFill>
                  <a:schemeClr val="hlink"/>
                </a:solidFill>
              </a:rPr>
              <a:t>- better understanding of evolution and human migration.</a:t>
            </a:r>
          </a:p>
          <a:p>
            <a:pPr>
              <a:buFontTx/>
              <a:buNone/>
            </a:pPr>
            <a:r>
              <a:rPr lang="en-US" altLang="en-US" sz="2000">
                <a:solidFill>
                  <a:schemeClr val="hlink"/>
                </a:solidFill>
              </a:rPr>
              <a:t>- more accurate risk assessment.</a:t>
            </a:r>
          </a:p>
        </p:txBody>
      </p:sp>
      <p:pic>
        <p:nvPicPr>
          <p:cNvPr id="5124" name="Picture 4">
            <a:extLst>
              <a:ext uri="{FF2B5EF4-FFF2-40B4-BE49-F238E27FC236}">
                <a16:creationId xmlns:a16="http://schemas.microsoft.com/office/drawing/2014/main" id="{66D49A6B-D53A-7E23-5EAB-B3CABA530AC1}"/>
              </a:ext>
            </a:extLst>
          </p:cNvPr>
          <p:cNvPicPr>
            <a:picLocks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076825" y="1557338"/>
            <a:ext cx="3581400" cy="46799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900" decel="1000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51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2000"/>
                                        <p:tgtEl>
                                          <p:spTgt spid="51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000"/>
                                        <p:tgtEl>
                                          <p:spTgt spid="51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2000"/>
                                        <p:tgtEl>
                                          <p:spTgt spid="51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2000"/>
                                        <p:tgtEl>
                                          <p:spTgt spid="51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2" grpId="0"/>
      <p:bldP spid="512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>
            <a:extLst>
              <a:ext uri="{FF2B5EF4-FFF2-40B4-BE49-F238E27FC236}">
                <a16:creationId xmlns:a16="http://schemas.microsoft.com/office/drawing/2014/main" id="{EEFF94AA-BAFE-9C85-4D93-E093E5608AD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US" sz="3600"/>
              <a:t>How is each area benefited specifically by the Human Genome Project?</a:t>
            </a:r>
            <a:endParaRPr lang="en-US" altLang="en-US" sz="3600"/>
          </a:p>
        </p:txBody>
      </p:sp>
      <p:sp>
        <p:nvSpPr>
          <p:cNvPr id="7171" name="Rectangle 3">
            <a:extLst>
              <a:ext uri="{FF2B5EF4-FFF2-40B4-BE49-F238E27FC236}">
                <a16:creationId xmlns:a16="http://schemas.microsoft.com/office/drawing/2014/main" id="{B8903198-4EDB-7D5F-A291-FEA4B846DAF8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>
              <a:lnSpc>
                <a:spcPct val="80000"/>
              </a:lnSpc>
              <a:buFontTx/>
              <a:buChar char="-"/>
            </a:pPr>
            <a:r>
              <a:rPr lang="en-GB" altLang="en-US" sz="2000"/>
              <a:t>Improvements in medicine: improved diagnosis of disease.</a:t>
            </a:r>
          </a:p>
          <a:p>
            <a:pPr>
              <a:lnSpc>
                <a:spcPct val="80000"/>
              </a:lnSpc>
              <a:buFontTx/>
              <a:buChar char="-"/>
            </a:pPr>
            <a:r>
              <a:rPr lang="en-GB" altLang="en-US" sz="2000">
                <a:solidFill>
                  <a:schemeClr val="hlink"/>
                </a:solidFill>
              </a:rPr>
              <a:t>Microbial research: new energy sources, bio fuels.</a:t>
            </a:r>
          </a:p>
          <a:p>
            <a:pPr>
              <a:lnSpc>
                <a:spcPct val="80000"/>
              </a:lnSpc>
              <a:buFontTx/>
              <a:buChar char="-"/>
            </a:pPr>
            <a:r>
              <a:rPr lang="en-GB" altLang="en-US" sz="2000"/>
              <a:t>DNA forensics: identifying potential suspects at a crime scene.</a:t>
            </a:r>
          </a:p>
          <a:p>
            <a:pPr>
              <a:lnSpc>
                <a:spcPct val="80000"/>
              </a:lnSpc>
              <a:buFontTx/>
              <a:buChar char="-"/>
            </a:pPr>
            <a:r>
              <a:rPr lang="en-GB" altLang="en-US" sz="2000">
                <a:solidFill>
                  <a:schemeClr val="hlink"/>
                </a:solidFill>
              </a:rPr>
              <a:t>Agriculture: more nutritious produce.</a:t>
            </a:r>
          </a:p>
          <a:p>
            <a:pPr>
              <a:lnSpc>
                <a:spcPct val="80000"/>
              </a:lnSpc>
              <a:buFontTx/>
              <a:buChar char="-"/>
            </a:pPr>
            <a:r>
              <a:rPr lang="en-GB" altLang="en-US" sz="2000"/>
              <a:t>Evolution and human migration: </a:t>
            </a:r>
            <a:r>
              <a:rPr lang="en-US" altLang="en-US" sz="2000"/>
              <a:t>study migration of different population groups based on female genetic inheritance.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GB" altLang="en-US" sz="2000">
                <a:solidFill>
                  <a:schemeClr val="hlink"/>
                </a:solidFill>
              </a:rPr>
              <a:t>- Risk assessment: </a:t>
            </a:r>
            <a:r>
              <a:rPr lang="en-US" altLang="en-US" sz="2000">
                <a:solidFill>
                  <a:schemeClr val="hlink"/>
                </a:solidFill>
              </a:rPr>
              <a:t>reduce the likelihood of heritable mutations</a:t>
            </a:r>
            <a:r>
              <a:rPr lang="en-US" altLang="en-US" sz="2000"/>
              <a:t>.</a:t>
            </a:r>
          </a:p>
        </p:txBody>
      </p:sp>
      <p:pic>
        <p:nvPicPr>
          <p:cNvPr id="7173" name="Picture 5">
            <a:extLst>
              <a:ext uri="{FF2B5EF4-FFF2-40B4-BE49-F238E27FC236}">
                <a16:creationId xmlns:a16="http://schemas.microsoft.com/office/drawing/2014/main" id="{07458E2C-CB54-3D2F-F83D-5F0BF22F938B}"/>
              </a:ext>
            </a:extLst>
          </p:cNvPr>
          <p:cNvPicPr>
            <a:picLocks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787900" y="2133600"/>
            <a:ext cx="4038600" cy="293528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8" dur="1000"/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7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5" dur="1000"/>
                                        <p:tgtEl>
                                          <p:spTgt spid="7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2" dur="1000"/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71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71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9" dur="1000"/>
                                        <p:tgtEl>
                                          <p:spTgt spid="71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 nodeType="clickPar">
                      <p:stCondLst>
                        <p:cond delay="indefinite"/>
                      </p:stCondLst>
                      <p:childTnLst>
                        <p:par>
                          <p:cTn id="4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2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71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71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6" dur="1000"/>
                                        <p:tgtEl>
                                          <p:spTgt spid="71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71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71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3" dur="1000"/>
                                        <p:tgtEl>
                                          <p:spTgt spid="71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0" grpId="0"/>
      <p:bldP spid="7171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>
            <a:extLst>
              <a:ext uri="{FF2B5EF4-FFF2-40B4-BE49-F238E27FC236}">
                <a16:creationId xmlns:a16="http://schemas.microsoft.com/office/drawing/2014/main" id="{B7C20FB5-5C01-868C-D5C5-6B5342072D1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US" sz="3600">
                <a:solidFill>
                  <a:schemeClr val="hlink"/>
                </a:solidFill>
              </a:rPr>
              <a:t>Ethical, legal and social implications of the Human Genome Project</a:t>
            </a:r>
            <a:endParaRPr lang="en-US" altLang="en-US" sz="3600">
              <a:solidFill>
                <a:schemeClr val="hlink"/>
              </a:solidFill>
            </a:endParaRPr>
          </a:p>
        </p:txBody>
      </p:sp>
      <p:sp>
        <p:nvSpPr>
          <p:cNvPr id="9219" name="Rectangle 3">
            <a:extLst>
              <a:ext uri="{FF2B5EF4-FFF2-40B4-BE49-F238E27FC236}">
                <a16:creationId xmlns:a16="http://schemas.microsoft.com/office/drawing/2014/main" id="{3A5E71FC-2452-DD63-74F3-592D61C3AA1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4762500" cy="3052763"/>
          </a:xfrm>
        </p:spPr>
        <p:txBody>
          <a:bodyPr/>
          <a:lstStyle/>
          <a:p>
            <a:pPr>
              <a:buFontTx/>
              <a:buChar char="-"/>
            </a:pPr>
            <a:r>
              <a:rPr lang="en-US" altLang="en-US" sz="2000">
                <a:solidFill>
                  <a:schemeClr val="hlink"/>
                </a:solidFill>
              </a:rPr>
              <a:t>fairness in the use of genetic information.</a:t>
            </a:r>
          </a:p>
          <a:p>
            <a:pPr>
              <a:buFontTx/>
              <a:buChar char="-"/>
            </a:pPr>
            <a:r>
              <a:rPr lang="en-US" altLang="en-US" sz="2000"/>
              <a:t>privacy and confidentiality.</a:t>
            </a:r>
          </a:p>
          <a:p>
            <a:pPr>
              <a:buFontTx/>
              <a:buChar char="-"/>
            </a:pPr>
            <a:r>
              <a:rPr lang="en-US" altLang="en-US" sz="2000">
                <a:solidFill>
                  <a:schemeClr val="hlink"/>
                </a:solidFill>
              </a:rPr>
              <a:t>psychological impact and stigmatization.</a:t>
            </a:r>
          </a:p>
          <a:p>
            <a:pPr>
              <a:buFontTx/>
              <a:buChar char="-"/>
            </a:pPr>
            <a:r>
              <a:rPr lang="en-US" altLang="en-US" sz="2000">
                <a:solidFill>
                  <a:schemeClr val="tx2"/>
                </a:solidFill>
              </a:rPr>
              <a:t>genetic testing.</a:t>
            </a:r>
          </a:p>
          <a:p>
            <a:pPr>
              <a:buFontTx/>
              <a:buChar char="-"/>
            </a:pPr>
            <a:r>
              <a:rPr lang="en-US" altLang="en-US" sz="2000">
                <a:solidFill>
                  <a:schemeClr val="hlink"/>
                </a:solidFill>
              </a:rPr>
              <a:t>reproductive issues.</a:t>
            </a:r>
          </a:p>
          <a:p>
            <a:pPr>
              <a:buFontTx/>
              <a:buChar char="-"/>
            </a:pPr>
            <a:r>
              <a:rPr lang="en-US" altLang="en-US" sz="2000">
                <a:solidFill>
                  <a:schemeClr val="tx2"/>
                </a:solidFill>
              </a:rPr>
              <a:t>education, standards, and quality control.</a:t>
            </a:r>
          </a:p>
          <a:p>
            <a:pPr>
              <a:buFontTx/>
              <a:buChar char="-"/>
            </a:pPr>
            <a:r>
              <a:rPr lang="en-US" altLang="en-US" sz="2000">
                <a:solidFill>
                  <a:schemeClr val="hlink"/>
                </a:solidFill>
              </a:rPr>
              <a:t>commercialization.</a:t>
            </a:r>
          </a:p>
          <a:p>
            <a:pPr>
              <a:buFontTx/>
              <a:buChar char="-"/>
            </a:pPr>
            <a:r>
              <a:rPr lang="en-US" altLang="en-US" sz="2000">
                <a:solidFill>
                  <a:schemeClr val="tx2"/>
                </a:solidFill>
              </a:rPr>
              <a:t>conceptual and philosophical implications.</a:t>
            </a:r>
          </a:p>
          <a:p>
            <a:endParaRPr lang="en-US" altLang="en-US" sz="2000">
              <a:solidFill>
                <a:schemeClr val="hlink"/>
              </a:solidFill>
            </a:endParaRPr>
          </a:p>
        </p:txBody>
      </p:sp>
      <p:pic>
        <p:nvPicPr>
          <p:cNvPr id="9221" name="Picture 5">
            <a:extLst>
              <a:ext uri="{FF2B5EF4-FFF2-40B4-BE49-F238E27FC236}">
                <a16:creationId xmlns:a16="http://schemas.microsoft.com/office/drawing/2014/main" id="{B67B1023-9E7A-DB3F-A370-3CAA433CAEF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7900" y="1844675"/>
            <a:ext cx="4079875" cy="37449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92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2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92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2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92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92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92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92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92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92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 nodeType="clickPar">
                      <p:stCondLst>
                        <p:cond delay="indefinite"/>
                      </p:stCondLst>
                      <p:childTnLst>
                        <p:par>
                          <p:cTn id="4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92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92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 nodeType="clickPar">
                      <p:stCondLst>
                        <p:cond delay="indefinite"/>
                      </p:stCondLst>
                      <p:childTnLst>
                        <p:par>
                          <p:cTn id="5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921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921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 nodeType="clickPar">
                      <p:stCondLst>
                        <p:cond delay="indefinite"/>
                      </p:stCondLst>
                      <p:childTnLst>
                        <p:par>
                          <p:cTn id="5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8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92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92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18" grpId="0"/>
      <p:bldP spid="9219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>
            <a:extLst>
              <a:ext uri="{FF2B5EF4-FFF2-40B4-BE49-F238E27FC236}">
                <a16:creationId xmlns:a16="http://schemas.microsoft.com/office/drawing/2014/main" id="{78ADC35C-1C12-BA30-0ABB-15667F79CD2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US" sz="3600"/>
              <a:t>What are the implications of the Human Genome Project specifically to each of these areas?</a:t>
            </a:r>
            <a:endParaRPr lang="en-US" altLang="en-US" sz="3600"/>
          </a:p>
        </p:txBody>
      </p:sp>
      <p:sp>
        <p:nvSpPr>
          <p:cNvPr id="10243" name="Rectangle 3">
            <a:extLst>
              <a:ext uri="{FF2B5EF4-FFF2-40B4-BE49-F238E27FC236}">
                <a16:creationId xmlns:a16="http://schemas.microsoft.com/office/drawing/2014/main" id="{0BE632D0-E4D4-5D97-9B67-D506C5F99ABD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>
              <a:lnSpc>
                <a:spcPct val="80000"/>
              </a:lnSpc>
              <a:buFontTx/>
              <a:buNone/>
            </a:pPr>
            <a:r>
              <a:rPr lang="en-GB" altLang="en-US" sz="1800"/>
              <a:t>Some questions to consider:</a:t>
            </a:r>
          </a:p>
          <a:p>
            <a:pPr>
              <a:lnSpc>
                <a:spcPct val="80000"/>
              </a:lnSpc>
              <a:buFontTx/>
              <a:buChar char="-"/>
            </a:pPr>
            <a:r>
              <a:rPr lang="en-GB" altLang="en-US" sz="1800"/>
              <a:t>Fairness and privacy: who should have access to your genetic information?</a:t>
            </a:r>
          </a:p>
          <a:p>
            <a:pPr>
              <a:lnSpc>
                <a:spcPct val="80000"/>
              </a:lnSpc>
              <a:buFontTx/>
              <a:buChar char="-"/>
            </a:pPr>
            <a:r>
              <a:rPr lang="en-GB" altLang="en-US" sz="1800">
                <a:solidFill>
                  <a:schemeClr val="hlink"/>
                </a:solidFill>
              </a:rPr>
              <a:t>Psychological stigmatization: </a:t>
            </a:r>
            <a:r>
              <a:rPr lang="en-US" altLang="en-US" sz="1800">
                <a:solidFill>
                  <a:schemeClr val="hlink"/>
                </a:solidFill>
              </a:rPr>
              <a:t>how does knowing your predisposition to disease affect an individual?</a:t>
            </a:r>
          </a:p>
          <a:p>
            <a:pPr>
              <a:lnSpc>
                <a:spcPct val="80000"/>
              </a:lnSpc>
              <a:buFontTx/>
              <a:buChar char="-"/>
            </a:pPr>
            <a:r>
              <a:rPr lang="en-GB" altLang="en-US" sz="1800"/>
              <a:t>Genetic testing: should screening be done when there is no treatment available?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GB" altLang="en-US" sz="1800"/>
              <a:t>Some other issues:</a:t>
            </a:r>
          </a:p>
          <a:p>
            <a:pPr>
              <a:lnSpc>
                <a:spcPct val="80000"/>
              </a:lnSpc>
              <a:buFontTx/>
              <a:buChar char="-"/>
            </a:pPr>
            <a:r>
              <a:rPr lang="en-GB" altLang="en-US" sz="1800">
                <a:solidFill>
                  <a:schemeClr val="hlink"/>
                </a:solidFill>
              </a:rPr>
              <a:t>Reproductive issues: use of genetic information in decision making. </a:t>
            </a:r>
          </a:p>
          <a:p>
            <a:pPr>
              <a:lnSpc>
                <a:spcPct val="80000"/>
              </a:lnSpc>
              <a:buFontTx/>
              <a:buChar char="-"/>
            </a:pPr>
            <a:r>
              <a:rPr lang="en-GB" altLang="en-US" sz="1800"/>
              <a:t>Clinical issues: </a:t>
            </a:r>
            <a:r>
              <a:rPr lang="en-US" altLang="en-US" sz="1800"/>
              <a:t>implementation of standards and quality control measures in testing procedures</a:t>
            </a:r>
            <a:r>
              <a:rPr lang="en-US" altLang="en-US" sz="1400"/>
              <a:t>.</a:t>
            </a:r>
          </a:p>
          <a:p>
            <a:pPr>
              <a:lnSpc>
                <a:spcPct val="80000"/>
              </a:lnSpc>
              <a:buFontTx/>
              <a:buNone/>
            </a:pPr>
            <a:endParaRPr lang="en-US" altLang="en-US" sz="1400"/>
          </a:p>
        </p:txBody>
      </p:sp>
      <p:graphicFrame>
        <p:nvGraphicFramePr>
          <p:cNvPr id="10244" name="Object 4">
            <a:extLst>
              <a:ext uri="{FF2B5EF4-FFF2-40B4-BE49-F238E27FC236}">
                <a16:creationId xmlns:a16="http://schemas.microsoft.com/office/drawing/2014/main" id="{6DD709A8-445A-3F92-6170-C0F7F6D1AF95}"/>
              </a:ext>
            </a:extLst>
          </p:cNvPr>
          <p:cNvGraphicFramePr>
            <a:graphicFrameLocks noChangeAspect="1"/>
          </p:cNvGraphicFramePr>
          <p:nvPr>
            <p:ph sz="half" idx="2"/>
          </p:nvPr>
        </p:nvGraphicFramePr>
        <p:xfrm>
          <a:off x="6227763" y="1268413"/>
          <a:ext cx="2049462" cy="53292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Bitmap Image" r:id="rId3" imgW="952633" imgH="2476190" progId="Paint.Picture">
                  <p:embed/>
                </p:oleObj>
              </mc:Choice>
              <mc:Fallback>
                <p:oleObj name="Bitmap Image" r:id="rId3" imgW="952633" imgH="2476190" progId="Paint.Picture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227763" y="1268413"/>
                        <a:ext cx="2049462" cy="53292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10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2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02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0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0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900" decel="100000" fill="hold"/>
                                        <p:tgtEl>
                                          <p:spTgt spid="10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02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02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900" decel="100000" fill="hold"/>
                                        <p:tgtEl>
                                          <p:spTgt spid="102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02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02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900" decel="100000" fill="hold"/>
                                        <p:tgtEl>
                                          <p:spTgt spid="102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 nodeType="clickPar">
                      <p:stCondLst>
                        <p:cond delay="indefinite"/>
                      </p:stCondLst>
                      <p:childTnLst>
                        <p:par>
                          <p:cTn id="4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2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102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02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900" decel="100000" fill="hold"/>
                                        <p:tgtEl>
                                          <p:spTgt spid="102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102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02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900" decel="100000" fill="hold"/>
                                        <p:tgtEl>
                                          <p:spTgt spid="102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 nodeType="clickPar">
                      <p:stCondLst>
                        <p:cond delay="indefinite"/>
                      </p:stCondLst>
                      <p:childTnLst>
                        <p:par>
                          <p:cTn id="5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8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102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102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900" decel="100000" fill="hold"/>
                                        <p:tgtEl>
                                          <p:spTgt spid="102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 nodeType="clickPar">
                      <p:stCondLst>
                        <p:cond delay="indefinite"/>
                      </p:stCondLst>
                      <p:childTnLst>
                        <p:par>
                          <p:cTn id="6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6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1024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1024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900" decel="100000" fill="hold"/>
                                        <p:tgtEl>
                                          <p:spTgt spid="1024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2" grpId="0"/>
      <p:bldP spid="1024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ext Box 2">
            <a:extLst>
              <a:ext uri="{FF2B5EF4-FFF2-40B4-BE49-F238E27FC236}">
                <a16:creationId xmlns:a16="http://schemas.microsoft.com/office/drawing/2014/main" id="{E7B2A227-3B40-0D3B-474C-B2372EDF629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4213" y="1052513"/>
            <a:ext cx="7920037" cy="3743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GB" altLang="en-US" sz="2400"/>
              <a:t>This powerpoint was kindly donated to </a:t>
            </a:r>
            <a:r>
              <a:rPr lang="en-GB" altLang="en-US" sz="2400">
                <a:hlinkClick r:id="rId3"/>
              </a:rPr>
              <a:t>www.worldofteaching.com</a:t>
            </a:r>
            <a:endParaRPr lang="en-GB" altLang="en-US" sz="2400"/>
          </a:p>
          <a:p>
            <a:endParaRPr lang="en-GB" altLang="en-US" sz="2400"/>
          </a:p>
          <a:p>
            <a:endParaRPr lang="en-GB" altLang="en-US" sz="2400"/>
          </a:p>
          <a:p>
            <a:endParaRPr lang="en-GB" altLang="en-US" sz="2400"/>
          </a:p>
          <a:p>
            <a:endParaRPr lang="en-GB" altLang="en-US" sz="2400"/>
          </a:p>
          <a:p>
            <a:r>
              <a:rPr lang="en-GB" altLang="en-US" sz="2400">
                <a:hlinkClick r:id="rId3"/>
              </a:rPr>
              <a:t>http://www.worldofteaching.com</a:t>
            </a:r>
            <a:r>
              <a:rPr lang="en-GB" altLang="en-US" sz="2400"/>
              <a:t> is home to over a thousand powerpoints submitted by teachers. This is a completely free site and requires no registration. Please visit and I hope it will help in your teaching.</a:t>
            </a:r>
            <a:endParaRPr lang="en-US" altLang="en-US" sz="2400"/>
          </a:p>
        </p:txBody>
      </p:sp>
    </p:spTree>
  </p:cSld>
  <p:clrMapOvr>
    <a:masterClrMapping/>
  </p:clrMapOvr>
  <p:transition/>
</p:sld>
</file>

<file path=ppt/theme/theme1.xml><?xml version="1.0" encoding="utf-8"?>
<a:theme xmlns:a="http://schemas.openxmlformats.org/drawingml/2006/main" name="Default Design">
  <a:themeElements>
    <a:clrScheme name="Default Design 11">
      <a:dk1>
        <a:srgbClr val="3E3E5C"/>
      </a:dk1>
      <a:lt1>
        <a:srgbClr val="FFFFFF"/>
      </a:lt1>
      <a:dk2>
        <a:srgbClr val="666699"/>
      </a:dk2>
      <a:lt2>
        <a:srgbClr val="FFFFFF"/>
      </a:lt2>
      <a:accent1>
        <a:srgbClr val="60597B"/>
      </a:accent1>
      <a:accent2>
        <a:srgbClr val="6666FF"/>
      </a:accent2>
      <a:accent3>
        <a:srgbClr val="B8B8CA"/>
      </a:accent3>
      <a:accent4>
        <a:srgbClr val="DADADA"/>
      </a:accent4>
      <a:accent5>
        <a:srgbClr val="B6B5BF"/>
      </a:accent5>
      <a:accent6>
        <a:srgbClr val="5C5CE7"/>
      </a:accent6>
      <a:hlink>
        <a:srgbClr val="99CCFF"/>
      </a:hlink>
      <a:folHlink>
        <a:srgbClr val="FFFF99"/>
      </a:folHlink>
    </a:clrScheme>
    <a:fontScheme name="Default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176</TotalTime>
  <Words>480</Words>
  <Application>Microsoft Office PowerPoint</Application>
  <PresentationFormat>On-screen Show (4:3)</PresentationFormat>
  <Paragraphs>58</Paragraphs>
  <Slides>8</Slides>
  <Notes>8</Notes>
  <HiddenSlides>0</HiddenSlides>
  <MMClips>0</MMClips>
  <ScaleCrop>false</ScaleCrop>
  <HeadingPairs>
    <vt:vector size="8" baseType="variant">
      <vt:variant>
        <vt:lpstr>Fonts Used</vt:lpstr>
      </vt:variant>
      <vt:variant>
        <vt:i4>1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1" baseType="lpstr">
      <vt:lpstr>Arial</vt:lpstr>
      <vt:lpstr>Default Design</vt:lpstr>
      <vt:lpstr>Bitmap Image</vt:lpstr>
      <vt:lpstr>The Human Genome Project</vt:lpstr>
      <vt:lpstr>What is the Human Genome Project?</vt:lpstr>
      <vt:lpstr>Whose genome is being sequenced?</vt:lpstr>
      <vt:lpstr>Benefits of Human Genome Project research</vt:lpstr>
      <vt:lpstr>How is each area benefited specifically by the Human Genome Project?</vt:lpstr>
      <vt:lpstr>Ethical, legal and social implications of the Human Genome Project</vt:lpstr>
      <vt:lpstr>What are the implications of the Human Genome Project specifically to each of these areas?</vt:lpstr>
      <vt:lpstr>PowerPoint Presentation</vt:lpstr>
    </vt:vector>
  </TitlesOfParts>
  <Company> 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Human Genome Project</dc:title>
  <dc:creator>Customer</dc:creator>
  <cp:lastModifiedBy>Nayan GRIFFITHS</cp:lastModifiedBy>
  <cp:revision>4</cp:revision>
  <dcterms:created xsi:type="dcterms:W3CDTF">2006-04-21T11:27:32Z</dcterms:created>
  <dcterms:modified xsi:type="dcterms:W3CDTF">2023-03-14T11:52:58Z</dcterms:modified>
</cp:coreProperties>
</file>