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7" r:id="rId9"/>
    <p:sldId id="262" r:id="rId10"/>
    <p:sldId id="264" r:id="rId11"/>
    <p:sldId id="265" r:id="rId12"/>
    <p:sldId id="263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99"/>
    <a:srgbClr val="000000"/>
    <a:srgbClr val="A50021"/>
    <a:srgbClr val="F15813"/>
    <a:srgbClr val="990000"/>
    <a:srgbClr val="FFFF0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6859B350-1540-85EE-54B0-EAD598FAA84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11C5D6F5-AA4F-165D-8A4A-8036FA33620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DBB631F3-59F9-2521-2554-BAB30EF791C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B3302E92-37BF-2C4B-8D15-DE255896E66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699C2CE8-0CAE-2C02-F8E8-08B8F8143F7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E3C36B67-9E4A-9E07-E477-10E523AD70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84BF375F-936B-41B9-8F56-69AD54060D7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0ED08E6-1B51-E6F1-642B-2FDC7F6971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0714A5-0FCE-4957-A6B5-45E59C7DF4F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EE863A6B-9BA1-00DA-B9BF-6E0C88CF66E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69A6A92A-C9BD-EB10-A16E-982E1A5A6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B9112CD-8BB7-1887-92AD-283E0F1B47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87C205-1B71-4876-A0D2-B900E8494754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EA615DC0-BD15-30A7-8912-B57E1942CE6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6AD40CFF-A142-D47C-38E6-D0F442CEA0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2203E67-E994-9D8C-4C82-5495A3BD7F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6E13A1-69D2-4672-8C59-13FE0A583AB7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78E31AE3-4B8A-DF50-8088-DD6E7E5B31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386CB58E-0BBE-9F9A-4B34-BB30A81E1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DEF18BC-9322-86C4-F916-A954DBD406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1474B-3FAA-464B-9C62-F72E0DA8BF2F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09D04DF3-50DB-CE07-AA61-4BC8B7FBD0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F2254E2D-E971-5650-89EF-7B86BDC4F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022D6FA-0722-53D8-7287-BB79817A59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58C8D8-605C-4803-87A5-DEB84ED7632D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C2FB39C9-3193-EDEE-0F54-31F25172243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5EF6B2F0-2E16-0964-BB4D-23BFC971B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326E1A7-7592-6908-42BD-FDD916DBEF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ED6E71-7C80-4ABB-A4CC-B1BDD948773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A85BAA49-A82D-BC30-6F32-828514BC75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685800"/>
            <a:ext cx="4575175" cy="343058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81103385-546E-38EF-D52F-571D058918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89092" name="Slide Number Placeholder 3">
            <a:extLst>
              <a:ext uri="{FF2B5EF4-FFF2-40B4-BE49-F238E27FC236}">
                <a16:creationId xmlns:a16="http://schemas.microsoft.com/office/drawing/2014/main" id="{1E478A3F-C9FD-64D6-0E82-C6328BFF3EE6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7A306F29-863D-4F37-89AC-0F71BB9EC2FC}" type="slidenum">
              <a:rPr lang="en-GB" altLang="en-US" sz="1200">
                <a:latin typeface="Calibri" panose="020F0502020204030204" pitchFamily="34" charset="0"/>
                <a:cs typeface="Times New Roman" panose="02020603050405020304" pitchFamily="18" charset="0"/>
              </a:rPr>
              <a:pPr algn="r" eaLnBrk="1" hangingPunct="1"/>
              <a:t>14</a:t>
            </a:fld>
            <a:endParaRPr lang="en-GB" altLang="en-US" sz="120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6D9F5E2-F14E-2BEF-0B3B-D0CB6F8C15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C69751-6501-4454-B151-3C1A45D801FF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B3D85C3C-8448-C2C9-986F-846EA229D6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7AD9FE65-A0E9-6B04-1BCA-2120275048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CD64DCA-225C-D0B1-80DA-63D1F61C1A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F7ACD2-E32D-48A9-B082-E41FF1ECE37C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A0084F51-A5A1-1527-45B4-D52D748265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0FCE934-9FB5-DDF5-2692-32825EC43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3322870-39C5-E20C-6D35-323E79B77E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ADF5A4-AA27-4EE5-BAD5-763182895CF0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F17B18D6-8B16-9421-4425-1AC43FBE07E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CC430BEA-CBF8-E70D-E8A7-80BB0B6A38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1188BC-19DC-DEA2-72F0-98955F50D2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DE6FEA-576D-49A1-9ECD-9FF30A61B51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D7687D9C-3365-4EBF-3929-54779C83700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6FF1B7D1-B651-ECDB-BBF8-6AD1E9D65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BDE8960-2548-9E47-782C-3461A4EA6E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F1AA2-A056-4541-9036-B7347C0D298E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6C0020C1-9E75-AEEA-7A3A-B72F2D35CA7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73A75633-97C7-2FA2-9A32-CDD094326B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BE643F-0555-1FF6-E381-B409EE2B8B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812DF-F6B3-4062-A39D-CE65CEC40BD2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14534FDB-1CDD-5E92-3C82-1B1E6DE52E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CBC1E55-EF5B-04FE-0B1F-2CF0811FB9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F630C5-DFF0-684B-4C90-3B4E9F21F8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7A81A7-DC1F-4A15-98D8-C7FCE98D0237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DB34425B-C4D0-6334-7A68-CA965333A83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DAEBB898-71B3-DB21-65D9-A50BD6B2C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1AF5DF4-5631-5EFA-2519-8888993F8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E9FC5E-7ADC-43AE-9647-97BD8520141E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02C8C402-C445-ABCD-0CD8-05BE14638CE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7620376-0449-69BF-44EA-EAC27A7411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21E8D1F-E967-6D51-586B-761825CA764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6855C9B-C407-3016-80F5-6912C76B5FF2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BEB7952-A99B-69A0-EAE6-93EA2942718A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A3B63A8-2D2A-0E2A-F418-B4E5DFFC7B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351B38C-0ABE-68F3-F561-1B2BE4696BD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63CDA50-674D-4624-A303-57EC039F429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551E6-A523-105D-2554-0424D2545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E87660-2DD3-A561-8B72-59B7EC1E1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0FC7D-80F6-AAA6-9A4B-3029D222A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7902E-EEC7-EAC7-FF1C-078A8BE63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759E7-C266-AFC3-1868-4BEAD27F4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430BE-9752-4A22-A8F4-56CBB5A56B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227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ED0F08-0E71-5104-1A23-50A60539F9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2A9B1B-C471-18FD-8B61-48E621456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4E940-2EF2-5A4F-48D7-BF699E2DB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DA644-89D6-B36D-B984-166AAE01C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FF83E-CBA0-41FF-092D-64A4C0B1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53541-6A3B-405E-8718-091B4F4CC6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81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0B656-9E18-57DB-6E42-44FBE1BCC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B787C-49B7-A19B-F559-D46B88A05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92AE14-DF36-670C-E883-1159D9E3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5BEFE-EEA5-134B-0FF7-157FC838E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D5E92-2117-A687-F907-FE4687283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08031-9044-4BA0-BDFA-D4DDCBDBFC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408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43023-D70C-F6D5-5DAD-D8F5A08D6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ED5AC-4FFF-8CF4-9D82-8149833F3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29C9D-971D-5402-258B-0B571A031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2E62B-C1D4-8762-DAC3-35AA0A2D9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83904-33F5-0DF5-9671-83310A64F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86F79-61E5-4AB8-9D77-53C2E67012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423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ABE99-0AD8-70C4-02C2-7A5ED985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2168A-E086-1A83-C2BF-5458D5A79F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DD2AD-2FDF-2AD4-BCDD-75EDE500C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69646-9162-BA68-6F0D-B88F04EBA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61D469-89B6-E8F2-9674-F26CED69C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9B642-C115-35A3-10E1-E51067261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3BCB5-0AA9-4350-8B04-3B33954675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57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1D546-9160-26FB-3685-E2434C92A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363B8-E4D1-39B8-C4C9-864C8FCC2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1D292-1819-A905-5330-13407E135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147671-29A7-AC6C-D742-0D02EFE90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E4596-7999-65BF-C07E-C889005B30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39AE4C-176F-A1EC-5CF5-656BDD1FB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6799B9-C351-007A-35BE-7EBFD5A96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44C274-8FE9-33D9-9F4A-84099E5C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C64264-F18A-423D-810D-1135E8C0A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89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95B86-61C2-4E80-B180-B0B7339A9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0A934F-5A26-1FDC-4C0D-F0045C5D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29C134-A666-862B-EC89-16171202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C3FF63-67C9-2C0B-2374-18BE9C770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D3DF5-3F42-4347-9C13-A3DD8F04D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26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DB79BE-3209-AA9D-63B5-E274553A8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301147-CB0B-2B5C-6AFB-445EEEF0E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A04C3-9B88-1384-12F2-7EC40BFD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CA73C6-3D94-4BD1-96FA-274ACD5457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125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01FB-76C7-2F96-D66D-E5239ED5D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32B0-AEB0-63C3-5853-3C2F16CB3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6EB0B2-E54A-26D5-1E1B-FD4884EAB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DB5C2-7248-19D0-9E9A-7B708EEA0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3AEE5-AF27-CED7-F0D1-23C9D64B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D8DE18-15FC-61C2-E9E5-1CB6A7E5D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800EC-8D7B-41B0-A92C-1A0FCBEFED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145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A058D-D97E-8C69-5157-6B12928AB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13DD89-A5B3-83A2-2E02-CB932EBCC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A17D05-97A0-3E11-7DC4-C81147AD0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F203F-FCBD-1215-7074-C7506C858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DF4D3-61DC-D646-90A7-7E54B272A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9CD45-5FA3-4E00-064F-9380E3A01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20750-59BC-4FE9-8B19-F9E7E1B8A1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97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27B48B3-6BE6-43E1-C73B-D1C3E79CCC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13D04D6-862B-8BEF-D97B-F086DEB8F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B84B660-2FDF-6BB6-D898-FCE59314408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8002F7EA-CAA0-C464-416C-119466720C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C3019916-7841-D964-3645-3A904F4E6E8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19FAE5E8-CDA0-464B-951A-23D29CB205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E5D444B-00BB-EE61-3896-D7E720B5890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981200"/>
            <a:ext cx="7772400" cy="1828800"/>
          </a:xfrm>
        </p:spPr>
        <p:txBody>
          <a:bodyPr/>
          <a:lstStyle/>
          <a:p>
            <a:r>
              <a:rPr lang="en-US" altLang="en-US" sz="5000"/>
              <a:t>Reverse Transcription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50000">
              <a:srgbClr val="CCCCFF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7" name="Picture 5">
            <a:extLst>
              <a:ext uri="{FF2B5EF4-FFF2-40B4-BE49-F238E27FC236}">
                <a16:creationId xmlns:a16="http://schemas.microsoft.com/office/drawing/2014/main" id="{759E31E5-8AF4-71A5-F7D2-7C2B12D194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5324475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399" name="Text Box 7">
            <a:extLst>
              <a:ext uri="{FF2B5EF4-FFF2-40B4-BE49-F238E27FC236}">
                <a16:creationId xmlns:a16="http://schemas.microsoft.com/office/drawing/2014/main" id="{9FCBB20F-0BE8-01C9-E9B3-A415A2303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57200"/>
            <a:ext cx="3276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4. </a:t>
            </a:r>
            <a:r>
              <a:rPr lang="en-US" altLang="en-US" b="1">
                <a:solidFill>
                  <a:srgbClr val="990000"/>
                </a:solidFill>
              </a:rPr>
              <a:t>First jump</a:t>
            </a:r>
            <a:r>
              <a:rPr lang="en-US" altLang="en-US">
                <a:solidFill>
                  <a:schemeClr val="accent2"/>
                </a:solidFill>
              </a:rPr>
              <a:t>: DNA hybridizes with the remaining R sequence at the 3' end. 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9E92504F-0783-0431-9019-23A525950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86000"/>
            <a:ext cx="327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5. A DNA strand is extended from the 3' end. </a:t>
            </a:r>
          </a:p>
        </p:txBody>
      </p:sp>
      <p:sp>
        <p:nvSpPr>
          <p:cNvPr id="59402" name="Text Box 10">
            <a:extLst>
              <a:ext uri="{FF2B5EF4-FFF2-40B4-BE49-F238E27FC236}">
                <a16:creationId xmlns:a16="http://schemas.microsoft.com/office/drawing/2014/main" id="{25AB5263-1663-38EA-07AD-675919666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114800"/>
            <a:ext cx="3276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6. Most viral RNA is removed by </a:t>
            </a:r>
            <a:r>
              <a:rPr lang="en-US" altLang="en-US">
                <a:solidFill>
                  <a:srgbClr val="990000"/>
                </a:solidFill>
              </a:rPr>
              <a:t>RNase H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tx2"/>
            </a:gs>
            <a:gs pos="100000">
              <a:srgbClr val="FFFF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4">
            <a:extLst>
              <a:ext uri="{FF2B5EF4-FFF2-40B4-BE49-F238E27FC236}">
                <a16:creationId xmlns:a16="http://schemas.microsoft.com/office/drawing/2014/main" id="{50FFF5BD-F5C2-66C5-2C06-5950579CC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48768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1" name="Text Box 5">
            <a:extLst>
              <a:ext uri="{FF2B5EF4-FFF2-40B4-BE49-F238E27FC236}">
                <a16:creationId xmlns:a16="http://schemas.microsoft.com/office/drawing/2014/main" id="{BC6A6057-43D2-0B52-7E69-7DFE2F1C4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572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7. A second DNA strand is extended from the viral RNA. </a:t>
            </a:r>
          </a:p>
        </p:txBody>
      </p:sp>
      <p:sp>
        <p:nvSpPr>
          <p:cNvPr id="60422" name="Text Box 6">
            <a:extLst>
              <a:ext uri="{FF2B5EF4-FFF2-40B4-BE49-F238E27FC236}">
                <a16:creationId xmlns:a16="http://schemas.microsoft.com/office/drawing/2014/main" id="{82EB6E61-7426-7E4D-D12F-9BF40EEDB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905000"/>
            <a:ext cx="3429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8. Both tRNA and the remaining viral RNA are removed by RNase H. </a:t>
            </a:r>
          </a:p>
        </p:txBody>
      </p:sp>
      <p:sp>
        <p:nvSpPr>
          <p:cNvPr id="60424" name="Text Box 8">
            <a:extLst>
              <a:ext uri="{FF2B5EF4-FFF2-40B4-BE49-F238E27FC236}">
                <a16:creationId xmlns:a16="http://schemas.microsoft.com/office/drawing/2014/main" id="{9628AB67-BEE1-609C-8FA6-E1AAF5B3A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352800"/>
            <a:ext cx="3429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9. </a:t>
            </a:r>
            <a:r>
              <a:rPr lang="en-US" altLang="en-US" b="1">
                <a:solidFill>
                  <a:srgbClr val="990000"/>
                </a:solidFill>
              </a:rPr>
              <a:t>Second jump</a:t>
            </a:r>
            <a:r>
              <a:rPr lang="en-US" altLang="en-US">
                <a:solidFill>
                  <a:schemeClr val="accent2"/>
                </a:solidFill>
              </a:rPr>
              <a:t>: The PBS region of the second strand hybridizes with the PBS region of the first strand. </a:t>
            </a:r>
          </a:p>
        </p:txBody>
      </p:sp>
      <p:sp>
        <p:nvSpPr>
          <p:cNvPr id="60425" name="Text Box 9">
            <a:extLst>
              <a:ext uri="{FF2B5EF4-FFF2-40B4-BE49-F238E27FC236}">
                <a16:creationId xmlns:a16="http://schemas.microsoft.com/office/drawing/2014/main" id="{4A116D88-73B6-35C2-9B9E-75CB97D82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029200"/>
            <a:ext cx="342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10. Extension on both DNA strands.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>
            <a:extLst>
              <a:ext uri="{FF2B5EF4-FFF2-40B4-BE49-F238E27FC236}">
                <a16:creationId xmlns:a16="http://schemas.microsoft.com/office/drawing/2014/main" id="{BAB73387-252E-5493-7701-DEC07B9932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685800"/>
            <a:ext cx="8229600" cy="5715000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ct val="40000"/>
              </a:spcBef>
            </a:pPr>
            <a:r>
              <a:rPr lang="en-US" altLang="en-US" sz="2800"/>
              <a:t>Reverse transcriptase has a </a:t>
            </a:r>
            <a:r>
              <a:rPr lang="en-US" altLang="en-US" sz="2800">
                <a:solidFill>
                  <a:srgbClr val="FF00FF"/>
                </a:solidFill>
              </a:rPr>
              <a:t>high error</a:t>
            </a:r>
            <a:r>
              <a:rPr lang="en-US" altLang="en-US" sz="2800"/>
              <a:t> rate when transcribing RNA into DNA  as unlike DNA Polymerase, since it has </a:t>
            </a:r>
            <a:r>
              <a:rPr lang="en-US" altLang="en-US" sz="2800">
                <a:solidFill>
                  <a:srgbClr val="FF00FF"/>
                </a:solidFill>
              </a:rPr>
              <a:t>no proof reading ability</a:t>
            </a:r>
          </a:p>
          <a:p>
            <a:pPr>
              <a:lnSpc>
                <a:spcPct val="115000"/>
              </a:lnSpc>
              <a:spcBef>
                <a:spcPct val="40000"/>
              </a:spcBef>
            </a:pPr>
            <a:r>
              <a:rPr lang="en-US" altLang="en-US" sz="2800"/>
              <a:t>This high error rate allows </a:t>
            </a:r>
            <a:r>
              <a:rPr lang="en-US" altLang="en-US" sz="2800">
                <a:solidFill>
                  <a:srgbClr val="FF00FF"/>
                </a:solidFill>
              </a:rPr>
              <a:t>mutations</a:t>
            </a:r>
            <a:r>
              <a:rPr lang="en-US" altLang="en-US" sz="2800"/>
              <a:t> to accumulate</a:t>
            </a:r>
          </a:p>
          <a:p>
            <a:pPr>
              <a:lnSpc>
                <a:spcPct val="115000"/>
              </a:lnSpc>
              <a:spcBef>
                <a:spcPct val="40000"/>
              </a:spcBef>
            </a:pPr>
            <a:r>
              <a:rPr lang="en-US" altLang="en-US" sz="2800"/>
              <a:t>The commercially available RT produced by</a:t>
            </a:r>
            <a:r>
              <a:rPr lang="en-US" altLang="en-US" sz="2800" i="1"/>
              <a:t> </a:t>
            </a:r>
            <a:r>
              <a:rPr lang="en-US" altLang="en-US" sz="2800" i="1">
                <a:solidFill>
                  <a:srgbClr val="FF00FF"/>
                </a:solidFill>
              </a:rPr>
              <a:t>Promega</a:t>
            </a:r>
            <a:r>
              <a:rPr lang="en-US" altLang="en-US" sz="2800"/>
              <a:t> are quoted high error rates in range of </a:t>
            </a:r>
            <a:r>
              <a:rPr lang="en-US" altLang="en-US" sz="2800">
                <a:solidFill>
                  <a:srgbClr val="FF00FF"/>
                </a:solidFill>
              </a:rPr>
              <a:t>one in 17,000</a:t>
            </a:r>
            <a:r>
              <a:rPr lang="en-US" altLang="en-US" sz="2800"/>
              <a:t> bp for </a:t>
            </a:r>
            <a:r>
              <a:rPr lang="en-US" altLang="en-US" sz="2800">
                <a:solidFill>
                  <a:srgbClr val="FF00FF"/>
                </a:solidFill>
              </a:rPr>
              <a:t>AMV</a:t>
            </a:r>
            <a:r>
              <a:rPr lang="en-US" altLang="en-US" sz="2800"/>
              <a:t> and </a:t>
            </a:r>
            <a:r>
              <a:rPr lang="en-US" altLang="en-US" sz="2800">
                <a:solidFill>
                  <a:srgbClr val="FF00FF"/>
                </a:solidFill>
              </a:rPr>
              <a:t>one in 30,000</a:t>
            </a:r>
            <a:r>
              <a:rPr lang="en-US" altLang="en-US" sz="2800"/>
              <a:t> bases for </a:t>
            </a:r>
            <a:r>
              <a:rPr lang="en-US" altLang="en-US" sz="2800">
                <a:solidFill>
                  <a:srgbClr val="FF00FF"/>
                </a:solidFill>
              </a:rPr>
              <a:t>M-MLV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2088A9B-27A7-1B5D-63F5-B5FE0AF34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8229600" cy="1371600"/>
          </a:xfrm>
        </p:spPr>
        <p:txBody>
          <a:bodyPr/>
          <a:lstStyle/>
          <a:p>
            <a:r>
              <a:rPr lang="en-US" altLang="en-US" sz="3600"/>
              <a:t>cDNA</a:t>
            </a:r>
            <a:r>
              <a:rPr lang="en-US" altLang="en-US"/>
              <a:t> 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409935F7-A46E-D97A-07D7-5A09437E3B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229600" cy="5791200"/>
          </a:xfrm>
        </p:spPr>
        <p:txBody>
          <a:bodyPr/>
          <a:lstStyle/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n-US" altLang="en-US" sz="2400"/>
              <a:t>Reverse Transcriptase can use single stranded RNA into DS DNA – cDNA. 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n-US" altLang="en-US" sz="2400"/>
              <a:t>cDNA library: A set of clones representing as many as possible of the mRNAs in a given cell type at given time. 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n-US" altLang="en-US" sz="2400"/>
              <a:t>In the preparation cDNA library, mRNA is extracted, purified, and treated with the enzyme reverse transcriptase. 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n-US" altLang="en-US" sz="2400"/>
              <a:t>Complementary DNA (cDNA) analogs of the isolated mRNA are thereby obtained.</a:t>
            </a:r>
          </a:p>
          <a:p>
            <a:pPr>
              <a:lnSpc>
                <a:spcPct val="115000"/>
              </a:lnSpc>
              <a:spcBef>
                <a:spcPct val="35000"/>
              </a:spcBef>
            </a:pPr>
            <a:r>
              <a:rPr lang="en-US" altLang="en-US" sz="2400"/>
              <a:t>Since mature mRNA contains no introns or regulatory regions, a cDNA library composed of coding regions.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Box 2">
            <a:extLst>
              <a:ext uri="{FF2B5EF4-FFF2-40B4-BE49-F238E27FC236}">
                <a16:creationId xmlns:a16="http://schemas.microsoft.com/office/drawing/2014/main" id="{7359D9E8-56CD-9397-1AF0-4023D6890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209800"/>
            <a:ext cx="5638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This powerpoint was kindly donated to</a:t>
            </a:r>
          </a:p>
          <a:p>
            <a:pPr eaLnBrk="1" hangingPunct="1"/>
            <a:r>
              <a:rPr lang="en-GB" altLang="en-US">
                <a:solidFill>
                  <a:srgbClr val="FFFFFF"/>
                </a:solidFill>
                <a:latin typeface="Georgia" panose="02040502050405020303" pitchFamily="18" charset="0"/>
                <a:cs typeface="Times New Roman" panose="02020603050405020304" pitchFamily="18" charset="0"/>
                <a:hlinkClick r:id="rId3"/>
              </a:rPr>
              <a:t>www.worldofteaching.com</a:t>
            </a:r>
            <a:endParaRPr lang="en-GB" altLang="en-US">
              <a:solidFill>
                <a:srgbClr val="FFFFFF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GB" altLang="en-US">
              <a:solidFill>
                <a:srgbClr val="FFFFFF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GB" altLang="en-US">
              <a:solidFill>
                <a:srgbClr val="FFFFFF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altLang="en-US">
                <a:solidFill>
                  <a:srgbClr val="FFFFFF"/>
                </a:solidFill>
                <a:latin typeface="Georgia" panose="02040502050405020303" pitchFamily="18" charset="0"/>
                <a:cs typeface="Times New Roman" panose="02020603050405020304" pitchFamily="18" charset="0"/>
                <a:hlinkClick r:id="rId3"/>
              </a:rPr>
              <a:t>http://www.worldofteaching.com</a:t>
            </a:r>
            <a:endParaRPr lang="en-GB" altLang="en-US">
              <a:solidFill>
                <a:srgbClr val="FFFFFF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GB" altLang="en-US">
                <a:solidFill>
                  <a:srgbClr val="FFFFFF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ED63FF18-8563-8F8C-2789-7C736ABF5E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Central Dogma</a:t>
            </a:r>
          </a:p>
        </p:txBody>
      </p:sp>
      <p:pic>
        <p:nvPicPr>
          <p:cNvPr id="52228" name="Picture 4">
            <a:extLst>
              <a:ext uri="{FF2B5EF4-FFF2-40B4-BE49-F238E27FC236}">
                <a16:creationId xmlns:a16="http://schemas.microsoft.com/office/drawing/2014/main" id="{CFC5C2C0-647B-02F2-CE32-97C849227F70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752600"/>
            <a:ext cx="6248400" cy="4538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>
            <a:extLst>
              <a:ext uri="{FF2B5EF4-FFF2-40B4-BE49-F238E27FC236}">
                <a16:creationId xmlns:a16="http://schemas.microsoft.com/office/drawing/2014/main" id="{8CB44133-29D5-CA30-FD06-D7AF9CD6CD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4876800"/>
          </a:xfrm>
        </p:spPr>
        <p:txBody>
          <a:bodyPr/>
          <a:lstStyle/>
          <a:p>
            <a:r>
              <a:rPr lang="en-US" altLang="en-US"/>
              <a:t>Normal transcription involves synthesis of </a:t>
            </a:r>
            <a:r>
              <a:rPr lang="en-US" altLang="en-US">
                <a:solidFill>
                  <a:srgbClr val="FF00FF"/>
                </a:solidFill>
              </a:rPr>
              <a:t>RNA from DNA</a:t>
            </a:r>
            <a:r>
              <a:rPr lang="en-US" altLang="en-US"/>
              <a:t>. </a:t>
            </a:r>
          </a:p>
          <a:p>
            <a:r>
              <a:rPr lang="en-US" altLang="en-US"/>
              <a:t>Reverse transcription is the transcription of </a:t>
            </a:r>
            <a:r>
              <a:rPr lang="en-US" altLang="en-US">
                <a:solidFill>
                  <a:srgbClr val="FF00FF"/>
                </a:solidFill>
              </a:rPr>
              <a:t>single stranded RNA into double stranded DNA</a:t>
            </a:r>
          </a:p>
          <a:p>
            <a:r>
              <a:rPr lang="en-US" altLang="en-US"/>
              <a:t>With the help of the enzyme </a:t>
            </a:r>
            <a:r>
              <a:rPr lang="en-US" altLang="en-US">
                <a:solidFill>
                  <a:srgbClr val="FF00FF"/>
                </a:solidFill>
              </a:rPr>
              <a:t>Reverse Transcriptase</a:t>
            </a:r>
            <a:r>
              <a:rPr lang="en-US" altLang="en-US"/>
              <a:t>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>
            <a:extLst>
              <a:ext uri="{FF2B5EF4-FFF2-40B4-BE49-F238E27FC236}">
                <a16:creationId xmlns:a16="http://schemas.microsoft.com/office/drawing/2014/main" id="{3E5C68D9-55E2-F606-E320-6CC8FA9BF6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533400"/>
            <a:ext cx="8153400" cy="5181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altLang="en-US"/>
              <a:t>Reverse Transcriptase also known as </a:t>
            </a:r>
            <a:r>
              <a:rPr lang="en-US" altLang="en-US">
                <a:solidFill>
                  <a:srgbClr val="FF00FF"/>
                </a:solidFill>
              </a:rPr>
              <a:t>RNA directed DNA Polymerase</a:t>
            </a:r>
          </a:p>
          <a:p>
            <a:pPr algn="just">
              <a:lnSpc>
                <a:spcPct val="90000"/>
              </a:lnSpc>
            </a:pPr>
            <a:r>
              <a:rPr lang="en-US" altLang="en-US"/>
              <a:t>- </a:t>
            </a:r>
            <a:r>
              <a:rPr lang="en-US" altLang="en-US">
                <a:solidFill>
                  <a:srgbClr val="FF00FF"/>
                </a:solidFill>
              </a:rPr>
              <a:t>DNA Nucleotidyl transferase </a:t>
            </a:r>
            <a:r>
              <a:rPr lang="en-US" altLang="en-US"/>
              <a:t>(RNA directed)</a:t>
            </a:r>
          </a:p>
          <a:p>
            <a:pPr algn="just">
              <a:lnSpc>
                <a:spcPct val="90000"/>
              </a:lnSpc>
            </a:pPr>
            <a:r>
              <a:rPr lang="en-US" altLang="en-US"/>
              <a:t> - </a:t>
            </a:r>
            <a:r>
              <a:rPr lang="en-US" altLang="en-US">
                <a:solidFill>
                  <a:srgbClr val="FF00FF"/>
                </a:solidFill>
              </a:rPr>
              <a:t>Revertase </a:t>
            </a:r>
          </a:p>
          <a:p>
            <a:pPr algn="just">
              <a:lnSpc>
                <a:spcPct val="90000"/>
              </a:lnSpc>
            </a:pPr>
            <a:r>
              <a:rPr lang="en-US" altLang="en-US"/>
              <a:t>Reverse Transcriptase was discovered by </a:t>
            </a:r>
            <a:r>
              <a:rPr lang="en-US" altLang="en-US">
                <a:solidFill>
                  <a:srgbClr val="FF00FF"/>
                </a:solidFill>
              </a:rPr>
              <a:t>Howard Temin </a:t>
            </a:r>
            <a:r>
              <a:rPr lang="en-US" altLang="en-US"/>
              <a:t>and </a:t>
            </a:r>
            <a:r>
              <a:rPr lang="en-US" altLang="en-US">
                <a:solidFill>
                  <a:srgbClr val="FF00FF"/>
                </a:solidFill>
              </a:rPr>
              <a:t>Baltimore </a:t>
            </a:r>
            <a:r>
              <a:rPr lang="en-US" altLang="en-US"/>
              <a:t>in 1970 independently </a:t>
            </a:r>
          </a:p>
          <a:p>
            <a:pPr algn="just">
              <a:lnSpc>
                <a:spcPct val="90000"/>
              </a:lnSpc>
            </a:pPr>
            <a:r>
              <a:rPr lang="en-US" altLang="en-US"/>
              <a:t>- shared </a:t>
            </a:r>
            <a:r>
              <a:rPr lang="en-US" altLang="en-US">
                <a:solidFill>
                  <a:srgbClr val="FF00FF"/>
                </a:solidFill>
              </a:rPr>
              <a:t>Nobel Prize </a:t>
            </a:r>
            <a:r>
              <a:rPr lang="en-US" altLang="en-US"/>
              <a:t>in Physiology or Medicine in 1975 for their discovery.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>
            <a:extLst>
              <a:ext uri="{FF2B5EF4-FFF2-40B4-BE49-F238E27FC236}">
                <a16:creationId xmlns:a16="http://schemas.microsoft.com/office/drawing/2014/main" id="{AF99D360-6576-B9EF-6B4F-6E967567C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686800" cy="5867400"/>
          </a:xfrm>
        </p:spPr>
        <p:txBody>
          <a:bodyPr/>
          <a:lstStyle/>
          <a:p>
            <a:r>
              <a:rPr lang="en-US" altLang="en-US"/>
              <a:t>Reverse transcriptase common in </a:t>
            </a:r>
            <a:r>
              <a:rPr lang="en-US" altLang="en-US">
                <a:solidFill>
                  <a:srgbClr val="FF00FF"/>
                </a:solidFill>
              </a:rPr>
              <a:t>Retrovirus</a:t>
            </a:r>
            <a:r>
              <a:rPr lang="en-US" altLang="en-US"/>
              <a:t>. </a:t>
            </a:r>
          </a:p>
          <a:p>
            <a:r>
              <a:rPr lang="en-US" altLang="en-US"/>
              <a:t>- </a:t>
            </a:r>
            <a:r>
              <a:rPr lang="en-US" altLang="en-US">
                <a:solidFill>
                  <a:srgbClr val="FF00FF"/>
                </a:solidFill>
              </a:rPr>
              <a:t>HIV</a:t>
            </a:r>
          </a:p>
          <a:p>
            <a:r>
              <a:rPr lang="en-US" altLang="en-US">
                <a:solidFill>
                  <a:srgbClr val="FF00FF"/>
                </a:solidFill>
              </a:rPr>
              <a:t>M-MLV</a:t>
            </a:r>
            <a:r>
              <a:rPr lang="en-US" altLang="en-US"/>
              <a:t> (Moloney Murine Leukemia Virus)</a:t>
            </a:r>
          </a:p>
          <a:p>
            <a:r>
              <a:rPr lang="en-US" altLang="en-US">
                <a:solidFill>
                  <a:srgbClr val="FF00FF"/>
                </a:solidFill>
              </a:rPr>
              <a:t>AMV</a:t>
            </a:r>
            <a:r>
              <a:rPr lang="en-US" altLang="en-US"/>
              <a:t> (Avian Myeloblastosis Virus)</a:t>
            </a:r>
          </a:p>
          <a:p>
            <a:endParaRPr lang="en-US" altLang="en-US"/>
          </a:p>
          <a:p>
            <a:r>
              <a:rPr lang="en-US" altLang="en-US"/>
              <a:t>Reverse Transcriptase enzyme includes two activity: </a:t>
            </a:r>
            <a:r>
              <a:rPr lang="en-US" altLang="en-US">
                <a:solidFill>
                  <a:srgbClr val="FF00FF"/>
                </a:solidFill>
              </a:rPr>
              <a:t>DNA polymerase </a:t>
            </a:r>
            <a:r>
              <a:rPr lang="en-US" altLang="en-US"/>
              <a:t>and </a:t>
            </a:r>
            <a:r>
              <a:rPr lang="en-US" altLang="en-US">
                <a:solidFill>
                  <a:srgbClr val="FF00FF"/>
                </a:solidFill>
              </a:rPr>
              <a:t>RNase H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/>
              <a:t> 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43C7021C-CB6B-B27D-A58D-476722AA0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1371600"/>
          </a:xfrm>
        </p:spPr>
        <p:txBody>
          <a:bodyPr/>
          <a:lstStyle/>
          <a:p>
            <a:r>
              <a:rPr lang="en-US" altLang="en-US" sz="3200">
                <a:solidFill>
                  <a:srgbClr val="FF00FF"/>
                </a:solidFill>
              </a:rPr>
              <a:t>Retrovirus Replication Cycle</a:t>
            </a:r>
          </a:p>
        </p:txBody>
      </p:sp>
      <p:pic>
        <p:nvPicPr>
          <p:cNvPr id="56325" name="Picture 5">
            <a:extLst>
              <a:ext uri="{FF2B5EF4-FFF2-40B4-BE49-F238E27FC236}">
                <a16:creationId xmlns:a16="http://schemas.microsoft.com/office/drawing/2014/main" id="{074CAE98-5F24-28A6-2E63-E9A6DF64D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209800"/>
            <a:ext cx="54864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6" name="Rectangle 6">
            <a:extLst>
              <a:ext uri="{FF2B5EF4-FFF2-40B4-BE49-F238E27FC236}">
                <a16:creationId xmlns:a16="http://schemas.microsoft.com/office/drawing/2014/main" id="{BA7B6F0B-6A3F-6E45-A52A-52C65071D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276600"/>
            <a:ext cx="1447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ds DNA</a:t>
            </a:r>
          </a:p>
        </p:txBody>
      </p:sp>
      <p:sp>
        <p:nvSpPr>
          <p:cNvPr id="56327" name="Rectangle 7">
            <a:extLst>
              <a:ext uri="{FF2B5EF4-FFF2-40B4-BE49-F238E27FC236}">
                <a16:creationId xmlns:a16="http://schemas.microsoft.com/office/drawing/2014/main" id="{CCA84832-5455-FA6F-5BF9-0159ED1CA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4267200"/>
            <a:ext cx="1447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Provirus</a:t>
            </a:r>
          </a:p>
        </p:txBody>
      </p:sp>
      <p:sp>
        <p:nvSpPr>
          <p:cNvPr id="56328" name="Rectangle 8">
            <a:extLst>
              <a:ext uri="{FF2B5EF4-FFF2-40B4-BE49-F238E27FC236}">
                <a16:creationId xmlns:a16="http://schemas.microsoft.com/office/drawing/2014/main" id="{9B494BD0-17ED-17C3-3005-44C2CD4BD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114800"/>
            <a:ext cx="1447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host DNA</a:t>
            </a:r>
          </a:p>
        </p:txBody>
      </p:sp>
      <p:sp>
        <p:nvSpPr>
          <p:cNvPr id="56329" name="Line 9">
            <a:extLst>
              <a:ext uri="{FF2B5EF4-FFF2-40B4-BE49-F238E27FC236}">
                <a16:creationId xmlns:a16="http://schemas.microsoft.com/office/drawing/2014/main" id="{AC7084BE-6D66-0F46-2C3F-CF1BD50472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600200"/>
            <a:ext cx="0" cy="457200"/>
          </a:xfrm>
          <a:prstGeom prst="line">
            <a:avLst/>
          </a:prstGeom>
          <a:noFill/>
          <a:ln w="9525">
            <a:solidFill>
              <a:srgbClr val="F15813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30" name="Line 10">
            <a:extLst>
              <a:ext uri="{FF2B5EF4-FFF2-40B4-BE49-F238E27FC236}">
                <a16:creationId xmlns:a16="http://schemas.microsoft.com/office/drawing/2014/main" id="{7E683A99-4875-B00F-E667-0AB66BBAA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0" cy="381000"/>
          </a:xfrm>
          <a:prstGeom prst="line">
            <a:avLst/>
          </a:prstGeom>
          <a:noFill/>
          <a:ln w="9525">
            <a:solidFill>
              <a:srgbClr val="F1581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32" name="Line 12">
            <a:extLst>
              <a:ext uri="{FF2B5EF4-FFF2-40B4-BE49-F238E27FC236}">
                <a16:creationId xmlns:a16="http://schemas.microsoft.com/office/drawing/2014/main" id="{CAB6798A-8DBC-2599-428A-729A74EA3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600200"/>
            <a:ext cx="4953000" cy="0"/>
          </a:xfrm>
          <a:prstGeom prst="line">
            <a:avLst/>
          </a:prstGeom>
          <a:noFill/>
          <a:ln w="9525">
            <a:solidFill>
              <a:srgbClr val="F1581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33" name="Line 13">
            <a:extLst>
              <a:ext uri="{FF2B5EF4-FFF2-40B4-BE49-F238E27FC236}">
                <a16:creationId xmlns:a16="http://schemas.microsoft.com/office/drawing/2014/main" id="{F0917E33-05D7-F0F1-4A26-7EB1851C254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1600200"/>
            <a:ext cx="0" cy="4800600"/>
          </a:xfrm>
          <a:prstGeom prst="line">
            <a:avLst/>
          </a:prstGeom>
          <a:noFill/>
          <a:ln w="9525">
            <a:solidFill>
              <a:srgbClr val="F1581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34" name="Line 14">
            <a:extLst>
              <a:ext uri="{FF2B5EF4-FFF2-40B4-BE49-F238E27FC236}">
                <a16:creationId xmlns:a16="http://schemas.microsoft.com/office/drawing/2014/main" id="{9F5A5D62-DFF6-DE05-B567-604A52E126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400800"/>
            <a:ext cx="4953000" cy="0"/>
          </a:xfrm>
          <a:prstGeom prst="line">
            <a:avLst/>
          </a:prstGeom>
          <a:noFill/>
          <a:ln w="9525">
            <a:solidFill>
              <a:srgbClr val="F15813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37" name="Rectangle 17">
            <a:extLst>
              <a:ext uri="{FF2B5EF4-FFF2-40B4-BE49-F238E27FC236}">
                <a16:creationId xmlns:a16="http://schemas.microsoft.com/office/drawing/2014/main" id="{2F0EBC4D-0499-2725-3790-E1EE73C03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32004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Packaging into virus ; budding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EC32824F-4A58-7648-4435-9A61BA5BD0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Antiviral drug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BCC1D73B-2FC5-F7CC-85CB-BDAC1C828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Zidovudine</a:t>
            </a:r>
          </a:p>
          <a:p>
            <a:r>
              <a:rPr lang="en-US" altLang="en-US"/>
              <a:t>Lamivudine</a:t>
            </a:r>
          </a:p>
          <a:p>
            <a:r>
              <a:rPr lang="en-US" altLang="en-US"/>
              <a:t>Tenfovir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Rectangle 3">
            <a:extLst>
              <a:ext uri="{FF2B5EF4-FFF2-40B4-BE49-F238E27FC236}">
                <a16:creationId xmlns:a16="http://schemas.microsoft.com/office/drawing/2014/main" id="{BAE68CFF-12BE-6D8C-F2C2-46F8711362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533400"/>
            <a:ext cx="8534400" cy="5943600"/>
          </a:xfrm>
        </p:spPr>
        <p:txBody>
          <a:bodyPr/>
          <a:lstStyle/>
          <a:p>
            <a:r>
              <a:rPr lang="en-US" altLang="en-US" sz="2800"/>
              <a:t>Typical retrovirus has three or four genes.</a:t>
            </a:r>
          </a:p>
          <a:p>
            <a:r>
              <a:rPr lang="en-US" altLang="en-US" sz="2800"/>
              <a:t>Gag-pol- env</a:t>
            </a:r>
          </a:p>
          <a:p>
            <a:r>
              <a:rPr lang="en-US" altLang="en-US" sz="2800"/>
              <a:t>Retrovirus are called + strand because viral RNA itself code for protein products.</a:t>
            </a:r>
          </a:p>
          <a:p>
            <a:r>
              <a:rPr lang="en-US" altLang="en-US" sz="2800"/>
              <a:t>Reverse transcriptase enzyme code for proteins are called – strand </a:t>
            </a:r>
          </a:p>
          <a:p>
            <a:r>
              <a:rPr lang="en-US" altLang="en-US" sz="2800"/>
              <a:t>R : Redundant or repeating seq – 10-80</a:t>
            </a:r>
          </a:p>
          <a:p>
            <a:r>
              <a:rPr lang="en-US" altLang="en-US" sz="2800"/>
              <a:t>U5:  80 – 100</a:t>
            </a:r>
          </a:p>
          <a:p>
            <a:r>
              <a:rPr lang="en-US" altLang="en-US" sz="2800"/>
              <a:t>U3: 170-1350</a:t>
            </a:r>
          </a:p>
          <a:p>
            <a:r>
              <a:rPr lang="en-US" altLang="en-US" sz="2800"/>
              <a:t>Like DNA polymerase, Reverse transcriptase requires primers. </a:t>
            </a:r>
          </a:p>
          <a:p>
            <a:r>
              <a:rPr lang="en-US" altLang="en-US" sz="2800"/>
              <a:t>tRNA of the host is Primer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50" name="Picture 6">
            <a:extLst>
              <a:ext uri="{FF2B5EF4-FFF2-40B4-BE49-F238E27FC236}">
                <a16:creationId xmlns:a16="http://schemas.microsoft.com/office/drawing/2014/main" id="{62C54C2F-A5C2-B628-879F-DEA1FA0D0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19200"/>
            <a:ext cx="5267325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51" name="Rectangle 7">
            <a:extLst>
              <a:ext uri="{FF2B5EF4-FFF2-40B4-BE49-F238E27FC236}">
                <a16:creationId xmlns:a16="http://schemas.microsoft.com/office/drawing/2014/main" id="{EB956025-C0E8-FCF9-CA53-94C42CAE3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"/>
            <a:ext cx="769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800">
                <a:solidFill>
                  <a:srgbClr val="F15813"/>
                </a:solidFill>
              </a:rPr>
              <a:t>MECHANSIM OF RETROVIRUS REPLICATION</a:t>
            </a:r>
          </a:p>
        </p:txBody>
      </p:sp>
      <p:sp>
        <p:nvSpPr>
          <p:cNvPr id="57355" name="Text Box 11">
            <a:extLst>
              <a:ext uri="{FF2B5EF4-FFF2-40B4-BE49-F238E27FC236}">
                <a16:creationId xmlns:a16="http://schemas.microsoft.com/office/drawing/2014/main" id="{2AFDFDF0-9DE0-B40C-877A-CCE165A3AD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371600"/>
            <a:ext cx="3505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1. A Retrovirus specific cellular </a:t>
            </a:r>
            <a:r>
              <a:rPr lang="en-US" altLang="en-US">
                <a:solidFill>
                  <a:srgbClr val="990000"/>
                </a:solidFill>
              </a:rPr>
              <a:t>tRNA</a:t>
            </a:r>
            <a:r>
              <a:rPr lang="en-US" altLang="en-US">
                <a:solidFill>
                  <a:schemeClr val="accent2"/>
                </a:solidFill>
              </a:rPr>
              <a:t> hybridizes with a complementary region called </a:t>
            </a:r>
            <a:r>
              <a:rPr lang="en-US" altLang="en-US" b="1">
                <a:solidFill>
                  <a:srgbClr val="990000"/>
                </a:solidFill>
              </a:rPr>
              <a:t>PBS </a:t>
            </a:r>
            <a:r>
              <a:rPr lang="en-US" altLang="en-US">
                <a:solidFill>
                  <a:schemeClr val="accent2"/>
                </a:solidFill>
              </a:rPr>
              <a:t>(Primer Binding Sites)</a:t>
            </a:r>
          </a:p>
        </p:txBody>
      </p:sp>
      <p:sp>
        <p:nvSpPr>
          <p:cNvPr id="57357" name="Text Box 13">
            <a:extLst>
              <a:ext uri="{FF2B5EF4-FFF2-40B4-BE49-F238E27FC236}">
                <a16:creationId xmlns:a16="http://schemas.microsoft.com/office/drawing/2014/main" id="{AFD5164E-9E6A-3ACD-03DC-2F28C73F0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667000"/>
            <a:ext cx="350520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  <a:latin typeface="Tahoma" panose="020B0604030504040204" pitchFamily="34" charset="0"/>
              </a:rPr>
              <a:t>2. </a:t>
            </a:r>
            <a:r>
              <a:rPr lang="en-US" altLang="en-US">
                <a:solidFill>
                  <a:srgbClr val="A50021"/>
                </a:solidFill>
                <a:latin typeface="Tahoma" panose="020B0604030504040204" pitchFamily="34" charset="0"/>
              </a:rPr>
              <a:t>Reverse Transcriptase </a:t>
            </a:r>
            <a:r>
              <a:rPr lang="en-US" altLang="en-US">
                <a:solidFill>
                  <a:schemeClr val="accent2"/>
                </a:solidFill>
                <a:latin typeface="Tahoma" panose="020B0604030504040204" pitchFamily="34" charset="0"/>
              </a:rPr>
              <a:t>(RT) starts at this </a:t>
            </a:r>
            <a:r>
              <a:rPr lang="en-US" altLang="en-US">
                <a:solidFill>
                  <a:srgbClr val="A50021"/>
                </a:solidFill>
                <a:latin typeface="Tahoma" panose="020B0604030504040204" pitchFamily="34" charset="0"/>
              </a:rPr>
              <a:t>binding site </a:t>
            </a:r>
            <a:r>
              <a:rPr lang="en-US" altLang="en-US">
                <a:solidFill>
                  <a:schemeClr val="accent2"/>
                </a:solidFill>
                <a:latin typeface="Tahoma" panose="020B0604030504040204" pitchFamily="34" charset="0"/>
              </a:rPr>
              <a:t>and </a:t>
            </a:r>
            <a:r>
              <a:rPr lang="en-US" altLang="en-US">
                <a:solidFill>
                  <a:srgbClr val="A50021"/>
                </a:solidFill>
                <a:latin typeface="Tahoma" panose="020B0604030504040204" pitchFamily="34" charset="0"/>
              </a:rPr>
              <a:t>copies RNA </a:t>
            </a:r>
            <a:r>
              <a:rPr lang="en-US" altLang="en-US">
                <a:solidFill>
                  <a:schemeClr val="accent2"/>
                </a:solidFill>
                <a:latin typeface="Tahoma" panose="020B0604030504040204" pitchFamily="34" charset="0"/>
              </a:rPr>
              <a:t>into a single strand of complementary </a:t>
            </a:r>
            <a:r>
              <a:rPr lang="en-US" altLang="en-US">
                <a:solidFill>
                  <a:srgbClr val="A50021"/>
                </a:solidFill>
                <a:latin typeface="Tahoma" panose="020B0604030504040204" pitchFamily="34" charset="0"/>
              </a:rPr>
              <a:t>DNA</a:t>
            </a:r>
            <a:r>
              <a:rPr lang="en-US" altLang="en-US">
                <a:solidFill>
                  <a:schemeClr val="accent2"/>
                </a:solidFill>
                <a:latin typeface="Tahoma" panose="020B0604030504040204" pitchFamily="34" charset="0"/>
              </a:rPr>
              <a:t>. A DNA segment is extended from tRNA based on the sequence of the retroviral genomic RNA </a:t>
            </a:r>
          </a:p>
        </p:txBody>
      </p:sp>
      <p:sp>
        <p:nvSpPr>
          <p:cNvPr id="57358" name="Text Box 14">
            <a:extLst>
              <a:ext uri="{FF2B5EF4-FFF2-40B4-BE49-F238E27FC236}">
                <a16:creationId xmlns:a16="http://schemas.microsoft.com/office/drawing/2014/main" id="{F431746B-376F-40E4-7327-6EFAF3510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81600"/>
            <a:ext cx="3505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>
                <a:solidFill>
                  <a:schemeClr val="accent2"/>
                </a:solidFill>
              </a:rPr>
              <a:t>3. The viral R and U5 sequences are removed by </a:t>
            </a:r>
            <a:r>
              <a:rPr lang="en-US" altLang="en-US">
                <a:solidFill>
                  <a:srgbClr val="990000"/>
                </a:solidFill>
              </a:rPr>
              <a:t>RNase H.</a:t>
            </a:r>
            <a:r>
              <a:rPr lang="en-US" altLang="en-US">
                <a:solidFill>
                  <a:schemeClr val="accent2"/>
                </a:solidFill>
              </a:rPr>
              <a:t> </a:t>
            </a:r>
          </a:p>
        </p:txBody>
      </p:sp>
      <p:sp useBgFill="1">
        <p:nvSpPr>
          <p:cNvPr id="57359" name="Rectangle 15">
            <a:extLst>
              <a:ext uri="{FF2B5EF4-FFF2-40B4-BE49-F238E27FC236}">
                <a16:creationId xmlns:a16="http://schemas.microsoft.com/office/drawing/2014/main" id="{E9F51D86-2FE4-E96C-5DE4-5A49C2497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867400"/>
            <a:ext cx="8382000" cy="7620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>
                <a:solidFill>
                  <a:srgbClr val="000099"/>
                </a:solidFill>
              </a:rPr>
              <a:t>LTR</a:t>
            </a:r>
            <a:r>
              <a:rPr lang="en-US" altLang="en-US">
                <a:solidFill>
                  <a:srgbClr val="A50021"/>
                </a:solidFill>
              </a:rPr>
              <a:t> – </a:t>
            </a:r>
            <a:r>
              <a:rPr lang="en-US" altLang="en-US">
                <a:solidFill>
                  <a:srgbClr val="9900CC"/>
                </a:solidFill>
              </a:rPr>
              <a:t>Long Terminal Repeat</a:t>
            </a:r>
          </a:p>
          <a:p>
            <a:r>
              <a:rPr lang="en-US" altLang="en-US">
                <a:solidFill>
                  <a:srgbClr val="000099"/>
                </a:solidFill>
              </a:rPr>
              <a:t>Left LTR</a:t>
            </a:r>
            <a:r>
              <a:rPr lang="en-US" altLang="en-US">
                <a:solidFill>
                  <a:srgbClr val="000000"/>
                </a:solidFill>
              </a:rPr>
              <a:t> - </a:t>
            </a:r>
            <a:r>
              <a:rPr lang="en-US" altLang="en-US">
                <a:solidFill>
                  <a:srgbClr val="9900CC"/>
                </a:solidFill>
              </a:rPr>
              <a:t>Redundant sequence [R]+ 5’ untranslated region (U5)</a:t>
            </a:r>
          </a:p>
          <a:p>
            <a:r>
              <a:rPr lang="en-US" altLang="en-US">
                <a:solidFill>
                  <a:srgbClr val="000099"/>
                </a:solidFill>
              </a:rPr>
              <a:t>Right LTR</a:t>
            </a:r>
            <a:r>
              <a:rPr lang="en-US" altLang="en-US">
                <a:solidFill>
                  <a:srgbClr val="000000"/>
                </a:solidFill>
              </a:rPr>
              <a:t>  - </a:t>
            </a:r>
            <a:r>
              <a:rPr lang="en-US" altLang="en-US">
                <a:solidFill>
                  <a:srgbClr val="9900CC"/>
                </a:solidFill>
              </a:rPr>
              <a:t>Redundant sequence [R]+ 3’ untranslated region (U3)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3067</TotalTime>
  <Words>619</Words>
  <Application>Microsoft Office PowerPoint</Application>
  <PresentationFormat>On-screen Show (4:3)</PresentationFormat>
  <Paragraphs>79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Tahoma</vt:lpstr>
      <vt:lpstr>Wingdings</vt:lpstr>
      <vt:lpstr>Georgia</vt:lpstr>
      <vt:lpstr>Times New Roman</vt:lpstr>
      <vt:lpstr>Calibri</vt:lpstr>
      <vt:lpstr>Textured</vt:lpstr>
      <vt:lpstr>Reverse Transcription</vt:lpstr>
      <vt:lpstr>Central Dogma</vt:lpstr>
      <vt:lpstr>PowerPoint Presentation</vt:lpstr>
      <vt:lpstr>PowerPoint Presentation</vt:lpstr>
      <vt:lpstr>PowerPoint Presentation</vt:lpstr>
      <vt:lpstr>Retrovirus Replication Cycle</vt:lpstr>
      <vt:lpstr>Antiviral drug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cDNA 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Genetics</dc:title>
  <dc:creator>Paul Rindler</dc:creator>
  <cp:lastModifiedBy>Nayan GRIFFITHS</cp:lastModifiedBy>
  <cp:revision>31</cp:revision>
  <dcterms:created xsi:type="dcterms:W3CDTF">2006-01-30T22:55:33Z</dcterms:created>
  <dcterms:modified xsi:type="dcterms:W3CDTF">2023-03-14T11:47:55Z</dcterms:modified>
</cp:coreProperties>
</file>