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75" r:id="rId5"/>
    <p:sldId id="285" r:id="rId6"/>
    <p:sldId id="268" r:id="rId7"/>
    <p:sldId id="267" r:id="rId8"/>
    <p:sldId id="270" r:id="rId9"/>
    <p:sldId id="269" r:id="rId10"/>
    <p:sldId id="280" r:id="rId11"/>
    <p:sldId id="260" r:id="rId12"/>
    <p:sldId id="262" r:id="rId13"/>
    <p:sldId id="273" r:id="rId14"/>
    <p:sldId id="274" r:id="rId15"/>
    <p:sldId id="272" r:id="rId16"/>
    <p:sldId id="287" r:id="rId17"/>
    <p:sldId id="286" r:id="rId18"/>
    <p:sldId id="259" r:id="rId19"/>
    <p:sldId id="283" r:id="rId20"/>
    <p:sldId id="284" r:id="rId21"/>
    <p:sldId id="276" r:id="rId22"/>
    <p:sldId id="265" r:id="rId23"/>
    <p:sldId id="282" r:id="rId24"/>
    <p:sldId id="281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3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D9F98-E1D3-4D5B-A3A5-F5870359EC1F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76001679-4280-4BF1-ABD0-99BDF89A135A}">
      <dgm:prSet phldrT="[Text]"/>
      <dgm:spPr/>
      <dgm:t>
        <a:bodyPr/>
        <a:lstStyle/>
        <a:p>
          <a:r>
            <a:rPr lang="en-AU"/>
            <a:t>The insulin gene and E.coli plasmid are mixed with DNA ligase enzyme so that they can join their sticky ends</a:t>
          </a:r>
          <a:endParaRPr lang="en-US" dirty="0"/>
        </a:p>
      </dgm:t>
    </dgm:pt>
    <dgm:pt modelId="{582481D4-2708-4E44-9804-74E70A3F402B}" type="parTrans" cxnId="{6BF376D0-A531-463C-9424-2A8659114C7D}">
      <dgm:prSet/>
      <dgm:spPr/>
      <dgm:t>
        <a:bodyPr/>
        <a:lstStyle/>
        <a:p>
          <a:endParaRPr lang="en-US"/>
        </a:p>
      </dgm:t>
    </dgm:pt>
    <dgm:pt modelId="{FBC14FB5-DFEB-48DC-9085-4AD8520A617B}" type="sibTrans" cxnId="{6BF376D0-A531-463C-9424-2A8659114C7D}">
      <dgm:prSet/>
      <dgm:spPr/>
      <dgm:t>
        <a:bodyPr/>
        <a:lstStyle/>
        <a:p>
          <a:endParaRPr lang="en-US"/>
        </a:p>
      </dgm:t>
    </dgm:pt>
    <dgm:pt modelId="{9C8E6454-B968-4D24-96B5-1E0FE9462186}">
      <dgm:prSet phldrT="[Text]"/>
      <dgm:spPr/>
      <dgm:t>
        <a:bodyPr/>
        <a:lstStyle/>
        <a:p>
          <a:r>
            <a:rPr lang="en-AU" dirty="0"/>
            <a:t>The plasmid containing the insulin gene is reinserted into the </a:t>
          </a:r>
          <a:r>
            <a:rPr lang="en-AU" dirty="0" err="1"/>
            <a:t>E.coli</a:t>
          </a:r>
          <a:r>
            <a:rPr lang="en-AU" dirty="0"/>
            <a:t> (TRANSFORMATION/TRANSFECTION)</a:t>
          </a:r>
          <a:endParaRPr lang="en-US" dirty="0"/>
        </a:p>
      </dgm:t>
    </dgm:pt>
    <dgm:pt modelId="{9906844F-A2AD-4077-81F6-1D13825E42D3}" type="parTrans" cxnId="{5EC6A540-726B-48C1-B6E5-18F0E70A2F97}">
      <dgm:prSet/>
      <dgm:spPr/>
      <dgm:t>
        <a:bodyPr/>
        <a:lstStyle/>
        <a:p>
          <a:endParaRPr lang="en-US"/>
        </a:p>
      </dgm:t>
    </dgm:pt>
    <dgm:pt modelId="{3DE13118-291D-4AE0-9403-DB1775C95EF1}" type="sibTrans" cxnId="{5EC6A540-726B-48C1-B6E5-18F0E70A2F97}">
      <dgm:prSet/>
      <dgm:spPr/>
      <dgm:t>
        <a:bodyPr/>
        <a:lstStyle/>
        <a:p>
          <a:endParaRPr lang="en-US"/>
        </a:p>
      </dgm:t>
    </dgm:pt>
    <dgm:pt modelId="{D51962E3-AB8E-437A-ABE4-1A663783CC05}">
      <dgm:prSet phldrT="[Text]"/>
      <dgm:spPr/>
      <dgm:t>
        <a:bodyPr/>
        <a:lstStyle/>
        <a:p>
          <a:r>
            <a:rPr lang="en-AU" dirty="0"/>
            <a:t>The plasmid reproduces itself inside the </a:t>
          </a:r>
          <a:r>
            <a:rPr lang="en-AU" dirty="0" err="1"/>
            <a:t>E.coli</a:t>
          </a:r>
          <a:r>
            <a:rPr lang="en-AU" dirty="0"/>
            <a:t>. </a:t>
          </a:r>
          <a:endParaRPr lang="en-US" dirty="0"/>
        </a:p>
      </dgm:t>
    </dgm:pt>
    <dgm:pt modelId="{E7D4E7F9-6451-4767-AFE5-8087D8E5D1CE}" type="parTrans" cxnId="{4381CFB8-9B25-4E80-8886-0E9B3E04709B}">
      <dgm:prSet/>
      <dgm:spPr/>
      <dgm:t>
        <a:bodyPr/>
        <a:lstStyle/>
        <a:p>
          <a:endParaRPr lang="en-US"/>
        </a:p>
      </dgm:t>
    </dgm:pt>
    <dgm:pt modelId="{AE8E13AA-A42A-4980-858F-3AF46DFE0100}" type="sibTrans" cxnId="{4381CFB8-9B25-4E80-8886-0E9B3E04709B}">
      <dgm:prSet/>
      <dgm:spPr/>
      <dgm:t>
        <a:bodyPr/>
        <a:lstStyle/>
        <a:p>
          <a:endParaRPr lang="en-US"/>
        </a:p>
      </dgm:t>
    </dgm:pt>
    <dgm:pt modelId="{66A9C8FB-2597-4CAF-BA4B-1EB6775CBD80}">
      <dgm:prSet phldrT="[Text]"/>
      <dgm:spPr/>
      <dgm:t>
        <a:bodyPr/>
        <a:lstStyle/>
        <a:p>
          <a:r>
            <a:rPr lang="en-US" dirty="0"/>
            <a:t>The bacterial cells reproduce, cloning the required gene – can be monitored by using antibiotic resistance. </a:t>
          </a:r>
        </a:p>
      </dgm:t>
    </dgm:pt>
    <dgm:pt modelId="{1165D7D4-CD02-4B6E-A6D6-77D2CBE8B8C7}" type="parTrans" cxnId="{3984B96B-B373-4055-B4FA-11A11DE9FD57}">
      <dgm:prSet/>
      <dgm:spPr/>
      <dgm:t>
        <a:bodyPr/>
        <a:lstStyle/>
        <a:p>
          <a:endParaRPr lang="en-US"/>
        </a:p>
      </dgm:t>
    </dgm:pt>
    <dgm:pt modelId="{29A9E2C8-BD45-4878-B52E-C415921CFDD6}" type="sibTrans" cxnId="{3984B96B-B373-4055-B4FA-11A11DE9FD57}">
      <dgm:prSet/>
      <dgm:spPr/>
      <dgm:t>
        <a:bodyPr/>
        <a:lstStyle/>
        <a:p>
          <a:endParaRPr lang="en-US"/>
        </a:p>
      </dgm:t>
    </dgm:pt>
    <dgm:pt modelId="{9519B8F7-0A95-426C-809D-5668E152C995}">
      <dgm:prSet phldrT="[Text]"/>
      <dgm:spPr/>
      <dgm:t>
        <a:bodyPr/>
        <a:lstStyle/>
        <a:p>
          <a:r>
            <a:rPr lang="en-US" dirty="0"/>
            <a:t>Only recombinant Plasmids containing gene and </a:t>
          </a:r>
          <a:r>
            <a:rPr lang="en-US" dirty="0" err="1"/>
            <a:t>antiobiotic</a:t>
          </a:r>
          <a:r>
            <a:rPr lang="en-US" dirty="0"/>
            <a:t> resistance gene will grow</a:t>
          </a:r>
        </a:p>
      </dgm:t>
    </dgm:pt>
    <dgm:pt modelId="{4F17CB86-4707-4519-A6E4-9D80BC3ACB11}" type="parTrans" cxnId="{62A8A535-7F6E-490D-BAE0-70288E9F17D1}">
      <dgm:prSet/>
      <dgm:spPr/>
      <dgm:t>
        <a:bodyPr/>
        <a:lstStyle/>
        <a:p>
          <a:endParaRPr lang="en-US"/>
        </a:p>
      </dgm:t>
    </dgm:pt>
    <dgm:pt modelId="{C69FE8BB-A873-4B72-9E63-86A625CAE156}" type="sibTrans" cxnId="{62A8A535-7F6E-490D-BAE0-70288E9F17D1}">
      <dgm:prSet/>
      <dgm:spPr/>
      <dgm:t>
        <a:bodyPr/>
        <a:lstStyle/>
        <a:p>
          <a:endParaRPr lang="en-US"/>
        </a:p>
      </dgm:t>
    </dgm:pt>
    <dgm:pt modelId="{7E41DB86-5ED7-4D20-8362-6F81C62EEE57}">
      <dgm:prSet phldrT="[Text]"/>
      <dgm:spPr/>
      <dgm:t>
        <a:bodyPr/>
        <a:lstStyle/>
        <a:p>
          <a:r>
            <a:rPr lang="en-AU" dirty="0"/>
            <a:t>The desired genes can then be selected</a:t>
          </a:r>
          <a:endParaRPr lang="en-US" dirty="0"/>
        </a:p>
      </dgm:t>
    </dgm:pt>
    <dgm:pt modelId="{CBA4ACD0-160A-41E1-997E-37F912794169}" type="parTrans" cxnId="{47FEBFB2-CB1D-4764-AE88-0B889ADDF00B}">
      <dgm:prSet/>
      <dgm:spPr/>
      <dgm:t>
        <a:bodyPr/>
        <a:lstStyle/>
        <a:p>
          <a:endParaRPr lang="en-US"/>
        </a:p>
      </dgm:t>
    </dgm:pt>
    <dgm:pt modelId="{A9F330FA-5A05-4E1E-A8FD-72EFACE250DF}" type="sibTrans" cxnId="{47FEBFB2-CB1D-4764-AE88-0B889ADDF00B}">
      <dgm:prSet/>
      <dgm:spPr/>
      <dgm:t>
        <a:bodyPr/>
        <a:lstStyle/>
        <a:p>
          <a:endParaRPr lang="en-US"/>
        </a:p>
      </dgm:t>
    </dgm:pt>
    <dgm:pt modelId="{31D61B38-6016-45B1-858B-5C72EA25AE32}" type="pres">
      <dgm:prSet presAssocID="{E3AD9F98-E1D3-4D5B-A3A5-F5870359EC1F}" presName="linearFlow" presStyleCnt="0">
        <dgm:presLayoutVars>
          <dgm:resizeHandles val="exact"/>
        </dgm:presLayoutVars>
      </dgm:prSet>
      <dgm:spPr/>
    </dgm:pt>
    <dgm:pt modelId="{72A073A9-E42F-4A2C-9E96-001FA1FEAAAC}" type="pres">
      <dgm:prSet presAssocID="{76001679-4280-4BF1-ABD0-99BDF89A135A}" presName="node" presStyleLbl="node1" presStyleIdx="0" presStyleCnt="6">
        <dgm:presLayoutVars>
          <dgm:bulletEnabled val="1"/>
        </dgm:presLayoutVars>
      </dgm:prSet>
      <dgm:spPr/>
    </dgm:pt>
    <dgm:pt modelId="{8A2D8EA2-A104-4193-B23D-527B754583E7}" type="pres">
      <dgm:prSet presAssocID="{FBC14FB5-DFEB-48DC-9085-4AD8520A617B}" presName="sibTrans" presStyleLbl="sibTrans2D1" presStyleIdx="0" presStyleCnt="5"/>
      <dgm:spPr/>
    </dgm:pt>
    <dgm:pt modelId="{3E9BCA4F-3D10-4F4A-AF8E-C3C8605FF35D}" type="pres">
      <dgm:prSet presAssocID="{FBC14FB5-DFEB-48DC-9085-4AD8520A617B}" presName="connectorText" presStyleLbl="sibTrans2D1" presStyleIdx="0" presStyleCnt="5"/>
      <dgm:spPr/>
    </dgm:pt>
    <dgm:pt modelId="{5293EEF6-A087-4EAC-89A1-890117C5FA8B}" type="pres">
      <dgm:prSet presAssocID="{9C8E6454-B968-4D24-96B5-1E0FE9462186}" presName="node" presStyleLbl="node1" presStyleIdx="1" presStyleCnt="6">
        <dgm:presLayoutVars>
          <dgm:bulletEnabled val="1"/>
        </dgm:presLayoutVars>
      </dgm:prSet>
      <dgm:spPr/>
    </dgm:pt>
    <dgm:pt modelId="{4EABE982-AF01-4247-8FEA-5E02D61C9946}" type="pres">
      <dgm:prSet presAssocID="{3DE13118-291D-4AE0-9403-DB1775C95EF1}" presName="sibTrans" presStyleLbl="sibTrans2D1" presStyleIdx="1" presStyleCnt="5"/>
      <dgm:spPr/>
    </dgm:pt>
    <dgm:pt modelId="{FA43AFE8-44A3-4CFC-8203-A3CE3F5CFF21}" type="pres">
      <dgm:prSet presAssocID="{3DE13118-291D-4AE0-9403-DB1775C95EF1}" presName="connectorText" presStyleLbl="sibTrans2D1" presStyleIdx="1" presStyleCnt="5"/>
      <dgm:spPr/>
    </dgm:pt>
    <dgm:pt modelId="{791E512D-893F-40B8-A119-C3CAB2BE72F0}" type="pres">
      <dgm:prSet presAssocID="{D51962E3-AB8E-437A-ABE4-1A663783CC05}" presName="node" presStyleLbl="node1" presStyleIdx="2" presStyleCnt="6">
        <dgm:presLayoutVars>
          <dgm:bulletEnabled val="1"/>
        </dgm:presLayoutVars>
      </dgm:prSet>
      <dgm:spPr/>
    </dgm:pt>
    <dgm:pt modelId="{CC1EB018-C12A-4417-BE6F-25FC20FC94C5}" type="pres">
      <dgm:prSet presAssocID="{AE8E13AA-A42A-4980-858F-3AF46DFE0100}" presName="sibTrans" presStyleLbl="sibTrans2D1" presStyleIdx="2" presStyleCnt="5"/>
      <dgm:spPr/>
    </dgm:pt>
    <dgm:pt modelId="{DDFC967E-0ED1-4B20-AF8C-D214E3D5BFC3}" type="pres">
      <dgm:prSet presAssocID="{AE8E13AA-A42A-4980-858F-3AF46DFE0100}" presName="connectorText" presStyleLbl="sibTrans2D1" presStyleIdx="2" presStyleCnt="5"/>
      <dgm:spPr/>
    </dgm:pt>
    <dgm:pt modelId="{387493B4-70FE-432E-B65C-E424B6E8BD0F}" type="pres">
      <dgm:prSet presAssocID="{66A9C8FB-2597-4CAF-BA4B-1EB6775CBD80}" presName="node" presStyleLbl="node1" presStyleIdx="3" presStyleCnt="6">
        <dgm:presLayoutVars>
          <dgm:bulletEnabled val="1"/>
        </dgm:presLayoutVars>
      </dgm:prSet>
      <dgm:spPr/>
    </dgm:pt>
    <dgm:pt modelId="{CD1F07B9-CC90-4FCC-BBC1-3A2F494A41AE}" type="pres">
      <dgm:prSet presAssocID="{29A9E2C8-BD45-4878-B52E-C415921CFDD6}" presName="sibTrans" presStyleLbl="sibTrans2D1" presStyleIdx="3" presStyleCnt="5"/>
      <dgm:spPr/>
    </dgm:pt>
    <dgm:pt modelId="{77E1EE3F-C655-40A9-B1BE-FE86995D3945}" type="pres">
      <dgm:prSet presAssocID="{29A9E2C8-BD45-4878-B52E-C415921CFDD6}" presName="connectorText" presStyleLbl="sibTrans2D1" presStyleIdx="3" presStyleCnt="5"/>
      <dgm:spPr/>
    </dgm:pt>
    <dgm:pt modelId="{A8E06FE0-0A8F-484B-ACE2-DB54C584EC47}" type="pres">
      <dgm:prSet presAssocID="{9519B8F7-0A95-426C-809D-5668E152C995}" presName="node" presStyleLbl="node1" presStyleIdx="4" presStyleCnt="6">
        <dgm:presLayoutVars>
          <dgm:bulletEnabled val="1"/>
        </dgm:presLayoutVars>
      </dgm:prSet>
      <dgm:spPr/>
    </dgm:pt>
    <dgm:pt modelId="{2E903764-5CA0-4E8D-A6C8-50D29D28C832}" type="pres">
      <dgm:prSet presAssocID="{C69FE8BB-A873-4B72-9E63-86A625CAE156}" presName="sibTrans" presStyleLbl="sibTrans2D1" presStyleIdx="4" presStyleCnt="5"/>
      <dgm:spPr/>
    </dgm:pt>
    <dgm:pt modelId="{0C4923AB-B506-4357-BBFB-DA0BF8CA1889}" type="pres">
      <dgm:prSet presAssocID="{C69FE8BB-A873-4B72-9E63-86A625CAE156}" presName="connectorText" presStyleLbl="sibTrans2D1" presStyleIdx="4" presStyleCnt="5"/>
      <dgm:spPr/>
    </dgm:pt>
    <dgm:pt modelId="{D95690E0-03FE-41ED-8B2F-749BA0F8443B}" type="pres">
      <dgm:prSet presAssocID="{7E41DB86-5ED7-4D20-8362-6F81C62EEE57}" presName="node" presStyleLbl="node1" presStyleIdx="5" presStyleCnt="6">
        <dgm:presLayoutVars>
          <dgm:bulletEnabled val="1"/>
        </dgm:presLayoutVars>
      </dgm:prSet>
      <dgm:spPr/>
    </dgm:pt>
  </dgm:ptLst>
  <dgm:cxnLst>
    <dgm:cxn modelId="{10F85910-A436-431E-B593-A7191239FDD3}" type="presOf" srcId="{E3AD9F98-E1D3-4D5B-A3A5-F5870359EC1F}" destId="{31D61B38-6016-45B1-858B-5C72EA25AE32}" srcOrd="0" destOrd="0" presId="urn:microsoft.com/office/officeart/2005/8/layout/process2"/>
    <dgm:cxn modelId="{FD8BF61E-CB17-4802-9F1C-06EBA9A70D21}" type="presOf" srcId="{29A9E2C8-BD45-4878-B52E-C415921CFDD6}" destId="{CD1F07B9-CC90-4FCC-BBC1-3A2F494A41AE}" srcOrd="0" destOrd="0" presId="urn:microsoft.com/office/officeart/2005/8/layout/process2"/>
    <dgm:cxn modelId="{59A14B31-FD3B-47C8-96B5-C9E91B07CD85}" type="presOf" srcId="{66A9C8FB-2597-4CAF-BA4B-1EB6775CBD80}" destId="{387493B4-70FE-432E-B65C-E424B6E8BD0F}" srcOrd="0" destOrd="0" presId="urn:microsoft.com/office/officeart/2005/8/layout/process2"/>
    <dgm:cxn modelId="{62A8A535-7F6E-490D-BAE0-70288E9F17D1}" srcId="{E3AD9F98-E1D3-4D5B-A3A5-F5870359EC1F}" destId="{9519B8F7-0A95-426C-809D-5668E152C995}" srcOrd="4" destOrd="0" parTransId="{4F17CB86-4707-4519-A6E4-9D80BC3ACB11}" sibTransId="{C69FE8BB-A873-4B72-9E63-86A625CAE156}"/>
    <dgm:cxn modelId="{9DAEDD39-7F8D-4E68-98BC-F8BA3F756ED4}" type="presOf" srcId="{FBC14FB5-DFEB-48DC-9085-4AD8520A617B}" destId="{8A2D8EA2-A104-4193-B23D-527B754583E7}" srcOrd="0" destOrd="0" presId="urn:microsoft.com/office/officeart/2005/8/layout/process2"/>
    <dgm:cxn modelId="{5EC6A540-726B-48C1-B6E5-18F0E70A2F97}" srcId="{E3AD9F98-E1D3-4D5B-A3A5-F5870359EC1F}" destId="{9C8E6454-B968-4D24-96B5-1E0FE9462186}" srcOrd="1" destOrd="0" parTransId="{9906844F-A2AD-4077-81F6-1D13825E42D3}" sibTransId="{3DE13118-291D-4AE0-9403-DB1775C95EF1}"/>
    <dgm:cxn modelId="{FDC5935C-ACD0-47E2-AB57-52F7A4C89F62}" type="presOf" srcId="{C69FE8BB-A873-4B72-9E63-86A625CAE156}" destId="{2E903764-5CA0-4E8D-A6C8-50D29D28C832}" srcOrd="0" destOrd="0" presId="urn:microsoft.com/office/officeart/2005/8/layout/process2"/>
    <dgm:cxn modelId="{144CEF60-34B9-4457-91AF-6AD8B5BE074B}" type="presOf" srcId="{D51962E3-AB8E-437A-ABE4-1A663783CC05}" destId="{791E512D-893F-40B8-A119-C3CAB2BE72F0}" srcOrd="0" destOrd="0" presId="urn:microsoft.com/office/officeart/2005/8/layout/process2"/>
    <dgm:cxn modelId="{26D22341-EDB2-48CE-BE68-34D3658B178D}" type="presOf" srcId="{9519B8F7-0A95-426C-809D-5668E152C995}" destId="{A8E06FE0-0A8F-484B-ACE2-DB54C584EC47}" srcOrd="0" destOrd="0" presId="urn:microsoft.com/office/officeart/2005/8/layout/process2"/>
    <dgm:cxn modelId="{8A91816A-1D11-4A88-9AA6-8D70D64B186D}" type="presOf" srcId="{FBC14FB5-DFEB-48DC-9085-4AD8520A617B}" destId="{3E9BCA4F-3D10-4F4A-AF8E-C3C8605FF35D}" srcOrd="1" destOrd="0" presId="urn:microsoft.com/office/officeart/2005/8/layout/process2"/>
    <dgm:cxn modelId="{3984B96B-B373-4055-B4FA-11A11DE9FD57}" srcId="{E3AD9F98-E1D3-4D5B-A3A5-F5870359EC1F}" destId="{66A9C8FB-2597-4CAF-BA4B-1EB6775CBD80}" srcOrd="3" destOrd="0" parTransId="{1165D7D4-CD02-4B6E-A6D6-77D2CBE8B8C7}" sibTransId="{29A9E2C8-BD45-4878-B52E-C415921CFDD6}"/>
    <dgm:cxn modelId="{D74A8951-9667-42CB-8BA5-789A48FA3ABD}" type="presOf" srcId="{AE8E13AA-A42A-4980-858F-3AF46DFE0100}" destId="{DDFC967E-0ED1-4B20-AF8C-D214E3D5BFC3}" srcOrd="1" destOrd="0" presId="urn:microsoft.com/office/officeart/2005/8/layout/process2"/>
    <dgm:cxn modelId="{4F45347D-009A-4D28-8711-F08218224831}" type="presOf" srcId="{29A9E2C8-BD45-4878-B52E-C415921CFDD6}" destId="{77E1EE3F-C655-40A9-B1BE-FE86995D3945}" srcOrd="1" destOrd="0" presId="urn:microsoft.com/office/officeart/2005/8/layout/process2"/>
    <dgm:cxn modelId="{2670657D-B961-451B-8124-D9F47B1C0C76}" type="presOf" srcId="{9C8E6454-B968-4D24-96B5-1E0FE9462186}" destId="{5293EEF6-A087-4EAC-89A1-890117C5FA8B}" srcOrd="0" destOrd="0" presId="urn:microsoft.com/office/officeart/2005/8/layout/process2"/>
    <dgm:cxn modelId="{DEA2A5A3-4F91-4F4A-B515-11DA32CEE612}" type="presOf" srcId="{76001679-4280-4BF1-ABD0-99BDF89A135A}" destId="{72A073A9-E42F-4A2C-9E96-001FA1FEAAAC}" srcOrd="0" destOrd="0" presId="urn:microsoft.com/office/officeart/2005/8/layout/process2"/>
    <dgm:cxn modelId="{32B4C9AD-5511-4967-9B08-21568A344242}" type="presOf" srcId="{C69FE8BB-A873-4B72-9E63-86A625CAE156}" destId="{0C4923AB-B506-4357-BBFB-DA0BF8CA1889}" srcOrd="1" destOrd="0" presId="urn:microsoft.com/office/officeart/2005/8/layout/process2"/>
    <dgm:cxn modelId="{47FEBFB2-CB1D-4764-AE88-0B889ADDF00B}" srcId="{E3AD9F98-E1D3-4D5B-A3A5-F5870359EC1F}" destId="{7E41DB86-5ED7-4D20-8362-6F81C62EEE57}" srcOrd="5" destOrd="0" parTransId="{CBA4ACD0-160A-41E1-997E-37F912794169}" sibTransId="{A9F330FA-5A05-4E1E-A8FD-72EFACE250DF}"/>
    <dgm:cxn modelId="{4381CFB8-9B25-4E80-8886-0E9B3E04709B}" srcId="{E3AD9F98-E1D3-4D5B-A3A5-F5870359EC1F}" destId="{D51962E3-AB8E-437A-ABE4-1A663783CC05}" srcOrd="2" destOrd="0" parTransId="{E7D4E7F9-6451-4767-AFE5-8087D8E5D1CE}" sibTransId="{AE8E13AA-A42A-4980-858F-3AF46DFE0100}"/>
    <dgm:cxn modelId="{F3242ABD-6D20-404E-91E8-2BB54F89979D}" type="presOf" srcId="{3DE13118-291D-4AE0-9403-DB1775C95EF1}" destId="{FA43AFE8-44A3-4CFC-8203-A3CE3F5CFF21}" srcOrd="1" destOrd="0" presId="urn:microsoft.com/office/officeart/2005/8/layout/process2"/>
    <dgm:cxn modelId="{87E662CB-F48A-4C7C-AB58-96252E448A2D}" type="presOf" srcId="{7E41DB86-5ED7-4D20-8362-6F81C62EEE57}" destId="{D95690E0-03FE-41ED-8B2F-749BA0F8443B}" srcOrd="0" destOrd="0" presId="urn:microsoft.com/office/officeart/2005/8/layout/process2"/>
    <dgm:cxn modelId="{6BF376D0-A531-463C-9424-2A8659114C7D}" srcId="{E3AD9F98-E1D3-4D5B-A3A5-F5870359EC1F}" destId="{76001679-4280-4BF1-ABD0-99BDF89A135A}" srcOrd="0" destOrd="0" parTransId="{582481D4-2708-4E44-9804-74E70A3F402B}" sibTransId="{FBC14FB5-DFEB-48DC-9085-4AD8520A617B}"/>
    <dgm:cxn modelId="{62E837ED-8882-40E7-A3D3-0882DBFB7343}" type="presOf" srcId="{3DE13118-291D-4AE0-9403-DB1775C95EF1}" destId="{4EABE982-AF01-4247-8FEA-5E02D61C9946}" srcOrd="0" destOrd="0" presId="urn:microsoft.com/office/officeart/2005/8/layout/process2"/>
    <dgm:cxn modelId="{E71367F4-BE3B-4774-95A3-973747B66C61}" type="presOf" srcId="{AE8E13AA-A42A-4980-858F-3AF46DFE0100}" destId="{CC1EB018-C12A-4417-BE6F-25FC20FC94C5}" srcOrd="0" destOrd="0" presId="urn:microsoft.com/office/officeart/2005/8/layout/process2"/>
    <dgm:cxn modelId="{FCF5ADC8-D427-43B8-91DA-D682BDA5E7AD}" type="presParOf" srcId="{31D61B38-6016-45B1-858B-5C72EA25AE32}" destId="{72A073A9-E42F-4A2C-9E96-001FA1FEAAAC}" srcOrd="0" destOrd="0" presId="urn:microsoft.com/office/officeart/2005/8/layout/process2"/>
    <dgm:cxn modelId="{4CD04DBB-6852-4D44-B4EF-4D5B12A35774}" type="presParOf" srcId="{31D61B38-6016-45B1-858B-5C72EA25AE32}" destId="{8A2D8EA2-A104-4193-B23D-527B754583E7}" srcOrd="1" destOrd="0" presId="urn:microsoft.com/office/officeart/2005/8/layout/process2"/>
    <dgm:cxn modelId="{5E66DD3F-33FA-4C0E-95B8-ED2C3D370989}" type="presParOf" srcId="{8A2D8EA2-A104-4193-B23D-527B754583E7}" destId="{3E9BCA4F-3D10-4F4A-AF8E-C3C8605FF35D}" srcOrd="0" destOrd="0" presId="urn:microsoft.com/office/officeart/2005/8/layout/process2"/>
    <dgm:cxn modelId="{E2CBD0CD-3080-4A35-97BA-FC8B86CCC557}" type="presParOf" srcId="{31D61B38-6016-45B1-858B-5C72EA25AE32}" destId="{5293EEF6-A087-4EAC-89A1-890117C5FA8B}" srcOrd="2" destOrd="0" presId="urn:microsoft.com/office/officeart/2005/8/layout/process2"/>
    <dgm:cxn modelId="{A9A1AEC4-C656-4040-8E50-9BC072F18CDF}" type="presParOf" srcId="{31D61B38-6016-45B1-858B-5C72EA25AE32}" destId="{4EABE982-AF01-4247-8FEA-5E02D61C9946}" srcOrd="3" destOrd="0" presId="urn:microsoft.com/office/officeart/2005/8/layout/process2"/>
    <dgm:cxn modelId="{06A5D5E6-F6F5-4F83-97A0-002761A8B5B8}" type="presParOf" srcId="{4EABE982-AF01-4247-8FEA-5E02D61C9946}" destId="{FA43AFE8-44A3-4CFC-8203-A3CE3F5CFF21}" srcOrd="0" destOrd="0" presId="urn:microsoft.com/office/officeart/2005/8/layout/process2"/>
    <dgm:cxn modelId="{6F2157D9-DE2B-4016-B4CE-9AAE46F2D4CF}" type="presParOf" srcId="{31D61B38-6016-45B1-858B-5C72EA25AE32}" destId="{791E512D-893F-40B8-A119-C3CAB2BE72F0}" srcOrd="4" destOrd="0" presId="urn:microsoft.com/office/officeart/2005/8/layout/process2"/>
    <dgm:cxn modelId="{C7CC8D43-0865-4F5B-99AC-827BF4CEDE67}" type="presParOf" srcId="{31D61B38-6016-45B1-858B-5C72EA25AE32}" destId="{CC1EB018-C12A-4417-BE6F-25FC20FC94C5}" srcOrd="5" destOrd="0" presId="urn:microsoft.com/office/officeart/2005/8/layout/process2"/>
    <dgm:cxn modelId="{4ACF1502-D37A-4883-A72D-A6C61819F248}" type="presParOf" srcId="{CC1EB018-C12A-4417-BE6F-25FC20FC94C5}" destId="{DDFC967E-0ED1-4B20-AF8C-D214E3D5BFC3}" srcOrd="0" destOrd="0" presId="urn:microsoft.com/office/officeart/2005/8/layout/process2"/>
    <dgm:cxn modelId="{CA44A8FC-C372-4F7A-971D-D16E8224F27B}" type="presParOf" srcId="{31D61B38-6016-45B1-858B-5C72EA25AE32}" destId="{387493B4-70FE-432E-B65C-E424B6E8BD0F}" srcOrd="6" destOrd="0" presId="urn:microsoft.com/office/officeart/2005/8/layout/process2"/>
    <dgm:cxn modelId="{281C6A71-5604-46E6-906B-C804300D02AA}" type="presParOf" srcId="{31D61B38-6016-45B1-858B-5C72EA25AE32}" destId="{CD1F07B9-CC90-4FCC-BBC1-3A2F494A41AE}" srcOrd="7" destOrd="0" presId="urn:microsoft.com/office/officeart/2005/8/layout/process2"/>
    <dgm:cxn modelId="{BC4654FA-BE10-43C0-B675-E01C0493527C}" type="presParOf" srcId="{CD1F07B9-CC90-4FCC-BBC1-3A2F494A41AE}" destId="{77E1EE3F-C655-40A9-B1BE-FE86995D3945}" srcOrd="0" destOrd="0" presId="urn:microsoft.com/office/officeart/2005/8/layout/process2"/>
    <dgm:cxn modelId="{0A5D2FE4-F082-4513-ACA6-56A068846445}" type="presParOf" srcId="{31D61B38-6016-45B1-858B-5C72EA25AE32}" destId="{A8E06FE0-0A8F-484B-ACE2-DB54C584EC47}" srcOrd="8" destOrd="0" presId="urn:microsoft.com/office/officeart/2005/8/layout/process2"/>
    <dgm:cxn modelId="{A8EA38B0-2B71-48ED-8E47-6426FA646EDD}" type="presParOf" srcId="{31D61B38-6016-45B1-858B-5C72EA25AE32}" destId="{2E903764-5CA0-4E8D-A6C8-50D29D28C832}" srcOrd="9" destOrd="0" presId="urn:microsoft.com/office/officeart/2005/8/layout/process2"/>
    <dgm:cxn modelId="{9A828CF8-7840-4F8F-8147-4979DB2FF228}" type="presParOf" srcId="{2E903764-5CA0-4E8D-A6C8-50D29D28C832}" destId="{0C4923AB-B506-4357-BBFB-DA0BF8CA1889}" srcOrd="0" destOrd="0" presId="urn:microsoft.com/office/officeart/2005/8/layout/process2"/>
    <dgm:cxn modelId="{F3F4B61B-0824-45EB-8E21-0EEF438D482B}" type="presParOf" srcId="{31D61B38-6016-45B1-858B-5C72EA25AE32}" destId="{D95690E0-03FE-41ED-8B2F-749BA0F8443B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073A9-E42F-4A2C-9E96-001FA1FEAAAC}">
      <dsp:nvSpPr>
        <dsp:cNvPr id="0" name=""/>
        <dsp:cNvSpPr/>
      </dsp:nvSpPr>
      <dsp:spPr>
        <a:xfrm>
          <a:off x="3336368" y="2238"/>
          <a:ext cx="2471263" cy="663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/>
            <a:t>The insulin gene and E.coli plasmid are mixed with DNA ligase enzyme so that they can join their sticky ends</a:t>
          </a:r>
          <a:endParaRPr lang="en-US" sz="1000" kern="1200" dirty="0"/>
        </a:p>
      </dsp:txBody>
      <dsp:txXfrm>
        <a:off x="3355799" y="21669"/>
        <a:ext cx="2432401" cy="624564"/>
      </dsp:txXfrm>
    </dsp:sp>
    <dsp:sp modelId="{8A2D8EA2-A104-4193-B23D-527B754583E7}">
      <dsp:nvSpPr>
        <dsp:cNvPr id="0" name=""/>
        <dsp:cNvSpPr/>
      </dsp:nvSpPr>
      <dsp:spPr>
        <a:xfrm rot="5400000">
          <a:off x="4447607" y="682250"/>
          <a:ext cx="248784" cy="298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4482437" y="707129"/>
        <a:ext cx="179125" cy="174149"/>
      </dsp:txXfrm>
    </dsp:sp>
    <dsp:sp modelId="{5293EEF6-A087-4EAC-89A1-890117C5FA8B}">
      <dsp:nvSpPr>
        <dsp:cNvPr id="0" name=""/>
        <dsp:cNvSpPr/>
      </dsp:nvSpPr>
      <dsp:spPr>
        <a:xfrm>
          <a:off x="3336368" y="997378"/>
          <a:ext cx="2471263" cy="663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The plasmid containing the insulin gene is reinserted into the </a:t>
          </a:r>
          <a:r>
            <a:rPr lang="en-AU" sz="1000" kern="1200" dirty="0" err="1"/>
            <a:t>E.coli</a:t>
          </a:r>
          <a:r>
            <a:rPr lang="en-AU" sz="1000" kern="1200" dirty="0"/>
            <a:t> (TRANSFORMATION/TRANSFECTION)</a:t>
          </a:r>
          <a:endParaRPr lang="en-US" sz="1000" kern="1200" dirty="0"/>
        </a:p>
      </dsp:txBody>
      <dsp:txXfrm>
        <a:off x="3355799" y="1016809"/>
        <a:ext cx="2432401" cy="624564"/>
      </dsp:txXfrm>
    </dsp:sp>
    <dsp:sp modelId="{4EABE982-AF01-4247-8FEA-5E02D61C9946}">
      <dsp:nvSpPr>
        <dsp:cNvPr id="0" name=""/>
        <dsp:cNvSpPr/>
      </dsp:nvSpPr>
      <dsp:spPr>
        <a:xfrm rot="5400000">
          <a:off x="4447607" y="1677390"/>
          <a:ext cx="248784" cy="298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4482437" y="1702269"/>
        <a:ext cx="179125" cy="174149"/>
      </dsp:txXfrm>
    </dsp:sp>
    <dsp:sp modelId="{791E512D-893F-40B8-A119-C3CAB2BE72F0}">
      <dsp:nvSpPr>
        <dsp:cNvPr id="0" name=""/>
        <dsp:cNvSpPr/>
      </dsp:nvSpPr>
      <dsp:spPr>
        <a:xfrm>
          <a:off x="3336368" y="1992518"/>
          <a:ext cx="2471263" cy="663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The plasmid reproduces itself inside the </a:t>
          </a:r>
          <a:r>
            <a:rPr lang="en-AU" sz="1000" kern="1200" dirty="0" err="1"/>
            <a:t>E.coli</a:t>
          </a:r>
          <a:r>
            <a:rPr lang="en-AU" sz="1000" kern="1200" dirty="0"/>
            <a:t>. </a:t>
          </a:r>
          <a:endParaRPr lang="en-US" sz="1000" kern="1200" dirty="0"/>
        </a:p>
      </dsp:txBody>
      <dsp:txXfrm>
        <a:off x="3355799" y="2011949"/>
        <a:ext cx="2432401" cy="624564"/>
      </dsp:txXfrm>
    </dsp:sp>
    <dsp:sp modelId="{CC1EB018-C12A-4417-BE6F-25FC20FC94C5}">
      <dsp:nvSpPr>
        <dsp:cNvPr id="0" name=""/>
        <dsp:cNvSpPr/>
      </dsp:nvSpPr>
      <dsp:spPr>
        <a:xfrm rot="5400000">
          <a:off x="4447607" y="2672530"/>
          <a:ext cx="248784" cy="298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4482437" y="2697409"/>
        <a:ext cx="179125" cy="174149"/>
      </dsp:txXfrm>
    </dsp:sp>
    <dsp:sp modelId="{387493B4-70FE-432E-B65C-E424B6E8BD0F}">
      <dsp:nvSpPr>
        <dsp:cNvPr id="0" name=""/>
        <dsp:cNvSpPr/>
      </dsp:nvSpPr>
      <dsp:spPr>
        <a:xfrm>
          <a:off x="3336368" y="2987657"/>
          <a:ext cx="2471263" cy="663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 bacterial cells reproduce, cloning the required gene – can be monitored by using antibiotic resistance. </a:t>
          </a:r>
        </a:p>
      </dsp:txBody>
      <dsp:txXfrm>
        <a:off x="3355799" y="3007088"/>
        <a:ext cx="2432401" cy="624564"/>
      </dsp:txXfrm>
    </dsp:sp>
    <dsp:sp modelId="{CD1F07B9-CC90-4FCC-BBC1-3A2F494A41AE}">
      <dsp:nvSpPr>
        <dsp:cNvPr id="0" name=""/>
        <dsp:cNvSpPr/>
      </dsp:nvSpPr>
      <dsp:spPr>
        <a:xfrm rot="5400000">
          <a:off x="4447607" y="3667669"/>
          <a:ext cx="248784" cy="298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4482437" y="3692548"/>
        <a:ext cx="179125" cy="174149"/>
      </dsp:txXfrm>
    </dsp:sp>
    <dsp:sp modelId="{A8E06FE0-0A8F-484B-ACE2-DB54C584EC47}">
      <dsp:nvSpPr>
        <dsp:cNvPr id="0" name=""/>
        <dsp:cNvSpPr/>
      </dsp:nvSpPr>
      <dsp:spPr>
        <a:xfrm>
          <a:off x="3336368" y="3982797"/>
          <a:ext cx="2471263" cy="663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Only recombinant Plasmids containing gene and </a:t>
          </a:r>
          <a:r>
            <a:rPr lang="en-US" sz="1000" kern="1200" dirty="0" err="1"/>
            <a:t>antiobiotic</a:t>
          </a:r>
          <a:r>
            <a:rPr lang="en-US" sz="1000" kern="1200" dirty="0"/>
            <a:t> resistance gene will grow</a:t>
          </a:r>
        </a:p>
      </dsp:txBody>
      <dsp:txXfrm>
        <a:off x="3355799" y="4002228"/>
        <a:ext cx="2432401" cy="624564"/>
      </dsp:txXfrm>
    </dsp:sp>
    <dsp:sp modelId="{2E903764-5CA0-4E8D-A6C8-50D29D28C832}">
      <dsp:nvSpPr>
        <dsp:cNvPr id="0" name=""/>
        <dsp:cNvSpPr/>
      </dsp:nvSpPr>
      <dsp:spPr>
        <a:xfrm rot="5400000">
          <a:off x="4447607" y="4662809"/>
          <a:ext cx="248784" cy="298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4482437" y="4687688"/>
        <a:ext cx="179125" cy="174149"/>
      </dsp:txXfrm>
    </dsp:sp>
    <dsp:sp modelId="{D95690E0-03FE-41ED-8B2F-749BA0F8443B}">
      <dsp:nvSpPr>
        <dsp:cNvPr id="0" name=""/>
        <dsp:cNvSpPr/>
      </dsp:nvSpPr>
      <dsp:spPr>
        <a:xfrm>
          <a:off x="3336368" y="4977936"/>
          <a:ext cx="2471263" cy="6634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000" kern="1200" dirty="0"/>
            <a:t>The desired genes can then be selected</a:t>
          </a:r>
          <a:endParaRPr lang="en-US" sz="1000" kern="1200" dirty="0"/>
        </a:p>
      </dsp:txBody>
      <dsp:txXfrm>
        <a:off x="3355799" y="4997367"/>
        <a:ext cx="2432401" cy="624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F87BE8-98C2-388B-5D52-3449839546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BEF89-562F-4F09-A30F-EEB2DA8A16D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58B15C68-C212-465C-BB8B-D75CDA753DF1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0DE11B7-5B7F-0988-A6DE-E375C04B88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B6CB085-689E-63CE-4159-6FB6DF6F8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BD1A4-5B3C-7CA5-32FE-D6F4D293BD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F25E6-7B41-D408-8BD4-0839AEE05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2E7136-709E-4B36-B1BF-3DB3A5292B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2B636066-1338-656E-2516-B475E02560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3FFAF9F9-5E5F-E2DA-BBD7-17DF0D24D20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3E4E81F-D99E-5AE2-868B-E83F9E894B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5CAA11-9792-48A1-8C00-8232C89016C3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0916B9E6-D1B4-AA0A-C3BA-A14E74871A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AC78191-B794-401B-4A63-0A6310EE8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DADAC15-426B-69D9-26CF-17EBAFC51C2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496B77C7-8C1C-95B2-257F-5D7B975D8A0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881CFB5-62CF-A86B-5067-F23EB69756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9F56012-2C15-98C3-4314-141BEAAA733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C7DF0D5A-7807-37F1-4337-C850879062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6A2A7F5A-410C-CEFC-E469-A367CB5C6D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8E9657D1-DDD2-8D03-92DC-4DF93C814E7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DD9DC17F-F065-EF33-F151-053F5AE5A1F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696AEE5-C3CD-84E2-01ED-977481F7626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9D6F837-2D2F-7EE8-A9A9-FE3D5DB3EF5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5E32301C-D479-DE27-5FDE-982BA7FD2C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40D89C8-24BC-A645-6C98-E2496433733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228E54A-5D21-6C15-E884-F970C333C2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80A605-5E4D-4BD5-9427-5C639D281FC2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0ED0DE89-2F91-CDDE-CA77-C91CFEE2A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005638AB-F2F1-2683-6B33-5EBBE5194E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2729B0D-C0D3-B39E-466A-1B072098849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84D504C-137F-E3BB-BD23-2280B79CF10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2FC1B6E-FBA7-210C-3300-8E7F31BBF9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AA64F3-2EBA-4515-B38C-21C18B260FF1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09D879C-F964-6F7A-6C7E-273977052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393FCBA-0EDE-633F-CF48-243CCA6677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15213E2-9AF3-3907-C0F3-CD149448DB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EE670816-2A17-B827-44C1-D7D401272E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4548BFE-6BE9-48A5-F153-91A48224A0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F080B89-4FE3-44F9-8031-BD8A6B080E79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2BD3F68-F264-70A1-9F40-A2870BB176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DD32473-B2CB-F6A6-2F7D-C81B2232BD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EC01575-F55F-3442-81D2-B9E4CF51899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EF9E13B8-63C0-7EEB-B5DF-479ACC7413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5F00F79-1E88-0310-4A84-C2888650846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C40AA25-67EA-9EA6-E372-7BBBA101C1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A7023CC7-D15D-D460-753E-CFA981209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1A331A-4AC5-493C-B7CF-89CEF1F829B1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4C56D75-01DC-A4D6-F8C1-AD34927A31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F198EC63-8A0D-781B-6569-A9A725359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4B91C091-5AD7-E413-ACBC-D7EB713CC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A6AE60-E017-4ED3-B020-CE4CC4627064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23DDC6B7-0F3D-CB5F-C5E9-7EAC5698A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49F9307-7851-461E-1D46-B6FA31F60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DBBEA4E1-9F56-7C98-A624-31777B4B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861BC54A-FB2C-9C48-CF9A-68E7E0B2E8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A0F62A44-D058-D52F-4867-67601CEBC60D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991B04E-EDDC-4936-9EF0-C818E88AA6B8}" type="slidenum">
              <a:rPr lang="en-GB" altLang="en-US" sz="1200">
                <a:latin typeface="Calibri" panose="020F0502020204030204" pitchFamily="34" charset="0"/>
              </a:rPr>
              <a:pPr algn="r" eaLnBrk="1" hangingPunct="1"/>
              <a:t>25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AA342476-C883-C72E-A00D-88869AC6EB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61B2EBE-BE7B-C2F5-755D-3F98B1F5C74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26FE890-7C2C-8560-F785-DEC05786AC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016F291-4B1A-29AE-1EF4-176C225E475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D46A7A23-68A6-EC44-D16B-472EF83923C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B3E23D7D-3790-DD9B-96EB-583018386F4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59721462-CD8D-AF6A-D386-C2FF9276542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D415DB4-F4AB-D093-76C4-16C8657D09A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2D5DEE8A-45CA-545A-8437-B4C701BE987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A488D830-EA53-C4BA-3E0F-6EAB24A0CD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7222655D-C74E-3872-6BB4-F218A80303F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9DF1FB8-07D4-31B4-4EDA-DBD7B5D87E4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3E223DE-740F-2D1D-5955-AB3CAB6C576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3722D3F-8B4B-BA9F-48D6-9DB5B18A5DD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6A7C5FEB-BF11-32FE-92B0-BE7140088FBF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FCE2736-1094-253C-0E8C-DFC8186A1EF2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reeform 16">
              <a:extLst>
                <a:ext uri="{FF2B5EF4-FFF2-40B4-BE49-F238E27FC236}">
                  <a16:creationId xmlns:a16="http://schemas.microsoft.com/office/drawing/2014/main" id="{3D103FF3-54A5-64D2-FB9B-D09511ABF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CE721851-0C79-5C5F-B89C-72B74439E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19">
              <a:extLst>
                <a:ext uri="{FF2B5EF4-FFF2-40B4-BE49-F238E27FC236}">
                  <a16:creationId xmlns:a16="http://schemas.microsoft.com/office/drawing/2014/main" id="{39585414-52FF-1D82-7ED6-37CD27DD4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975BB3E-3D54-1252-A704-8E8A1ED98CE7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29">
            <a:extLst>
              <a:ext uri="{FF2B5EF4-FFF2-40B4-BE49-F238E27FC236}">
                <a16:creationId xmlns:a16="http://schemas.microsoft.com/office/drawing/2014/main" id="{54517967-AC14-AA71-25C3-2413DEC1E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2C668B-2E03-48AC-B591-C5E663AA5BB1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6FE02855-12B6-3029-E5CF-AF71CB1D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6">
            <a:extLst>
              <a:ext uri="{FF2B5EF4-FFF2-40B4-BE49-F238E27FC236}">
                <a16:creationId xmlns:a16="http://schemas.microsoft.com/office/drawing/2014/main" id="{49018FCF-D7B1-8E13-F3C9-30934905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66471D-980C-4FD1-8149-559BA7B6D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08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DB095A0-249D-34DF-B647-236C0E435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AA736-315F-4B5E-BED7-6384B861A89F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BBF8429-EA87-7911-C8B9-1FA26DB00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D4513F70-27D6-13E7-31C7-924E125A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A3233-973A-4CA4-BA04-4DDEC6A80F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63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63F364C-F01E-8130-8DA1-8A5DD0AD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A4BC9-7AFE-4AB7-A977-CAEA2B07812A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E5F4ED5-0220-3F0C-7670-AB5234CD3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ECCD66CD-B73D-BF3E-CF0C-86D2B068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4DB2C-7E9A-4107-988B-504EF3A3A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953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58C4EB-BBA3-A1AA-2E99-0F9EF4EA7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17749-DDD0-8653-2B50-127C4343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9CF07-F3F8-F84C-9726-F88126DB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38BE4D-86A6-4558-983B-EE865895E8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4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543A2-A5AC-CFED-9D14-D11D57C1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C2A8E-2686-B4EF-C40E-214F60263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62523-031D-7CC6-4635-5D1ADE9D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3802C9-4993-4A16-88BC-3F4F3F4AE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50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1B4CC364-C0BA-1300-D00D-B34E1177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AE403-1BA8-47BB-A353-1DA5614C06AE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AC6E4CDB-20A6-0277-62D1-F16433C2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E718006B-7997-B608-9590-B0F7F5B5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5E4ED-9383-4B2F-B16A-4126CBC9C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35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AD1BE1C9-1108-40AE-9955-8FEB2A0A1DB3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7FC161D5-A25E-AF6B-A98F-8E800EEA5F70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F232CCF-BEA5-B0DB-361B-DFBCF0B3C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81EB7D-3D51-4AD0-A3C9-E2C9CD96E350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205B587-B81D-E61F-AC94-853667DF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9922CE-682D-4067-A0D9-33C42A3D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4047E-3D4B-4BF4-A47A-9A17FA4424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83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A09E610C-FD26-4B7B-0E5F-3D5886B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1BF08B-083F-457F-B3FB-ACC19F66F660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836D9B97-87D4-C0C8-62EF-74789D19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494C2D4-74A8-9593-E22D-26058AC2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320D3-9937-45B6-8737-0E3B7D4976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82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5F8BA5-0D3F-D461-9557-F60664575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EDD5AE-31B1-45EC-BB1D-C463B8348B79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E3BE-0C42-1401-D647-23F40C49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8A5763-3B63-EC60-419C-4E5371CE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0845B-FF84-4F85-817D-FBB095B4C4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16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26D46B85-51AA-66AE-40CA-152B5932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314F57-731E-4ED7-9FD7-176F49D1BFB1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2B54474-AEEC-6A00-4398-F3491C62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63E1E7F-BDCC-EC76-AF44-CE780C34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889D4-8FF0-4DC5-9944-7205994E2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84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79F60FF5-7381-CEF0-968E-D3A6DF7A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AFFF-C333-4066-8D97-DBF2BF21ECA1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833CED54-5511-DF4A-2E20-4B8B683E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9D326FD7-E911-29C2-22C0-C1DB8F21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FCB1C-00BB-4E23-8587-83E7357427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67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F741B-84F1-AC41-6253-28E13E70D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9A410B-C8AA-47C7-A968-1A52CD72A42F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8A2B-83F3-6653-6ED5-BAFC4647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84B17-AFD2-5357-3DA8-ABED2CC8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EF929-874C-4BDC-A317-9F5D56CEB8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49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BD620329-B652-F7A8-6976-5248B94ACF06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5048BD20-F403-5B09-1541-9A4AE0B237CA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54B4F2F-4BFC-16F6-3AFF-1C64C3ECAE4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DDE072-1BAA-F0D7-87ED-00C8698A9B8B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B7F9CA00-758B-EA74-2BE9-9B66E9F59201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8F2D2E9A-3648-E787-8B43-703472F44CA2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F851523B-F17D-C165-1DF2-6CA1071D1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B776843-8D2F-4384-8A2A-34BFB4F8A612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5D2AA341-5407-4326-908E-AAFB1F38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B84C419-EF5A-9506-8425-C5B7AAD3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D96D2-0DFD-438B-9F98-5C2CFC0C9E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395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51CEF7F3-8DDB-B7DC-0E95-E0AD4E158C54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E4D456E-CD1A-D69A-C577-5443797FD65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266A36F8-0154-EDEB-704E-336AF259B30F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5FD388-BEBD-418F-F5AF-81106F98F25A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6BEEBAA2-6992-BE6D-C5E0-3A76821B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>
            <a:extLst>
              <a:ext uri="{FF2B5EF4-FFF2-40B4-BE49-F238E27FC236}">
                <a16:creationId xmlns:a16="http://schemas.microsoft.com/office/drawing/2014/main" id="{13E8EEF0-BA53-F3CB-A1BE-D3F2994719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C25302C-DDC3-8071-2766-7CFBD025D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3A44EA-5D21-4BE3-AAD7-A69251E8FE2F}" type="datetimeFigureOut">
              <a:rPr lang="en-US"/>
              <a:pPr>
                <a:defRPr/>
              </a:pPr>
              <a:t>3/14/2023</a:t>
            </a:fld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D0EA865-91ED-4420-768F-365C72E05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3814680-B19D-7E96-1257-9EED31673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5424EC6B-FD8D-46A9-B013-4BE0FA43B9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6" r:id="rId3"/>
    <p:sldLayoutId id="2147483707" r:id="rId4"/>
    <p:sldLayoutId id="2147483708" r:id="rId5"/>
    <p:sldLayoutId id="2147483709" r:id="rId6"/>
    <p:sldLayoutId id="2147483703" r:id="rId7"/>
    <p:sldLayoutId id="2147483710" r:id="rId8"/>
    <p:sldLayoutId id="2147483711" r:id="rId9"/>
    <p:sldLayoutId id="2147483702" r:id="rId10"/>
    <p:sldLayoutId id="2147483701" r:id="rId11"/>
    <p:sldLayoutId id="2147483712" r:id="rId12"/>
    <p:sldLayoutId id="2147483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plasmidcloning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rt.purdue.edu/hort/courses/HORT250/animations/Gene%20Gun%20Animation/Genegun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Wisk\My%20Documents\sumanas_pcr.m4v" TargetMode="External"/><Relationship Id="rId5" Type="http://schemas.openxmlformats.org/officeDocument/2006/relationships/hyperlink" Target="http://www.sumanasinc.com/webcontent/animations/content/pcr.html" TargetMode="Externa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0D40F-2914-3E4C-C1B9-9DD301DBC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580" y="500042"/>
            <a:ext cx="8316824" cy="14287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/>
              <a:t>RECOMBINANT DNA AND POLYMERASE CHAIN REACTIONS</a:t>
            </a:r>
            <a:endParaRPr lang="en-US" sz="4000" dirty="0"/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381B9830-7F00-BEB4-2E60-48DEC86B5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GB" altLang="en-US"/>
          </a:p>
        </p:txBody>
      </p:sp>
      <p:pic>
        <p:nvPicPr>
          <p:cNvPr id="11268" name="Picture 3" descr="gejoke">
            <a:extLst>
              <a:ext uri="{FF2B5EF4-FFF2-40B4-BE49-F238E27FC236}">
                <a16:creationId xmlns:a16="http://schemas.microsoft.com/office/drawing/2014/main" id="{70E3FD6E-4C40-2770-CD37-D5D91FAFA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3125"/>
            <a:ext cx="53721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350D78B-E7E3-2907-2887-9E2E121A1A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/>
              <a:t>Selection of Altered Cells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1BE44DC-5CC8-9837-E940-1EDD70E8F7B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62000" y="5562600"/>
            <a:ext cx="76200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Antibiotic resistance gene used to identify recombinant cells</a:t>
            </a:r>
          </a:p>
        </p:txBody>
      </p:sp>
      <p:pic>
        <p:nvPicPr>
          <p:cNvPr id="20484" name="Picture 7" descr="f10-10_one_method_for_s_c">
            <a:extLst>
              <a:ext uri="{FF2B5EF4-FFF2-40B4-BE49-F238E27FC236}">
                <a16:creationId xmlns:a16="http://schemas.microsoft.com/office/drawing/2014/main" id="{DDC3E831-8A39-EE45-F24C-316CB4045CFC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066800"/>
            <a:ext cx="5334000" cy="4054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10AEC5C-D425-4BCE-2E0E-D5805B0F4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21225"/>
          </a:xfrm>
        </p:spPr>
        <p:txBody>
          <a:bodyPr/>
          <a:lstStyle/>
          <a:p>
            <a:pPr eaLnBrk="1" hangingPunct="1"/>
            <a:r>
              <a:rPr lang="en-US" altLang="en-US" u="sng">
                <a:hlinkClick r:id="rId3"/>
              </a:rPr>
              <a:t>http://www.sumanasinc.com/webcontent/animations/content/plasmidcloning.html</a:t>
            </a:r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229E32-3FC1-CB33-A94A-9A79DCBBCB5C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ANIMATION – RECOMBINANT DNA</a:t>
            </a:r>
          </a:p>
        </p:txBody>
      </p:sp>
      <p:pic>
        <p:nvPicPr>
          <p:cNvPr id="21508" name="Picture 7">
            <a:extLst>
              <a:ext uri="{FF2B5EF4-FFF2-40B4-BE49-F238E27FC236}">
                <a16:creationId xmlns:a16="http://schemas.microsoft.com/office/drawing/2014/main" id="{F8FBFFD2-5B85-DC74-90A0-A0300B1D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14563"/>
            <a:ext cx="77009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DF814162-1C6B-E207-B10B-BB34C3E15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Plasmids will not work as well in eukaryotic organisms like plants and animals</a:t>
            </a:r>
          </a:p>
          <a:p>
            <a:pPr eaLnBrk="1" hangingPunct="1"/>
            <a:r>
              <a:rPr lang="en-AU" altLang="en-US"/>
              <a:t>Other methods need to be used to insert the DNA</a:t>
            </a:r>
          </a:p>
          <a:p>
            <a:pPr eaLnBrk="1" hangingPunct="1"/>
            <a:r>
              <a:rPr lang="en-AU" altLang="en-US"/>
              <a:t>Viral vectors can be used for animal cells.</a:t>
            </a:r>
          </a:p>
          <a:p>
            <a:pPr eaLnBrk="1" hangingPunct="1"/>
            <a:r>
              <a:rPr lang="en-AU" altLang="en-US"/>
              <a:t>The virus can ‘inject’ their DNA into an animal host cell.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4D443-51B8-F607-2D8D-6262E71C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Can we use this technique on all cells?</a:t>
            </a:r>
            <a:endParaRPr lang="en-US" dirty="0"/>
          </a:p>
        </p:txBody>
      </p:sp>
      <p:pic>
        <p:nvPicPr>
          <p:cNvPr id="22532" name="Picture 9" descr="virus2">
            <a:extLst>
              <a:ext uri="{FF2B5EF4-FFF2-40B4-BE49-F238E27FC236}">
                <a16:creationId xmlns:a16="http://schemas.microsoft.com/office/drawing/2014/main" id="{52EB0910-1C4E-1614-7336-DFD22A5F3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5467">
            <a:off x="6442075" y="4362450"/>
            <a:ext cx="24431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>
            <a:extLst>
              <a:ext uri="{FF2B5EF4-FFF2-40B4-BE49-F238E27FC236}">
                <a16:creationId xmlns:a16="http://schemas.microsoft.com/office/drawing/2014/main" id="{8EF50156-77B5-7B14-0642-C0410A50D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711325"/>
            <a:ext cx="8518525" cy="4525963"/>
          </a:xfrm>
        </p:spPr>
        <p:txBody>
          <a:bodyPr/>
          <a:lstStyle/>
          <a:p>
            <a:pPr eaLnBrk="1" hangingPunct="1"/>
            <a:r>
              <a:rPr lang="en-AU" altLang="en-US"/>
              <a:t>Gene Gun can be used to insert genes into plant cells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AU" altLang="en-US"/>
          </a:p>
          <a:p>
            <a:pPr eaLnBrk="1" hangingPunct="1"/>
            <a:r>
              <a:rPr lang="en-US" altLang="en-US">
                <a:hlinkClick r:id="rId3"/>
              </a:rPr>
              <a:t>http://www.hort.purdue.edu/hort/courses/HORT250/animations/Gene%20Gun%20Animation/Genegun1.html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E32159-1B79-4B4C-8BFD-A1E79FACB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787" y="275743"/>
            <a:ext cx="8229601" cy="1341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GENE GUN</a:t>
            </a:r>
            <a:endParaRPr lang="en-US" dirty="0"/>
          </a:p>
        </p:txBody>
      </p:sp>
      <p:pic>
        <p:nvPicPr>
          <p:cNvPr id="23556" name="Picture 9" descr="MCj02321110000[1]">
            <a:extLst>
              <a:ext uri="{FF2B5EF4-FFF2-40B4-BE49-F238E27FC236}">
                <a16:creationId xmlns:a16="http://schemas.microsoft.com/office/drawing/2014/main" id="{AFA72145-07C5-3103-62E3-52E9E7DC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2963"/>
            <a:ext cx="22320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0" descr="MCj03393020000[1]">
            <a:extLst>
              <a:ext uri="{FF2B5EF4-FFF2-40B4-BE49-F238E27FC236}">
                <a16:creationId xmlns:a16="http://schemas.microsoft.com/office/drawing/2014/main" id="{CD904A3B-1201-B92D-BE8C-46BBDF088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0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BC16B71-8B41-BF2C-8F40-C1755BF4B4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274638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700">
                <a:effectLst/>
              </a:rPr>
              <a:t>Biotechnologists are </a:t>
            </a:r>
            <a:br>
              <a:rPr lang="en-US" sz="3700">
                <a:effectLst/>
              </a:rPr>
            </a:br>
            <a:r>
              <a:rPr lang="en-US" sz="3700">
                <a:effectLst/>
              </a:rPr>
              <a:t>Problem Solvers!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7E48DE7-D95C-1209-D4B2-58C4C5949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3213" y="17002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Diabetics having reactions to porcine/animal insulin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Wheat crops being attacked by insects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People sick with cystic fibrosis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1600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All these can be fixed by recombinant DNA!!!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On a Flow Chart show the steps involved in making recombinant DNA for a desired gene.  From cutting of the gene to the final product (this may involve the delivery method)</a:t>
            </a:r>
          </a:p>
        </p:txBody>
      </p:sp>
      <p:pic>
        <p:nvPicPr>
          <p:cNvPr id="24580" name="Picture 5" descr="MCj04398510000[1]">
            <a:extLst>
              <a:ext uri="{FF2B5EF4-FFF2-40B4-BE49-F238E27FC236}">
                <a16:creationId xmlns:a16="http://schemas.microsoft.com/office/drawing/2014/main" id="{5BCC9BF5-095B-5EC8-0F4B-04243006C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92405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>
            <a:extLst>
              <a:ext uri="{FF2B5EF4-FFF2-40B4-BE49-F238E27FC236}">
                <a16:creationId xmlns:a16="http://schemas.microsoft.com/office/drawing/2014/main" id="{51A32028-3559-BAA6-EF06-F8AE3D334A9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0" y="571500"/>
            <a:ext cx="8715375" cy="48148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AU" altLang="en-US"/>
          </a:p>
          <a:p>
            <a:pPr eaLnBrk="1" hangingPunct="1">
              <a:buFont typeface="Wingdings 3" panose="05040102010807070707" pitchFamily="18" charset="2"/>
              <a:buNone/>
            </a:pPr>
            <a:endParaRPr lang="en-AU" altLang="en-US"/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/>
          </a:p>
          <a:p>
            <a:pPr algn="ctr" eaLnBrk="1" hangingPunct="1"/>
            <a:r>
              <a:rPr lang="en-AU" altLang="en-US" sz="4400"/>
              <a:t>Now we have made the gene – how do we get lots of copies??</a:t>
            </a:r>
            <a:endParaRPr lang="en-US" altLang="en-US" sz="4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8A0E67-1E13-D8F2-6CC0-51CDB83070E4}"/>
              </a:ext>
            </a:extLst>
          </p:cNvPr>
          <p:cNvGraphicFramePr/>
          <p:nvPr/>
        </p:nvGraphicFramePr>
        <p:xfrm>
          <a:off x="0" y="500042"/>
          <a:ext cx="914400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A5AD6CF-07C4-F460-E834-EF96F537E220}"/>
              </a:ext>
            </a:extLst>
          </p:cNvPr>
          <p:cNvSpPr/>
          <p:nvPr/>
        </p:nvSpPr>
        <p:spPr>
          <a:xfrm>
            <a:off x="857250" y="142875"/>
            <a:ext cx="207168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AU" sz="1050" dirty="0" err="1"/>
              <a:t>E.Coli</a:t>
            </a:r>
            <a:r>
              <a:rPr lang="en-AU" sz="1050" dirty="0"/>
              <a:t> Plasmid is cut with the same restriction enzyme used to cut the insulin gene </a:t>
            </a:r>
            <a:endParaRPr lang="en-US" sz="10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1D483C-CC25-C15D-729B-534815BAB3CE}"/>
              </a:ext>
            </a:extLst>
          </p:cNvPr>
          <p:cNvSpPr/>
          <p:nvPr/>
        </p:nvSpPr>
        <p:spPr>
          <a:xfrm>
            <a:off x="6429375" y="142875"/>
            <a:ext cx="21431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AU" sz="1050" dirty="0"/>
              <a:t>Insulin gene is cut from a pancreatic cell DNA using a specific restriction enzyme </a:t>
            </a:r>
            <a:endParaRPr lang="en-US" sz="10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FD5D71-C521-6E25-41C4-C184E64EDC1B}"/>
              </a:ext>
            </a:extLst>
          </p:cNvPr>
          <p:cNvSpPr/>
          <p:nvPr/>
        </p:nvSpPr>
        <p:spPr>
          <a:xfrm>
            <a:off x="357188" y="6143625"/>
            <a:ext cx="285750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50" dirty="0"/>
              <a:t>insulin - Bacterial cells when supplied with required polypeptides or proteins, the colonies will produce insulin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4F28C-6799-294D-99E3-3530EA0F7BC8}"/>
              </a:ext>
            </a:extLst>
          </p:cNvPr>
          <p:cNvSpPr/>
          <p:nvPr/>
        </p:nvSpPr>
        <p:spPr>
          <a:xfrm>
            <a:off x="5929313" y="6143625"/>
            <a:ext cx="300037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000" dirty="0" err="1"/>
              <a:t>E.g</a:t>
            </a:r>
            <a:r>
              <a:rPr lang="en-US" sz="1000" dirty="0"/>
              <a:t> Vaccines- The </a:t>
            </a:r>
            <a:r>
              <a:rPr lang="en-US" sz="1000" dirty="0" err="1"/>
              <a:t>plamids</a:t>
            </a:r>
            <a:r>
              <a:rPr lang="en-US" sz="1000" dirty="0"/>
              <a:t> are isolated from the </a:t>
            </a:r>
            <a:r>
              <a:rPr lang="en-US" sz="1000" dirty="0" err="1"/>
              <a:t>e.coli</a:t>
            </a:r>
            <a:r>
              <a:rPr lang="en-US" sz="1000" dirty="0"/>
              <a:t> cells, the genes are then </a:t>
            </a:r>
            <a:r>
              <a:rPr lang="en-US" sz="1000" dirty="0" err="1"/>
              <a:t>amplifyed</a:t>
            </a:r>
            <a:r>
              <a:rPr lang="en-US" sz="1000" dirty="0"/>
              <a:t> via PCR  and used to create inactivated viruses for vaccines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05B608B3-8D08-0287-160F-3D86DD78F2C5}"/>
              </a:ext>
            </a:extLst>
          </p:cNvPr>
          <p:cNvSpPr/>
          <p:nvPr/>
        </p:nvSpPr>
        <p:spPr>
          <a:xfrm>
            <a:off x="3071813" y="428625"/>
            <a:ext cx="214312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09F32750-1144-51E7-8914-7F9BB998B37C}"/>
              </a:ext>
            </a:extLst>
          </p:cNvPr>
          <p:cNvSpPr/>
          <p:nvPr/>
        </p:nvSpPr>
        <p:spPr>
          <a:xfrm>
            <a:off x="5929313" y="500063"/>
            <a:ext cx="357187" cy="1428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77CCEA-C8B8-993C-0C5B-BED58B7505C6}"/>
              </a:ext>
            </a:extLst>
          </p:cNvPr>
          <p:cNvCxnSpPr/>
          <p:nvPr/>
        </p:nvCxnSpPr>
        <p:spPr>
          <a:xfrm>
            <a:off x="4857750" y="6215063"/>
            <a:ext cx="785813" cy="285750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4B01BF-1F7A-0E68-C686-D0FE1E123D81}"/>
              </a:ext>
            </a:extLst>
          </p:cNvPr>
          <p:cNvCxnSpPr/>
          <p:nvPr/>
        </p:nvCxnSpPr>
        <p:spPr>
          <a:xfrm rot="10800000" flipV="1">
            <a:off x="3429000" y="6215063"/>
            <a:ext cx="1000125" cy="2857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9B1FDDE-BA6E-93FA-98EF-11CD2E12E0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Useful Properties of DNA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A5CCE25C-D855-5258-90B2-BCAB5E076D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576388"/>
            <a:ext cx="4191000" cy="3852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complementary strands of DNA can be separated and re-associated by heating and cooling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One strand of DNA specifies the sequence of the other strand</a:t>
            </a:r>
          </a:p>
        </p:txBody>
      </p:sp>
      <p:pic>
        <p:nvPicPr>
          <p:cNvPr id="27652" name="Picture 6" descr="f10-1a_dna_heating_and__c">
            <a:extLst>
              <a:ext uri="{FF2B5EF4-FFF2-40B4-BE49-F238E27FC236}">
                <a16:creationId xmlns:a16="http://schemas.microsoft.com/office/drawing/2014/main" id="{522B1F0F-AF73-FFA7-B939-B039C38ABC4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057400"/>
            <a:ext cx="3810000" cy="3062288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manas_pcr.m4v">
            <a:hlinkClick r:id="" action="ppaction://media"/>
            <a:extLst>
              <a:ext uri="{FF2B5EF4-FFF2-40B4-BE49-F238E27FC236}">
                <a16:creationId xmlns:a16="http://schemas.microsoft.com/office/drawing/2014/main" id="{1DDEBF1B-229F-3017-0F42-4A726F9B42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247775"/>
            <a:ext cx="5500688" cy="41259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3AECA4-E39B-1C63-07D2-61FE6968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Polymerase Chain Reaction</a:t>
            </a:r>
            <a:endParaRPr lang="en-US" dirty="0"/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541FF6A-3CEC-C5A6-BACE-21C08EACD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5900" y="5516563"/>
            <a:ext cx="939641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en-AU" altLang="en-US" sz="2400">
                <a:latin typeface="Lucida Sans Unicode" panose="020B0602030504020204" pitchFamily="34" charset="0"/>
              </a:rPr>
              <a:t>Used to make more copies of DNA from a tiny DNA sample</a:t>
            </a:r>
          </a:p>
          <a:p>
            <a:pPr algn="ctr" eaLnBrk="1" hangingPunct="1">
              <a:buFontTx/>
              <a:buChar char="•"/>
            </a:pPr>
            <a:endParaRPr lang="en-AU" altLang="en-US" sz="2400">
              <a:latin typeface="Lucida Sans Unicode" panose="020B0602030504020204" pitchFamily="34" charset="0"/>
            </a:endParaRPr>
          </a:p>
          <a:p>
            <a:pPr algn="ctr" eaLnBrk="1" hangingPunct="1"/>
            <a:r>
              <a:rPr lang="en-AU" altLang="en-US" sz="2000">
                <a:latin typeface="Lucida Sans Unicode" panose="020B0602030504020204" pitchFamily="34" charset="0"/>
                <a:hlinkClick r:id="rId5"/>
              </a:rPr>
              <a:t>http://www.sumanasinc.com/webcontent/animations/content/pcr.html</a:t>
            </a:r>
            <a:r>
              <a:rPr lang="en-AU" altLang="en-US" sz="2000">
                <a:latin typeface="Lucida Sans Unicode" panose="020B0602030504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C59073F-8CC8-13EA-CA73-41C65609E9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u="sng"/>
              <a:t>Polymerase Chain Reaction</a:t>
            </a:r>
            <a:r>
              <a:rPr lang="en-US"/>
              <a:t> (</a:t>
            </a:r>
            <a:r>
              <a:rPr lang="en-US">
                <a:solidFill>
                  <a:srgbClr val="FFE909"/>
                </a:solidFill>
              </a:rPr>
              <a:t>PCR</a:t>
            </a:r>
            <a:r>
              <a:rPr lang="en-US"/>
              <a:t>) Amplifies DNA </a:t>
            </a:r>
          </a:p>
        </p:txBody>
      </p:sp>
      <p:sp>
        <p:nvSpPr>
          <p:cNvPr id="29699" name="Rectangle 7">
            <a:extLst>
              <a:ext uri="{FF2B5EF4-FFF2-40B4-BE49-F238E27FC236}">
                <a16:creationId xmlns:a16="http://schemas.microsoft.com/office/drawing/2014/main" id="{E9EABAF6-BD29-D081-C312-F9C7CEA97C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5867400"/>
            <a:ext cx="7620000" cy="6858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FFE909"/>
                </a:solidFill>
              </a:rPr>
              <a:t>Primers</a:t>
            </a:r>
            <a:r>
              <a:rPr lang="en-US" altLang="en-US" sz="3200"/>
              <a:t> specify what DNA is copied</a:t>
            </a:r>
          </a:p>
        </p:txBody>
      </p:sp>
      <p:pic>
        <p:nvPicPr>
          <p:cNvPr id="29700" name="Picture 5" descr="f10-6a_diagram_of_the_p_c">
            <a:extLst>
              <a:ext uri="{FF2B5EF4-FFF2-40B4-BE49-F238E27FC236}">
                <a16:creationId xmlns:a16="http://schemas.microsoft.com/office/drawing/2014/main" id="{0F060C9C-2C81-8E56-3081-055E96E03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00"/>
          <a:stretch>
            <a:fillRect/>
          </a:stretch>
        </p:blipFill>
        <p:spPr bwMode="auto">
          <a:xfrm>
            <a:off x="990600" y="1600200"/>
            <a:ext cx="6781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34939361-1392-0B80-7F69-57FF6115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7758113" cy="4665662"/>
          </a:xfrm>
        </p:spPr>
        <p:txBody>
          <a:bodyPr/>
          <a:lstStyle/>
          <a:p>
            <a:pPr eaLnBrk="1" hangingPunct="1"/>
            <a:r>
              <a:rPr lang="en-AU" altLang="en-US"/>
              <a:t>DNA – Double Helix Structure</a:t>
            </a:r>
          </a:p>
          <a:p>
            <a:pPr eaLnBrk="1" hangingPunct="1"/>
            <a:r>
              <a:rPr lang="en-US" altLang="en-US"/>
              <a:t>Each spiral strand is composed of a sugar phosphate backbone and attached bases</a:t>
            </a:r>
            <a:endParaRPr lang="en-AU" altLang="en-US"/>
          </a:p>
          <a:p>
            <a:pPr eaLnBrk="1" hangingPunct="1"/>
            <a:r>
              <a:rPr lang="en-AU" altLang="en-US"/>
              <a:t> </a:t>
            </a:r>
            <a:r>
              <a:rPr lang="en-US" altLang="en-US"/>
              <a:t>4 Bases: Adenine (A), Guanine(G),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Cytosine (C), and Thymine (T).</a:t>
            </a:r>
          </a:p>
          <a:p>
            <a:pPr eaLnBrk="1" hangingPunct="1"/>
            <a:r>
              <a:rPr lang="en-US" altLang="en-US"/>
              <a:t>Form Base Pairs; A with T and C with G in the complementary strand via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hydrogen bonding (non- covalent) </a:t>
            </a:r>
          </a:p>
          <a:p>
            <a:pPr eaLnBrk="1" hangingPunct="1"/>
            <a:r>
              <a:rPr lang="en-US" altLang="en-US"/>
              <a:t>The strands can be cut by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restriction enzymes, e.g. ECOR1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39639-3B84-5118-B91C-D8BF1ECD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What do we already know </a:t>
            </a:r>
            <a:endParaRPr lang="en-US" dirty="0"/>
          </a:p>
        </p:txBody>
      </p:sp>
      <p:pic>
        <p:nvPicPr>
          <p:cNvPr id="12292" name="Picture 3" descr="dna.gif">
            <a:extLst>
              <a:ext uri="{FF2B5EF4-FFF2-40B4-BE49-F238E27FC236}">
                <a16:creationId xmlns:a16="http://schemas.microsoft.com/office/drawing/2014/main" id="{3220F622-18CA-D585-5C18-C402CE386A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4005263"/>
            <a:ext cx="27876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30E1F812-D618-1C02-6F8A-0D57355025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PCR Amplifies DNA</a:t>
            </a:r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7B4592DC-4D5B-DFE2-0D0F-3304C0DF17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191000"/>
            <a:ext cx="8077200" cy="1905000"/>
          </a:xfrm>
        </p:spPr>
        <p:txBody>
          <a:bodyPr/>
          <a:lstStyle/>
          <a:p>
            <a:pPr eaLnBrk="1" hangingPunct="1"/>
            <a:r>
              <a:rPr lang="en-US" altLang="en-US" sz="3200"/>
              <a:t>Diagnosis</a:t>
            </a:r>
          </a:p>
          <a:p>
            <a:pPr eaLnBrk="1" hangingPunct="1"/>
            <a:r>
              <a:rPr lang="en-US" altLang="en-US" sz="3200"/>
              <a:t>Epidemiology</a:t>
            </a:r>
          </a:p>
          <a:p>
            <a:pPr eaLnBrk="1" hangingPunct="1"/>
            <a:r>
              <a:rPr lang="en-US" altLang="en-US" sz="3200"/>
              <a:t>Genetic engineering</a:t>
            </a:r>
          </a:p>
        </p:txBody>
      </p:sp>
      <p:pic>
        <p:nvPicPr>
          <p:cNvPr id="30724" name="Picture 3" descr="f10-6b_diagram_of_the_p_c">
            <a:extLst>
              <a:ext uri="{FF2B5EF4-FFF2-40B4-BE49-F238E27FC236}">
                <a16:creationId xmlns:a16="http://schemas.microsoft.com/office/drawing/2014/main" id="{F49A4F16-3451-EE52-AAD8-7F583A21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106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376B46D-B1F6-2D53-3CDE-C2CC27D9908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/>
              </a:rPr>
              <a:t>Flow Chart of PCR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5FDB8E0-AB3E-3101-C8D5-7BFFD5E96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4">
            <a:extLst>
              <a:ext uri="{FF2B5EF4-FFF2-40B4-BE49-F238E27FC236}">
                <a16:creationId xmlns:a16="http://schemas.microsoft.com/office/drawing/2014/main" id="{2FE68FD7-D7DA-BD08-876C-3DBA6DE78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75" y="1844675"/>
            <a:ext cx="8229600" cy="4162425"/>
          </a:xfrm>
        </p:spPr>
        <p:txBody>
          <a:bodyPr/>
          <a:lstStyle/>
          <a:p>
            <a:pPr eaLnBrk="1" hangingPunct="1"/>
            <a:r>
              <a:rPr lang="en-AU" altLang="en-US"/>
              <a:t>Production of Insulin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AU" altLang="en-US"/>
          </a:p>
          <a:p>
            <a:pPr eaLnBrk="1" hangingPunct="1"/>
            <a:r>
              <a:rPr lang="en-AU" altLang="en-US"/>
              <a:t>Making recombinant vaccinations</a:t>
            </a:r>
          </a:p>
          <a:p>
            <a:pPr eaLnBrk="1" hangingPunct="1"/>
            <a:endParaRPr lang="en-AU" altLang="en-US"/>
          </a:p>
          <a:p>
            <a:pPr eaLnBrk="1" hangingPunct="1"/>
            <a:r>
              <a:rPr lang="en-AU" altLang="en-US"/>
              <a:t>Making food crops with immunity to insects</a:t>
            </a:r>
          </a:p>
          <a:p>
            <a:pPr eaLnBrk="1" hangingPunct="1"/>
            <a:endParaRPr lang="en-AU" altLang="en-US"/>
          </a:p>
          <a:p>
            <a:pPr eaLnBrk="1" hangingPunct="1"/>
            <a:r>
              <a:rPr lang="en-AU" altLang="en-US"/>
              <a:t>Forensic Crime scene analysis –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AU" altLang="en-US"/>
              <a:t>	DNA profiling</a:t>
            </a:r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1CDC5-8251-2ECE-3F1F-6846D499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825" y="54768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Real World Applications</a:t>
            </a:r>
            <a:endParaRPr lang="en-US" dirty="0"/>
          </a:p>
        </p:txBody>
      </p:sp>
      <p:pic>
        <p:nvPicPr>
          <p:cNvPr id="32772" name="Picture 8" descr="MCj02908650000[1]">
            <a:extLst>
              <a:ext uri="{FF2B5EF4-FFF2-40B4-BE49-F238E27FC236}">
                <a16:creationId xmlns:a16="http://schemas.microsoft.com/office/drawing/2014/main" id="{A361825D-8EB3-3CD9-E092-68E99D5DE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273550"/>
            <a:ext cx="23971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1" descr="MCj02152430000[1]">
            <a:extLst>
              <a:ext uri="{FF2B5EF4-FFF2-40B4-BE49-F238E27FC236}">
                <a16:creationId xmlns:a16="http://schemas.microsoft.com/office/drawing/2014/main" id="{2C1D186F-7F3C-D427-E69C-9E123992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067">
            <a:off x="217488" y="44450"/>
            <a:ext cx="11858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 descr="MCj04417140000[1]">
            <a:extLst>
              <a:ext uri="{FF2B5EF4-FFF2-40B4-BE49-F238E27FC236}">
                <a16:creationId xmlns:a16="http://schemas.microsoft.com/office/drawing/2014/main" id="{592AEC39-A091-6468-C0FE-BCD92593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908050"/>
            <a:ext cx="2376487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3909F70-904D-E935-09B1-0462A80560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Other Issues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3D073D42-47F6-4601-D229-89F5F57EF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Ethical issues related to “cloning” of human genes</a:t>
            </a:r>
          </a:p>
          <a:p>
            <a:pPr eaLnBrk="1" hangingPunct="1"/>
            <a:r>
              <a:rPr lang="en-US" altLang="en-US"/>
              <a:t>How will genetically engineered organisms affect environment?</a:t>
            </a:r>
          </a:p>
          <a:p>
            <a:pPr eaLnBrk="1" hangingPunct="1"/>
            <a:r>
              <a:rPr lang="en-US" altLang="en-US"/>
              <a:t>Spread of genes to other organisms?</a:t>
            </a:r>
          </a:p>
          <a:p>
            <a:pPr eaLnBrk="1" hangingPunct="1"/>
            <a:r>
              <a:rPr lang="en-US" altLang="en-US"/>
              <a:t>Who will decide?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eneticengtuna">
            <a:extLst>
              <a:ext uri="{FF2B5EF4-FFF2-40B4-BE49-F238E27FC236}">
                <a16:creationId xmlns:a16="http://schemas.microsoft.com/office/drawing/2014/main" id="{09C2EBAE-C5AF-2A67-0DEB-F163B7B19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457200"/>
            <a:ext cx="4775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>
            <a:extLst>
              <a:ext uri="{FF2B5EF4-FFF2-40B4-BE49-F238E27FC236}">
                <a16:creationId xmlns:a16="http://schemas.microsoft.com/office/drawing/2014/main" id="{1BC90B12-3308-768E-CA76-D840697C8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pPr eaLnBrk="1" hangingPunct="1"/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  <p:transition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EE5C8EF0-02BF-6A9B-812E-E36598491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/>
              <a:t>Bacteria are often used in biotechnology as they have plasmids</a:t>
            </a:r>
            <a:endParaRPr lang="en-US" altLang="en-US"/>
          </a:p>
          <a:p>
            <a:pPr eaLnBrk="1" hangingPunct="1"/>
            <a:r>
              <a:rPr lang="en-US" altLang="en-US"/>
              <a:t>A plasmid a circular piece of DNA that exists apart from the chromosome and replicates independently of it.</a:t>
            </a:r>
          </a:p>
          <a:p>
            <a:pPr eaLnBrk="1" hangingPunct="1"/>
            <a:endParaRPr lang="en-US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77DE442-2961-F261-F6EB-C256465E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Bacterial Structure</a:t>
            </a:r>
            <a:endParaRPr lang="en-US" dirty="0"/>
          </a:p>
        </p:txBody>
      </p:sp>
      <p:pic>
        <p:nvPicPr>
          <p:cNvPr id="13316" name="Picture 3" descr="plasmid.jpg">
            <a:extLst>
              <a:ext uri="{FF2B5EF4-FFF2-40B4-BE49-F238E27FC236}">
                <a16:creationId xmlns:a16="http://schemas.microsoft.com/office/drawing/2014/main" id="{965A8427-1F60-6EE6-A739-093F30C42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37147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F4C989C-AFC3-B113-2913-A4D5FDE51453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700">
                <a:effectLst/>
              </a:rPr>
              <a:t>Fill in the blanks of the worksheet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83BCBC5-6AC6-48C9-F071-903535AAC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A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54498E6-EF34-622B-9F8D-D9B01E918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65663"/>
          </a:xfrm>
        </p:spPr>
        <p:txBody>
          <a:bodyPr/>
          <a:lstStyle/>
          <a:p>
            <a:pPr eaLnBrk="1" hangingPunct="1"/>
            <a:r>
              <a:rPr lang="en-US" altLang="en-US"/>
              <a:t>DNA that has been cut from one strand of DNA and then inserted into the gap of another piece of DNA that has been broken.</a:t>
            </a:r>
          </a:p>
          <a:p>
            <a:pPr eaLnBrk="1" hangingPunct="1"/>
            <a:r>
              <a:rPr lang="en-US" altLang="en-US"/>
              <a:t>The host DNA is often a bacterial cell such as </a:t>
            </a:r>
            <a:r>
              <a:rPr lang="en-US" altLang="en-US" i="1"/>
              <a:t>E coli</a:t>
            </a:r>
            <a:r>
              <a:rPr lang="en-US" altLang="en-US"/>
              <a:t>. </a:t>
            </a:r>
          </a:p>
          <a:p>
            <a:pPr eaLnBrk="1" hangingPunct="1"/>
            <a:r>
              <a:rPr lang="en-US" altLang="en-US"/>
              <a:t>The purpose of splicing the gene into the host DNA is to produce many copies of it. </a:t>
            </a:r>
          </a:p>
          <a:p>
            <a:pPr eaLnBrk="1" hangingPunct="1"/>
            <a:r>
              <a:rPr lang="en-US" altLang="en-US"/>
              <a:t>As bacteria reproduce in a very short time it is possible to make millions of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/>
              <a:t>	copies of the gene fairly quickly.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71D9A-4B67-04D9-B32C-96330C96C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952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What is Recombinant DNA?</a:t>
            </a:r>
            <a:endParaRPr lang="en-US" dirty="0"/>
          </a:p>
        </p:txBody>
      </p:sp>
      <p:pic>
        <p:nvPicPr>
          <p:cNvPr id="15364" name="Picture 8" descr="bacteria">
            <a:extLst>
              <a:ext uri="{FF2B5EF4-FFF2-40B4-BE49-F238E27FC236}">
                <a16:creationId xmlns:a16="http://schemas.microsoft.com/office/drawing/2014/main" id="{47EB338B-6143-B899-7E5D-F06F52CA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26844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>
            <a:extLst>
              <a:ext uri="{FF2B5EF4-FFF2-40B4-BE49-F238E27FC236}">
                <a16:creationId xmlns:a16="http://schemas.microsoft.com/office/drawing/2014/main" id="{731E3D2F-48A3-B732-D53E-E88E980F9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500"/>
              <a:t>The required gene e.g. Insulin, is cut from the DNA using a restriction enzyme.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A circular piece of DNA, called a plasmid, is removed from the bacterial cell and is cut open using the same restriction enzyme.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The cut out human gene is then mixed with the bacterial plasmids in a test tube.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Because they have been cut with the same enzyme, the cut ends of the plasmid and the end of the human gene match. Often called ‘sticky ends’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500"/>
              <a:t>The enzyme DNA ligase is used to stick the ends together.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07B739-FA61-E593-E0C9-EA0D4BBB20FC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How do we make it?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 descr="inserting.gif">
            <a:extLst>
              <a:ext uri="{FF2B5EF4-FFF2-40B4-BE49-F238E27FC236}">
                <a16:creationId xmlns:a16="http://schemas.microsoft.com/office/drawing/2014/main" id="{B0C6D83E-E350-017C-E8D2-6DBC360D5E7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714375"/>
            <a:ext cx="5357813" cy="48117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19AFC-3DA0-DA8B-7F99-B9338F8B3840}"/>
              </a:ext>
            </a:extLst>
          </p:cNvPr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700">
                <a:effectLst>
                  <a:outerShdw blurRad="38100" dist="38100" dir="2700000" algn="tl">
                    <a:srgbClr val="C0C0C0"/>
                  </a:outerShdw>
                </a:effectLst>
              </a:rPr>
              <a:t>Re-Introducing the Plasmid Back -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E7869-E317-4FFB-CF0D-6ED2DC06B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/>
              <a:t>Now the plasmids that contains the introduced gene (recombinant DNA) need to be reintroduced into the bacteria so they can multiply and make more of the gene.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Can be done by combining them in a test tube with CaCl</a:t>
            </a:r>
            <a:r>
              <a:rPr lang="en-US" sz="1400"/>
              <a:t>2</a:t>
            </a:r>
            <a:r>
              <a:rPr lang="en-US"/>
              <a:t>. The high concentration of calcium ions makes the membranes of the bacteria more porous.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This then allows the plasmids to move into the bacterial cells.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/>
              <a:t>Not all bacteria will take up a plasmid 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/>
              <a:t>	and this is why the monitoring must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  <a:defRPr/>
            </a:pPr>
            <a:r>
              <a:rPr lang="en-US"/>
              <a:t>	happen.</a:t>
            </a:r>
          </a:p>
        </p:txBody>
      </p:sp>
      <p:pic>
        <p:nvPicPr>
          <p:cNvPr id="18436" name="Picture 7" descr="MCj04417150000[1]">
            <a:extLst>
              <a:ext uri="{FF2B5EF4-FFF2-40B4-BE49-F238E27FC236}">
                <a16:creationId xmlns:a16="http://schemas.microsoft.com/office/drawing/2014/main" id="{C6A3993A-2B85-3843-8C1F-012A7C9B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18050"/>
            <a:ext cx="223202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D6FD24-9C18-4BA4-6798-877710B2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/>
              <a:t>How do we know which bacteria have the gene?</a:t>
            </a:r>
            <a:endParaRPr lang="en-US" dirty="0"/>
          </a:p>
        </p:txBody>
      </p:sp>
      <p:sp>
        <p:nvSpPr>
          <p:cNvPr id="19459" name="Content Placeholder 5">
            <a:extLst>
              <a:ext uri="{FF2B5EF4-FFF2-40B4-BE49-F238E27FC236}">
                <a16:creationId xmlns:a16="http://schemas.microsoft.com/office/drawing/2014/main" id="{9B38C135-39BC-0CC3-E5B8-E5E9DB5C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is necessary to isolate the host bacteria that contain the gene that has been spliced as only want the recombinant DNA</a:t>
            </a:r>
          </a:p>
          <a:p>
            <a:pPr eaLnBrk="1" hangingPunct="1"/>
            <a:r>
              <a:rPr lang="en-US" altLang="en-US"/>
              <a:t>By having a gene on the same plasmid that gives resistance to an antibiotic, the other bacteria can be removed by culturing the bacteria in a medium that contains the antibiotic. </a:t>
            </a:r>
          </a:p>
          <a:p>
            <a:pPr eaLnBrk="1" hangingPunct="1"/>
            <a:r>
              <a:rPr lang="en-US" altLang="en-US"/>
              <a:t>The bacteria containing the resistance to the antibiotic will survive and the others will be killed by the antibiotic.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417</TotalTime>
  <Words>1069</Words>
  <Application>Microsoft Office PowerPoint</Application>
  <PresentationFormat>On-screen Show (4:3)</PresentationFormat>
  <Paragraphs>113</Paragraphs>
  <Slides>25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Lucida Sans Unicode</vt:lpstr>
      <vt:lpstr>Wingdings 3</vt:lpstr>
      <vt:lpstr>Verdana</vt:lpstr>
      <vt:lpstr>Wingdings 2</vt:lpstr>
      <vt:lpstr>Calibri</vt:lpstr>
      <vt:lpstr>Georgia</vt:lpstr>
      <vt:lpstr>Concourse</vt:lpstr>
      <vt:lpstr>RECOMBINANT DNA AND POLYMERASE CHAIN REACTIONS</vt:lpstr>
      <vt:lpstr>What do we already know </vt:lpstr>
      <vt:lpstr>Bacterial Structure</vt:lpstr>
      <vt:lpstr>Fill in the blanks of the worksheet</vt:lpstr>
      <vt:lpstr>What is Recombinant DNA?</vt:lpstr>
      <vt:lpstr>How do we make it?</vt:lpstr>
      <vt:lpstr>PowerPoint Presentation</vt:lpstr>
      <vt:lpstr>Re-Introducing the Plasmid Back - TRANSFORMATION</vt:lpstr>
      <vt:lpstr>How do we know which bacteria have the gene?</vt:lpstr>
      <vt:lpstr>Selection of Altered Cells</vt:lpstr>
      <vt:lpstr>ANIMATION – RECOMBINANT DNA</vt:lpstr>
      <vt:lpstr>Can we use this technique on all cells?</vt:lpstr>
      <vt:lpstr>GENE GUN</vt:lpstr>
      <vt:lpstr>Biotechnologists are  Problem Solvers!</vt:lpstr>
      <vt:lpstr>PowerPoint Presentation</vt:lpstr>
      <vt:lpstr>PowerPoint Presentation</vt:lpstr>
      <vt:lpstr>Useful Properties of DNA</vt:lpstr>
      <vt:lpstr>Polymerase Chain Reaction</vt:lpstr>
      <vt:lpstr>Polymerase Chain Reaction (PCR) Amplifies DNA </vt:lpstr>
      <vt:lpstr>PCR Amplifies DNA</vt:lpstr>
      <vt:lpstr>Flow Chart of PCR</vt:lpstr>
      <vt:lpstr>Real World Applications</vt:lpstr>
      <vt:lpstr>Other Issues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RECOMBINANT DNA AND POLYMERASE CHAIN REACTIONS</dc:title>
  <dc:creator>Corporate Edition</dc:creator>
  <cp:lastModifiedBy>Nayan GRIFFITHS</cp:lastModifiedBy>
  <cp:revision>35</cp:revision>
  <dcterms:created xsi:type="dcterms:W3CDTF">2009-09-13T07:47:47Z</dcterms:created>
  <dcterms:modified xsi:type="dcterms:W3CDTF">2023-03-14T11:48:38Z</dcterms:modified>
</cp:coreProperties>
</file>