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6" r:id="rId2"/>
    <p:sldId id="258" r:id="rId3"/>
    <p:sldId id="268" r:id="rId4"/>
    <p:sldId id="271" r:id="rId5"/>
    <p:sldId id="263" r:id="rId6"/>
    <p:sldId id="273" r:id="rId7"/>
    <p:sldId id="272" r:id="rId8"/>
    <p:sldId id="259" r:id="rId9"/>
    <p:sldId id="292" r:id="rId10"/>
    <p:sldId id="297" r:id="rId11"/>
    <p:sldId id="291" r:id="rId12"/>
    <p:sldId id="295" r:id="rId13"/>
    <p:sldId id="274" r:id="rId14"/>
    <p:sldId id="270" r:id="rId15"/>
    <p:sldId id="264" r:id="rId16"/>
    <p:sldId id="265" r:id="rId17"/>
    <p:sldId id="266" r:id="rId18"/>
    <p:sldId id="289" r:id="rId19"/>
    <p:sldId id="278" r:id="rId20"/>
    <p:sldId id="294" r:id="rId21"/>
    <p:sldId id="275" r:id="rId22"/>
    <p:sldId id="277" r:id="rId23"/>
    <p:sldId id="280" r:id="rId24"/>
    <p:sldId id="282" r:id="rId25"/>
    <p:sldId id="283" r:id="rId26"/>
    <p:sldId id="296" r:id="rId27"/>
    <p:sldId id="287" r:id="rId28"/>
    <p:sldId id="269" r:id="rId29"/>
    <p:sldId id="288" r:id="rId30"/>
    <p:sldId id="279" r:id="rId31"/>
    <p:sldId id="267" r:id="rId32"/>
    <p:sldId id="29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a:srgbClr val="3399FF"/>
    <a:srgbClr val="00002A"/>
    <a:srgbClr val="FF00FF"/>
    <a:srgbClr val="00001E"/>
    <a:srgbClr val="231F57"/>
    <a:srgbClr val="0600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8" autoAdjust="0"/>
    <p:restoredTop sz="94660"/>
  </p:normalViewPr>
  <p:slideViewPr>
    <p:cSldViewPr>
      <p:cViewPr varScale="1">
        <p:scale>
          <a:sx n="108" d="100"/>
          <a:sy n="108" d="100"/>
        </p:scale>
        <p:origin x="10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5D4A8A-F370-9986-3FDF-9D296750EDB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439E4B4-90C8-72B2-B98F-D04345F67F4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F5FB2C-3EC2-465A-8C65-1C8C7BB5351D}" type="datetimeFigureOut">
              <a:rPr lang="en-US"/>
              <a:pPr>
                <a:defRPr/>
              </a:pPr>
              <a:t>3/14/2023</a:t>
            </a:fld>
            <a:endParaRPr lang="en-US"/>
          </a:p>
        </p:txBody>
      </p:sp>
      <p:sp>
        <p:nvSpPr>
          <p:cNvPr id="4" name="Slide Image Placeholder 3">
            <a:extLst>
              <a:ext uri="{FF2B5EF4-FFF2-40B4-BE49-F238E27FC236}">
                <a16:creationId xmlns:a16="http://schemas.microsoft.com/office/drawing/2014/main" id="{59421C5A-659E-243E-E8BC-589899DA379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C707F-E36B-B9C5-15D3-A3516EDA74C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B73F2EA-E0AE-3363-CB7F-376F1F7DCD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871B0589-5B46-2E37-78E2-1F5F50A810E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3699525-57BA-404E-81D0-0D3D9F00CD5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DE35FDE-BA95-3A44-CC00-B31222F784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B480521-8E70-DDCE-605D-5F325EDBFB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0724" name="Slide Number Placeholder 3">
            <a:extLst>
              <a:ext uri="{FF2B5EF4-FFF2-40B4-BE49-F238E27FC236}">
                <a16:creationId xmlns:a16="http://schemas.microsoft.com/office/drawing/2014/main" id="{0D6709E0-7187-59FF-49B1-4DBE110B519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DC19EE-AAE2-487E-81B6-86C134EBEDA1}"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C8EF03E-AF99-59F7-3ABD-EE53293EC0A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62DBA3A0-5F8E-958C-90C4-53AB04978F1C}"/>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3867C40-EA55-27E8-7A3E-6220B6CCF62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DC7871DD-9E51-5384-0B0C-DBF927A1E132}"/>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4D5159E-9BFA-8B85-710E-668329A27AC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F19DFE99-50AD-A357-7C74-B683F03C7F31}"/>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46A21F0-C7A6-DB7A-1337-7624A476DA1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59F549B0-4A45-A65F-1800-FFF2FD1A837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0E10D7C-BDBE-1E27-0F46-1BB08D9C092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76EA96E9-F4A0-0D89-C14B-4B2006C6CF5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DED5E71-BFA4-521F-7F3A-AF4D71BACA9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a:extLst>
              <a:ext uri="{FF2B5EF4-FFF2-40B4-BE49-F238E27FC236}">
                <a16:creationId xmlns:a16="http://schemas.microsoft.com/office/drawing/2014/main" id="{9E0931E1-64C3-1242-5E91-604564C5FF2F}"/>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559706B-DEE6-5EE5-70BF-7C2AC15BDA2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C9B18F23-B7E9-4F62-D9E9-AE5575B20BBD}"/>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93CC307-F099-DBF0-364E-4A5156E1CC0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a:extLst>
              <a:ext uri="{FF2B5EF4-FFF2-40B4-BE49-F238E27FC236}">
                <a16:creationId xmlns:a16="http://schemas.microsoft.com/office/drawing/2014/main" id="{1EDB4CBA-40B0-9292-674C-B22790FB3532}"/>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CB5859A-0AA4-2FD9-6782-392FCC84BCD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BEDB4DFD-107E-DF37-3D7F-A8051D315EBA}"/>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54D12AA-DD96-0FD4-FAC9-FB05DC475E3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98CB3C1C-02CC-268A-BF3D-A031187A1B1C}"/>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02BC078-D157-45EA-8EA9-F781AA6DEDE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40BAA471-4765-6F4D-5B1E-8CCC24B9F65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73EF077-2DB3-B6E2-B4FD-288461389AC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A722D396-4E9B-D2DB-1CBE-E4C3D7317FFD}"/>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0608DD4-B674-0F4A-2442-AFB92C84823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a:extLst>
              <a:ext uri="{FF2B5EF4-FFF2-40B4-BE49-F238E27FC236}">
                <a16:creationId xmlns:a16="http://schemas.microsoft.com/office/drawing/2014/main" id="{7360674E-A30E-EDD5-1A74-65D5BFAB2B3F}"/>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A94AE6F-AC99-4AE6-7607-44F7F93864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D1076B3-B850-4739-FC07-48B87B2F44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9CD25286-AC93-788A-BB0D-90462B27403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D5653F-AFE2-4496-A280-47FDF3CC6614}"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80F9C2C-8B4F-147B-BAA4-3C440B508A0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a:extLst>
              <a:ext uri="{FF2B5EF4-FFF2-40B4-BE49-F238E27FC236}">
                <a16:creationId xmlns:a16="http://schemas.microsoft.com/office/drawing/2014/main" id="{501B058D-9FB4-BC38-C2F5-0C93851E58B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4991F13-20B5-4A49-EA97-7CFF4B46722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87C5D4DB-7EF9-2A9E-6F0F-CC2542EA658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7168727-BA28-39C7-CDCD-DB51D31875D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a:extLst>
              <a:ext uri="{FF2B5EF4-FFF2-40B4-BE49-F238E27FC236}">
                <a16:creationId xmlns:a16="http://schemas.microsoft.com/office/drawing/2014/main" id="{B33B3715-50C2-A815-07B0-C486C826F29C}"/>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D933713-BCB6-A3A1-585D-EFF0C4E4C10B}"/>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1511A492-714A-1CCE-AC45-9CDB75E465F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F7AF639-0DEC-1444-E157-9D489E4F54F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a:extLst>
              <a:ext uri="{FF2B5EF4-FFF2-40B4-BE49-F238E27FC236}">
                <a16:creationId xmlns:a16="http://schemas.microsoft.com/office/drawing/2014/main" id="{0C111805-BEF0-6D9B-DBF8-05037974A1F1}"/>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56CC9FF-5F3F-6743-28E6-284D70865AE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a:extLst>
              <a:ext uri="{FF2B5EF4-FFF2-40B4-BE49-F238E27FC236}">
                <a16:creationId xmlns:a16="http://schemas.microsoft.com/office/drawing/2014/main" id="{1914CA09-4FB9-C39D-60A9-CB87B8443DC8}"/>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0BE6F6F-CDAF-BDF7-752C-38DFFFB5DCC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a:extLst>
              <a:ext uri="{FF2B5EF4-FFF2-40B4-BE49-F238E27FC236}">
                <a16:creationId xmlns:a16="http://schemas.microsoft.com/office/drawing/2014/main" id="{9FA1EEBB-056D-7123-E99F-D0B17462ACFC}"/>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74210BD-6956-5692-B311-B440F6F9DB0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8BE32D3B-1C31-FC4B-B30D-BA93CB480EF6}"/>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A217F46-5818-8EEF-AA5E-86FA4C409D5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a:extLst>
              <a:ext uri="{FF2B5EF4-FFF2-40B4-BE49-F238E27FC236}">
                <a16:creationId xmlns:a16="http://schemas.microsoft.com/office/drawing/2014/main" id="{9D855E6C-47D6-5F7B-4677-A4CCF1E566F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8B143F27-2844-C8A7-F0F5-0A9EB5C9A47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546502F8-E487-F80A-1E43-131EF747CC0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90EA4144-05AC-29C3-3582-2348FC960071}"/>
              </a:ext>
            </a:extLst>
          </p:cNvPr>
          <p:cNvSpPr>
            <a:spLocks noGrp="1" noRot="1" noChangeAspect="1" noTextEdit="1"/>
          </p:cNvSpPr>
          <p:nvPr>
            <p:ph type="sldImg"/>
          </p:nvPr>
        </p:nvSpPr>
        <p:spPr bwMode="auto">
          <a:xfrm>
            <a:off x="1141413" y="685800"/>
            <a:ext cx="4575175"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10661C7D-8865-C9B4-6DAC-3B2AB6E229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87044" name="Slide Number Placeholder 3">
            <a:extLst>
              <a:ext uri="{FF2B5EF4-FFF2-40B4-BE49-F238E27FC236}">
                <a16:creationId xmlns:a16="http://schemas.microsoft.com/office/drawing/2014/main" id="{4BFFE4CF-B7B2-6277-AD9F-301FC303C92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DBFFEA9-4F96-45B4-8B3B-912D09AA844C}" type="slidenum">
              <a:rPr lang="en-GB" altLang="en-US" sz="1200">
                <a:latin typeface="Calibri" panose="020F0502020204030204" pitchFamily="34" charset="0"/>
                <a:cs typeface="Times New Roman" panose="02020603050405020304" pitchFamily="18" charset="0"/>
              </a:rPr>
              <a:pPr algn="r" eaLnBrk="1" hangingPunct="1"/>
              <a:t>32</a:t>
            </a:fld>
            <a:endParaRPr lang="en-GB" altLang="en-US" sz="1200">
              <a:latin typeface="Calibri" panose="020F0502020204030204" pitchFamily="34" charset="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FC8EA79-C6CD-F88D-D6EC-8610D11D173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CD7FE227-7641-C672-53E6-149A3B18ECF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CF89DE6-E879-71C1-B891-976338D7817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640CBCEC-1EB0-8921-8CC3-226AF54CAE46}"/>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5520C95-FD0C-C8E9-D715-1E64F95216AE}"/>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F0BAD9EF-05E2-EE3D-010A-E5093E6C960E}"/>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35ED801-797E-A6B1-308C-E1275140D68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0E1CDF02-6CE2-F805-5591-B9F8190BBEC0}"/>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0FCA936-D91B-88BD-3CCB-3C41D0F4E56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567EDB8F-BF54-1EA2-36E4-1DD1FCF7EC11}"/>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E78509F-CD61-E76E-BDF6-A1B9AD9D095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C2F39923-2B8F-29FD-5666-0F73372951A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0B28D7B-2606-8687-7C76-4CC60B663958}"/>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 name="Oval 2">
            <a:extLst>
              <a:ext uri="{FF2B5EF4-FFF2-40B4-BE49-F238E27FC236}">
                <a16:creationId xmlns:a16="http://schemas.microsoft.com/office/drawing/2014/main" id="{558C0094-8EC6-AB21-E5E8-02487D76B753}"/>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4" name="Date Placeholder 6">
            <a:extLst>
              <a:ext uri="{FF2B5EF4-FFF2-40B4-BE49-F238E27FC236}">
                <a16:creationId xmlns:a16="http://schemas.microsoft.com/office/drawing/2014/main" id="{767A6680-4408-8818-5937-0447B7EF0859}"/>
              </a:ext>
            </a:extLst>
          </p:cNvPr>
          <p:cNvSpPr>
            <a:spLocks noGrp="1"/>
          </p:cNvSpPr>
          <p:nvPr>
            <p:ph type="dt" sz="half" idx="10"/>
          </p:nvPr>
        </p:nvSpPr>
        <p:spPr/>
        <p:txBody>
          <a:bodyPr/>
          <a:lstStyle>
            <a:lvl1pPr>
              <a:defRPr/>
            </a:lvl1pPr>
            <a:extLst/>
          </a:lstStyle>
          <a:p>
            <a:pPr>
              <a:defRPr/>
            </a:pPr>
            <a:fld id="{BC1EC45F-82D3-4FF6-A789-4CEF03875AA8}" type="datetime1">
              <a:rPr lang="en-US"/>
              <a:pPr>
                <a:defRPr/>
              </a:pPr>
              <a:t>3/14/2023</a:t>
            </a:fld>
            <a:endParaRPr lang="en-US"/>
          </a:p>
        </p:txBody>
      </p:sp>
      <p:sp>
        <p:nvSpPr>
          <p:cNvPr id="5" name="Footer Placeholder 19">
            <a:extLst>
              <a:ext uri="{FF2B5EF4-FFF2-40B4-BE49-F238E27FC236}">
                <a16:creationId xmlns:a16="http://schemas.microsoft.com/office/drawing/2014/main" id="{A61F5B34-BC92-E9D6-B0FC-935696B3DA00}"/>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9">
            <a:extLst>
              <a:ext uri="{FF2B5EF4-FFF2-40B4-BE49-F238E27FC236}">
                <a16:creationId xmlns:a16="http://schemas.microsoft.com/office/drawing/2014/main" id="{58529B84-09E1-01A9-9628-6CC15B293372}"/>
              </a:ext>
            </a:extLst>
          </p:cNvPr>
          <p:cNvSpPr>
            <a:spLocks noGrp="1"/>
          </p:cNvSpPr>
          <p:nvPr>
            <p:ph type="sldNum" sz="quarter" idx="12"/>
          </p:nvPr>
        </p:nvSpPr>
        <p:spPr/>
        <p:txBody>
          <a:bodyPr/>
          <a:lstStyle>
            <a:lvl1pPr>
              <a:defRPr/>
            </a:lvl1pPr>
          </a:lstStyle>
          <a:p>
            <a:fld id="{A3C4C7B4-3E7F-452E-9F59-FDBCEF7C6CA8}" type="slidenum">
              <a:rPr lang="en-US" altLang="en-US"/>
              <a:pPr/>
              <a:t>‹#›</a:t>
            </a:fld>
            <a:endParaRPr lang="en-US" altLang="en-US"/>
          </a:p>
        </p:txBody>
      </p:sp>
    </p:spTree>
    <p:extLst>
      <p:ext uri="{BB962C8B-B14F-4D97-AF65-F5344CB8AC3E}">
        <p14:creationId xmlns:p14="http://schemas.microsoft.com/office/powerpoint/2010/main" val="38825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DB29A2F7-6414-BFE1-385B-014FCA4A90A7}"/>
              </a:ext>
            </a:extLst>
          </p:cNvPr>
          <p:cNvSpPr>
            <a:spLocks noGrp="1"/>
          </p:cNvSpPr>
          <p:nvPr>
            <p:ph type="dt" sz="half" idx="10"/>
          </p:nvPr>
        </p:nvSpPr>
        <p:spPr/>
        <p:txBody>
          <a:bodyPr/>
          <a:lstStyle>
            <a:lvl1pPr>
              <a:defRPr/>
            </a:lvl1pPr>
          </a:lstStyle>
          <a:p>
            <a:pPr>
              <a:defRPr/>
            </a:pPr>
            <a:fld id="{90B27FE8-7F9E-41B6-AC6C-40D6F7E88309}" type="datetime1">
              <a:rPr lang="en-US"/>
              <a:pPr>
                <a:defRPr/>
              </a:pPr>
              <a:t>3/14/2023</a:t>
            </a:fld>
            <a:endParaRPr lang="en-US"/>
          </a:p>
        </p:txBody>
      </p:sp>
      <p:sp>
        <p:nvSpPr>
          <p:cNvPr id="5" name="Footer Placeholder 9">
            <a:extLst>
              <a:ext uri="{FF2B5EF4-FFF2-40B4-BE49-F238E27FC236}">
                <a16:creationId xmlns:a16="http://schemas.microsoft.com/office/drawing/2014/main" id="{6BD200E9-48C4-2943-F692-22DB982B42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47AAB15A-D501-A13F-C23B-E2E40457744D}"/>
              </a:ext>
            </a:extLst>
          </p:cNvPr>
          <p:cNvSpPr>
            <a:spLocks noGrp="1"/>
          </p:cNvSpPr>
          <p:nvPr>
            <p:ph type="sldNum" sz="quarter" idx="12"/>
          </p:nvPr>
        </p:nvSpPr>
        <p:spPr/>
        <p:txBody>
          <a:bodyPr/>
          <a:lstStyle>
            <a:lvl1pPr>
              <a:defRPr/>
            </a:lvl1pPr>
          </a:lstStyle>
          <a:p>
            <a:fld id="{804F1D48-E0E3-4249-9711-1F97AC1CA863}" type="slidenum">
              <a:rPr lang="en-US" altLang="en-US"/>
              <a:pPr/>
              <a:t>‹#›</a:t>
            </a:fld>
            <a:endParaRPr lang="en-US" altLang="en-US"/>
          </a:p>
        </p:txBody>
      </p:sp>
    </p:spTree>
    <p:extLst>
      <p:ext uri="{BB962C8B-B14F-4D97-AF65-F5344CB8AC3E}">
        <p14:creationId xmlns:p14="http://schemas.microsoft.com/office/powerpoint/2010/main" val="275433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E1A302C9-D12D-A451-0D5F-D13F89EFDF3E}"/>
              </a:ext>
            </a:extLst>
          </p:cNvPr>
          <p:cNvSpPr>
            <a:spLocks noGrp="1"/>
          </p:cNvSpPr>
          <p:nvPr>
            <p:ph type="dt" sz="half" idx="10"/>
          </p:nvPr>
        </p:nvSpPr>
        <p:spPr/>
        <p:txBody>
          <a:bodyPr/>
          <a:lstStyle>
            <a:lvl1pPr>
              <a:defRPr/>
            </a:lvl1pPr>
          </a:lstStyle>
          <a:p>
            <a:pPr>
              <a:defRPr/>
            </a:pPr>
            <a:fld id="{27B5E299-CFF5-419C-916C-B86608F52026}" type="datetime1">
              <a:rPr lang="en-US"/>
              <a:pPr>
                <a:defRPr/>
              </a:pPr>
              <a:t>3/14/2023</a:t>
            </a:fld>
            <a:endParaRPr lang="en-US"/>
          </a:p>
        </p:txBody>
      </p:sp>
      <p:sp>
        <p:nvSpPr>
          <p:cNvPr id="5" name="Footer Placeholder 9">
            <a:extLst>
              <a:ext uri="{FF2B5EF4-FFF2-40B4-BE49-F238E27FC236}">
                <a16:creationId xmlns:a16="http://schemas.microsoft.com/office/drawing/2014/main" id="{D52D97B8-BA02-769A-B0C3-6D2FD5C468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491F1028-F49B-42C2-C8B2-582204B5CA30}"/>
              </a:ext>
            </a:extLst>
          </p:cNvPr>
          <p:cNvSpPr>
            <a:spLocks noGrp="1"/>
          </p:cNvSpPr>
          <p:nvPr>
            <p:ph type="sldNum" sz="quarter" idx="12"/>
          </p:nvPr>
        </p:nvSpPr>
        <p:spPr/>
        <p:txBody>
          <a:bodyPr/>
          <a:lstStyle>
            <a:lvl1pPr>
              <a:defRPr/>
            </a:lvl1pPr>
          </a:lstStyle>
          <a:p>
            <a:fld id="{8393D57C-CCBC-4332-8DD2-D4D07F095AFD}" type="slidenum">
              <a:rPr lang="en-US" altLang="en-US"/>
              <a:pPr/>
              <a:t>‹#›</a:t>
            </a:fld>
            <a:endParaRPr lang="en-US" altLang="en-US"/>
          </a:p>
        </p:txBody>
      </p:sp>
    </p:spTree>
    <p:extLst>
      <p:ext uri="{BB962C8B-B14F-4D97-AF65-F5344CB8AC3E}">
        <p14:creationId xmlns:p14="http://schemas.microsoft.com/office/powerpoint/2010/main" val="89645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72483DAF-3D5C-A24B-3628-E31054C049DB}"/>
              </a:ext>
            </a:extLst>
          </p:cNvPr>
          <p:cNvSpPr>
            <a:spLocks noGrp="1"/>
          </p:cNvSpPr>
          <p:nvPr>
            <p:ph type="dt" sz="half" idx="10"/>
          </p:nvPr>
        </p:nvSpPr>
        <p:spPr/>
        <p:txBody>
          <a:bodyPr/>
          <a:lstStyle>
            <a:lvl1pPr>
              <a:defRPr/>
            </a:lvl1pPr>
          </a:lstStyle>
          <a:p>
            <a:pPr>
              <a:defRPr/>
            </a:pPr>
            <a:fld id="{9652D300-5007-4BD7-A003-B12D659B9E4C}" type="datetime1">
              <a:rPr lang="en-US"/>
              <a:pPr>
                <a:defRPr/>
              </a:pPr>
              <a:t>3/14/2023</a:t>
            </a:fld>
            <a:endParaRPr lang="en-US"/>
          </a:p>
        </p:txBody>
      </p:sp>
      <p:sp>
        <p:nvSpPr>
          <p:cNvPr id="5" name="Footer Placeholder 9">
            <a:extLst>
              <a:ext uri="{FF2B5EF4-FFF2-40B4-BE49-F238E27FC236}">
                <a16:creationId xmlns:a16="http://schemas.microsoft.com/office/drawing/2014/main" id="{2B3DF7DF-EF3C-3E00-B628-9EBF67A7A1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9819B513-4744-B571-2DAF-745A09C75402}"/>
              </a:ext>
            </a:extLst>
          </p:cNvPr>
          <p:cNvSpPr>
            <a:spLocks noGrp="1"/>
          </p:cNvSpPr>
          <p:nvPr>
            <p:ph type="sldNum" sz="quarter" idx="12"/>
          </p:nvPr>
        </p:nvSpPr>
        <p:spPr/>
        <p:txBody>
          <a:bodyPr/>
          <a:lstStyle>
            <a:lvl1pPr>
              <a:defRPr/>
            </a:lvl1pPr>
          </a:lstStyle>
          <a:p>
            <a:fld id="{DAEF75AB-CB34-4AB9-9F28-097916D4FE57}" type="slidenum">
              <a:rPr lang="en-US" altLang="en-US"/>
              <a:pPr/>
              <a:t>‹#›</a:t>
            </a:fld>
            <a:endParaRPr lang="en-US" altLang="en-US"/>
          </a:p>
        </p:txBody>
      </p:sp>
    </p:spTree>
    <p:extLst>
      <p:ext uri="{BB962C8B-B14F-4D97-AF65-F5344CB8AC3E}">
        <p14:creationId xmlns:p14="http://schemas.microsoft.com/office/powerpoint/2010/main" val="203901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EBBF8-0463-7B61-B1FE-D32E1E1EF35C}"/>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90A1A432-5362-DD21-7F14-438AAE793390}"/>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a:extLst>
              <a:ext uri="{FF2B5EF4-FFF2-40B4-BE49-F238E27FC236}">
                <a16:creationId xmlns:a16="http://schemas.microsoft.com/office/drawing/2014/main" id="{D30E9607-2476-4033-ED58-30927DF8BCBC}"/>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Oval 6">
            <a:extLst>
              <a:ext uri="{FF2B5EF4-FFF2-40B4-BE49-F238E27FC236}">
                <a16:creationId xmlns:a16="http://schemas.microsoft.com/office/drawing/2014/main" id="{829CEC39-76EA-422B-CCA3-0A587EE0651D}"/>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FF2ABB0A-93A3-F2F5-18C1-EC6FAEBBE4FB}"/>
              </a:ext>
            </a:extLst>
          </p:cNvPr>
          <p:cNvSpPr>
            <a:spLocks noGrp="1"/>
          </p:cNvSpPr>
          <p:nvPr>
            <p:ph type="dt" sz="half" idx="10"/>
          </p:nvPr>
        </p:nvSpPr>
        <p:spPr/>
        <p:txBody>
          <a:bodyPr/>
          <a:lstStyle>
            <a:lvl1pPr>
              <a:defRPr/>
            </a:lvl1pPr>
            <a:extLst/>
          </a:lstStyle>
          <a:p>
            <a:pPr>
              <a:defRPr/>
            </a:pPr>
            <a:fld id="{7B3A6602-C934-4FDF-9357-7205E97BD66B}" type="datetime1">
              <a:rPr lang="en-US"/>
              <a:pPr>
                <a:defRPr/>
              </a:pPr>
              <a:t>3/14/2023</a:t>
            </a:fld>
            <a:endParaRPr lang="en-US"/>
          </a:p>
        </p:txBody>
      </p:sp>
      <p:sp>
        <p:nvSpPr>
          <p:cNvPr id="9" name="Footer Placeholder 4">
            <a:extLst>
              <a:ext uri="{FF2B5EF4-FFF2-40B4-BE49-F238E27FC236}">
                <a16:creationId xmlns:a16="http://schemas.microsoft.com/office/drawing/2014/main" id="{78EAAE6F-D1A7-C503-5EC6-985E82067B95}"/>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5">
            <a:extLst>
              <a:ext uri="{FF2B5EF4-FFF2-40B4-BE49-F238E27FC236}">
                <a16:creationId xmlns:a16="http://schemas.microsoft.com/office/drawing/2014/main" id="{A9BD95BA-A849-D351-2557-3D4D07ACA563}"/>
              </a:ext>
            </a:extLst>
          </p:cNvPr>
          <p:cNvSpPr>
            <a:spLocks noGrp="1"/>
          </p:cNvSpPr>
          <p:nvPr>
            <p:ph type="sldNum" sz="quarter" idx="12"/>
          </p:nvPr>
        </p:nvSpPr>
        <p:spPr/>
        <p:txBody>
          <a:bodyPr/>
          <a:lstStyle>
            <a:lvl1pPr>
              <a:defRPr/>
            </a:lvl1pPr>
          </a:lstStyle>
          <a:p>
            <a:fld id="{38D49548-5D17-46BF-B459-96D0FF22502A}" type="slidenum">
              <a:rPr lang="en-US" altLang="en-US"/>
              <a:pPr/>
              <a:t>‹#›</a:t>
            </a:fld>
            <a:endParaRPr lang="en-US" altLang="en-US"/>
          </a:p>
        </p:txBody>
      </p:sp>
    </p:spTree>
    <p:extLst>
      <p:ext uri="{BB962C8B-B14F-4D97-AF65-F5344CB8AC3E}">
        <p14:creationId xmlns:p14="http://schemas.microsoft.com/office/powerpoint/2010/main" val="99828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C7063ACD-C04E-42FE-D6AB-92EA6E8D6F6C}"/>
              </a:ext>
            </a:extLst>
          </p:cNvPr>
          <p:cNvSpPr>
            <a:spLocks noGrp="1"/>
          </p:cNvSpPr>
          <p:nvPr>
            <p:ph type="dt" sz="half" idx="10"/>
          </p:nvPr>
        </p:nvSpPr>
        <p:spPr/>
        <p:txBody>
          <a:bodyPr/>
          <a:lstStyle>
            <a:lvl1pPr>
              <a:defRPr/>
            </a:lvl1pPr>
          </a:lstStyle>
          <a:p>
            <a:pPr>
              <a:defRPr/>
            </a:pPr>
            <a:fld id="{AC28709C-7043-4000-91FF-42AF6C1B705E}" type="datetime1">
              <a:rPr lang="en-US"/>
              <a:pPr>
                <a:defRPr/>
              </a:pPr>
              <a:t>3/14/2023</a:t>
            </a:fld>
            <a:endParaRPr lang="en-US"/>
          </a:p>
        </p:txBody>
      </p:sp>
      <p:sp>
        <p:nvSpPr>
          <p:cNvPr id="6" name="Footer Placeholder 9">
            <a:extLst>
              <a:ext uri="{FF2B5EF4-FFF2-40B4-BE49-F238E27FC236}">
                <a16:creationId xmlns:a16="http://schemas.microsoft.com/office/drawing/2014/main" id="{002E57CE-BFF4-2403-186A-2E03BA167B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95FE6DDE-B98F-FF89-9ED3-A17352FD3A05}"/>
              </a:ext>
            </a:extLst>
          </p:cNvPr>
          <p:cNvSpPr>
            <a:spLocks noGrp="1"/>
          </p:cNvSpPr>
          <p:nvPr>
            <p:ph type="sldNum" sz="quarter" idx="12"/>
          </p:nvPr>
        </p:nvSpPr>
        <p:spPr/>
        <p:txBody>
          <a:bodyPr/>
          <a:lstStyle>
            <a:lvl1pPr>
              <a:defRPr/>
            </a:lvl1pPr>
          </a:lstStyle>
          <a:p>
            <a:fld id="{93ABCADE-BD3D-48A9-A1F1-B6C311BEB445}" type="slidenum">
              <a:rPr lang="en-US" altLang="en-US"/>
              <a:pPr/>
              <a:t>‹#›</a:t>
            </a:fld>
            <a:endParaRPr lang="en-US" altLang="en-US"/>
          </a:p>
        </p:txBody>
      </p:sp>
    </p:spTree>
    <p:extLst>
      <p:ext uri="{BB962C8B-B14F-4D97-AF65-F5344CB8AC3E}">
        <p14:creationId xmlns:p14="http://schemas.microsoft.com/office/powerpoint/2010/main" val="307571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B0B3B7-D229-52AF-28F2-EA5C81C64004}"/>
              </a:ext>
            </a:extLst>
          </p:cNvPr>
          <p:cNvSpPr>
            <a:spLocks noGrp="1"/>
          </p:cNvSpPr>
          <p:nvPr>
            <p:ph type="dt" sz="half" idx="10"/>
          </p:nvPr>
        </p:nvSpPr>
        <p:spPr/>
        <p:txBody>
          <a:bodyPr/>
          <a:lstStyle>
            <a:lvl1pPr>
              <a:defRPr/>
            </a:lvl1pPr>
            <a:extLst/>
          </a:lstStyle>
          <a:p>
            <a:pPr>
              <a:defRPr/>
            </a:pPr>
            <a:fld id="{BD72BBAB-742A-4BD6-8014-F448D0DD4F4E}" type="datetime1">
              <a:rPr lang="en-US"/>
              <a:pPr>
                <a:defRPr/>
              </a:pPr>
              <a:t>3/14/2023</a:t>
            </a:fld>
            <a:endParaRPr lang="en-US"/>
          </a:p>
        </p:txBody>
      </p:sp>
      <p:sp>
        <p:nvSpPr>
          <p:cNvPr id="8" name="Footer Placeholder 7">
            <a:extLst>
              <a:ext uri="{FF2B5EF4-FFF2-40B4-BE49-F238E27FC236}">
                <a16:creationId xmlns:a16="http://schemas.microsoft.com/office/drawing/2014/main" id="{D899F847-D241-3895-6E1E-CC2A6DEADC80}"/>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A0F2CAAC-4370-0CE4-8163-4A469195E628}"/>
              </a:ext>
            </a:extLst>
          </p:cNvPr>
          <p:cNvSpPr>
            <a:spLocks noGrp="1"/>
          </p:cNvSpPr>
          <p:nvPr>
            <p:ph type="sldNum" sz="quarter" idx="12"/>
          </p:nvPr>
        </p:nvSpPr>
        <p:spPr/>
        <p:txBody>
          <a:bodyPr/>
          <a:lstStyle>
            <a:lvl1pPr>
              <a:defRPr/>
            </a:lvl1pPr>
          </a:lstStyle>
          <a:p>
            <a:fld id="{DD0ABA4A-BE20-453A-8A94-8EA2E0A93392}" type="slidenum">
              <a:rPr lang="en-US" altLang="en-US"/>
              <a:pPr/>
              <a:t>‹#›</a:t>
            </a:fld>
            <a:endParaRPr lang="en-US" altLang="en-US"/>
          </a:p>
        </p:txBody>
      </p:sp>
    </p:spTree>
    <p:extLst>
      <p:ext uri="{BB962C8B-B14F-4D97-AF65-F5344CB8AC3E}">
        <p14:creationId xmlns:p14="http://schemas.microsoft.com/office/powerpoint/2010/main" val="35807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59B3EC4F-ADD4-71AF-EEE1-355A5FB3DFBD}"/>
              </a:ext>
            </a:extLst>
          </p:cNvPr>
          <p:cNvSpPr>
            <a:spLocks noGrp="1"/>
          </p:cNvSpPr>
          <p:nvPr>
            <p:ph type="dt" sz="half" idx="10"/>
          </p:nvPr>
        </p:nvSpPr>
        <p:spPr/>
        <p:txBody>
          <a:bodyPr/>
          <a:lstStyle>
            <a:lvl1pPr>
              <a:defRPr/>
            </a:lvl1pPr>
          </a:lstStyle>
          <a:p>
            <a:pPr>
              <a:defRPr/>
            </a:pPr>
            <a:fld id="{6B99438F-58DB-4653-BA5B-4D40DD065284}" type="datetime1">
              <a:rPr lang="en-US"/>
              <a:pPr>
                <a:defRPr/>
              </a:pPr>
              <a:t>3/14/2023</a:t>
            </a:fld>
            <a:endParaRPr lang="en-US"/>
          </a:p>
        </p:txBody>
      </p:sp>
      <p:sp>
        <p:nvSpPr>
          <p:cNvPr id="4" name="Footer Placeholder 9">
            <a:extLst>
              <a:ext uri="{FF2B5EF4-FFF2-40B4-BE49-F238E27FC236}">
                <a16:creationId xmlns:a16="http://schemas.microsoft.com/office/drawing/2014/main" id="{09ACF04E-F7BC-937E-8FCF-C7A6433E47C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EC2A54B5-EA60-73D8-06F1-30D24DDD769C}"/>
              </a:ext>
            </a:extLst>
          </p:cNvPr>
          <p:cNvSpPr>
            <a:spLocks noGrp="1"/>
          </p:cNvSpPr>
          <p:nvPr>
            <p:ph type="sldNum" sz="quarter" idx="12"/>
          </p:nvPr>
        </p:nvSpPr>
        <p:spPr/>
        <p:txBody>
          <a:bodyPr/>
          <a:lstStyle>
            <a:lvl1pPr>
              <a:defRPr/>
            </a:lvl1pPr>
          </a:lstStyle>
          <a:p>
            <a:fld id="{F208165F-7EB3-44C0-ADA4-E48C8321C0C1}" type="slidenum">
              <a:rPr lang="en-US" altLang="en-US"/>
              <a:pPr/>
              <a:t>‹#›</a:t>
            </a:fld>
            <a:endParaRPr lang="en-US" altLang="en-US"/>
          </a:p>
        </p:txBody>
      </p:sp>
    </p:spTree>
    <p:extLst>
      <p:ext uri="{BB962C8B-B14F-4D97-AF65-F5344CB8AC3E}">
        <p14:creationId xmlns:p14="http://schemas.microsoft.com/office/powerpoint/2010/main" val="12218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787B03-3876-BD00-4F47-B4EF1898BC13}"/>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a:extLst>
              <a:ext uri="{FF2B5EF4-FFF2-40B4-BE49-F238E27FC236}">
                <a16:creationId xmlns:a16="http://schemas.microsoft.com/office/drawing/2014/main" id="{1ADA86EF-7E06-35C2-B76E-5560496D7FE0}"/>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a:extLst>
              <a:ext uri="{FF2B5EF4-FFF2-40B4-BE49-F238E27FC236}">
                <a16:creationId xmlns:a16="http://schemas.microsoft.com/office/drawing/2014/main" id="{E9BE780F-69B3-3FE5-0B63-4D3E304C2806}"/>
              </a:ext>
            </a:extLst>
          </p:cNvPr>
          <p:cNvSpPr>
            <a:spLocks noGrp="1"/>
          </p:cNvSpPr>
          <p:nvPr>
            <p:ph type="dt" sz="half" idx="10"/>
          </p:nvPr>
        </p:nvSpPr>
        <p:spPr/>
        <p:txBody>
          <a:bodyPr/>
          <a:lstStyle>
            <a:lvl1pPr>
              <a:defRPr/>
            </a:lvl1pPr>
            <a:extLst/>
          </a:lstStyle>
          <a:p>
            <a:pPr>
              <a:defRPr/>
            </a:pPr>
            <a:fld id="{87F27936-6EDC-45A8-9568-8100D4A1A9CF}" type="datetime1">
              <a:rPr lang="en-US"/>
              <a:pPr>
                <a:defRPr/>
              </a:pPr>
              <a:t>3/14/2023</a:t>
            </a:fld>
            <a:endParaRPr lang="en-US"/>
          </a:p>
        </p:txBody>
      </p:sp>
      <p:sp>
        <p:nvSpPr>
          <p:cNvPr id="5" name="Footer Placeholder 2">
            <a:extLst>
              <a:ext uri="{FF2B5EF4-FFF2-40B4-BE49-F238E27FC236}">
                <a16:creationId xmlns:a16="http://schemas.microsoft.com/office/drawing/2014/main" id="{B5280A3F-E05B-7E74-0D7A-E28F1DE8416B}"/>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3">
            <a:extLst>
              <a:ext uri="{FF2B5EF4-FFF2-40B4-BE49-F238E27FC236}">
                <a16:creationId xmlns:a16="http://schemas.microsoft.com/office/drawing/2014/main" id="{2F8EEF9A-6E2C-95B7-7A62-77228E0933C4}"/>
              </a:ext>
            </a:extLst>
          </p:cNvPr>
          <p:cNvSpPr>
            <a:spLocks noGrp="1"/>
          </p:cNvSpPr>
          <p:nvPr>
            <p:ph type="sldNum" sz="quarter" idx="12"/>
          </p:nvPr>
        </p:nvSpPr>
        <p:spPr/>
        <p:txBody>
          <a:bodyPr/>
          <a:lstStyle>
            <a:lvl1pPr>
              <a:defRPr/>
            </a:lvl1pPr>
          </a:lstStyle>
          <a:p>
            <a:fld id="{CC32BD3F-F965-490A-83EF-EA58BD90A414}" type="slidenum">
              <a:rPr lang="en-US" altLang="en-US"/>
              <a:pPr/>
              <a:t>‹#›</a:t>
            </a:fld>
            <a:endParaRPr lang="en-US" altLang="en-US"/>
          </a:p>
        </p:txBody>
      </p:sp>
    </p:spTree>
    <p:extLst>
      <p:ext uri="{BB962C8B-B14F-4D97-AF65-F5344CB8AC3E}">
        <p14:creationId xmlns:p14="http://schemas.microsoft.com/office/powerpoint/2010/main" val="425154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A1B6AE-2EBC-2733-C633-A71736D0D1AA}"/>
              </a:ext>
            </a:extLst>
          </p:cNvPr>
          <p:cNvSpPr>
            <a:spLocks noGrp="1"/>
          </p:cNvSpPr>
          <p:nvPr>
            <p:ph type="dt" sz="half" idx="10"/>
          </p:nvPr>
        </p:nvSpPr>
        <p:spPr/>
        <p:txBody>
          <a:bodyPr/>
          <a:lstStyle>
            <a:lvl1pPr>
              <a:defRPr/>
            </a:lvl1pPr>
            <a:extLst/>
          </a:lstStyle>
          <a:p>
            <a:pPr>
              <a:defRPr/>
            </a:pPr>
            <a:fld id="{A6086510-9D2F-45E9-BE86-9B35216C1551}" type="datetime1">
              <a:rPr lang="en-US"/>
              <a:pPr>
                <a:defRPr/>
              </a:pPr>
              <a:t>3/14/2023</a:t>
            </a:fld>
            <a:endParaRPr lang="en-US"/>
          </a:p>
        </p:txBody>
      </p:sp>
      <p:sp>
        <p:nvSpPr>
          <p:cNvPr id="6" name="Footer Placeholder 5">
            <a:extLst>
              <a:ext uri="{FF2B5EF4-FFF2-40B4-BE49-F238E27FC236}">
                <a16:creationId xmlns:a16="http://schemas.microsoft.com/office/drawing/2014/main" id="{554C6A34-EA87-9A60-BC87-60ED1507720A}"/>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57BEC32B-32DD-4A6E-ACF1-E28E02B9CE5E}"/>
              </a:ext>
            </a:extLst>
          </p:cNvPr>
          <p:cNvSpPr>
            <a:spLocks noGrp="1"/>
          </p:cNvSpPr>
          <p:nvPr>
            <p:ph type="sldNum" sz="quarter" idx="12"/>
          </p:nvPr>
        </p:nvSpPr>
        <p:spPr/>
        <p:txBody>
          <a:bodyPr/>
          <a:lstStyle>
            <a:lvl1pPr>
              <a:defRPr/>
            </a:lvl1pPr>
          </a:lstStyle>
          <a:p>
            <a:fld id="{E8B10F39-CE89-4886-9B1C-41A0A86C82D8}" type="slidenum">
              <a:rPr lang="en-US" altLang="en-US"/>
              <a:pPr/>
              <a:t>‹#›</a:t>
            </a:fld>
            <a:endParaRPr lang="en-US" altLang="en-US"/>
          </a:p>
        </p:txBody>
      </p:sp>
    </p:spTree>
    <p:extLst>
      <p:ext uri="{BB962C8B-B14F-4D97-AF65-F5344CB8AC3E}">
        <p14:creationId xmlns:p14="http://schemas.microsoft.com/office/powerpoint/2010/main" val="113397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FEBE53-620C-1C75-1F3E-75D7F28AA825}"/>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a:extLst>
              <a:ext uri="{FF2B5EF4-FFF2-40B4-BE49-F238E27FC236}">
                <a16:creationId xmlns:a16="http://schemas.microsoft.com/office/drawing/2014/main" id="{92CF0D0F-BF77-FCF8-EA8D-FCCC16B5E90C}"/>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Process 6">
            <a:extLst>
              <a:ext uri="{FF2B5EF4-FFF2-40B4-BE49-F238E27FC236}">
                <a16:creationId xmlns:a16="http://schemas.microsoft.com/office/drawing/2014/main" id="{B5331ED4-BB89-CBFC-1E61-1B43B5128476}"/>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06ED6646-AE01-2450-3724-3429EAA5DBD9}"/>
              </a:ext>
            </a:extLst>
          </p:cNvPr>
          <p:cNvSpPr>
            <a:spLocks noGrp="1"/>
          </p:cNvSpPr>
          <p:nvPr>
            <p:ph type="dt" sz="half" idx="10"/>
          </p:nvPr>
        </p:nvSpPr>
        <p:spPr/>
        <p:txBody>
          <a:bodyPr/>
          <a:lstStyle>
            <a:lvl1pPr>
              <a:defRPr/>
            </a:lvl1pPr>
            <a:extLst/>
          </a:lstStyle>
          <a:p>
            <a:pPr>
              <a:defRPr/>
            </a:pPr>
            <a:fld id="{71C5DF1C-EE2A-4ACA-B877-A9C8381F4E32}" type="datetime1">
              <a:rPr lang="en-US"/>
              <a:pPr>
                <a:defRPr/>
              </a:pPr>
              <a:t>3/14/2023</a:t>
            </a:fld>
            <a:endParaRPr lang="en-US"/>
          </a:p>
        </p:txBody>
      </p:sp>
      <p:sp>
        <p:nvSpPr>
          <p:cNvPr id="9" name="Footer Placeholder 5">
            <a:extLst>
              <a:ext uri="{FF2B5EF4-FFF2-40B4-BE49-F238E27FC236}">
                <a16:creationId xmlns:a16="http://schemas.microsoft.com/office/drawing/2014/main" id="{2BB1B90F-0C0E-28BF-6132-3E0BA28E7340}"/>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6">
            <a:extLst>
              <a:ext uri="{FF2B5EF4-FFF2-40B4-BE49-F238E27FC236}">
                <a16:creationId xmlns:a16="http://schemas.microsoft.com/office/drawing/2014/main" id="{2357111F-1182-8EE7-B268-C526BF368B3E}"/>
              </a:ext>
            </a:extLst>
          </p:cNvPr>
          <p:cNvSpPr>
            <a:spLocks noGrp="1"/>
          </p:cNvSpPr>
          <p:nvPr>
            <p:ph type="sldNum" sz="quarter" idx="12"/>
          </p:nvPr>
        </p:nvSpPr>
        <p:spPr/>
        <p:txBody>
          <a:bodyPr/>
          <a:lstStyle>
            <a:lvl1pPr>
              <a:defRPr/>
            </a:lvl1pPr>
          </a:lstStyle>
          <a:p>
            <a:fld id="{635213F6-7FB0-4DAB-8C19-63FB29B28F70}" type="slidenum">
              <a:rPr lang="en-US" altLang="en-US"/>
              <a:pPr/>
              <a:t>‹#›</a:t>
            </a:fld>
            <a:endParaRPr lang="en-US" altLang="en-US"/>
          </a:p>
        </p:txBody>
      </p:sp>
    </p:spTree>
    <p:extLst>
      <p:ext uri="{BB962C8B-B14F-4D97-AF65-F5344CB8AC3E}">
        <p14:creationId xmlns:p14="http://schemas.microsoft.com/office/powerpoint/2010/main" val="341832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B992046C-573B-E5E8-C9B4-088BEEA04E0C}"/>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a:extLst>
              <a:ext uri="{FF2B5EF4-FFF2-40B4-BE49-F238E27FC236}">
                <a16:creationId xmlns:a16="http://schemas.microsoft.com/office/drawing/2014/main" id="{ADA25040-C7E8-A7C1-6569-0652A6B4743C}"/>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nut 10">
            <a:extLst>
              <a:ext uri="{FF2B5EF4-FFF2-40B4-BE49-F238E27FC236}">
                <a16:creationId xmlns:a16="http://schemas.microsoft.com/office/drawing/2014/main" id="{BBEA05B7-B37E-AD09-9D31-2C19695DADA5}"/>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16:creationId xmlns:a16="http://schemas.microsoft.com/office/drawing/2014/main" id="{284AA30C-039C-2C6E-67D2-A3EFA4ABC805}"/>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a:extLst>
              <a:ext uri="{FF2B5EF4-FFF2-40B4-BE49-F238E27FC236}">
                <a16:creationId xmlns:a16="http://schemas.microsoft.com/office/drawing/2014/main" id="{43F3518F-5661-3646-4FBC-D22B5BAD907E}"/>
              </a:ext>
            </a:extLst>
          </p:cNvPr>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2057" name="Text Placeholder 8">
            <a:extLst>
              <a:ext uri="{FF2B5EF4-FFF2-40B4-BE49-F238E27FC236}">
                <a16:creationId xmlns:a16="http://schemas.microsoft.com/office/drawing/2014/main" id="{7140F7E2-8AB9-4E27-AEEE-DCEADB04CE21}"/>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E4F12564-7ED9-A4BF-861D-F6F1F65F83BE}"/>
              </a:ext>
            </a:extLst>
          </p:cNvPr>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A27424B6-BF6F-4B62-A96E-6F4B6BB6F111}" type="datetime1">
              <a:rPr lang="en-US"/>
              <a:pPr>
                <a:defRPr/>
              </a:pPr>
              <a:t>3/14/2023</a:t>
            </a:fld>
            <a:endParaRPr lang="en-US"/>
          </a:p>
        </p:txBody>
      </p:sp>
      <p:sp>
        <p:nvSpPr>
          <p:cNvPr id="10" name="Footer Placeholder 9">
            <a:extLst>
              <a:ext uri="{FF2B5EF4-FFF2-40B4-BE49-F238E27FC236}">
                <a16:creationId xmlns:a16="http://schemas.microsoft.com/office/drawing/2014/main" id="{A99D7E27-6055-72BD-6B17-ADF0A215ADAC}"/>
              </a:ext>
            </a:extLst>
          </p:cNvPr>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a:extLst>
              <a:ext uri="{FF2B5EF4-FFF2-40B4-BE49-F238E27FC236}">
                <a16:creationId xmlns:a16="http://schemas.microsoft.com/office/drawing/2014/main" id="{0CBBB6DA-BF03-1E5E-C297-C99DCEB738A9}"/>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latin typeface="Gill Sans MT" panose="020B0502020104020203" pitchFamily="34" charset="0"/>
              </a:defRPr>
            </a:lvl1pPr>
          </a:lstStyle>
          <a:p>
            <a:fld id="{65A58DF4-8AF6-4121-A0B1-0581329BEB53}" type="slidenum">
              <a:rPr lang="en-US" altLang="en-US"/>
              <a:pPr/>
              <a:t>‹#›</a:t>
            </a:fld>
            <a:endParaRPr lang="en-US" altLang="en-US"/>
          </a:p>
        </p:txBody>
      </p:sp>
      <p:sp>
        <p:nvSpPr>
          <p:cNvPr id="15" name="Rectangle 14">
            <a:extLst>
              <a:ext uri="{FF2B5EF4-FFF2-40B4-BE49-F238E27FC236}">
                <a16:creationId xmlns:a16="http://schemas.microsoft.com/office/drawing/2014/main" id="{5F171DCE-D263-BEDC-3F77-2D9CA84FC7EC}"/>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89" r:id="rId1"/>
    <p:sldLayoutId id="2147483788" r:id="rId2"/>
    <p:sldLayoutId id="2147483790" r:id="rId3"/>
    <p:sldLayoutId id="2147483787" r:id="rId4"/>
    <p:sldLayoutId id="2147483791" r:id="rId5"/>
    <p:sldLayoutId id="2147483786" r:id="rId6"/>
    <p:sldLayoutId id="2147483792" r:id="rId7"/>
    <p:sldLayoutId id="2147483793" r:id="rId8"/>
    <p:sldLayoutId id="2147483794" r:id="rId9"/>
    <p:sldLayoutId id="2147483785" r:id="rId10"/>
    <p:sldLayoutId id="2147483784" r:id="rId11"/>
  </p:sldLayoutIdLst>
  <p:hf hdr="0" ftr="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8.png"/><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0.wmf"/><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jpe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9.pn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jpe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ideo" Target="file:///E:\academic\lecture\main%20files\video(4).mpg" TargetMode="Externa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A2E4-ED05-7562-2140-FBBC17AE5129}"/>
              </a:ext>
            </a:extLst>
          </p:cNvPr>
          <p:cNvSpPr>
            <a:spLocks noGrp="1"/>
          </p:cNvSpPr>
          <p:nvPr>
            <p:ph type="ctrTitle"/>
          </p:nvPr>
        </p:nvSpPr>
        <p:spPr>
          <a:xfrm>
            <a:off x="928688" y="785813"/>
            <a:ext cx="7477125" cy="1470025"/>
          </a:xfrm>
        </p:spPr>
        <p:txBody>
          <a:bodyPr/>
          <a:lstStyle/>
          <a:p>
            <a:pPr algn="ctr" fontAlgn="auto">
              <a:spcAft>
                <a:spcPts val="0"/>
              </a:spcAft>
              <a:defRPr/>
            </a:pPr>
            <a:r>
              <a:rPr lang="en-US" dirty="0">
                <a:solidFill>
                  <a:schemeClr val="tx2">
                    <a:lumMod val="50000"/>
                  </a:schemeClr>
                </a:solidFill>
                <a:latin typeface="Times New Roman" pitchFamily="18" charset="0"/>
                <a:cs typeface="Times New Roman" pitchFamily="18" charset="0"/>
              </a:rPr>
              <a:t>REAL TIME PCR &amp; IT’S FUNCTIONS IN DIAGNOSIS</a:t>
            </a:r>
          </a:p>
        </p:txBody>
      </p:sp>
      <p:sp>
        <p:nvSpPr>
          <p:cNvPr id="3" name="Subtitle 2">
            <a:extLst>
              <a:ext uri="{FF2B5EF4-FFF2-40B4-BE49-F238E27FC236}">
                <a16:creationId xmlns:a16="http://schemas.microsoft.com/office/drawing/2014/main" id="{1A3FA0E9-1953-E699-530F-FE23E9B391AB}"/>
              </a:ext>
            </a:extLst>
          </p:cNvPr>
          <p:cNvSpPr>
            <a:spLocks noGrp="1"/>
          </p:cNvSpPr>
          <p:nvPr>
            <p:ph type="subTitle" idx="1"/>
          </p:nvPr>
        </p:nvSpPr>
        <p:spPr>
          <a:xfrm>
            <a:off x="1381125" y="4286250"/>
            <a:ext cx="4262438" cy="500063"/>
          </a:xfrm>
        </p:spPr>
        <p:txBody>
          <a:bodyPr>
            <a:normAutofit/>
          </a:bodyPr>
          <a:lstStyle/>
          <a:p>
            <a:pPr fontAlgn="auto">
              <a:spcAft>
                <a:spcPts val="0"/>
              </a:spcAft>
              <a:buFont typeface="Wingdings 2"/>
              <a:buNone/>
              <a:defRPr/>
            </a:pPr>
            <a:r>
              <a:rPr lang="en-US" dirty="0">
                <a:solidFill>
                  <a:schemeClr val="bg2">
                    <a:lumMod val="10000"/>
                  </a:schemeClr>
                </a:solidFill>
                <a:latin typeface="Times New Roman" pitchFamily="18" charset="0"/>
                <a:cs typeface="Times New Roman" pitchFamily="18" charset="0"/>
              </a:rPr>
              <a:t>By: A . </a:t>
            </a:r>
            <a:r>
              <a:rPr lang="en-US" dirty="0" err="1">
                <a:solidFill>
                  <a:schemeClr val="bg2">
                    <a:lumMod val="10000"/>
                  </a:schemeClr>
                </a:solidFill>
                <a:latin typeface="Times New Roman" pitchFamily="18" charset="0"/>
                <a:cs typeface="Times New Roman" pitchFamily="18" charset="0"/>
              </a:rPr>
              <a:t>Qorani</a:t>
            </a:r>
            <a:endParaRPr lang="en-US" dirty="0">
              <a:solidFill>
                <a:schemeClr val="bg2">
                  <a:lumMod val="10000"/>
                </a:schemeClr>
              </a:solidFill>
              <a:latin typeface="Times New Roman" pitchFamily="18" charset="0"/>
              <a:cs typeface="Times New Roman" pitchFamily="18" charset="0"/>
            </a:endParaRPr>
          </a:p>
        </p:txBody>
      </p:sp>
      <p:pic>
        <p:nvPicPr>
          <p:cNvPr id="10244" name="Picture 2" descr="C:\Documents and Settings\DELL\My Documents\My Pictures\images.jpg">
            <a:extLst>
              <a:ext uri="{FF2B5EF4-FFF2-40B4-BE49-F238E27FC236}">
                <a16:creationId xmlns:a16="http://schemas.microsoft.com/office/drawing/2014/main" id="{A704E880-3BBC-687D-3799-7C82F4125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8A5E57D6-B23E-925B-4AD5-8E5D54C5F979}"/>
              </a:ext>
            </a:extLst>
          </p:cNvPr>
          <p:cNvSpPr>
            <a:spLocks noGrp="1"/>
          </p:cNvSpPr>
          <p:nvPr>
            <p:ph type="dt" sz="quarter" idx="10"/>
          </p:nvPr>
        </p:nvSpPr>
        <p:spPr/>
        <p:txBody>
          <a:bodyPr/>
          <a:lstStyle/>
          <a:p>
            <a:pPr>
              <a:defRPr/>
            </a:pPr>
            <a:fld id="{1C08777B-01CC-4C0A-B99B-9AAB664748AA}"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6" name="Slide Number Placeholder 5">
            <a:extLst>
              <a:ext uri="{FF2B5EF4-FFF2-40B4-BE49-F238E27FC236}">
                <a16:creationId xmlns:a16="http://schemas.microsoft.com/office/drawing/2014/main" id="{9E8D7105-6D73-9B18-36F1-5CA53D76441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CC87C7-A1C1-497E-A1AA-191C3C053915}" type="slidenum">
              <a:rPr lang="en-US" altLang="en-US">
                <a:solidFill>
                  <a:srgbClr val="0D0D0D"/>
                </a:solidFill>
                <a:latin typeface="Gill Sans MT" panose="020B0502020104020203" pitchFamily="34" charset="0"/>
              </a:rPr>
              <a:pPr eaLnBrk="1" hangingPunct="1"/>
              <a:t>1</a:t>
            </a:fld>
            <a:endParaRPr lang="en-US" altLang="en-US">
              <a:solidFill>
                <a:srgbClr val="0D0D0D"/>
              </a:solidFill>
              <a:latin typeface="Gill Sans MT" panose="020B05020201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D7987B-13C4-6B18-D9A5-F77FED26186D}"/>
              </a:ext>
            </a:extLst>
          </p:cNvPr>
          <p:cNvSpPr>
            <a:spLocks noGrp="1"/>
          </p:cNvSpPr>
          <p:nvPr>
            <p:ph type="dt" sz="quarter" idx="10"/>
          </p:nvPr>
        </p:nvSpPr>
        <p:spPr/>
        <p:txBody>
          <a:bodyPr/>
          <a:lstStyle/>
          <a:p>
            <a:pPr>
              <a:defRPr/>
            </a:pPr>
            <a:fld id="{91545D9D-5863-4C50-9EB6-AEB1CBCA11FC}" type="datetime1">
              <a:rPr lang="en-US" smtClean="0"/>
              <a:pPr>
                <a:defRPr/>
              </a:pPr>
              <a:t>3/14/2023</a:t>
            </a:fld>
            <a:endParaRPr lang="en-US"/>
          </a:p>
        </p:txBody>
      </p:sp>
      <p:sp>
        <p:nvSpPr>
          <p:cNvPr id="3" name="Slide Number Placeholder 2">
            <a:extLst>
              <a:ext uri="{FF2B5EF4-FFF2-40B4-BE49-F238E27FC236}">
                <a16:creationId xmlns:a16="http://schemas.microsoft.com/office/drawing/2014/main" id="{6C895856-7D22-8C74-2D44-0C595201926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0EF20F-72A7-4E08-BF9D-F8FB2A479598}" type="slidenum">
              <a:rPr lang="en-US" altLang="en-US">
                <a:solidFill>
                  <a:srgbClr val="B5A788"/>
                </a:solidFill>
                <a:latin typeface="Gill Sans MT" panose="020B0502020104020203" pitchFamily="34" charset="0"/>
              </a:rPr>
              <a:pPr eaLnBrk="1" hangingPunct="1"/>
              <a:t>10</a:t>
            </a:fld>
            <a:endParaRPr lang="en-US" altLang="en-US">
              <a:solidFill>
                <a:srgbClr val="B5A788"/>
              </a:solidFill>
              <a:latin typeface="Gill Sans MT" panose="020B0502020104020203" pitchFamily="34" charset="0"/>
            </a:endParaRPr>
          </a:p>
        </p:txBody>
      </p:sp>
      <p:sp>
        <p:nvSpPr>
          <p:cNvPr id="4" name="Rectangle 2">
            <a:extLst>
              <a:ext uri="{FF2B5EF4-FFF2-40B4-BE49-F238E27FC236}">
                <a16:creationId xmlns:a16="http://schemas.microsoft.com/office/drawing/2014/main" id="{DDD05090-AC86-8B99-87D8-83ADEFDCA595}"/>
              </a:ext>
            </a:extLst>
          </p:cNvPr>
          <p:cNvSpPr txBox="1">
            <a:spLocks noChangeArrowheads="1"/>
          </p:cNvSpPr>
          <p:nvPr/>
        </p:nvSpPr>
        <p:spPr>
          <a:xfrm>
            <a:off x="2500313" y="0"/>
            <a:ext cx="4308475" cy="730250"/>
          </a:xfrm>
          <a:prstGeom prst="rect">
            <a:avLst/>
          </a:prstGeom>
          <a:noFill/>
          <a:ln/>
        </p:spPr>
        <p:txBody>
          <a:bodyPr lIns="90487" tIns="44450" rIns="90487" bIns="44450" anchor="b"/>
          <a:lstStyle/>
          <a:p>
            <a:pPr algn="ctr">
              <a:defRPr/>
            </a:pPr>
            <a:r>
              <a:rPr lang="en-US" sz="2800" dirty="0">
                <a:effectLst>
                  <a:outerShdw blurRad="38100" dist="38100" dir="2700000" algn="tl">
                    <a:srgbClr val="000000">
                      <a:alpha val="43137"/>
                    </a:srgbClr>
                  </a:outerShdw>
                </a:effectLst>
                <a:latin typeface="Times New Roman" pitchFamily="18" charset="0"/>
                <a:ea typeface="+mj-ea"/>
                <a:cs typeface="Times New Roman" pitchFamily="18" charset="0"/>
              </a:rPr>
              <a:t>Using the PCR Equation</a:t>
            </a:r>
          </a:p>
        </p:txBody>
      </p:sp>
      <p:sp>
        <p:nvSpPr>
          <p:cNvPr id="18437" name="Rectangle 4">
            <a:extLst>
              <a:ext uri="{FF2B5EF4-FFF2-40B4-BE49-F238E27FC236}">
                <a16:creationId xmlns:a16="http://schemas.microsoft.com/office/drawing/2014/main" id="{27848394-4F63-2C7A-0455-32D6FE778E20}"/>
              </a:ext>
            </a:extLst>
          </p:cNvPr>
          <p:cNvSpPr>
            <a:spLocks noChangeArrowheads="1"/>
          </p:cNvSpPr>
          <p:nvPr/>
        </p:nvSpPr>
        <p:spPr bwMode="auto">
          <a:xfrm>
            <a:off x="4000500" y="1285875"/>
            <a:ext cx="21796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000066"/>
                </a:solidFill>
                <a:latin typeface="Times New Roman" panose="02020603050405020304" pitchFamily="18" charset="0"/>
                <a:cs typeface="Times New Roman" panose="02020603050405020304" pitchFamily="18" charset="0"/>
              </a:rPr>
              <a:t>X</a:t>
            </a:r>
            <a:r>
              <a:rPr lang="en-US" altLang="en-US" sz="2400" b="1" baseline="-25000">
                <a:solidFill>
                  <a:srgbClr val="000066"/>
                </a:solidFill>
                <a:latin typeface="Times New Roman" panose="02020603050405020304" pitchFamily="18" charset="0"/>
                <a:cs typeface="Times New Roman" panose="02020603050405020304" pitchFamily="18" charset="0"/>
              </a:rPr>
              <a:t>n</a:t>
            </a:r>
            <a:r>
              <a:rPr lang="en-US" altLang="en-US" sz="2400" b="1">
                <a:solidFill>
                  <a:srgbClr val="000066"/>
                </a:solidFill>
                <a:latin typeface="Times New Roman" panose="02020603050405020304" pitchFamily="18" charset="0"/>
                <a:cs typeface="Times New Roman" panose="02020603050405020304" pitchFamily="18" charset="0"/>
              </a:rPr>
              <a:t> = X</a:t>
            </a:r>
            <a:r>
              <a:rPr lang="en-US" altLang="en-US" sz="2400" b="1" baseline="-25000">
                <a:solidFill>
                  <a:srgbClr val="000066"/>
                </a:solidFill>
                <a:latin typeface="Times New Roman" panose="02020603050405020304" pitchFamily="18" charset="0"/>
                <a:cs typeface="Times New Roman" panose="02020603050405020304" pitchFamily="18" charset="0"/>
              </a:rPr>
              <a:t>0</a:t>
            </a:r>
            <a:r>
              <a:rPr lang="en-US" altLang="en-US" sz="2400" b="1">
                <a:solidFill>
                  <a:srgbClr val="000066"/>
                </a:solidFill>
                <a:latin typeface="Times New Roman" panose="02020603050405020304" pitchFamily="18" charset="0"/>
                <a:cs typeface="Times New Roman" panose="02020603050405020304" pitchFamily="18" charset="0"/>
              </a:rPr>
              <a:t>(1 + E)</a:t>
            </a:r>
            <a:r>
              <a:rPr lang="en-US" altLang="en-US" sz="2400" b="1" baseline="30000">
                <a:solidFill>
                  <a:srgbClr val="000066"/>
                </a:solidFill>
                <a:latin typeface="Times New Roman" panose="02020603050405020304" pitchFamily="18" charset="0"/>
                <a:cs typeface="Times New Roman" panose="02020603050405020304" pitchFamily="18" charset="0"/>
              </a:rPr>
              <a:t>n</a:t>
            </a:r>
          </a:p>
        </p:txBody>
      </p:sp>
      <p:sp>
        <p:nvSpPr>
          <p:cNvPr id="18438" name="Rectangle 5">
            <a:extLst>
              <a:ext uri="{FF2B5EF4-FFF2-40B4-BE49-F238E27FC236}">
                <a16:creationId xmlns:a16="http://schemas.microsoft.com/office/drawing/2014/main" id="{114D95F5-C740-AACA-A6C9-B544F119D929}"/>
              </a:ext>
            </a:extLst>
          </p:cNvPr>
          <p:cNvSpPr>
            <a:spLocks noChangeArrowheads="1"/>
          </p:cNvSpPr>
          <p:nvPr/>
        </p:nvSpPr>
        <p:spPr bwMode="auto">
          <a:xfrm>
            <a:off x="4000500" y="2036763"/>
            <a:ext cx="35004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66"/>
                </a:solidFill>
                <a:latin typeface="Times New Roman" panose="02020603050405020304" pitchFamily="18" charset="0"/>
                <a:cs typeface="Times New Roman" panose="02020603050405020304" pitchFamily="18" charset="0"/>
              </a:rPr>
              <a:t>X</a:t>
            </a:r>
            <a:r>
              <a:rPr lang="en-US" altLang="en-US" sz="2000" baseline="-25000">
                <a:solidFill>
                  <a:srgbClr val="000066"/>
                </a:solidFill>
                <a:latin typeface="Times New Roman" panose="02020603050405020304" pitchFamily="18" charset="0"/>
                <a:cs typeface="Times New Roman" panose="02020603050405020304" pitchFamily="18" charset="0"/>
              </a:rPr>
              <a:t>n</a:t>
            </a:r>
            <a:r>
              <a:rPr lang="en-US" altLang="en-US" sz="2000">
                <a:solidFill>
                  <a:srgbClr val="000066"/>
                </a:solidFill>
                <a:latin typeface="Times New Roman" panose="02020603050405020304" pitchFamily="18" charset="0"/>
                <a:cs typeface="Times New Roman" panose="02020603050405020304" pitchFamily="18" charset="0"/>
              </a:rPr>
              <a:t> =PCR product after cycle n</a:t>
            </a:r>
          </a:p>
          <a:p>
            <a:r>
              <a:rPr lang="en-US" altLang="en-US" sz="2000">
                <a:solidFill>
                  <a:srgbClr val="000066"/>
                </a:solidFill>
                <a:latin typeface="Times New Roman" panose="02020603050405020304" pitchFamily="18" charset="0"/>
                <a:cs typeface="Times New Roman" panose="02020603050405020304" pitchFamily="18" charset="0"/>
              </a:rPr>
              <a:t>X</a:t>
            </a:r>
            <a:r>
              <a:rPr lang="en-US" altLang="en-US" sz="2000" baseline="-25000">
                <a:solidFill>
                  <a:srgbClr val="000066"/>
                </a:solidFill>
                <a:latin typeface="Times New Roman" panose="02020603050405020304" pitchFamily="18" charset="0"/>
                <a:cs typeface="Times New Roman" panose="02020603050405020304" pitchFamily="18" charset="0"/>
              </a:rPr>
              <a:t>0</a:t>
            </a:r>
            <a:r>
              <a:rPr lang="en-US" altLang="en-US" sz="2000">
                <a:solidFill>
                  <a:srgbClr val="000066"/>
                </a:solidFill>
                <a:latin typeface="Times New Roman" panose="02020603050405020304" pitchFamily="18" charset="0"/>
                <a:cs typeface="Times New Roman" panose="02020603050405020304" pitchFamily="18" charset="0"/>
              </a:rPr>
              <a:t> =initial copy number</a:t>
            </a:r>
          </a:p>
          <a:p>
            <a:r>
              <a:rPr lang="en-US" altLang="en-US" sz="2000">
                <a:solidFill>
                  <a:srgbClr val="000066"/>
                </a:solidFill>
                <a:latin typeface="Times New Roman" panose="02020603050405020304" pitchFamily="18" charset="0"/>
                <a:cs typeface="Times New Roman" panose="02020603050405020304" pitchFamily="18" charset="0"/>
              </a:rPr>
              <a:t>E =amplification efficiency</a:t>
            </a:r>
          </a:p>
          <a:p>
            <a:r>
              <a:rPr lang="en-US" altLang="en-US" sz="2000">
                <a:solidFill>
                  <a:srgbClr val="000066"/>
                </a:solidFill>
                <a:latin typeface="Times New Roman" panose="02020603050405020304" pitchFamily="18" charset="0"/>
                <a:cs typeface="Times New Roman" panose="02020603050405020304" pitchFamily="18" charset="0"/>
              </a:rPr>
              <a:t>n =cycle number</a:t>
            </a:r>
          </a:p>
        </p:txBody>
      </p:sp>
      <p:sp>
        <p:nvSpPr>
          <p:cNvPr id="18439" name="Line 20">
            <a:extLst>
              <a:ext uri="{FF2B5EF4-FFF2-40B4-BE49-F238E27FC236}">
                <a16:creationId xmlns:a16="http://schemas.microsoft.com/office/drawing/2014/main" id="{C561B712-1A70-FB8A-BCD4-D45B279DFF78}"/>
              </a:ext>
            </a:extLst>
          </p:cNvPr>
          <p:cNvSpPr>
            <a:spLocks noChangeShapeType="1"/>
          </p:cNvSpPr>
          <p:nvPr/>
        </p:nvSpPr>
        <p:spPr bwMode="auto">
          <a:xfrm flipV="1">
            <a:off x="1357313" y="1376363"/>
            <a:ext cx="2120900" cy="19812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40" name="Rectangle 21">
            <a:extLst>
              <a:ext uri="{FF2B5EF4-FFF2-40B4-BE49-F238E27FC236}">
                <a16:creationId xmlns:a16="http://schemas.microsoft.com/office/drawing/2014/main" id="{871B510C-557E-DC49-A258-42443E95D2C6}"/>
              </a:ext>
            </a:extLst>
          </p:cNvPr>
          <p:cNvSpPr>
            <a:spLocks noChangeArrowheads="1"/>
          </p:cNvSpPr>
          <p:nvPr/>
        </p:nvSpPr>
        <p:spPr bwMode="auto">
          <a:xfrm>
            <a:off x="2786063" y="1000125"/>
            <a:ext cx="6445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solidFill>
                  <a:schemeClr val="tx2"/>
                </a:solidFill>
                <a:latin typeface="Times New Roman" panose="02020603050405020304" pitchFamily="18" charset="0"/>
              </a:rPr>
              <a:t>X</a:t>
            </a:r>
            <a:r>
              <a:rPr lang="en-US" altLang="en-US" sz="2800" b="1" baseline="-25000">
                <a:solidFill>
                  <a:schemeClr val="tx2"/>
                </a:solidFill>
                <a:latin typeface="Times New Roman" panose="02020603050405020304" pitchFamily="18" charset="0"/>
              </a:rPr>
              <a:t>n</a:t>
            </a:r>
          </a:p>
        </p:txBody>
      </p:sp>
      <p:sp>
        <p:nvSpPr>
          <p:cNvPr id="10" name="Rectangle 22">
            <a:extLst>
              <a:ext uri="{FF2B5EF4-FFF2-40B4-BE49-F238E27FC236}">
                <a16:creationId xmlns:a16="http://schemas.microsoft.com/office/drawing/2014/main" id="{CC1781BD-3098-3933-CABC-2FBF80BF19F0}"/>
              </a:ext>
            </a:extLst>
          </p:cNvPr>
          <p:cNvSpPr>
            <a:spLocks noChangeArrowheads="1"/>
          </p:cNvSpPr>
          <p:nvPr/>
        </p:nvSpPr>
        <p:spPr bwMode="auto">
          <a:xfrm>
            <a:off x="1643063" y="2928938"/>
            <a:ext cx="558800" cy="515937"/>
          </a:xfrm>
          <a:prstGeom prst="rect">
            <a:avLst/>
          </a:prstGeom>
          <a:noFill/>
          <a:ln w="76200">
            <a:noFill/>
            <a:miter lim="800000"/>
            <a:headEnd/>
            <a:tailEnd/>
          </a:ln>
          <a:effectLst/>
        </p:spPr>
        <p:txBody>
          <a:bodyPr wrap="none" lIns="90487" tIns="44450" rIns="90487" bIns="44450">
            <a:spAutoFit/>
          </a:bodyPr>
          <a:lstStyle/>
          <a:p>
            <a:pPr eaLnBrk="0" hangingPunct="0">
              <a:defRPr/>
            </a:pPr>
            <a:r>
              <a:rPr lang="en-US" sz="2800" b="1" dirty="0">
                <a:solidFill>
                  <a:schemeClr val="tx2"/>
                </a:solidFill>
                <a:effectLst>
                  <a:outerShdw blurRad="38100" dist="38100" dir="2700000" algn="tl">
                    <a:srgbClr val="FFFFFF"/>
                  </a:outerShdw>
                </a:effectLst>
                <a:latin typeface="Times New Roman" charset="0"/>
                <a:cs typeface="Arial" charset="0"/>
              </a:rPr>
              <a:t>X</a:t>
            </a:r>
            <a:r>
              <a:rPr lang="en-US" sz="2800" b="1" baseline="-25000" dirty="0">
                <a:solidFill>
                  <a:schemeClr val="tx2"/>
                </a:solidFill>
                <a:effectLst>
                  <a:outerShdw blurRad="38100" dist="38100" dir="2700000" algn="tl">
                    <a:srgbClr val="FFFFFF"/>
                  </a:outerShdw>
                </a:effectLst>
                <a:latin typeface="Times New Roman" charset="0"/>
                <a:cs typeface="Arial" charset="0"/>
              </a:rPr>
              <a:t>0</a:t>
            </a:r>
          </a:p>
        </p:txBody>
      </p:sp>
      <p:sp>
        <p:nvSpPr>
          <p:cNvPr id="18442" name="Text Box 23">
            <a:extLst>
              <a:ext uri="{FF2B5EF4-FFF2-40B4-BE49-F238E27FC236}">
                <a16:creationId xmlns:a16="http://schemas.microsoft.com/office/drawing/2014/main" id="{146F01DE-F1E4-1FBA-29FD-8925BC290EE1}"/>
              </a:ext>
            </a:extLst>
          </p:cNvPr>
          <p:cNvSpPr txBox="1">
            <a:spLocks noChangeArrowheads="1"/>
          </p:cNvSpPr>
          <p:nvPr/>
        </p:nvSpPr>
        <p:spPr bwMode="auto">
          <a:xfrm>
            <a:off x="1500188" y="3429000"/>
            <a:ext cx="164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solidFill>
                  <a:schemeClr val="tx2"/>
                </a:solidFill>
                <a:latin typeface="Times New Roman" panose="02020603050405020304" pitchFamily="18" charset="0"/>
              </a:rPr>
              <a:t>cycle number</a:t>
            </a:r>
          </a:p>
        </p:txBody>
      </p:sp>
      <p:sp>
        <p:nvSpPr>
          <p:cNvPr id="18443" name="Line 8">
            <a:extLst>
              <a:ext uri="{FF2B5EF4-FFF2-40B4-BE49-F238E27FC236}">
                <a16:creationId xmlns:a16="http://schemas.microsoft.com/office/drawing/2014/main" id="{38624214-48BE-7EDD-04C7-453AB1CDBFD8}"/>
              </a:ext>
            </a:extLst>
          </p:cNvPr>
          <p:cNvSpPr>
            <a:spLocks noChangeShapeType="1"/>
          </p:cNvSpPr>
          <p:nvPr/>
        </p:nvSpPr>
        <p:spPr bwMode="auto">
          <a:xfrm>
            <a:off x="1214438" y="2936875"/>
            <a:ext cx="12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44" name="Line 9">
            <a:extLst>
              <a:ext uri="{FF2B5EF4-FFF2-40B4-BE49-F238E27FC236}">
                <a16:creationId xmlns:a16="http://schemas.microsoft.com/office/drawing/2014/main" id="{1E45D883-3201-36F3-50CE-8A46AE8061FE}"/>
              </a:ext>
            </a:extLst>
          </p:cNvPr>
          <p:cNvSpPr>
            <a:spLocks noChangeShapeType="1"/>
          </p:cNvSpPr>
          <p:nvPr/>
        </p:nvSpPr>
        <p:spPr bwMode="auto">
          <a:xfrm>
            <a:off x="1214438" y="3394075"/>
            <a:ext cx="12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45" name="Line 10">
            <a:extLst>
              <a:ext uri="{FF2B5EF4-FFF2-40B4-BE49-F238E27FC236}">
                <a16:creationId xmlns:a16="http://schemas.microsoft.com/office/drawing/2014/main" id="{4433D4B2-98D2-B2B4-31AD-923DE8B9E787}"/>
              </a:ext>
            </a:extLst>
          </p:cNvPr>
          <p:cNvSpPr>
            <a:spLocks noChangeShapeType="1"/>
          </p:cNvSpPr>
          <p:nvPr/>
        </p:nvSpPr>
        <p:spPr bwMode="auto">
          <a:xfrm>
            <a:off x="1214438" y="3013075"/>
            <a:ext cx="12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46" name="Line 11">
            <a:extLst>
              <a:ext uri="{FF2B5EF4-FFF2-40B4-BE49-F238E27FC236}">
                <a16:creationId xmlns:a16="http://schemas.microsoft.com/office/drawing/2014/main" id="{1523F241-AB19-D800-AC14-DDDB3BC88477}"/>
              </a:ext>
            </a:extLst>
          </p:cNvPr>
          <p:cNvSpPr>
            <a:spLocks noChangeShapeType="1"/>
          </p:cNvSpPr>
          <p:nvPr/>
        </p:nvSpPr>
        <p:spPr bwMode="auto">
          <a:xfrm>
            <a:off x="1214438" y="3165475"/>
            <a:ext cx="12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47" name="Line 12">
            <a:extLst>
              <a:ext uri="{FF2B5EF4-FFF2-40B4-BE49-F238E27FC236}">
                <a16:creationId xmlns:a16="http://schemas.microsoft.com/office/drawing/2014/main" id="{25340917-0FD4-EDA2-1E7C-ED30D0142568}"/>
              </a:ext>
            </a:extLst>
          </p:cNvPr>
          <p:cNvSpPr>
            <a:spLocks noChangeShapeType="1"/>
          </p:cNvSpPr>
          <p:nvPr/>
        </p:nvSpPr>
        <p:spPr bwMode="auto">
          <a:xfrm>
            <a:off x="1214438" y="2098675"/>
            <a:ext cx="12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48" name="Line 13">
            <a:extLst>
              <a:ext uri="{FF2B5EF4-FFF2-40B4-BE49-F238E27FC236}">
                <a16:creationId xmlns:a16="http://schemas.microsoft.com/office/drawing/2014/main" id="{D85CA7AF-1F5C-2FBF-7D57-6003A18493AA}"/>
              </a:ext>
            </a:extLst>
          </p:cNvPr>
          <p:cNvSpPr>
            <a:spLocks noChangeShapeType="1"/>
          </p:cNvSpPr>
          <p:nvPr/>
        </p:nvSpPr>
        <p:spPr bwMode="auto">
          <a:xfrm>
            <a:off x="1214438" y="2555875"/>
            <a:ext cx="12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49" name="Line 14">
            <a:extLst>
              <a:ext uri="{FF2B5EF4-FFF2-40B4-BE49-F238E27FC236}">
                <a16:creationId xmlns:a16="http://schemas.microsoft.com/office/drawing/2014/main" id="{54F9EDFF-1D42-125F-FE4C-52F902A30110}"/>
              </a:ext>
            </a:extLst>
          </p:cNvPr>
          <p:cNvSpPr>
            <a:spLocks noChangeShapeType="1"/>
          </p:cNvSpPr>
          <p:nvPr/>
        </p:nvSpPr>
        <p:spPr bwMode="auto">
          <a:xfrm>
            <a:off x="1214438" y="2174875"/>
            <a:ext cx="12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50" name="Line 15">
            <a:extLst>
              <a:ext uri="{FF2B5EF4-FFF2-40B4-BE49-F238E27FC236}">
                <a16:creationId xmlns:a16="http://schemas.microsoft.com/office/drawing/2014/main" id="{CFD0B684-4FCB-0961-E4E2-3909CF8FD6AA}"/>
              </a:ext>
            </a:extLst>
          </p:cNvPr>
          <p:cNvSpPr>
            <a:spLocks noChangeShapeType="1"/>
          </p:cNvSpPr>
          <p:nvPr/>
        </p:nvSpPr>
        <p:spPr bwMode="auto">
          <a:xfrm>
            <a:off x="1214438" y="2327275"/>
            <a:ext cx="12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51" name="Line 16">
            <a:extLst>
              <a:ext uri="{FF2B5EF4-FFF2-40B4-BE49-F238E27FC236}">
                <a16:creationId xmlns:a16="http://schemas.microsoft.com/office/drawing/2014/main" id="{CE082403-9380-E1EB-8562-B488FF379DD9}"/>
              </a:ext>
            </a:extLst>
          </p:cNvPr>
          <p:cNvSpPr>
            <a:spLocks noChangeShapeType="1"/>
          </p:cNvSpPr>
          <p:nvPr/>
        </p:nvSpPr>
        <p:spPr bwMode="auto">
          <a:xfrm>
            <a:off x="1214438" y="1184275"/>
            <a:ext cx="12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52" name="Line 17">
            <a:extLst>
              <a:ext uri="{FF2B5EF4-FFF2-40B4-BE49-F238E27FC236}">
                <a16:creationId xmlns:a16="http://schemas.microsoft.com/office/drawing/2014/main" id="{1B3F202D-DE38-5ED3-2D0E-5EBB6DEE08D9}"/>
              </a:ext>
            </a:extLst>
          </p:cNvPr>
          <p:cNvSpPr>
            <a:spLocks noChangeShapeType="1"/>
          </p:cNvSpPr>
          <p:nvPr/>
        </p:nvSpPr>
        <p:spPr bwMode="auto">
          <a:xfrm>
            <a:off x="1214438" y="1641475"/>
            <a:ext cx="12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53" name="Line 18">
            <a:extLst>
              <a:ext uri="{FF2B5EF4-FFF2-40B4-BE49-F238E27FC236}">
                <a16:creationId xmlns:a16="http://schemas.microsoft.com/office/drawing/2014/main" id="{EEB8302A-0B61-09F6-BA61-D2CAF02F5529}"/>
              </a:ext>
            </a:extLst>
          </p:cNvPr>
          <p:cNvSpPr>
            <a:spLocks noChangeShapeType="1"/>
          </p:cNvSpPr>
          <p:nvPr/>
        </p:nvSpPr>
        <p:spPr bwMode="auto">
          <a:xfrm>
            <a:off x="1214438" y="1260475"/>
            <a:ext cx="12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54" name="Line 19">
            <a:extLst>
              <a:ext uri="{FF2B5EF4-FFF2-40B4-BE49-F238E27FC236}">
                <a16:creationId xmlns:a16="http://schemas.microsoft.com/office/drawing/2014/main" id="{F39083E5-F4DD-8EC5-51F5-724E97D38634}"/>
              </a:ext>
            </a:extLst>
          </p:cNvPr>
          <p:cNvSpPr>
            <a:spLocks noChangeShapeType="1"/>
          </p:cNvSpPr>
          <p:nvPr/>
        </p:nvSpPr>
        <p:spPr bwMode="auto">
          <a:xfrm>
            <a:off x="1214438" y="1412875"/>
            <a:ext cx="12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cxnSp>
        <p:nvCxnSpPr>
          <p:cNvPr id="27" name="Straight Arrow Connector 26">
            <a:extLst>
              <a:ext uri="{FF2B5EF4-FFF2-40B4-BE49-F238E27FC236}">
                <a16:creationId xmlns:a16="http://schemas.microsoft.com/office/drawing/2014/main" id="{B659958C-4179-3179-48E1-5E840DF434A9}"/>
              </a:ext>
            </a:extLst>
          </p:cNvPr>
          <p:cNvCxnSpPr/>
          <p:nvPr/>
        </p:nvCxnSpPr>
        <p:spPr>
          <a:xfrm rot="5400000" flipH="1" flipV="1">
            <a:off x="36513" y="2178050"/>
            <a:ext cx="250031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83E476B-9842-381D-F151-08AE6B50AB08}"/>
              </a:ext>
            </a:extLst>
          </p:cNvPr>
          <p:cNvCxnSpPr/>
          <p:nvPr/>
        </p:nvCxnSpPr>
        <p:spPr>
          <a:xfrm>
            <a:off x="1285875" y="3429000"/>
            <a:ext cx="2571750" cy="285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57" name="TextBox 34">
            <a:extLst>
              <a:ext uri="{FF2B5EF4-FFF2-40B4-BE49-F238E27FC236}">
                <a16:creationId xmlns:a16="http://schemas.microsoft.com/office/drawing/2014/main" id="{54E40D3F-DAFE-A3F3-05C4-B37BDB3D9415}"/>
              </a:ext>
            </a:extLst>
          </p:cNvPr>
          <p:cNvSpPr txBox="1">
            <a:spLocks noChangeArrowheads="1"/>
          </p:cNvSpPr>
          <p:nvPr/>
        </p:nvSpPr>
        <p:spPr bwMode="auto">
          <a:xfrm>
            <a:off x="935038" y="1714500"/>
            <a:ext cx="350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A</a:t>
            </a:r>
          </a:p>
        </p:txBody>
      </p:sp>
      <p:pic>
        <p:nvPicPr>
          <p:cNvPr id="18458" name="Picture 2" descr="C:\Documents and Settings\DELL\My Documents\My Pictures\images.jpg">
            <a:extLst>
              <a:ext uri="{FF2B5EF4-FFF2-40B4-BE49-F238E27FC236}">
                <a16:creationId xmlns:a16="http://schemas.microsoft.com/office/drawing/2014/main" id="{F76527D6-D100-6164-ED30-3A29B3AA2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DNA_logo.jpg">
            <a:extLst>
              <a:ext uri="{FF2B5EF4-FFF2-40B4-BE49-F238E27FC236}">
                <a16:creationId xmlns:a16="http://schemas.microsoft.com/office/drawing/2014/main" id="{E4C9C783-64C6-A8BE-1F67-E28E7EBC1E69}"/>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38" name="Picture 37" descr="DNA_logo.jpg">
            <a:extLst>
              <a:ext uri="{FF2B5EF4-FFF2-40B4-BE49-F238E27FC236}">
                <a16:creationId xmlns:a16="http://schemas.microsoft.com/office/drawing/2014/main" id="{901D8A41-06A7-5BC8-B559-41DBD7EE14C6}"/>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18461" name="Rectangle 9">
            <a:extLst>
              <a:ext uri="{FF2B5EF4-FFF2-40B4-BE49-F238E27FC236}">
                <a16:creationId xmlns:a16="http://schemas.microsoft.com/office/drawing/2014/main" id="{FCD2F5D9-0188-5236-A493-B6B8F5CEE214}"/>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18462" name="Rectangle 10">
            <a:extLst>
              <a:ext uri="{FF2B5EF4-FFF2-40B4-BE49-F238E27FC236}">
                <a16:creationId xmlns:a16="http://schemas.microsoft.com/office/drawing/2014/main" id="{537EBEA4-4BC1-145C-4FE4-01F2B892F25F}"/>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18463" name="Rectangle 11">
            <a:extLst>
              <a:ext uri="{FF2B5EF4-FFF2-40B4-BE49-F238E27FC236}">
                <a16:creationId xmlns:a16="http://schemas.microsoft.com/office/drawing/2014/main" id="{AB3D45F1-F8B2-C4A0-8159-4D3D89D90881}"/>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18464" name="Rectangle 12">
            <a:extLst>
              <a:ext uri="{FF2B5EF4-FFF2-40B4-BE49-F238E27FC236}">
                <a16:creationId xmlns:a16="http://schemas.microsoft.com/office/drawing/2014/main" id="{8FE0C87A-A9E1-177D-0A26-F660B58FB78A}"/>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18465" name="Rectangle 13">
            <a:extLst>
              <a:ext uri="{FF2B5EF4-FFF2-40B4-BE49-F238E27FC236}">
                <a16:creationId xmlns:a16="http://schemas.microsoft.com/office/drawing/2014/main" id="{2C2BE033-DE66-189B-8E68-35B90588EDFB}"/>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18466" name="Rectangle 14">
            <a:extLst>
              <a:ext uri="{FF2B5EF4-FFF2-40B4-BE49-F238E27FC236}">
                <a16:creationId xmlns:a16="http://schemas.microsoft.com/office/drawing/2014/main" id="{9EC66484-36B0-CFFC-A12E-70DA010A48B4}"/>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18467" name="Rectangle 15">
            <a:extLst>
              <a:ext uri="{FF2B5EF4-FFF2-40B4-BE49-F238E27FC236}">
                <a16:creationId xmlns:a16="http://schemas.microsoft.com/office/drawing/2014/main" id="{3A37D118-0D5D-72B1-6EEF-5B36FB228F08}"/>
              </a:ext>
            </a:extLst>
          </p:cNvPr>
          <p:cNvSpPr>
            <a:spLocks noChangeArrowheads="1"/>
          </p:cNvSpPr>
          <p:nvPr/>
        </p:nvSpPr>
        <p:spPr bwMode="auto">
          <a:xfrm rot="1567779">
            <a:off x="7107238" y="2752725"/>
            <a:ext cx="2268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Real Time PCR</a:t>
            </a:r>
            <a:endParaRPr lang="en-US" altLang="en-US" sz="2400" b="1">
              <a:solidFill>
                <a:srgbClr val="FF0000"/>
              </a:solidFill>
            </a:endParaRPr>
          </a:p>
        </p:txBody>
      </p:sp>
      <p:sp>
        <p:nvSpPr>
          <p:cNvPr id="18468" name="Rectangle 2">
            <a:extLst>
              <a:ext uri="{FF2B5EF4-FFF2-40B4-BE49-F238E27FC236}">
                <a16:creationId xmlns:a16="http://schemas.microsoft.com/office/drawing/2014/main" id="{2AB76AC2-986D-B076-6E3A-2C3ABC62384C}"/>
              </a:ext>
            </a:extLst>
          </p:cNvPr>
          <p:cNvSpPr>
            <a:spLocks noChangeArrowheads="1"/>
          </p:cNvSpPr>
          <p:nvPr/>
        </p:nvSpPr>
        <p:spPr bwMode="auto">
          <a:xfrm>
            <a:off x="4754563" y="5072063"/>
            <a:ext cx="2174875" cy="1357312"/>
          </a:xfrm>
          <a:prstGeom prst="rect">
            <a:avLst/>
          </a:prstGeom>
          <a:gradFill rotWithShape="0">
            <a:gsLst>
              <a:gs pos="0">
                <a:srgbClr val="114FFB"/>
              </a:gs>
              <a:gs pos="100000">
                <a:srgbClr val="05184B"/>
              </a:gs>
            </a:gsLst>
            <a:lin ang="5400000" scaled="1"/>
          </a:gra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469" name="Rectangle 3">
            <a:extLst>
              <a:ext uri="{FF2B5EF4-FFF2-40B4-BE49-F238E27FC236}">
                <a16:creationId xmlns:a16="http://schemas.microsoft.com/office/drawing/2014/main" id="{DA48F9F0-672D-9FC9-34E4-2A96E76C0517}"/>
              </a:ext>
            </a:extLst>
          </p:cNvPr>
          <p:cNvSpPr>
            <a:spLocks noChangeArrowheads="1"/>
          </p:cNvSpPr>
          <p:nvPr/>
        </p:nvSpPr>
        <p:spPr bwMode="auto">
          <a:xfrm>
            <a:off x="2357438" y="5072063"/>
            <a:ext cx="2174875" cy="1357312"/>
          </a:xfrm>
          <a:prstGeom prst="rect">
            <a:avLst/>
          </a:prstGeom>
          <a:gradFill rotWithShape="0">
            <a:gsLst>
              <a:gs pos="0">
                <a:srgbClr val="114FFB"/>
              </a:gs>
              <a:gs pos="100000">
                <a:srgbClr val="05184B"/>
              </a:gs>
            </a:gsLst>
            <a:lin ang="5400000" scaled="1"/>
          </a:gra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470" name="Rectangle 12">
            <a:extLst>
              <a:ext uri="{FF2B5EF4-FFF2-40B4-BE49-F238E27FC236}">
                <a16:creationId xmlns:a16="http://schemas.microsoft.com/office/drawing/2014/main" id="{C837720F-52F2-B5B9-1F60-217D6AF28BB7}"/>
              </a:ext>
            </a:extLst>
          </p:cNvPr>
          <p:cNvSpPr>
            <a:spLocks noChangeArrowheads="1"/>
          </p:cNvSpPr>
          <p:nvPr/>
        </p:nvSpPr>
        <p:spPr bwMode="auto">
          <a:xfrm>
            <a:off x="1000125" y="3929063"/>
            <a:ext cx="69294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7" tIns="44450" rIns="90487"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solidFill>
                  <a:srgbClr val="000066"/>
                </a:solidFill>
                <a:latin typeface="Times New Roman" panose="02020603050405020304" pitchFamily="18" charset="0"/>
                <a:cs typeface="Times New Roman" panose="02020603050405020304" pitchFamily="18" charset="0"/>
              </a:rPr>
              <a:t>A difference of </a:t>
            </a:r>
            <a:r>
              <a:rPr lang="en-US" altLang="en-US" sz="2000" b="1" u="sng">
                <a:solidFill>
                  <a:srgbClr val="000066"/>
                </a:solidFill>
                <a:latin typeface="Times New Roman" panose="02020603050405020304" pitchFamily="18" charset="0"/>
                <a:cs typeface="Times New Roman" panose="02020603050405020304" pitchFamily="18" charset="0"/>
              </a:rPr>
              <a:t>0.1</a:t>
            </a:r>
            <a:r>
              <a:rPr lang="en-US" altLang="en-US" sz="2000">
                <a:solidFill>
                  <a:srgbClr val="000066"/>
                </a:solidFill>
                <a:latin typeface="Times New Roman" panose="02020603050405020304" pitchFamily="18" charset="0"/>
                <a:cs typeface="Times New Roman" panose="02020603050405020304" pitchFamily="18" charset="0"/>
              </a:rPr>
              <a:t> in amplification efficiency create a </a:t>
            </a:r>
            <a:r>
              <a:rPr lang="en-US" altLang="en-US" sz="2000" b="1" u="sng">
                <a:solidFill>
                  <a:srgbClr val="000066"/>
                </a:solidFill>
                <a:latin typeface="Times New Roman" panose="02020603050405020304" pitchFamily="18" charset="0"/>
                <a:cs typeface="Times New Roman" panose="02020603050405020304" pitchFamily="18" charset="0"/>
              </a:rPr>
              <a:t>five-fold </a:t>
            </a:r>
            <a:r>
              <a:rPr lang="en-US" altLang="en-US" sz="2000">
                <a:solidFill>
                  <a:srgbClr val="000066"/>
                </a:solidFill>
                <a:latin typeface="Times New Roman" panose="02020603050405020304" pitchFamily="18" charset="0"/>
                <a:cs typeface="Times New Roman" panose="02020603050405020304" pitchFamily="18" charset="0"/>
              </a:rPr>
              <a:t>difference in the final ratio of PCR products after 30 cycles.</a:t>
            </a:r>
          </a:p>
        </p:txBody>
      </p:sp>
      <p:sp>
        <p:nvSpPr>
          <p:cNvPr id="18471" name="Rectangle 6">
            <a:extLst>
              <a:ext uri="{FF2B5EF4-FFF2-40B4-BE49-F238E27FC236}">
                <a16:creationId xmlns:a16="http://schemas.microsoft.com/office/drawing/2014/main" id="{5BE736F9-70A5-05C4-14B2-DFC3BEFC2E8E}"/>
              </a:ext>
            </a:extLst>
          </p:cNvPr>
          <p:cNvSpPr>
            <a:spLocks noChangeArrowheads="1"/>
          </p:cNvSpPr>
          <p:nvPr/>
        </p:nvSpPr>
        <p:spPr bwMode="auto">
          <a:xfrm>
            <a:off x="3830638" y="4643438"/>
            <a:ext cx="1598612" cy="366712"/>
          </a:xfrm>
          <a:prstGeom prst="rect">
            <a:avLst/>
          </a:prstGeom>
          <a:solidFill>
            <a:srgbClr val="0070C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FF0066"/>
                </a:solidFill>
              </a:rPr>
              <a:t>X</a:t>
            </a:r>
            <a:r>
              <a:rPr lang="en-US" altLang="en-US" b="1" baseline="-25000">
                <a:solidFill>
                  <a:srgbClr val="FF0066"/>
                </a:solidFill>
              </a:rPr>
              <a:t>n</a:t>
            </a:r>
            <a:r>
              <a:rPr lang="en-US" altLang="en-US" b="1">
                <a:solidFill>
                  <a:srgbClr val="FF0066"/>
                </a:solidFill>
              </a:rPr>
              <a:t> = X</a:t>
            </a:r>
            <a:r>
              <a:rPr lang="en-US" altLang="en-US" b="1" baseline="-25000">
                <a:solidFill>
                  <a:srgbClr val="FF0066"/>
                </a:solidFill>
              </a:rPr>
              <a:t>0</a:t>
            </a:r>
            <a:r>
              <a:rPr lang="en-US" altLang="en-US" b="1">
                <a:solidFill>
                  <a:srgbClr val="FF0066"/>
                </a:solidFill>
              </a:rPr>
              <a:t>(1+E)</a:t>
            </a:r>
            <a:r>
              <a:rPr lang="en-US" altLang="en-US" b="1" baseline="30000">
                <a:solidFill>
                  <a:srgbClr val="FF0066"/>
                </a:solidFill>
              </a:rPr>
              <a:t>n</a:t>
            </a:r>
          </a:p>
        </p:txBody>
      </p:sp>
      <p:sp>
        <p:nvSpPr>
          <p:cNvPr id="51" name="Rectangle 7">
            <a:extLst>
              <a:ext uri="{FF2B5EF4-FFF2-40B4-BE49-F238E27FC236}">
                <a16:creationId xmlns:a16="http://schemas.microsoft.com/office/drawing/2014/main" id="{2D8D0710-F2EF-CC2A-0ABE-8B3F6A2C6923}"/>
              </a:ext>
            </a:extLst>
          </p:cNvPr>
          <p:cNvSpPr>
            <a:spLocks noChangeArrowheads="1"/>
          </p:cNvSpPr>
          <p:nvPr/>
        </p:nvSpPr>
        <p:spPr bwMode="auto">
          <a:xfrm>
            <a:off x="2357438" y="5143500"/>
            <a:ext cx="4357687" cy="396875"/>
          </a:xfrm>
          <a:prstGeom prst="rect">
            <a:avLst/>
          </a:prstGeom>
          <a:noFill/>
          <a:ln w="25400">
            <a:noFill/>
            <a:miter lim="800000"/>
            <a:headEnd/>
            <a:tailEnd/>
          </a:ln>
          <a:effectLst/>
        </p:spPr>
        <p:txBody>
          <a:bodyPr lIns="90487" tIns="44450" rIns="90487" bIns="44450">
            <a:spAutoFit/>
          </a:bodyPr>
          <a:lstStyle/>
          <a:p>
            <a:pPr eaLnBrk="0" hangingPunct="0">
              <a:defRPr/>
            </a:pPr>
            <a:r>
              <a:rPr lang="en-US" sz="2000" b="1" dirty="0">
                <a:solidFill>
                  <a:srgbClr val="FF0066"/>
                </a:solidFill>
                <a:effectLst>
                  <a:outerShdw blurRad="38100" dist="38100" dir="2700000" algn="tl">
                    <a:srgbClr val="000000"/>
                  </a:outerShdw>
                </a:effectLst>
                <a:latin typeface="Times New Roman" charset="0"/>
                <a:cs typeface="Arial" charset="0"/>
              </a:rPr>
              <a:t>Case 1:  E = 0.9           Case 2:  E = 0.8</a:t>
            </a:r>
          </a:p>
        </p:txBody>
      </p:sp>
      <p:sp>
        <p:nvSpPr>
          <p:cNvPr id="52" name="Rectangle 8">
            <a:extLst>
              <a:ext uri="{FF2B5EF4-FFF2-40B4-BE49-F238E27FC236}">
                <a16:creationId xmlns:a16="http://schemas.microsoft.com/office/drawing/2014/main" id="{AF1BB52E-A5B7-E140-602E-307A67986EFA}"/>
              </a:ext>
            </a:extLst>
          </p:cNvPr>
          <p:cNvSpPr>
            <a:spLocks noChangeArrowheads="1"/>
          </p:cNvSpPr>
          <p:nvPr/>
        </p:nvSpPr>
        <p:spPr bwMode="auto">
          <a:xfrm>
            <a:off x="2357438" y="5572125"/>
            <a:ext cx="2120900" cy="396875"/>
          </a:xfrm>
          <a:prstGeom prst="rect">
            <a:avLst/>
          </a:prstGeom>
          <a:noFill/>
          <a:ln w="25400">
            <a:noFill/>
            <a:miter lim="800000"/>
            <a:headEnd/>
            <a:tailEnd/>
          </a:ln>
          <a:effectLst/>
        </p:spPr>
        <p:txBody>
          <a:bodyPr wrap="none" lIns="90487" tIns="44450" rIns="90487" bIns="44450">
            <a:spAutoFit/>
          </a:bodyPr>
          <a:lstStyle/>
          <a:p>
            <a:pPr eaLnBrk="0" hangingPunct="0">
              <a:defRPr/>
            </a:pPr>
            <a:r>
              <a:rPr lang="en-US" sz="2000" b="1" dirty="0" err="1">
                <a:solidFill>
                  <a:srgbClr val="FF0066"/>
                </a:solidFill>
                <a:effectLst>
                  <a:outerShdw blurRad="38100" dist="38100" dir="2700000" algn="tl">
                    <a:srgbClr val="000000"/>
                  </a:outerShdw>
                </a:effectLst>
                <a:latin typeface="Times New Roman" charset="0"/>
                <a:cs typeface="Arial" charset="0"/>
              </a:rPr>
              <a:t>X</a:t>
            </a:r>
            <a:r>
              <a:rPr lang="en-US" sz="2000" b="1" baseline="-25000" dirty="0" err="1">
                <a:solidFill>
                  <a:srgbClr val="FF0066"/>
                </a:solidFill>
                <a:effectLst>
                  <a:outerShdw blurRad="38100" dist="38100" dir="2700000" algn="tl">
                    <a:srgbClr val="000000"/>
                  </a:outerShdw>
                </a:effectLst>
                <a:latin typeface="Times New Roman" charset="0"/>
                <a:cs typeface="Arial" charset="0"/>
              </a:rPr>
              <a:t>n</a:t>
            </a:r>
            <a:r>
              <a:rPr lang="en-US" sz="2000" b="1" dirty="0">
                <a:solidFill>
                  <a:srgbClr val="FF0066"/>
                </a:solidFill>
                <a:effectLst>
                  <a:outerShdw blurRad="38100" dist="38100" dir="2700000" algn="tl">
                    <a:srgbClr val="000000"/>
                  </a:outerShdw>
                </a:effectLst>
                <a:latin typeface="Times New Roman" charset="0"/>
                <a:cs typeface="Arial" charset="0"/>
              </a:rPr>
              <a:t> = 100 (1+0.9)</a:t>
            </a:r>
            <a:r>
              <a:rPr lang="en-US" sz="2000" b="1" baseline="30000" dirty="0">
                <a:solidFill>
                  <a:srgbClr val="FF0066"/>
                </a:solidFill>
                <a:effectLst>
                  <a:outerShdw blurRad="38100" dist="38100" dir="2700000" algn="tl">
                    <a:srgbClr val="000000"/>
                  </a:outerShdw>
                </a:effectLst>
                <a:latin typeface="Times New Roman" charset="0"/>
                <a:cs typeface="Arial" charset="0"/>
              </a:rPr>
              <a:t>30</a:t>
            </a:r>
          </a:p>
        </p:txBody>
      </p:sp>
      <p:sp>
        <p:nvSpPr>
          <p:cNvPr id="53" name="Rectangle 9">
            <a:extLst>
              <a:ext uri="{FF2B5EF4-FFF2-40B4-BE49-F238E27FC236}">
                <a16:creationId xmlns:a16="http://schemas.microsoft.com/office/drawing/2014/main" id="{46DC557C-F5FA-7BD0-CB1A-94F4D6868AF7}"/>
              </a:ext>
            </a:extLst>
          </p:cNvPr>
          <p:cNvSpPr>
            <a:spLocks noChangeArrowheads="1"/>
          </p:cNvSpPr>
          <p:nvPr/>
        </p:nvSpPr>
        <p:spPr bwMode="auto">
          <a:xfrm>
            <a:off x="4826000" y="5527675"/>
            <a:ext cx="2120900" cy="396875"/>
          </a:xfrm>
          <a:prstGeom prst="rect">
            <a:avLst/>
          </a:prstGeom>
          <a:noFill/>
          <a:ln w="25400">
            <a:noFill/>
            <a:miter lim="800000"/>
            <a:headEnd/>
            <a:tailEnd/>
          </a:ln>
          <a:effectLst/>
        </p:spPr>
        <p:txBody>
          <a:bodyPr wrap="none" lIns="90487" tIns="44450" rIns="90487" bIns="44450">
            <a:spAutoFit/>
          </a:bodyPr>
          <a:lstStyle/>
          <a:p>
            <a:pPr eaLnBrk="0" hangingPunct="0">
              <a:defRPr/>
            </a:pPr>
            <a:r>
              <a:rPr lang="en-US" sz="2000" b="1" dirty="0" err="1">
                <a:solidFill>
                  <a:srgbClr val="FF0066"/>
                </a:solidFill>
                <a:effectLst>
                  <a:outerShdw blurRad="38100" dist="38100" dir="2700000" algn="tl">
                    <a:srgbClr val="000000"/>
                  </a:outerShdw>
                </a:effectLst>
                <a:latin typeface="Times New Roman" charset="0"/>
                <a:cs typeface="Arial" charset="0"/>
              </a:rPr>
              <a:t>X</a:t>
            </a:r>
            <a:r>
              <a:rPr lang="en-US" sz="2000" b="1" baseline="-25000" dirty="0" err="1">
                <a:solidFill>
                  <a:srgbClr val="FF0066"/>
                </a:solidFill>
                <a:effectLst>
                  <a:outerShdw blurRad="38100" dist="38100" dir="2700000" algn="tl">
                    <a:srgbClr val="000000"/>
                  </a:outerShdw>
                </a:effectLst>
                <a:latin typeface="Times New Roman" charset="0"/>
                <a:cs typeface="Arial" charset="0"/>
              </a:rPr>
              <a:t>n</a:t>
            </a:r>
            <a:r>
              <a:rPr lang="en-US" sz="2000" b="1" dirty="0">
                <a:solidFill>
                  <a:srgbClr val="FF0066"/>
                </a:solidFill>
                <a:effectLst>
                  <a:outerShdw blurRad="38100" dist="38100" dir="2700000" algn="tl">
                    <a:srgbClr val="000000"/>
                  </a:outerShdw>
                </a:effectLst>
                <a:latin typeface="Times New Roman" charset="0"/>
                <a:cs typeface="Arial" charset="0"/>
              </a:rPr>
              <a:t> = 100 (1+0.8)</a:t>
            </a:r>
            <a:r>
              <a:rPr lang="en-US" sz="2000" b="1" baseline="30000" dirty="0">
                <a:solidFill>
                  <a:srgbClr val="FF0066"/>
                </a:solidFill>
                <a:effectLst>
                  <a:outerShdw blurRad="38100" dist="38100" dir="2700000" algn="tl">
                    <a:srgbClr val="000000"/>
                  </a:outerShdw>
                </a:effectLst>
                <a:latin typeface="Times New Roman" charset="0"/>
                <a:cs typeface="Arial" charset="0"/>
              </a:rPr>
              <a:t>30</a:t>
            </a:r>
          </a:p>
        </p:txBody>
      </p:sp>
      <p:sp>
        <p:nvSpPr>
          <p:cNvPr id="54" name="Rectangle 10">
            <a:extLst>
              <a:ext uri="{FF2B5EF4-FFF2-40B4-BE49-F238E27FC236}">
                <a16:creationId xmlns:a16="http://schemas.microsoft.com/office/drawing/2014/main" id="{0D5C9507-4485-2D70-BDB3-5B57887D294F}"/>
              </a:ext>
            </a:extLst>
          </p:cNvPr>
          <p:cNvSpPr>
            <a:spLocks noChangeArrowheads="1"/>
          </p:cNvSpPr>
          <p:nvPr/>
        </p:nvSpPr>
        <p:spPr bwMode="auto">
          <a:xfrm>
            <a:off x="2357438" y="5929313"/>
            <a:ext cx="1741487" cy="396875"/>
          </a:xfrm>
          <a:prstGeom prst="rect">
            <a:avLst/>
          </a:prstGeom>
          <a:noFill/>
          <a:ln w="25400">
            <a:noFill/>
            <a:miter lim="800000"/>
            <a:headEnd/>
            <a:tailEnd/>
          </a:ln>
          <a:effectLst/>
        </p:spPr>
        <p:txBody>
          <a:bodyPr wrap="none" lIns="90487" tIns="44450" rIns="90487" bIns="44450">
            <a:spAutoFit/>
          </a:bodyPr>
          <a:lstStyle/>
          <a:p>
            <a:pPr eaLnBrk="0" hangingPunct="0">
              <a:defRPr/>
            </a:pPr>
            <a:r>
              <a:rPr lang="en-US" sz="2000" b="1" dirty="0" err="1">
                <a:solidFill>
                  <a:srgbClr val="FF0066"/>
                </a:solidFill>
                <a:effectLst>
                  <a:outerShdw blurRad="38100" dist="38100" dir="2700000" algn="tl">
                    <a:srgbClr val="000000"/>
                  </a:outerShdw>
                </a:effectLst>
                <a:latin typeface="Times New Roman" charset="0"/>
                <a:cs typeface="Arial" charset="0"/>
              </a:rPr>
              <a:t>X</a:t>
            </a:r>
            <a:r>
              <a:rPr lang="en-US" sz="2000" b="1" baseline="-25000" dirty="0" err="1">
                <a:solidFill>
                  <a:srgbClr val="FF0066"/>
                </a:solidFill>
                <a:effectLst>
                  <a:outerShdw blurRad="38100" dist="38100" dir="2700000" algn="tl">
                    <a:srgbClr val="000000"/>
                  </a:outerShdw>
                </a:effectLst>
                <a:latin typeface="Times New Roman" charset="0"/>
                <a:cs typeface="Arial" charset="0"/>
              </a:rPr>
              <a:t>n</a:t>
            </a:r>
            <a:r>
              <a:rPr lang="en-US" sz="2000" b="1" dirty="0">
                <a:solidFill>
                  <a:srgbClr val="FF0066"/>
                </a:solidFill>
                <a:effectLst>
                  <a:outerShdw blurRad="38100" dist="38100" dir="2700000" algn="tl">
                    <a:srgbClr val="000000"/>
                  </a:outerShdw>
                </a:effectLst>
                <a:latin typeface="Times New Roman" charset="0"/>
                <a:cs typeface="Arial" charset="0"/>
              </a:rPr>
              <a:t> = 2.3 x 10</a:t>
            </a:r>
            <a:r>
              <a:rPr lang="en-US" sz="2000" b="1" baseline="30000" dirty="0">
                <a:solidFill>
                  <a:srgbClr val="FF0066"/>
                </a:solidFill>
                <a:effectLst>
                  <a:outerShdw blurRad="38100" dist="38100" dir="2700000" algn="tl">
                    <a:srgbClr val="000000"/>
                  </a:outerShdw>
                </a:effectLst>
                <a:latin typeface="Times New Roman" charset="0"/>
                <a:cs typeface="Arial" charset="0"/>
              </a:rPr>
              <a:t>10</a:t>
            </a:r>
          </a:p>
        </p:txBody>
      </p:sp>
      <p:sp>
        <p:nvSpPr>
          <p:cNvPr id="55" name="Rectangle 11">
            <a:extLst>
              <a:ext uri="{FF2B5EF4-FFF2-40B4-BE49-F238E27FC236}">
                <a16:creationId xmlns:a16="http://schemas.microsoft.com/office/drawing/2014/main" id="{B40B47EB-FBD4-CF51-44A7-450B7D57A185}"/>
              </a:ext>
            </a:extLst>
          </p:cNvPr>
          <p:cNvSpPr>
            <a:spLocks noChangeArrowheads="1"/>
          </p:cNvSpPr>
          <p:nvPr/>
        </p:nvSpPr>
        <p:spPr bwMode="auto">
          <a:xfrm>
            <a:off x="4826000" y="5956300"/>
            <a:ext cx="1655763" cy="396875"/>
          </a:xfrm>
          <a:prstGeom prst="rect">
            <a:avLst/>
          </a:prstGeom>
          <a:noFill/>
          <a:ln w="25400">
            <a:noFill/>
            <a:miter lim="800000"/>
            <a:headEnd/>
            <a:tailEnd/>
          </a:ln>
          <a:effectLst/>
        </p:spPr>
        <p:txBody>
          <a:bodyPr wrap="none" lIns="90487" tIns="44450" rIns="90487" bIns="44450">
            <a:spAutoFit/>
          </a:bodyPr>
          <a:lstStyle/>
          <a:p>
            <a:pPr eaLnBrk="0" hangingPunct="0">
              <a:defRPr/>
            </a:pPr>
            <a:r>
              <a:rPr lang="en-US" sz="2000" b="1" dirty="0" err="1">
                <a:solidFill>
                  <a:srgbClr val="FF0066"/>
                </a:solidFill>
                <a:effectLst>
                  <a:outerShdw blurRad="38100" dist="38100" dir="2700000" algn="tl">
                    <a:srgbClr val="000000"/>
                  </a:outerShdw>
                </a:effectLst>
                <a:latin typeface="Times New Roman" charset="0"/>
                <a:cs typeface="Arial" charset="0"/>
              </a:rPr>
              <a:t>X</a:t>
            </a:r>
            <a:r>
              <a:rPr lang="en-US" sz="2000" b="1" baseline="-25000" dirty="0" err="1">
                <a:solidFill>
                  <a:srgbClr val="FF0066"/>
                </a:solidFill>
                <a:effectLst>
                  <a:outerShdw blurRad="38100" dist="38100" dir="2700000" algn="tl">
                    <a:srgbClr val="000000"/>
                  </a:outerShdw>
                </a:effectLst>
                <a:latin typeface="Times New Roman" charset="0"/>
                <a:cs typeface="Arial" charset="0"/>
              </a:rPr>
              <a:t>n</a:t>
            </a:r>
            <a:r>
              <a:rPr lang="en-US" sz="2000" b="1" dirty="0">
                <a:solidFill>
                  <a:srgbClr val="FF0066"/>
                </a:solidFill>
                <a:effectLst>
                  <a:outerShdw blurRad="38100" dist="38100" dir="2700000" algn="tl">
                    <a:srgbClr val="000000"/>
                  </a:outerShdw>
                </a:effectLst>
                <a:latin typeface="Times New Roman" charset="0"/>
                <a:cs typeface="Arial" charset="0"/>
              </a:rPr>
              <a:t> = 4.6 x 10</a:t>
            </a:r>
            <a:r>
              <a:rPr lang="en-US" sz="2000" b="1" baseline="30000" dirty="0">
                <a:solidFill>
                  <a:srgbClr val="FF0066"/>
                </a:solidFill>
                <a:effectLst>
                  <a:outerShdw blurRad="38100" dist="38100" dir="2700000" algn="tl">
                    <a:srgbClr val="000000"/>
                  </a:outerShdw>
                </a:effectLst>
                <a:latin typeface="Times New Roman" charset="0"/>
                <a:cs typeface="Arial" charset="0"/>
              </a:rPr>
              <a:t>9</a:t>
            </a:r>
          </a:p>
        </p:txBody>
      </p:sp>
      <p:sp>
        <p:nvSpPr>
          <p:cNvPr id="56" name="Rectangle 55">
            <a:extLst>
              <a:ext uri="{FF2B5EF4-FFF2-40B4-BE49-F238E27FC236}">
                <a16:creationId xmlns:a16="http://schemas.microsoft.com/office/drawing/2014/main" id="{1121D91C-1DD2-1442-ED9F-97B76D963135}"/>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A3C205-AE82-E284-FBC8-941D595FAE82}"/>
              </a:ext>
            </a:extLst>
          </p:cNvPr>
          <p:cNvSpPr>
            <a:spLocks noGrp="1"/>
          </p:cNvSpPr>
          <p:nvPr>
            <p:ph type="dt" sz="quarter" idx="10"/>
          </p:nvPr>
        </p:nvSpPr>
        <p:spPr/>
        <p:txBody>
          <a:bodyPr/>
          <a:lstStyle/>
          <a:p>
            <a:pPr>
              <a:defRPr/>
            </a:pPr>
            <a:fld id="{E08E4DFA-491F-4D0A-B780-AD46EDB67BCE}" type="datetime1">
              <a:rPr lang="en-US" smtClean="0"/>
              <a:pPr>
                <a:defRPr/>
              </a:pPr>
              <a:t>3/14/2023</a:t>
            </a:fld>
            <a:endParaRPr lang="en-US"/>
          </a:p>
        </p:txBody>
      </p:sp>
      <p:sp>
        <p:nvSpPr>
          <p:cNvPr id="3" name="Slide Number Placeholder 2">
            <a:extLst>
              <a:ext uri="{FF2B5EF4-FFF2-40B4-BE49-F238E27FC236}">
                <a16:creationId xmlns:a16="http://schemas.microsoft.com/office/drawing/2014/main" id="{2AB7DC8D-EF2C-8711-65FD-A5587253C4B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307ED4-07BD-4A74-9895-F46507715D81}" type="slidenum">
              <a:rPr lang="en-US" altLang="en-US">
                <a:solidFill>
                  <a:srgbClr val="B5A788"/>
                </a:solidFill>
                <a:latin typeface="Gill Sans MT" panose="020B0502020104020203" pitchFamily="34" charset="0"/>
              </a:rPr>
              <a:pPr eaLnBrk="1" hangingPunct="1"/>
              <a:t>11</a:t>
            </a:fld>
            <a:endParaRPr lang="en-US" altLang="en-US">
              <a:solidFill>
                <a:srgbClr val="B5A788"/>
              </a:solidFill>
              <a:latin typeface="Gill Sans MT" panose="020B0502020104020203" pitchFamily="34" charset="0"/>
            </a:endParaRPr>
          </a:p>
        </p:txBody>
      </p:sp>
      <p:pic>
        <p:nvPicPr>
          <p:cNvPr id="19460" name="Picture 2" descr="C:\Documents and Settings\DELL\My Documents\My Pictures\images.jpg">
            <a:extLst>
              <a:ext uri="{FF2B5EF4-FFF2-40B4-BE49-F238E27FC236}">
                <a16:creationId xmlns:a16="http://schemas.microsoft.com/office/drawing/2014/main" id="{B097A542-440A-C6B2-2B1F-E15798492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NA_logo.jpg">
            <a:extLst>
              <a:ext uri="{FF2B5EF4-FFF2-40B4-BE49-F238E27FC236}">
                <a16:creationId xmlns:a16="http://schemas.microsoft.com/office/drawing/2014/main" id="{0766904A-C81F-BB30-E252-96B693C9F1A5}"/>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7" name="Picture 6" descr="DNA_logo.jpg">
            <a:extLst>
              <a:ext uri="{FF2B5EF4-FFF2-40B4-BE49-F238E27FC236}">
                <a16:creationId xmlns:a16="http://schemas.microsoft.com/office/drawing/2014/main" id="{4407B3B7-8D6D-E986-1B4F-1502100E82FD}"/>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19463" name="Rectangle 7">
            <a:extLst>
              <a:ext uri="{FF2B5EF4-FFF2-40B4-BE49-F238E27FC236}">
                <a16:creationId xmlns:a16="http://schemas.microsoft.com/office/drawing/2014/main" id="{2D4F47B4-A733-4AD0-0E63-7627662E809D}"/>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19464" name="Rectangle 8">
            <a:extLst>
              <a:ext uri="{FF2B5EF4-FFF2-40B4-BE49-F238E27FC236}">
                <a16:creationId xmlns:a16="http://schemas.microsoft.com/office/drawing/2014/main" id="{C7D70D97-5231-084E-4288-635ED2BDE0E6}"/>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19465" name="Rectangle 9">
            <a:extLst>
              <a:ext uri="{FF2B5EF4-FFF2-40B4-BE49-F238E27FC236}">
                <a16:creationId xmlns:a16="http://schemas.microsoft.com/office/drawing/2014/main" id="{78F4091D-0722-A2A6-6CFD-3C92812ED683}"/>
              </a:ext>
            </a:extLst>
          </p:cNvPr>
          <p:cNvSpPr>
            <a:spLocks noChangeArrowheads="1"/>
          </p:cNvSpPr>
          <p:nvPr/>
        </p:nvSpPr>
        <p:spPr bwMode="auto">
          <a:xfrm rot="1567779">
            <a:off x="7107238" y="2752725"/>
            <a:ext cx="2268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Real Time PCR</a:t>
            </a:r>
            <a:endParaRPr lang="en-US" altLang="en-US" sz="2400" b="1">
              <a:solidFill>
                <a:srgbClr val="FF0000"/>
              </a:solidFill>
            </a:endParaRPr>
          </a:p>
        </p:txBody>
      </p:sp>
      <p:sp>
        <p:nvSpPr>
          <p:cNvPr id="19466" name="Rectangle 10">
            <a:extLst>
              <a:ext uri="{FF2B5EF4-FFF2-40B4-BE49-F238E27FC236}">
                <a16:creationId xmlns:a16="http://schemas.microsoft.com/office/drawing/2014/main" id="{7DE76F19-E71C-FE4C-F341-3CF110D3C68E}"/>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19467" name="Rectangle 11">
            <a:extLst>
              <a:ext uri="{FF2B5EF4-FFF2-40B4-BE49-F238E27FC236}">
                <a16:creationId xmlns:a16="http://schemas.microsoft.com/office/drawing/2014/main" id="{F6348FFE-9605-EBAC-1819-848E194C6AE6}"/>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19468" name="Rectangle 12">
            <a:extLst>
              <a:ext uri="{FF2B5EF4-FFF2-40B4-BE49-F238E27FC236}">
                <a16:creationId xmlns:a16="http://schemas.microsoft.com/office/drawing/2014/main" id="{B68D49F2-126F-5C95-F4D0-CD2122A46062}"/>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19469" name="Rectangle 13">
            <a:extLst>
              <a:ext uri="{FF2B5EF4-FFF2-40B4-BE49-F238E27FC236}">
                <a16:creationId xmlns:a16="http://schemas.microsoft.com/office/drawing/2014/main" id="{849F2A81-B15E-0D92-A596-91895E3FA5E9}"/>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19470" name="Rectangle 15">
            <a:extLst>
              <a:ext uri="{FF2B5EF4-FFF2-40B4-BE49-F238E27FC236}">
                <a16:creationId xmlns:a16="http://schemas.microsoft.com/office/drawing/2014/main" id="{4EDCEB0C-EADD-90E4-C300-DEA00ACB5CE1}"/>
              </a:ext>
            </a:extLst>
          </p:cNvPr>
          <p:cNvSpPr>
            <a:spLocks noChangeArrowheads="1"/>
          </p:cNvSpPr>
          <p:nvPr/>
        </p:nvSpPr>
        <p:spPr bwMode="auto">
          <a:xfrm>
            <a:off x="1428750" y="0"/>
            <a:ext cx="614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Times New Roman" panose="02020603050405020304" pitchFamily="18" charset="0"/>
                <a:cs typeface="Times New Roman" panose="02020603050405020304" pitchFamily="18" charset="0"/>
              </a:rPr>
              <a:t>Instruments, Accessories and Software</a:t>
            </a:r>
          </a:p>
        </p:txBody>
      </p:sp>
      <p:sp>
        <p:nvSpPr>
          <p:cNvPr id="19471" name="Rectangle 14">
            <a:extLst>
              <a:ext uri="{FF2B5EF4-FFF2-40B4-BE49-F238E27FC236}">
                <a16:creationId xmlns:a16="http://schemas.microsoft.com/office/drawing/2014/main" id="{1A66B12D-E59F-9429-95DD-02769A8475AC}"/>
              </a:ext>
            </a:extLst>
          </p:cNvPr>
          <p:cNvSpPr>
            <a:spLocks noChangeArrowheads="1"/>
          </p:cNvSpPr>
          <p:nvPr/>
        </p:nvSpPr>
        <p:spPr bwMode="auto">
          <a:xfrm>
            <a:off x="928688" y="500063"/>
            <a:ext cx="6786562"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fr-FR" altLang="en-US" sz="2400" b="1">
                <a:latin typeface="Baskerville Old Face" panose="02020602080505020303" pitchFamily="18" charset="0"/>
              </a:rPr>
              <a:t>1  ) Light Cycler® Relative Quantification Software</a:t>
            </a:r>
          </a:p>
          <a:p>
            <a:pPr algn="just" eaLnBrk="1" hangingPunct="1"/>
            <a:r>
              <a:rPr lang="en-US" altLang="en-US" sz="2400">
                <a:latin typeface="Baskerville Old Face" panose="02020602080505020303" pitchFamily="18" charset="0"/>
              </a:rPr>
              <a:t>The first commercially available software was the Light Cycler® Relative Quantification Software (2001).</a:t>
            </a:r>
          </a:p>
          <a:p>
            <a:pPr algn="just" eaLnBrk="1" hangingPunct="1"/>
            <a:r>
              <a:rPr lang="en-US" altLang="en-US" sz="2400" b="1">
                <a:latin typeface="Baskerville Old Face" panose="02020602080505020303" pitchFamily="18" charset="0"/>
              </a:rPr>
              <a:t>2 ) REST</a:t>
            </a:r>
          </a:p>
          <a:p>
            <a:pPr algn="just" eaLnBrk="1" hangingPunct="1"/>
            <a:r>
              <a:rPr lang="en-US" altLang="en-US" sz="2400">
                <a:latin typeface="Baskerville Old Face" panose="02020602080505020303" pitchFamily="18" charset="0"/>
              </a:rPr>
              <a:t>In 2002, the relative expression software tool (REST ) was established as a new tool.</a:t>
            </a:r>
          </a:p>
          <a:p>
            <a:pPr algn="just" eaLnBrk="1" hangingPunct="1"/>
            <a:r>
              <a:rPr lang="en-US" altLang="en-US" sz="2400" b="1">
                <a:latin typeface="Baskerville Old Face" panose="02020602080505020303" pitchFamily="18" charset="0"/>
              </a:rPr>
              <a:t>3 ) Q-Gene </a:t>
            </a:r>
          </a:p>
          <a:p>
            <a:pPr algn="just" eaLnBrk="1" hangingPunct="1"/>
            <a:r>
              <a:rPr lang="en-US" altLang="en-US" sz="2400">
                <a:latin typeface="Baskerville Old Face" panose="02020602080505020303" pitchFamily="18" charset="0"/>
              </a:rPr>
              <a:t>Recently a second software tool, Q-Gene, was developed, which is able to perform a statistical test of the real-time data.</a:t>
            </a:r>
            <a:r>
              <a:rPr lang="en-US" altLang="en-US" sz="2400" i="1">
                <a:latin typeface="Baskerville Old Face" panose="02020602080505020303" pitchFamily="18" charset="0"/>
              </a:rPr>
              <a:t>Q-Gene </a:t>
            </a:r>
            <a:r>
              <a:rPr lang="en-US" altLang="en-US" sz="2400">
                <a:latin typeface="Baskerville Old Face" panose="02020602080505020303" pitchFamily="18" charset="0"/>
              </a:rPr>
              <a:t>manages and expedites the planning, performance and evaluation of quantitative real-time PCR experiments.</a:t>
            </a:r>
          </a:p>
          <a:p>
            <a:pPr algn="just" eaLnBrk="1" hangingPunct="1"/>
            <a:r>
              <a:rPr lang="en-US" altLang="en-US" sz="2400" b="1">
                <a:latin typeface="Baskerville Old Face" panose="02020602080505020303" pitchFamily="18" charset="0"/>
              </a:rPr>
              <a:t>4 ) qBASE</a:t>
            </a:r>
          </a:p>
          <a:p>
            <a:pPr algn="just" eaLnBrk="1" hangingPunct="1"/>
            <a:r>
              <a:rPr lang="en-US" altLang="en-US" sz="2400">
                <a:latin typeface="Baskerville Old Face" panose="02020602080505020303" pitchFamily="18" charset="0"/>
              </a:rPr>
              <a:t>QBASE is an Excel®-based tool for the management and automatic analysis of real-time quantitative PCR data.</a:t>
            </a:r>
          </a:p>
        </p:txBody>
      </p:sp>
      <p:sp>
        <p:nvSpPr>
          <p:cNvPr id="17" name="Rectangle 16">
            <a:extLst>
              <a:ext uri="{FF2B5EF4-FFF2-40B4-BE49-F238E27FC236}">
                <a16:creationId xmlns:a16="http://schemas.microsoft.com/office/drawing/2014/main" id="{B73B5E83-F320-4AA4-1AC0-954F81FD03A0}"/>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41E1E-F6F7-3BA9-1883-15213D916ADB}"/>
              </a:ext>
            </a:extLst>
          </p:cNvPr>
          <p:cNvSpPr>
            <a:spLocks noGrp="1"/>
          </p:cNvSpPr>
          <p:nvPr>
            <p:ph type="dt" sz="quarter" idx="10"/>
          </p:nvPr>
        </p:nvSpPr>
        <p:spPr/>
        <p:txBody>
          <a:bodyPr/>
          <a:lstStyle/>
          <a:p>
            <a:pPr>
              <a:defRPr/>
            </a:pPr>
            <a:fld id="{91545D9D-5863-4C50-9EB6-AEB1CBCA11FC}" type="datetime1">
              <a:rPr lang="en-US" smtClean="0"/>
              <a:pPr>
                <a:defRPr/>
              </a:pPr>
              <a:t>3/14/2023</a:t>
            </a:fld>
            <a:endParaRPr lang="en-US"/>
          </a:p>
        </p:txBody>
      </p:sp>
      <p:sp>
        <p:nvSpPr>
          <p:cNvPr id="3" name="Slide Number Placeholder 2">
            <a:extLst>
              <a:ext uri="{FF2B5EF4-FFF2-40B4-BE49-F238E27FC236}">
                <a16:creationId xmlns:a16="http://schemas.microsoft.com/office/drawing/2014/main" id="{FA81919C-2D3F-0688-6DA8-D4ECA159568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41DD06-81B6-47C6-80EC-C9D5EE8A0BF7}" type="slidenum">
              <a:rPr lang="en-US" altLang="en-US">
                <a:solidFill>
                  <a:srgbClr val="B5A788"/>
                </a:solidFill>
                <a:latin typeface="Gill Sans MT" panose="020B0502020104020203" pitchFamily="34" charset="0"/>
              </a:rPr>
              <a:pPr eaLnBrk="1" hangingPunct="1"/>
              <a:t>12</a:t>
            </a:fld>
            <a:endParaRPr lang="en-US" altLang="en-US">
              <a:solidFill>
                <a:srgbClr val="B5A788"/>
              </a:solidFill>
              <a:latin typeface="Gill Sans MT" panose="020B0502020104020203" pitchFamily="34" charset="0"/>
            </a:endParaRPr>
          </a:p>
        </p:txBody>
      </p:sp>
      <p:sp>
        <p:nvSpPr>
          <p:cNvPr id="20484" name="Rectangle 3">
            <a:extLst>
              <a:ext uri="{FF2B5EF4-FFF2-40B4-BE49-F238E27FC236}">
                <a16:creationId xmlns:a16="http://schemas.microsoft.com/office/drawing/2014/main" id="{AAF0954D-451F-D31E-FF02-8D124D54F39F}"/>
              </a:ext>
            </a:extLst>
          </p:cNvPr>
          <p:cNvSpPr>
            <a:spLocks noChangeArrowheads="1"/>
          </p:cNvSpPr>
          <p:nvPr/>
        </p:nvSpPr>
        <p:spPr bwMode="auto">
          <a:xfrm>
            <a:off x="928688" y="714375"/>
            <a:ext cx="65008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a:latin typeface="Baskerville Old Face" panose="02020602080505020303" pitchFamily="18" charset="0"/>
              </a:rPr>
              <a:t> 5 ) SoFAR</a:t>
            </a:r>
          </a:p>
          <a:p>
            <a:pPr algn="just" eaLnBrk="1" hangingPunct="1"/>
            <a:r>
              <a:rPr lang="en-US" altLang="en-US" sz="2400">
                <a:latin typeface="Baskerville Old Face" panose="02020602080505020303" pitchFamily="18" charset="0"/>
              </a:rPr>
              <a:t>The algorithms implemented in SoFAR (distributed by Metralabs) allow fully automatic analysis of real-time PCR data obtained with a Roch LightCycler® (Roche Diagnostics) instrument. The software yields results with considerably increased precision and accuracy of real-time quantification.</a:t>
            </a:r>
          </a:p>
          <a:p>
            <a:pPr algn="just" eaLnBrk="1" hangingPunct="1"/>
            <a:r>
              <a:rPr lang="en-US" altLang="en-US" sz="2400" b="1">
                <a:latin typeface="Baskerville Old Face" panose="02020602080505020303" pitchFamily="18" charset="0"/>
              </a:rPr>
              <a:t>6 ) DART-PCR</a:t>
            </a:r>
          </a:p>
          <a:p>
            <a:pPr algn="just" eaLnBrk="1" hangingPunct="1"/>
            <a:r>
              <a:rPr lang="en-US" altLang="en-US" sz="2400">
                <a:latin typeface="Baskerville Old Face" panose="02020602080505020303" pitchFamily="18" charset="0"/>
              </a:rPr>
              <a:t>DART-PCR (Data Analysis for Real-Time PCR) provides a simple means of analyzing real-time PCR data from raw fluorescence data.This allows an automatic calculation of amplification kinetics, as well as performing the subsequent calculations for the relative quantification and calculation of assay variability.</a:t>
            </a:r>
          </a:p>
        </p:txBody>
      </p:sp>
      <p:sp>
        <p:nvSpPr>
          <p:cNvPr id="20485" name="TextBox 1">
            <a:extLst>
              <a:ext uri="{FF2B5EF4-FFF2-40B4-BE49-F238E27FC236}">
                <a16:creationId xmlns:a16="http://schemas.microsoft.com/office/drawing/2014/main" id="{262121DE-DDF1-0BDB-A1D8-0A9FBC2D9350}"/>
              </a:ext>
            </a:extLst>
          </p:cNvPr>
          <p:cNvSpPr txBox="1">
            <a:spLocks noChangeArrowheads="1"/>
          </p:cNvSpPr>
          <p:nvPr/>
        </p:nvSpPr>
        <p:spPr bwMode="auto">
          <a:xfrm>
            <a:off x="914400" y="762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more…</a:t>
            </a:r>
          </a:p>
        </p:txBody>
      </p:sp>
      <p:pic>
        <p:nvPicPr>
          <p:cNvPr id="20486" name="Picture 2" descr="C:\Documents and Settings\DELL\My Documents\My Pictures\images.jpg">
            <a:extLst>
              <a:ext uri="{FF2B5EF4-FFF2-40B4-BE49-F238E27FC236}">
                <a16:creationId xmlns:a16="http://schemas.microsoft.com/office/drawing/2014/main" id="{834C7997-A700-B721-8A08-7BD83CF72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NA_logo.jpg">
            <a:extLst>
              <a:ext uri="{FF2B5EF4-FFF2-40B4-BE49-F238E27FC236}">
                <a16:creationId xmlns:a16="http://schemas.microsoft.com/office/drawing/2014/main" id="{92775656-391C-4676-9731-A758D6F9B313}"/>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8" name="Picture 7" descr="DNA_logo.jpg">
            <a:extLst>
              <a:ext uri="{FF2B5EF4-FFF2-40B4-BE49-F238E27FC236}">
                <a16:creationId xmlns:a16="http://schemas.microsoft.com/office/drawing/2014/main" id="{855D5458-8C64-17DA-A00F-A821E89F2EE4}"/>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20489" name="Rectangle 7">
            <a:extLst>
              <a:ext uri="{FF2B5EF4-FFF2-40B4-BE49-F238E27FC236}">
                <a16:creationId xmlns:a16="http://schemas.microsoft.com/office/drawing/2014/main" id="{E043548B-AB4E-4B72-56C4-6BE2F01BF7FE}"/>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20490" name="Rectangle 8">
            <a:extLst>
              <a:ext uri="{FF2B5EF4-FFF2-40B4-BE49-F238E27FC236}">
                <a16:creationId xmlns:a16="http://schemas.microsoft.com/office/drawing/2014/main" id="{50508E73-AE18-E6AA-6863-42C8D2661DBC}"/>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20491" name="Rectangle 10">
            <a:extLst>
              <a:ext uri="{FF2B5EF4-FFF2-40B4-BE49-F238E27FC236}">
                <a16:creationId xmlns:a16="http://schemas.microsoft.com/office/drawing/2014/main" id="{2515FDE7-7C8D-4666-5197-125AE12210D7}"/>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20492" name="Rectangle 11">
            <a:extLst>
              <a:ext uri="{FF2B5EF4-FFF2-40B4-BE49-F238E27FC236}">
                <a16:creationId xmlns:a16="http://schemas.microsoft.com/office/drawing/2014/main" id="{C6242263-5BB6-9831-DBAF-C1B2A03432C2}"/>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20493" name="Rectangle 12">
            <a:extLst>
              <a:ext uri="{FF2B5EF4-FFF2-40B4-BE49-F238E27FC236}">
                <a16:creationId xmlns:a16="http://schemas.microsoft.com/office/drawing/2014/main" id="{EF34E848-0C11-92B3-BA75-E5C2319A706C}"/>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20494" name="Rectangle 13">
            <a:extLst>
              <a:ext uri="{FF2B5EF4-FFF2-40B4-BE49-F238E27FC236}">
                <a16:creationId xmlns:a16="http://schemas.microsoft.com/office/drawing/2014/main" id="{911EA1B4-CCE7-8E8C-53A1-7D9A466B6CF0}"/>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0495" name="Rectangle 9">
            <a:extLst>
              <a:ext uri="{FF2B5EF4-FFF2-40B4-BE49-F238E27FC236}">
                <a16:creationId xmlns:a16="http://schemas.microsoft.com/office/drawing/2014/main" id="{B88745E7-2A3C-411C-BFEB-BC29A8A8B886}"/>
              </a:ext>
            </a:extLst>
          </p:cNvPr>
          <p:cNvSpPr>
            <a:spLocks noChangeArrowheads="1"/>
          </p:cNvSpPr>
          <p:nvPr/>
        </p:nvSpPr>
        <p:spPr bwMode="auto">
          <a:xfrm rot="1567779">
            <a:off x="7107238" y="2752725"/>
            <a:ext cx="2268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Real Time PCR</a:t>
            </a:r>
            <a:endParaRPr lang="en-US" altLang="en-US" sz="2400" b="1">
              <a:solidFill>
                <a:srgbClr val="FF0000"/>
              </a:solidFill>
            </a:endParaRPr>
          </a:p>
        </p:txBody>
      </p:sp>
      <p:sp>
        <p:nvSpPr>
          <p:cNvPr id="16" name="Rectangle 15">
            <a:extLst>
              <a:ext uri="{FF2B5EF4-FFF2-40B4-BE49-F238E27FC236}">
                <a16:creationId xmlns:a16="http://schemas.microsoft.com/office/drawing/2014/main" id="{F96A356B-AA1B-8688-C1C7-B922DD0AA842}"/>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91E5F434-7B0B-DE04-36EA-32866FFB1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143000"/>
            <a:ext cx="62388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Documents and Settings\DELL\My Documents\My Pictures\images.jpg">
            <a:extLst>
              <a:ext uri="{FF2B5EF4-FFF2-40B4-BE49-F238E27FC236}">
                <a16:creationId xmlns:a16="http://schemas.microsoft.com/office/drawing/2014/main" id="{11CBA3D8-10B5-8BC6-CA66-276EE987CF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a:extLst>
              <a:ext uri="{FF2B5EF4-FFF2-40B4-BE49-F238E27FC236}">
                <a16:creationId xmlns:a16="http://schemas.microsoft.com/office/drawing/2014/main" id="{F0502ECD-A855-C986-E39D-B028EA9808A5}"/>
              </a:ext>
            </a:extLst>
          </p:cNvPr>
          <p:cNvSpPr txBox="1">
            <a:spLocks noChangeArrowheads="1"/>
          </p:cNvSpPr>
          <p:nvPr/>
        </p:nvSpPr>
        <p:spPr bwMode="auto">
          <a:xfrm>
            <a:off x="1066800" y="1428750"/>
            <a:ext cx="6219825" cy="369888"/>
          </a:xfrm>
          <a:prstGeom prst="rect">
            <a:avLst/>
          </a:prstGeom>
          <a:solidFill>
            <a:srgbClr val="0600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231F57"/>
              </a:solidFill>
              <a:latin typeface="Gill Sans MT" panose="020B0502020104020203" pitchFamily="34" charset="0"/>
            </a:endParaRPr>
          </a:p>
        </p:txBody>
      </p:sp>
      <p:sp>
        <p:nvSpPr>
          <p:cNvPr id="8" name="Title 1">
            <a:extLst>
              <a:ext uri="{FF2B5EF4-FFF2-40B4-BE49-F238E27FC236}">
                <a16:creationId xmlns:a16="http://schemas.microsoft.com/office/drawing/2014/main" id="{7D043D66-725A-9883-9063-BE5D8EA83EEB}"/>
              </a:ext>
            </a:extLst>
          </p:cNvPr>
          <p:cNvSpPr txBox="1">
            <a:spLocks/>
          </p:cNvSpPr>
          <p:nvPr/>
        </p:nvSpPr>
        <p:spPr>
          <a:xfrm>
            <a:off x="1066800" y="55563"/>
            <a:ext cx="7391400" cy="858837"/>
          </a:xfrm>
          <a:prstGeom prst="rect">
            <a:avLst/>
          </a:prstGeom>
        </p:spPr>
        <p:txBody>
          <a:bodyPr/>
          <a:lstStyle/>
          <a:p>
            <a:pPr algn="ctr" fontAlgn="auto">
              <a:spcAft>
                <a:spcPts val="0"/>
              </a:spcAft>
              <a:defRPr/>
            </a:pPr>
            <a:r>
              <a:rPr lang="en-US" sz="2400" dirty="0">
                <a:solidFill>
                  <a:schemeClr val="tx2">
                    <a:satMod val="130000"/>
                  </a:schemeClr>
                </a:solidFill>
                <a:latin typeface="Times New Roman" pitchFamily="18" charset="0"/>
                <a:ea typeface="+mj-ea"/>
                <a:cs typeface="Times New Roman" pitchFamily="18" charset="0"/>
              </a:rPr>
              <a:t>Real time </a:t>
            </a:r>
            <a:r>
              <a:rPr lang="en-US" sz="2800" dirty="0">
                <a:solidFill>
                  <a:schemeClr val="tx2">
                    <a:satMod val="130000"/>
                  </a:schemeClr>
                </a:solidFill>
                <a:latin typeface="Times New Roman" pitchFamily="18" charset="0"/>
                <a:ea typeface="+mj-ea"/>
                <a:cs typeface="Times New Roman" pitchFamily="18" charset="0"/>
              </a:rPr>
              <a:t>PCR</a:t>
            </a:r>
            <a:r>
              <a:rPr lang="en-US" sz="2400" dirty="0">
                <a:solidFill>
                  <a:schemeClr val="tx2">
                    <a:satMod val="130000"/>
                  </a:schemeClr>
                </a:solidFill>
                <a:latin typeface="Times New Roman" pitchFamily="18" charset="0"/>
                <a:ea typeface="+mj-ea"/>
                <a:cs typeface="Times New Roman" pitchFamily="18" charset="0"/>
              </a:rPr>
              <a:t> in comparison with other technical methods</a:t>
            </a:r>
          </a:p>
        </p:txBody>
      </p:sp>
      <p:sp>
        <p:nvSpPr>
          <p:cNvPr id="19462" name="Rectangle 6">
            <a:extLst>
              <a:ext uri="{FF2B5EF4-FFF2-40B4-BE49-F238E27FC236}">
                <a16:creationId xmlns:a16="http://schemas.microsoft.com/office/drawing/2014/main" id="{275E6D2E-C0AD-EE04-2CF5-344DECC88193}"/>
              </a:ext>
            </a:extLst>
          </p:cNvPr>
          <p:cNvSpPr>
            <a:spLocks noChangeArrowheads="1"/>
          </p:cNvSpPr>
          <p:nvPr/>
        </p:nvSpPr>
        <p:spPr bwMode="auto">
          <a:xfrm>
            <a:off x="1000125" y="1714500"/>
            <a:ext cx="3929063" cy="461963"/>
          </a:xfrm>
          <a:prstGeom prst="rect">
            <a:avLst/>
          </a:prstGeom>
          <a:noFill/>
          <a:ln w="9525">
            <a:noFill/>
            <a:miter lim="800000"/>
            <a:headEnd/>
            <a:tailEnd/>
          </a:ln>
        </p:spPr>
        <p:txBody>
          <a:bodyPr>
            <a:spAutoFit/>
          </a:bodyPr>
          <a:lstStyle/>
          <a:p>
            <a:pPr lvl="1">
              <a:spcBef>
                <a:spcPct val="100000"/>
              </a:spcBef>
              <a:buSzPct val="120000"/>
              <a:defRPr/>
            </a:pPr>
            <a:r>
              <a:rPr lang="en-US" sz="2400" dirty="0">
                <a:solidFill>
                  <a:schemeClr val="bg1">
                    <a:lumMod val="85000"/>
                  </a:schemeClr>
                </a:solidFill>
                <a:latin typeface="Baskerville Old Face" pitchFamily="18" charset="0"/>
                <a:cs typeface="Arial" charset="0"/>
              </a:rPr>
              <a:t>Less time to getting results</a:t>
            </a:r>
          </a:p>
        </p:txBody>
      </p:sp>
      <p:sp>
        <p:nvSpPr>
          <p:cNvPr id="10" name="Date Placeholder 9">
            <a:extLst>
              <a:ext uri="{FF2B5EF4-FFF2-40B4-BE49-F238E27FC236}">
                <a16:creationId xmlns:a16="http://schemas.microsoft.com/office/drawing/2014/main" id="{2C29B217-1F18-878E-1030-6EF25E1E9DE4}"/>
              </a:ext>
            </a:extLst>
          </p:cNvPr>
          <p:cNvSpPr>
            <a:spLocks noGrp="1"/>
          </p:cNvSpPr>
          <p:nvPr>
            <p:ph type="dt" sz="quarter" idx="10"/>
          </p:nvPr>
        </p:nvSpPr>
        <p:spPr/>
        <p:txBody>
          <a:bodyPr/>
          <a:lstStyle/>
          <a:p>
            <a:pPr>
              <a:defRPr/>
            </a:pPr>
            <a:fld id="{1E14BF0D-B382-4956-9C9F-C1A52686DF55}"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11" name="Slide Number Placeholder 10">
            <a:extLst>
              <a:ext uri="{FF2B5EF4-FFF2-40B4-BE49-F238E27FC236}">
                <a16:creationId xmlns:a16="http://schemas.microsoft.com/office/drawing/2014/main" id="{4D0D76C9-4849-4F7F-0F44-42CDCF9C220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C174FC-B521-429D-A632-4D4F29CEF1C3}" type="slidenum">
              <a:rPr lang="en-US" altLang="en-US">
                <a:solidFill>
                  <a:srgbClr val="0D0D0D"/>
                </a:solidFill>
                <a:latin typeface="Gill Sans MT" panose="020B0502020104020203" pitchFamily="34" charset="0"/>
              </a:rPr>
              <a:pPr eaLnBrk="1" hangingPunct="1"/>
              <a:t>13</a:t>
            </a:fld>
            <a:endParaRPr lang="en-US" altLang="en-US">
              <a:solidFill>
                <a:srgbClr val="0D0D0D"/>
              </a:solidFill>
              <a:latin typeface="Gill Sans MT" panose="020B0502020104020203" pitchFamily="34" charset="0"/>
            </a:endParaRPr>
          </a:p>
        </p:txBody>
      </p:sp>
      <p:sp>
        <p:nvSpPr>
          <p:cNvPr id="21513" name="TextBox 14">
            <a:extLst>
              <a:ext uri="{FF2B5EF4-FFF2-40B4-BE49-F238E27FC236}">
                <a16:creationId xmlns:a16="http://schemas.microsoft.com/office/drawing/2014/main" id="{D2AB027D-912A-75C0-34D9-334621D02785}"/>
              </a:ext>
            </a:extLst>
          </p:cNvPr>
          <p:cNvSpPr txBox="1">
            <a:spLocks noChangeArrowheads="1"/>
          </p:cNvSpPr>
          <p:nvPr/>
        </p:nvSpPr>
        <p:spPr bwMode="auto">
          <a:xfrm>
            <a:off x="1316038" y="1143000"/>
            <a:ext cx="184150" cy="5410200"/>
          </a:xfrm>
          <a:prstGeom prst="rect">
            <a:avLst/>
          </a:prstGeom>
          <a:solidFill>
            <a:srgbClr val="0600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a:p>
            <a:pPr eaLnBrk="1" hangingPunct="1"/>
            <a:endParaRPr lang="en-US" altLang="en-US">
              <a:latin typeface="Gill Sans MT" panose="020B0502020104020203" pitchFamily="34" charset="0"/>
            </a:endParaRPr>
          </a:p>
        </p:txBody>
      </p:sp>
      <p:pic>
        <p:nvPicPr>
          <p:cNvPr id="17" name="Picture 16" descr="DNA_logo.jpg">
            <a:extLst>
              <a:ext uri="{FF2B5EF4-FFF2-40B4-BE49-F238E27FC236}">
                <a16:creationId xmlns:a16="http://schemas.microsoft.com/office/drawing/2014/main" id="{C77C0E24-3847-593C-65DF-CCD23F035553}"/>
              </a:ext>
            </a:extLst>
          </p:cNvPr>
          <p:cNvPicPr>
            <a:picLocks noChangeAspect="1"/>
          </p:cNvPicPr>
          <p:nvPr/>
        </p:nvPicPr>
        <p:blipFill>
          <a:blip r:embed="rId5" cstate="print"/>
          <a:stretch>
            <a:fillRect/>
          </a:stretch>
        </p:blipFill>
        <p:spPr>
          <a:xfrm>
            <a:off x="7824984" y="1371600"/>
            <a:ext cx="1143000" cy="2286000"/>
          </a:xfrm>
          <a:prstGeom prst="rect">
            <a:avLst/>
          </a:prstGeom>
          <a:effectLst/>
          <a:scene3d>
            <a:camera prst="perspectiveFront"/>
            <a:lightRig rig="threePt" dir="t"/>
          </a:scene3d>
        </p:spPr>
      </p:pic>
      <p:pic>
        <p:nvPicPr>
          <p:cNvPr id="18" name="Picture 17" descr="DNA_logo.jpg">
            <a:extLst>
              <a:ext uri="{FF2B5EF4-FFF2-40B4-BE49-F238E27FC236}">
                <a16:creationId xmlns:a16="http://schemas.microsoft.com/office/drawing/2014/main" id="{D29ABA45-4126-D283-66FB-967AD2AABC68}"/>
              </a:ext>
            </a:extLst>
          </p:cNvPr>
          <p:cNvPicPr>
            <a:picLocks noChangeAspect="1"/>
          </p:cNvPicPr>
          <p:nvPr/>
        </p:nvPicPr>
        <p:blipFill>
          <a:blip r:embed="rId6"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21516" name="Rectangle 18">
            <a:extLst>
              <a:ext uri="{FF2B5EF4-FFF2-40B4-BE49-F238E27FC236}">
                <a16:creationId xmlns:a16="http://schemas.microsoft.com/office/drawing/2014/main" id="{01DD7F25-97B5-9049-AE45-BE0141244BFB}"/>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21517" name="Rectangle 26">
            <a:extLst>
              <a:ext uri="{FF2B5EF4-FFF2-40B4-BE49-F238E27FC236}">
                <a16:creationId xmlns:a16="http://schemas.microsoft.com/office/drawing/2014/main" id="{CCB0EE09-A5D0-4966-C38C-2056162053A8}"/>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21518" name="Rectangle 28">
            <a:extLst>
              <a:ext uri="{FF2B5EF4-FFF2-40B4-BE49-F238E27FC236}">
                <a16:creationId xmlns:a16="http://schemas.microsoft.com/office/drawing/2014/main" id="{562283E7-3F49-CEA7-22FF-2F5214F8BA90}"/>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21519" name="Rectangle 29">
            <a:extLst>
              <a:ext uri="{FF2B5EF4-FFF2-40B4-BE49-F238E27FC236}">
                <a16:creationId xmlns:a16="http://schemas.microsoft.com/office/drawing/2014/main" id="{E8B71E22-1F93-0902-D83E-382075D235D5}"/>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21520" name="Rectangle 30">
            <a:extLst>
              <a:ext uri="{FF2B5EF4-FFF2-40B4-BE49-F238E27FC236}">
                <a16:creationId xmlns:a16="http://schemas.microsoft.com/office/drawing/2014/main" id="{468291C2-E58B-F51A-8432-0D58BA065DF3}"/>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21521" name="Rectangle 31">
            <a:extLst>
              <a:ext uri="{FF2B5EF4-FFF2-40B4-BE49-F238E27FC236}">
                <a16:creationId xmlns:a16="http://schemas.microsoft.com/office/drawing/2014/main" id="{153585C9-B2B7-A3F1-DE6E-BB2B1A7D03FC}"/>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0" name="Rectangle 19">
            <a:extLst>
              <a:ext uri="{FF2B5EF4-FFF2-40B4-BE49-F238E27FC236}">
                <a16:creationId xmlns:a16="http://schemas.microsoft.com/office/drawing/2014/main" id="{6107C4A1-8E80-A098-6C19-88F35B3756C9}"/>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
        <p:nvSpPr>
          <p:cNvPr id="21523" name="Rectangle 20">
            <a:extLst>
              <a:ext uri="{FF2B5EF4-FFF2-40B4-BE49-F238E27FC236}">
                <a16:creationId xmlns:a16="http://schemas.microsoft.com/office/drawing/2014/main" id="{C8806AB7-1FEC-240C-6819-A02D2214C37E}"/>
              </a:ext>
            </a:extLst>
          </p:cNvPr>
          <p:cNvSpPr>
            <a:spLocks noChangeArrowheads="1"/>
          </p:cNvSpPr>
          <p:nvPr/>
        </p:nvSpPr>
        <p:spPr bwMode="auto">
          <a:xfrm rot="1567779">
            <a:off x="7107238" y="2752725"/>
            <a:ext cx="2268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Real Time PCR</a:t>
            </a:r>
            <a:endParaRPr lang="en-US" altLang="en-US" sz="2400" b="1">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791FEF-65B5-556D-8B34-BE99456D17EF}"/>
              </a:ext>
            </a:extLst>
          </p:cNvPr>
          <p:cNvSpPr txBox="1"/>
          <p:nvPr/>
        </p:nvSpPr>
        <p:spPr>
          <a:xfrm>
            <a:off x="1600200" y="0"/>
            <a:ext cx="6553200" cy="1077913"/>
          </a:xfrm>
          <a:prstGeom prst="rect">
            <a:avLst/>
          </a:prstGeom>
          <a:noFill/>
        </p:spPr>
        <p:txBody>
          <a:bodyPr>
            <a:spAutoFit/>
          </a:bodyPr>
          <a:lstStyle/>
          <a:p>
            <a:pPr algn="ctr" fontAlgn="auto">
              <a:spcBef>
                <a:spcPts val="0"/>
              </a:spcBef>
              <a:spcAft>
                <a:spcPts val="0"/>
              </a:spcAft>
              <a:defRPr/>
            </a:pPr>
            <a:r>
              <a:rPr lang="en-US" sz="3200" dirty="0">
                <a:solidFill>
                  <a:schemeClr val="tx1">
                    <a:lumMod val="95000"/>
                    <a:lumOff val="5000"/>
                  </a:schemeClr>
                </a:solidFill>
                <a:latin typeface="Times New Roman" pitchFamily="18" charset="0"/>
                <a:cs typeface="Times New Roman" pitchFamily="18" charset="0"/>
              </a:rPr>
              <a:t>Real time PCR is the most accurate method to detect</a:t>
            </a:r>
            <a:r>
              <a:rPr lang="en-US" sz="1600" dirty="0">
                <a:solidFill>
                  <a:schemeClr val="tx1">
                    <a:lumMod val="95000"/>
                    <a:lumOff val="5000"/>
                  </a:schemeClr>
                </a:solidFill>
                <a:latin typeface="Times New Roman" pitchFamily="18" charset="0"/>
                <a:cs typeface="Times New Roman" pitchFamily="18" charset="0"/>
              </a:rPr>
              <a:t>(2) </a:t>
            </a:r>
            <a:r>
              <a:rPr lang="en-US" sz="3200" dirty="0">
                <a:solidFill>
                  <a:schemeClr val="tx1">
                    <a:lumMod val="95000"/>
                    <a:lumOff val="5000"/>
                  </a:schemeClr>
                </a:solidFill>
                <a:latin typeface="Baskerville Old Face" pitchFamily="18" charset="0"/>
                <a:cs typeface="Times New Roman" pitchFamily="18" charset="0"/>
              </a:rPr>
              <a:t>:</a:t>
            </a:r>
          </a:p>
        </p:txBody>
      </p:sp>
      <p:pic>
        <p:nvPicPr>
          <p:cNvPr id="22531" name="Picture 2" descr="C:\Documents and Settings\DELL\My Documents\My Pictures\images.jpg">
            <a:extLst>
              <a:ext uri="{FF2B5EF4-FFF2-40B4-BE49-F238E27FC236}">
                <a16:creationId xmlns:a16="http://schemas.microsoft.com/office/drawing/2014/main" id="{F321E02E-129E-FC76-67A7-4EDBAE65F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3C2FDE0-3094-AD32-30B1-2CFEA0725358}"/>
              </a:ext>
            </a:extLst>
          </p:cNvPr>
          <p:cNvSpPr txBox="1"/>
          <p:nvPr/>
        </p:nvSpPr>
        <p:spPr>
          <a:xfrm>
            <a:off x="1000125" y="1500188"/>
            <a:ext cx="6215063" cy="4094162"/>
          </a:xfrm>
          <a:prstGeom prst="rect">
            <a:avLst/>
          </a:prstGeom>
          <a:noFill/>
        </p:spPr>
        <p:txBody>
          <a:bodyPr>
            <a:spAutoFit/>
          </a:bodyPr>
          <a:lstStyle/>
          <a:p>
            <a:pPr fontAlgn="auto">
              <a:spcBef>
                <a:spcPts val="0"/>
              </a:spcBef>
              <a:spcAft>
                <a:spcPts val="0"/>
              </a:spcAft>
              <a:defRPr/>
            </a:pPr>
            <a:endParaRPr lang="en-US" sz="2000" dirty="0">
              <a:solidFill>
                <a:schemeClr val="accent6">
                  <a:lumMod val="75000"/>
                </a:schemeClr>
              </a:solidFill>
              <a:latin typeface="Baskerville Old Face" pitchFamily="18" charset="0"/>
              <a:cs typeface="+mn-cs"/>
            </a:endParaRPr>
          </a:p>
          <a:p>
            <a:pPr fontAlgn="auto">
              <a:spcBef>
                <a:spcPts val="0"/>
              </a:spcBef>
              <a:spcAft>
                <a:spcPts val="0"/>
              </a:spcAft>
              <a:defRPr/>
            </a:pPr>
            <a:r>
              <a:rPr lang="en-US" sz="2400" dirty="0">
                <a:latin typeface="Baskerville Old Face" pitchFamily="18" charset="0"/>
                <a:cs typeface="+mn-cs"/>
              </a:rPr>
              <a:t>Copy number of each gene</a:t>
            </a:r>
          </a:p>
          <a:p>
            <a:pPr fontAlgn="auto">
              <a:spcBef>
                <a:spcPts val="0"/>
              </a:spcBef>
              <a:spcAft>
                <a:spcPts val="0"/>
              </a:spcAft>
              <a:defRPr/>
            </a:pPr>
            <a:r>
              <a:rPr lang="en-US" sz="2400" dirty="0">
                <a:latin typeface="Baskerville Old Face" pitchFamily="18" charset="0"/>
                <a:cs typeface="+mn-cs"/>
              </a:rPr>
              <a:t>Amount of gene expression</a:t>
            </a:r>
          </a:p>
          <a:p>
            <a:pPr fontAlgn="auto">
              <a:spcBef>
                <a:spcPts val="0"/>
              </a:spcBef>
              <a:spcAft>
                <a:spcPts val="0"/>
              </a:spcAft>
              <a:defRPr/>
            </a:pPr>
            <a:r>
              <a:rPr lang="en-US" sz="2400" dirty="0">
                <a:latin typeface="Baskerville Old Face" pitchFamily="18" charset="0"/>
                <a:cs typeface="+mn-cs"/>
              </a:rPr>
              <a:t>Efficiency of drugs</a:t>
            </a:r>
          </a:p>
          <a:p>
            <a:pPr fontAlgn="auto">
              <a:spcBef>
                <a:spcPts val="0"/>
              </a:spcBef>
              <a:spcAft>
                <a:spcPts val="0"/>
              </a:spcAft>
              <a:defRPr/>
            </a:pPr>
            <a:r>
              <a:rPr lang="en-US" sz="2400" dirty="0">
                <a:latin typeface="Baskerville Old Face" pitchFamily="18" charset="0"/>
                <a:cs typeface="+mn-cs"/>
              </a:rPr>
              <a:t>Virus infection</a:t>
            </a:r>
          </a:p>
          <a:p>
            <a:pPr fontAlgn="auto">
              <a:spcBef>
                <a:spcPts val="0"/>
              </a:spcBef>
              <a:spcAft>
                <a:spcPts val="0"/>
              </a:spcAft>
              <a:defRPr/>
            </a:pPr>
            <a:r>
              <a:rPr lang="en-US" sz="2400" dirty="0">
                <a:latin typeface="Baskerville Old Face" pitchFamily="18" charset="0"/>
                <a:cs typeface="+mn-cs"/>
              </a:rPr>
              <a:t>Different type of Pathogens</a:t>
            </a:r>
          </a:p>
          <a:p>
            <a:pPr fontAlgn="auto">
              <a:spcBef>
                <a:spcPts val="0"/>
              </a:spcBef>
              <a:spcAft>
                <a:spcPts val="0"/>
              </a:spcAft>
              <a:defRPr/>
            </a:pPr>
            <a:r>
              <a:rPr lang="en-US" sz="2400" dirty="0">
                <a:latin typeface="Baskerville Old Face" pitchFamily="18" charset="0"/>
                <a:cs typeface="+mn-cs"/>
              </a:rPr>
              <a:t>( CMV, streptococcus, </a:t>
            </a:r>
            <a:r>
              <a:rPr lang="en-US" sz="2400" dirty="0" err="1">
                <a:latin typeface="Baskerville Old Face" pitchFamily="18" charset="0"/>
                <a:cs typeface="+mn-cs"/>
              </a:rPr>
              <a:t>mycobacterium,HIV</a:t>
            </a:r>
            <a:r>
              <a:rPr lang="en-US" sz="2400" dirty="0">
                <a:latin typeface="Baskerville Old Face" pitchFamily="18" charset="0"/>
                <a:cs typeface="+mn-cs"/>
              </a:rPr>
              <a:t> &amp; … )</a:t>
            </a:r>
          </a:p>
          <a:p>
            <a:pPr fontAlgn="auto">
              <a:spcBef>
                <a:spcPts val="0"/>
              </a:spcBef>
              <a:spcAft>
                <a:spcPts val="0"/>
              </a:spcAft>
              <a:defRPr/>
            </a:pPr>
            <a:r>
              <a:rPr lang="en-US" sz="2400" dirty="0" err="1">
                <a:latin typeface="Baskerville Old Face" pitchFamily="18" charset="0"/>
                <a:cs typeface="+mn-cs"/>
              </a:rPr>
              <a:t>Methylation</a:t>
            </a:r>
            <a:r>
              <a:rPr lang="en-US" sz="2400" dirty="0">
                <a:latin typeface="Baskerville Old Face" pitchFamily="18" charset="0"/>
                <a:cs typeface="+mn-cs"/>
              </a:rPr>
              <a:t> of DNA</a:t>
            </a:r>
          </a:p>
          <a:p>
            <a:pPr fontAlgn="auto">
              <a:spcBef>
                <a:spcPts val="0"/>
              </a:spcBef>
              <a:spcAft>
                <a:spcPts val="0"/>
              </a:spcAft>
              <a:defRPr/>
            </a:pPr>
            <a:r>
              <a:rPr lang="en-US" sz="2400" dirty="0">
                <a:latin typeface="Baskerville Old Face" pitchFamily="18" charset="0"/>
                <a:cs typeface="+mn-cs"/>
              </a:rPr>
              <a:t>Different type of mutations</a:t>
            </a:r>
          </a:p>
          <a:p>
            <a:pPr fontAlgn="auto">
              <a:spcBef>
                <a:spcPts val="0"/>
              </a:spcBef>
              <a:spcAft>
                <a:spcPts val="0"/>
              </a:spcAft>
              <a:defRPr/>
            </a:pPr>
            <a:r>
              <a:rPr lang="en-US" sz="2400" dirty="0">
                <a:latin typeface="Baskerville Old Face" pitchFamily="18" charset="0"/>
                <a:cs typeface="+mn-cs"/>
              </a:rPr>
              <a:t>Adverse effect of organ transplantation</a:t>
            </a:r>
          </a:p>
          <a:p>
            <a:pPr fontAlgn="auto">
              <a:spcBef>
                <a:spcPts val="0"/>
              </a:spcBef>
              <a:spcAft>
                <a:spcPts val="0"/>
              </a:spcAft>
              <a:defRPr/>
            </a:pPr>
            <a:r>
              <a:rPr lang="en-US" sz="2400" dirty="0">
                <a:latin typeface="Baskerville Old Face" pitchFamily="18" charset="0"/>
                <a:cs typeface="+mn-cs"/>
              </a:rPr>
              <a:t>&amp; …</a:t>
            </a:r>
          </a:p>
        </p:txBody>
      </p:sp>
      <p:sp>
        <p:nvSpPr>
          <p:cNvPr id="5" name="Date Placeholder 4">
            <a:extLst>
              <a:ext uri="{FF2B5EF4-FFF2-40B4-BE49-F238E27FC236}">
                <a16:creationId xmlns:a16="http://schemas.microsoft.com/office/drawing/2014/main" id="{064C9746-81C2-5BE5-CF4E-D329880822D8}"/>
              </a:ext>
            </a:extLst>
          </p:cNvPr>
          <p:cNvSpPr>
            <a:spLocks noGrp="1"/>
          </p:cNvSpPr>
          <p:nvPr>
            <p:ph type="dt" sz="quarter" idx="10"/>
          </p:nvPr>
        </p:nvSpPr>
        <p:spPr/>
        <p:txBody>
          <a:bodyPr/>
          <a:lstStyle/>
          <a:p>
            <a:pPr>
              <a:defRPr/>
            </a:pPr>
            <a:fld id="{6B2219DD-73EF-4A9A-82F6-3588CFC66B9B}"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6" name="Slide Number Placeholder 5">
            <a:extLst>
              <a:ext uri="{FF2B5EF4-FFF2-40B4-BE49-F238E27FC236}">
                <a16:creationId xmlns:a16="http://schemas.microsoft.com/office/drawing/2014/main" id="{F2A7E1EF-D61E-6230-2891-A76B9486EA1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944E7D-8FC6-4C59-87B6-B86FA1369EC8}" type="slidenum">
              <a:rPr lang="en-US" altLang="en-US">
                <a:solidFill>
                  <a:srgbClr val="0D0D0D"/>
                </a:solidFill>
                <a:latin typeface="Gill Sans MT" panose="020B0502020104020203" pitchFamily="34" charset="0"/>
              </a:rPr>
              <a:pPr eaLnBrk="1" hangingPunct="1"/>
              <a:t>14</a:t>
            </a:fld>
            <a:endParaRPr lang="en-US" altLang="en-US">
              <a:solidFill>
                <a:srgbClr val="0D0D0D"/>
              </a:solidFill>
              <a:latin typeface="Gill Sans MT" panose="020B0502020104020203" pitchFamily="34" charset="0"/>
            </a:endParaRPr>
          </a:p>
        </p:txBody>
      </p:sp>
      <p:pic>
        <p:nvPicPr>
          <p:cNvPr id="14" name="Picture 13" descr="DNA_logo.jpg">
            <a:extLst>
              <a:ext uri="{FF2B5EF4-FFF2-40B4-BE49-F238E27FC236}">
                <a16:creationId xmlns:a16="http://schemas.microsoft.com/office/drawing/2014/main" id="{60574494-0159-2E7C-14B4-C25C02D6F996}"/>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15" name="Picture 14" descr="DNA_logo.jpg">
            <a:extLst>
              <a:ext uri="{FF2B5EF4-FFF2-40B4-BE49-F238E27FC236}">
                <a16:creationId xmlns:a16="http://schemas.microsoft.com/office/drawing/2014/main" id="{59DC108F-11E1-BF25-D79D-90FD89F65D50}"/>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22537" name="Rectangle 15">
            <a:extLst>
              <a:ext uri="{FF2B5EF4-FFF2-40B4-BE49-F238E27FC236}">
                <a16:creationId xmlns:a16="http://schemas.microsoft.com/office/drawing/2014/main" id="{50EDE743-F1FB-7B44-696F-E4477676C8A4}"/>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22538" name="Rectangle 16">
            <a:extLst>
              <a:ext uri="{FF2B5EF4-FFF2-40B4-BE49-F238E27FC236}">
                <a16:creationId xmlns:a16="http://schemas.microsoft.com/office/drawing/2014/main" id="{B5E687AA-EA0E-7A2B-9856-584365C61227}"/>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22539" name="Rectangle 18">
            <a:extLst>
              <a:ext uri="{FF2B5EF4-FFF2-40B4-BE49-F238E27FC236}">
                <a16:creationId xmlns:a16="http://schemas.microsoft.com/office/drawing/2014/main" id="{22BFED0F-1A77-3FE1-8E88-4842BCBC0B4B}"/>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22540" name="Rectangle 19">
            <a:extLst>
              <a:ext uri="{FF2B5EF4-FFF2-40B4-BE49-F238E27FC236}">
                <a16:creationId xmlns:a16="http://schemas.microsoft.com/office/drawing/2014/main" id="{43E2C8EC-2218-8A7A-F837-213929E3B30E}"/>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22541" name="Rectangle 20">
            <a:extLst>
              <a:ext uri="{FF2B5EF4-FFF2-40B4-BE49-F238E27FC236}">
                <a16:creationId xmlns:a16="http://schemas.microsoft.com/office/drawing/2014/main" id="{D417367D-87D6-77FB-813D-0F2A448EAE14}"/>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22542" name="Rectangle 21">
            <a:extLst>
              <a:ext uri="{FF2B5EF4-FFF2-40B4-BE49-F238E27FC236}">
                <a16:creationId xmlns:a16="http://schemas.microsoft.com/office/drawing/2014/main" id="{BE4533AB-F8A7-D1CF-6778-98E59F14352B}"/>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3" name="Rectangle 22">
            <a:extLst>
              <a:ext uri="{FF2B5EF4-FFF2-40B4-BE49-F238E27FC236}">
                <a16:creationId xmlns:a16="http://schemas.microsoft.com/office/drawing/2014/main" id="{6B71A370-D09A-8296-E92B-232009C32D30}"/>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
        <p:nvSpPr>
          <p:cNvPr id="22544" name="Rectangle 23">
            <a:extLst>
              <a:ext uri="{FF2B5EF4-FFF2-40B4-BE49-F238E27FC236}">
                <a16:creationId xmlns:a16="http://schemas.microsoft.com/office/drawing/2014/main" id="{8B358441-BDA2-DDAF-5D67-3810A09E0E73}"/>
              </a:ext>
            </a:extLst>
          </p:cNvPr>
          <p:cNvSpPr>
            <a:spLocks noChangeArrowheads="1"/>
          </p:cNvSpPr>
          <p:nvPr/>
        </p:nvSpPr>
        <p:spPr bwMode="auto">
          <a:xfrm rot="1567779">
            <a:off x="7107238" y="2752725"/>
            <a:ext cx="2268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Real Time PCR</a:t>
            </a:r>
            <a:endParaRPr lang="en-US" altLang="en-US" sz="2400"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3232BC-826D-E6D5-7189-A2FEDE05C387}"/>
              </a:ext>
            </a:extLst>
          </p:cNvPr>
          <p:cNvSpPr/>
          <p:nvPr/>
        </p:nvSpPr>
        <p:spPr>
          <a:xfrm>
            <a:off x="990600" y="1277938"/>
            <a:ext cx="6553200" cy="4056062"/>
          </a:xfrm>
          <a:prstGeom prst="rect">
            <a:avLst/>
          </a:prstGeom>
        </p:spPr>
        <p:txBody>
          <a:bodyPr>
            <a:spAutoFit/>
          </a:bodyPr>
          <a:lstStyle/>
          <a:p>
            <a:pPr fontAlgn="auto">
              <a:lnSpc>
                <a:spcPct val="80000"/>
              </a:lnSpc>
              <a:spcBef>
                <a:spcPts val="0"/>
              </a:spcBef>
              <a:spcAft>
                <a:spcPts val="0"/>
              </a:spcAft>
              <a:defRPr/>
            </a:pPr>
            <a:r>
              <a:rPr lang="en-US" sz="2800" dirty="0">
                <a:solidFill>
                  <a:srgbClr val="292929"/>
                </a:solidFill>
                <a:latin typeface="Baskerville Old Face" pitchFamily="18" charset="0"/>
                <a:cs typeface="+mn-cs"/>
              </a:rPr>
              <a:t>Uses fluorescence as a reporter by </a:t>
            </a:r>
            <a:r>
              <a:rPr lang="en-GB" sz="2400" dirty="0">
                <a:solidFill>
                  <a:schemeClr val="tx1">
                    <a:lumMod val="95000"/>
                    <a:lumOff val="5000"/>
                  </a:schemeClr>
                </a:solidFill>
                <a:latin typeface="Baskerville Old Face" pitchFamily="18" charset="0"/>
                <a:cs typeface="Arial" charset="0"/>
              </a:rPr>
              <a:t>Three general methods :</a:t>
            </a:r>
            <a:endParaRPr lang="en-US" sz="2800" dirty="0">
              <a:solidFill>
                <a:schemeClr val="tx1">
                  <a:lumMod val="95000"/>
                  <a:lumOff val="5000"/>
                </a:schemeClr>
              </a:solidFill>
              <a:latin typeface="Baskerville Old Face" pitchFamily="18" charset="0"/>
              <a:cs typeface="+mn-cs"/>
            </a:endParaRPr>
          </a:p>
          <a:p>
            <a:pPr fontAlgn="auto">
              <a:spcBef>
                <a:spcPct val="50000"/>
              </a:spcBef>
              <a:spcAft>
                <a:spcPts val="0"/>
              </a:spcAft>
              <a:defRPr/>
            </a:pPr>
            <a:r>
              <a:rPr lang="en-GB" sz="2400" dirty="0">
                <a:solidFill>
                  <a:schemeClr val="tx1">
                    <a:lumMod val="95000"/>
                    <a:lumOff val="5000"/>
                  </a:schemeClr>
                </a:solidFill>
                <a:latin typeface="Baskerville Old Face" pitchFamily="18" charset="0"/>
                <a:cs typeface="Arial" charset="0"/>
              </a:rPr>
              <a:t>1. Hydrolysis probes</a:t>
            </a:r>
          </a:p>
          <a:p>
            <a:pPr fontAlgn="auto">
              <a:spcBef>
                <a:spcPct val="50000"/>
              </a:spcBef>
              <a:spcAft>
                <a:spcPts val="0"/>
              </a:spcAft>
              <a:defRPr/>
            </a:pPr>
            <a:r>
              <a:rPr lang="en-GB" sz="2400" dirty="0">
                <a:solidFill>
                  <a:schemeClr val="tx1">
                    <a:lumMod val="95000"/>
                    <a:lumOff val="5000"/>
                  </a:schemeClr>
                </a:solidFill>
                <a:latin typeface="Baskerville Old Face" pitchFamily="18" charset="0"/>
                <a:cs typeface="Arial" charset="0"/>
              </a:rPr>
              <a:t>(</a:t>
            </a:r>
            <a:r>
              <a:rPr lang="en-GB" sz="2400" dirty="0" err="1">
                <a:solidFill>
                  <a:schemeClr val="tx1">
                    <a:lumMod val="95000"/>
                    <a:lumOff val="5000"/>
                  </a:schemeClr>
                </a:solidFill>
                <a:latin typeface="Baskerville Old Face" pitchFamily="18" charset="0"/>
                <a:cs typeface="Arial" charset="0"/>
              </a:rPr>
              <a:t>TaqMan</a:t>
            </a:r>
            <a:r>
              <a:rPr lang="en-GB" sz="2400" dirty="0">
                <a:solidFill>
                  <a:schemeClr val="tx1">
                    <a:lumMod val="95000"/>
                    <a:lumOff val="5000"/>
                  </a:schemeClr>
                </a:solidFill>
                <a:latin typeface="Baskerville Old Face" pitchFamily="18" charset="0"/>
                <a:cs typeface="Arial" charset="0"/>
              </a:rPr>
              <a:t>, Beacons, Scorpions) </a:t>
            </a:r>
          </a:p>
          <a:p>
            <a:pPr fontAlgn="auto">
              <a:spcBef>
                <a:spcPct val="50000"/>
              </a:spcBef>
              <a:spcAft>
                <a:spcPts val="0"/>
              </a:spcAft>
              <a:defRPr/>
            </a:pPr>
            <a:r>
              <a:rPr lang="en-GB" sz="2400" dirty="0">
                <a:solidFill>
                  <a:schemeClr val="tx1">
                    <a:lumMod val="95000"/>
                    <a:lumOff val="5000"/>
                  </a:schemeClr>
                </a:solidFill>
                <a:latin typeface="Baskerville Old Face" pitchFamily="18" charset="0"/>
                <a:cs typeface="Arial" charset="0"/>
              </a:rPr>
              <a:t>2. Hybridization probes</a:t>
            </a:r>
          </a:p>
          <a:p>
            <a:pPr fontAlgn="auto">
              <a:spcBef>
                <a:spcPct val="50000"/>
              </a:spcBef>
              <a:spcAft>
                <a:spcPts val="0"/>
              </a:spcAft>
              <a:defRPr/>
            </a:pPr>
            <a:r>
              <a:rPr lang="en-GB" sz="2400" dirty="0">
                <a:solidFill>
                  <a:schemeClr val="tx1">
                    <a:lumMod val="95000"/>
                    <a:lumOff val="5000"/>
                  </a:schemeClr>
                </a:solidFill>
                <a:latin typeface="Baskerville Old Face" pitchFamily="18" charset="0"/>
                <a:cs typeface="Arial" charset="0"/>
              </a:rPr>
              <a:t>(Light Cycler) most accurate &amp; specific.</a:t>
            </a:r>
          </a:p>
          <a:p>
            <a:pPr fontAlgn="auto">
              <a:spcBef>
                <a:spcPct val="50000"/>
              </a:spcBef>
              <a:spcAft>
                <a:spcPts val="0"/>
              </a:spcAft>
              <a:defRPr/>
            </a:pPr>
            <a:r>
              <a:rPr lang="en-GB" sz="2400" dirty="0">
                <a:solidFill>
                  <a:schemeClr val="tx1">
                    <a:lumMod val="95000"/>
                    <a:lumOff val="5000"/>
                  </a:schemeClr>
                </a:solidFill>
                <a:latin typeface="Baskerville Old Face" pitchFamily="18" charset="0"/>
                <a:cs typeface="Arial" charset="0"/>
              </a:rPr>
              <a:t>3. DNA-binding agents</a:t>
            </a:r>
          </a:p>
          <a:p>
            <a:pPr fontAlgn="auto">
              <a:spcBef>
                <a:spcPct val="50000"/>
              </a:spcBef>
              <a:spcAft>
                <a:spcPts val="0"/>
              </a:spcAft>
              <a:defRPr/>
            </a:pPr>
            <a:r>
              <a:rPr lang="en-GB" sz="2400" dirty="0">
                <a:solidFill>
                  <a:schemeClr val="tx1">
                    <a:lumMod val="95000"/>
                    <a:lumOff val="5000"/>
                  </a:schemeClr>
                </a:solidFill>
                <a:latin typeface="Baskerville Old Face" pitchFamily="18" charset="0"/>
                <a:cs typeface="Arial" charset="0"/>
              </a:rPr>
              <a:t>(SYBR Green)less accuracy.</a:t>
            </a:r>
          </a:p>
        </p:txBody>
      </p:sp>
      <p:sp>
        <p:nvSpPr>
          <p:cNvPr id="3" name="Rectangle 2">
            <a:extLst>
              <a:ext uri="{FF2B5EF4-FFF2-40B4-BE49-F238E27FC236}">
                <a16:creationId xmlns:a16="http://schemas.microsoft.com/office/drawing/2014/main" id="{3CDB4DF2-A8ED-1D84-A722-AC8D962ACC6F}"/>
              </a:ext>
            </a:extLst>
          </p:cNvPr>
          <p:cNvSpPr txBox="1">
            <a:spLocks noChangeArrowheads="1"/>
          </p:cNvSpPr>
          <p:nvPr/>
        </p:nvSpPr>
        <p:spPr>
          <a:xfrm>
            <a:off x="990600" y="152400"/>
            <a:ext cx="6781800" cy="960438"/>
          </a:xfrm>
          <a:prstGeom prst="rect">
            <a:avLst/>
          </a:prstGeom>
        </p:spPr>
        <p:txBody>
          <a:bodyPr/>
          <a:lstStyle/>
          <a:p>
            <a:pPr algn="ctr" fontAlgn="auto">
              <a:spcAft>
                <a:spcPts val="0"/>
              </a:spcAft>
              <a:defRPr/>
            </a:pPr>
            <a:r>
              <a:rPr lang="sv-SE" sz="3200" dirty="0">
                <a:solidFill>
                  <a:srgbClr val="111111"/>
                </a:solidFill>
                <a:latin typeface="Times New Roman" pitchFamily="18" charset="0"/>
                <a:ea typeface="+mj-ea"/>
                <a:cs typeface="Times New Roman" pitchFamily="18" charset="0"/>
              </a:rPr>
              <a:t>Detection in real time PCR</a:t>
            </a:r>
          </a:p>
        </p:txBody>
      </p:sp>
      <p:pic>
        <p:nvPicPr>
          <p:cNvPr id="23556" name="Picture 2" descr="C:\Documents and Settings\DELL\My Documents\My Pictures\images.jpg">
            <a:extLst>
              <a:ext uri="{FF2B5EF4-FFF2-40B4-BE49-F238E27FC236}">
                <a16:creationId xmlns:a16="http://schemas.microsoft.com/office/drawing/2014/main" id="{FBBBE336-F6C9-C865-8DEF-E7A8761E8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5E3CC080-6FDC-5A10-E272-2BE2C21E5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890588"/>
            <a:ext cx="6480175"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0EE5027-5913-1193-4809-1A6DC437CD81}"/>
              </a:ext>
            </a:extLst>
          </p:cNvPr>
          <p:cNvSpPr>
            <a:spLocks noGrp="1"/>
          </p:cNvSpPr>
          <p:nvPr>
            <p:ph type="dt" sz="quarter" idx="10"/>
          </p:nvPr>
        </p:nvSpPr>
        <p:spPr/>
        <p:txBody>
          <a:bodyPr/>
          <a:lstStyle/>
          <a:p>
            <a:pPr>
              <a:defRPr/>
            </a:pPr>
            <a:fld id="{C2F0019F-5A61-47C1-A000-0A1AB9CB187A}"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9" name="Slide Number Placeholder 8">
            <a:extLst>
              <a:ext uri="{FF2B5EF4-FFF2-40B4-BE49-F238E27FC236}">
                <a16:creationId xmlns:a16="http://schemas.microsoft.com/office/drawing/2014/main" id="{4C6D506E-431A-FE00-489F-21D9057F39A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7E154A-408F-453E-8AB0-A74D699FFD62}" type="slidenum">
              <a:rPr lang="en-US" altLang="en-US">
                <a:solidFill>
                  <a:srgbClr val="0D0D0D"/>
                </a:solidFill>
                <a:latin typeface="Gill Sans MT" panose="020B0502020104020203" pitchFamily="34" charset="0"/>
              </a:rPr>
              <a:pPr eaLnBrk="1" hangingPunct="1"/>
              <a:t>15</a:t>
            </a:fld>
            <a:endParaRPr lang="en-US" altLang="en-US">
              <a:solidFill>
                <a:srgbClr val="0D0D0D"/>
              </a:solidFill>
              <a:latin typeface="Gill Sans MT" panose="020B0502020104020203" pitchFamily="34" charset="0"/>
            </a:endParaRPr>
          </a:p>
        </p:txBody>
      </p:sp>
      <p:pic>
        <p:nvPicPr>
          <p:cNvPr id="17" name="Picture 16" descr="DNA_logo.jpg">
            <a:extLst>
              <a:ext uri="{FF2B5EF4-FFF2-40B4-BE49-F238E27FC236}">
                <a16:creationId xmlns:a16="http://schemas.microsoft.com/office/drawing/2014/main" id="{76C0C34C-AD54-5BDA-30B6-469F77390210}"/>
              </a:ext>
            </a:extLst>
          </p:cNvPr>
          <p:cNvPicPr>
            <a:picLocks noChangeAspect="1"/>
          </p:cNvPicPr>
          <p:nvPr/>
        </p:nvPicPr>
        <p:blipFill>
          <a:blip r:embed="rId5" cstate="print"/>
          <a:stretch>
            <a:fillRect/>
          </a:stretch>
        </p:blipFill>
        <p:spPr>
          <a:xfrm>
            <a:off x="7824984" y="1371600"/>
            <a:ext cx="1143000" cy="2286000"/>
          </a:xfrm>
          <a:prstGeom prst="rect">
            <a:avLst/>
          </a:prstGeom>
          <a:effectLst/>
          <a:scene3d>
            <a:camera prst="perspectiveFront"/>
            <a:lightRig rig="threePt" dir="t"/>
          </a:scene3d>
        </p:spPr>
      </p:pic>
      <p:pic>
        <p:nvPicPr>
          <p:cNvPr id="18" name="Picture 17" descr="DNA_logo.jpg">
            <a:extLst>
              <a:ext uri="{FF2B5EF4-FFF2-40B4-BE49-F238E27FC236}">
                <a16:creationId xmlns:a16="http://schemas.microsoft.com/office/drawing/2014/main" id="{592D01A8-0F93-774B-4754-B757EB11061B}"/>
              </a:ext>
            </a:extLst>
          </p:cNvPr>
          <p:cNvPicPr>
            <a:picLocks noChangeAspect="1"/>
          </p:cNvPicPr>
          <p:nvPr/>
        </p:nvPicPr>
        <p:blipFill>
          <a:blip r:embed="rId6"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23562" name="Rectangle 18">
            <a:extLst>
              <a:ext uri="{FF2B5EF4-FFF2-40B4-BE49-F238E27FC236}">
                <a16:creationId xmlns:a16="http://schemas.microsoft.com/office/drawing/2014/main" id="{FD032E0C-1F32-BC8F-393F-A6B5F657BD11}"/>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23563" name="Rectangle 19">
            <a:extLst>
              <a:ext uri="{FF2B5EF4-FFF2-40B4-BE49-F238E27FC236}">
                <a16:creationId xmlns:a16="http://schemas.microsoft.com/office/drawing/2014/main" id="{E1AF2A80-D2D4-08B4-47AD-10BD5F4C44A4}"/>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23564" name="Rectangle 20">
            <a:extLst>
              <a:ext uri="{FF2B5EF4-FFF2-40B4-BE49-F238E27FC236}">
                <a16:creationId xmlns:a16="http://schemas.microsoft.com/office/drawing/2014/main" id="{CAC58635-B29A-7F12-578C-CE3936505D6E}"/>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23565" name="Rectangle 21">
            <a:extLst>
              <a:ext uri="{FF2B5EF4-FFF2-40B4-BE49-F238E27FC236}">
                <a16:creationId xmlns:a16="http://schemas.microsoft.com/office/drawing/2014/main" id="{2F729E49-F27E-744A-8050-796D6ACEBE03}"/>
              </a:ext>
            </a:extLst>
          </p:cNvPr>
          <p:cNvSpPr>
            <a:spLocks noChangeArrowheads="1"/>
          </p:cNvSpPr>
          <p:nvPr/>
        </p:nvSpPr>
        <p:spPr bwMode="auto">
          <a:xfrm rot="1494267">
            <a:off x="7553325" y="3160713"/>
            <a:ext cx="1604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Product Detection</a:t>
            </a:r>
            <a:endParaRPr lang="en-US" altLang="en-US" sz="2400" b="1" i="1">
              <a:solidFill>
                <a:srgbClr val="FF0000"/>
              </a:solidFill>
            </a:endParaRPr>
          </a:p>
        </p:txBody>
      </p:sp>
      <p:sp>
        <p:nvSpPr>
          <p:cNvPr id="23566" name="Rectangle 22">
            <a:extLst>
              <a:ext uri="{FF2B5EF4-FFF2-40B4-BE49-F238E27FC236}">
                <a16:creationId xmlns:a16="http://schemas.microsoft.com/office/drawing/2014/main" id="{82A6D4A7-FEAC-DA32-1B7B-4ABD1C217C02}"/>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23567" name="Rectangle 23">
            <a:extLst>
              <a:ext uri="{FF2B5EF4-FFF2-40B4-BE49-F238E27FC236}">
                <a16:creationId xmlns:a16="http://schemas.microsoft.com/office/drawing/2014/main" id="{26E62C20-745B-BD82-5364-8019A3FE8B2F}"/>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23568" name="Rectangle 24">
            <a:extLst>
              <a:ext uri="{FF2B5EF4-FFF2-40B4-BE49-F238E27FC236}">
                <a16:creationId xmlns:a16="http://schemas.microsoft.com/office/drawing/2014/main" id="{807DE514-CC2E-77AA-045E-50B1C6EF1EE6}"/>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6" name="Rectangle 25">
            <a:extLst>
              <a:ext uri="{FF2B5EF4-FFF2-40B4-BE49-F238E27FC236}">
                <a16:creationId xmlns:a16="http://schemas.microsoft.com/office/drawing/2014/main" id="{714319B4-8D04-52BB-B2F2-B67C54B80B47}"/>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53" presetClass="entr" presetSubtype="0" fill="hold" nodeType="with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id="{F694E34B-00FF-F965-07E4-76393FF5275E}"/>
              </a:ext>
            </a:extLst>
          </p:cNvPr>
          <p:cNvSpPr txBox="1">
            <a:spLocks noChangeArrowheads="1"/>
          </p:cNvSpPr>
          <p:nvPr/>
        </p:nvSpPr>
        <p:spPr bwMode="auto">
          <a:xfrm>
            <a:off x="928688" y="1571625"/>
            <a:ext cx="392906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Clr>
                <a:schemeClr val="accent1"/>
              </a:buClr>
              <a:buSzPct val="80000"/>
            </a:pPr>
            <a:r>
              <a:rPr lang="en-US" altLang="en-US" sz="2000" i="1">
                <a:solidFill>
                  <a:srgbClr val="292929"/>
                </a:solidFill>
                <a:latin typeface="Baskerville Old Face" panose="02020602080505020303" pitchFamily="18" charset="0"/>
              </a:rPr>
              <a:t>* DNA binding dye</a:t>
            </a:r>
          </a:p>
          <a:p>
            <a:pPr eaLnBrk="1" hangingPunct="1">
              <a:spcBef>
                <a:spcPts val="600"/>
              </a:spcBef>
              <a:buClr>
                <a:schemeClr val="accent1"/>
              </a:buClr>
              <a:buSzPct val="80000"/>
            </a:pPr>
            <a:r>
              <a:rPr lang="en-US" altLang="en-US" sz="2000" i="1">
                <a:solidFill>
                  <a:srgbClr val="292929"/>
                </a:solidFill>
                <a:latin typeface="Baskerville Old Face" panose="02020602080505020303" pitchFamily="18" charset="0"/>
              </a:rPr>
              <a:t>* Binds to minor groove (dsDNA)</a:t>
            </a:r>
          </a:p>
          <a:p>
            <a:pPr eaLnBrk="1" hangingPunct="1">
              <a:spcBef>
                <a:spcPts val="600"/>
              </a:spcBef>
              <a:buClr>
                <a:schemeClr val="accent1"/>
              </a:buClr>
              <a:buSzPct val="80000"/>
            </a:pPr>
            <a:r>
              <a:rPr lang="en-US" altLang="en-US" sz="2000" i="1">
                <a:solidFill>
                  <a:srgbClr val="292929"/>
                </a:solidFill>
                <a:latin typeface="Baskerville Old Face" panose="02020602080505020303" pitchFamily="18" charset="0"/>
              </a:rPr>
              <a:t>* Emits light when bound</a:t>
            </a:r>
          </a:p>
          <a:p>
            <a:pPr eaLnBrk="1" hangingPunct="1">
              <a:spcBef>
                <a:spcPts val="600"/>
              </a:spcBef>
              <a:buClr>
                <a:schemeClr val="accent1"/>
              </a:buClr>
              <a:buSzPct val="80000"/>
            </a:pPr>
            <a:r>
              <a:rPr lang="en-US" altLang="en-US" sz="2000">
                <a:latin typeface="Baskerville Old Face" panose="02020602080505020303" pitchFamily="18" charset="0"/>
              </a:rPr>
              <a:t>More double stranded DNA = more binding = more fluorescence</a:t>
            </a:r>
          </a:p>
          <a:p>
            <a:pPr eaLnBrk="1" hangingPunct="1">
              <a:spcBef>
                <a:spcPts val="600"/>
              </a:spcBef>
              <a:buClr>
                <a:schemeClr val="accent1"/>
              </a:buClr>
              <a:buSzPct val="80000"/>
            </a:pPr>
            <a:r>
              <a:rPr lang="en-US" altLang="en-US" sz="2000">
                <a:latin typeface="Baskerville Old Face" panose="02020602080505020303" pitchFamily="18" charset="0"/>
              </a:rPr>
              <a:t> * Forensically, can be used to calculate how much DNA was present before reaction. </a:t>
            </a:r>
            <a:endParaRPr lang="en-US" altLang="en-US" sz="2000" i="1">
              <a:solidFill>
                <a:srgbClr val="292929"/>
              </a:solidFill>
              <a:latin typeface="Baskerville Old Face" panose="02020602080505020303" pitchFamily="18" charset="0"/>
            </a:endParaRPr>
          </a:p>
          <a:p>
            <a:pPr eaLnBrk="1" hangingPunct="1">
              <a:spcBef>
                <a:spcPts val="600"/>
              </a:spcBef>
              <a:buClr>
                <a:schemeClr val="accent1"/>
              </a:buClr>
              <a:buSzPct val="80000"/>
            </a:pPr>
            <a:r>
              <a:rPr lang="en-US" altLang="en-US" sz="2000" i="1">
                <a:solidFill>
                  <a:srgbClr val="292929"/>
                </a:solidFill>
                <a:latin typeface="Baskerville Old Face" panose="02020602080505020303" pitchFamily="18" charset="0"/>
              </a:rPr>
              <a:t>* Unspecific</a:t>
            </a:r>
          </a:p>
          <a:p>
            <a:pPr eaLnBrk="1" hangingPunct="1">
              <a:spcBef>
                <a:spcPts val="600"/>
              </a:spcBef>
              <a:buClr>
                <a:schemeClr val="accent1"/>
              </a:buClr>
              <a:buSzPct val="80000"/>
            </a:pPr>
            <a:r>
              <a:rPr lang="en-US" altLang="en-US" sz="2000" i="1">
                <a:solidFill>
                  <a:srgbClr val="292929"/>
                </a:solidFill>
                <a:latin typeface="Baskerville Old Face" panose="02020602080505020303" pitchFamily="18" charset="0"/>
              </a:rPr>
              <a:t>* Dissociation curve</a:t>
            </a:r>
          </a:p>
        </p:txBody>
      </p:sp>
      <p:sp>
        <p:nvSpPr>
          <p:cNvPr id="3" name="Rectangle 2">
            <a:extLst>
              <a:ext uri="{FF2B5EF4-FFF2-40B4-BE49-F238E27FC236}">
                <a16:creationId xmlns:a16="http://schemas.microsoft.com/office/drawing/2014/main" id="{B181C2B8-8A30-A8B9-F10A-77BD3C7447D8}"/>
              </a:ext>
            </a:extLst>
          </p:cNvPr>
          <p:cNvSpPr txBox="1">
            <a:spLocks noChangeArrowheads="1"/>
          </p:cNvSpPr>
          <p:nvPr/>
        </p:nvSpPr>
        <p:spPr>
          <a:xfrm>
            <a:off x="990600" y="182563"/>
            <a:ext cx="6781800" cy="960437"/>
          </a:xfrm>
          <a:prstGeom prst="rect">
            <a:avLst/>
          </a:prstGeom>
        </p:spPr>
        <p:txBody>
          <a:bodyPr/>
          <a:lstStyle/>
          <a:p>
            <a:pPr fontAlgn="auto">
              <a:spcAft>
                <a:spcPts val="0"/>
              </a:spcAft>
              <a:defRPr/>
            </a:pPr>
            <a:r>
              <a:rPr lang="sv-SE" sz="4300" dirty="0">
                <a:solidFill>
                  <a:srgbClr val="111111"/>
                </a:solidFill>
                <a:effectLst>
                  <a:outerShdw blurRad="50000" dist="30000" dir="5400000" algn="tl" rotWithShape="0">
                    <a:srgbClr val="000000">
                      <a:alpha val="30000"/>
                    </a:srgbClr>
                  </a:outerShdw>
                </a:effectLst>
                <a:latin typeface="+mj-lt"/>
                <a:ea typeface="+mj-ea"/>
                <a:cs typeface="+mj-cs"/>
              </a:rPr>
              <a:t>SYBR</a:t>
            </a:r>
            <a:r>
              <a:rPr lang="sv-SE" sz="4300" baseline="30000" dirty="0">
                <a:solidFill>
                  <a:srgbClr val="111111"/>
                </a:solidFill>
                <a:effectLst>
                  <a:outerShdw blurRad="50000" dist="30000" dir="5400000" algn="tl" rotWithShape="0">
                    <a:srgbClr val="000000">
                      <a:alpha val="30000"/>
                    </a:srgbClr>
                  </a:outerShdw>
                </a:effectLst>
                <a:latin typeface="+mj-lt"/>
                <a:ea typeface="+mj-ea"/>
                <a:cs typeface="+mj-cs"/>
              </a:rPr>
              <a:t>®</a:t>
            </a:r>
            <a:r>
              <a:rPr lang="sv-SE" sz="4300" dirty="0">
                <a:solidFill>
                  <a:srgbClr val="111111"/>
                </a:solidFill>
                <a:effectLst>
                  <a:outerShdw blurRad="50000" dist="30000" dir="5400000" algn="tl" rotWithShape="0">
                    <a:srgbClr val="000000">
                      <a:alpha val="30000"/>
                    </a:srgbClr>
                  </a:outerShdw>
                </a:effectLst>
                <a:latin typeface="+mj-lt"/>
                <a:ea typeface="+mj-ea"/>
                <a:cs typeface="+mj-cs"/>
              </a:rPr>
              <a:t> green</a:t>
            </a:r>
          </a:p>
        </p:txBody>
      </p:sp>
      <p:pic>
        <p:nvPicPr>
          <p:cNvPr id="24580" name="Picture 9" descr="SYBR green small">
            <a:extLst>
              <a:ext uri="{FF2B5EF4-FFF2-40B4-BE49-F238E27FC236}">
                <a16:creationId xmlns:a16="http://schemas.microsoft.com/office/drawing/2014/main" id="{8C482FBD-6563-353E-0CCF-2C5417890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066800"/>
            <a:ext cx="28384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C:\Documents and Settings\DELL\My Documents\My Pictures\images.jpg">
            <a:extLst>
              <a:ext uri="{FF2B5EF4-FFF2-40B4-BE49-F238E27FC236}">
                <a16:creationId xmlns:a16="http://schemas.microsoft.com/office/drawing/2014/main" id="{8101FA58-75A3-3965-3ED3-57DF6BCFC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a:extLst>
              <a:ext uri="{FF2B5EF4-FFF2-40B4-BE49-F238E27FC236}">
                <a16:creationId xmlns:a16="http://schemas.microsoft.com/office/drawing/2014/main" id="{837A7773-3240-ADA8-08B6-23059D3D2E87}"/>
              </a:ext>
            </a:extLst>
          </p:cNvPr>
          <p:cNvSpPr>
            <a:spLocks noGrp="1"/>
          </p:cNvSpPr>
          <p:nvPr>
            <p:ph type="dt" sz="quarter" idx="10"/>
          </p:nvPr>
        </p:nvSpPr>
        <p:spPr/>
        <p:txBody>
          <a:bodyPr/>
          <a:lstStyle/>
          <a:p>
            <a:pPr>
              <a:defRPr/>
            </a:pPr>
            <a:fld id="{0D3CCD8D-422B-4CD6-8C8C-0BF7E6F5CCB6}"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7" name="Slide Number Placeholder 6">
            <a:extLst>
              <a:ext uri="{FF2B5EF4-FFF2-40B4-BE49-F238E27FC236}">
                <a16:creationId xmlns:a16="http://schemas.microsoft.com/office/drawing/2014/main" id="{BE84D027-09F7-136B-1F4E-9707167C87C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122B53-2910-4270-91B0-A6A1A2D54659}" type="slidenum">
              <a:rPr lang="en-US" altLang="en-US">
                <a:solidFill>
                  <a:srgbClr val="0D0D0D"/>
                </a:solidFill>
                <a:latin typeface="Gill Sans MT" panose="020B0502020104020203" pitchFamily="34" charset="0"/>
              </a:rPr>
              <a:pPr eaLnBrk="1" hangingPunct="1"/>
              <a:t>16</a:t>
            </a:fld>
            <a:endParaRPr lang="en-US" altLang="en-US">
              <a:solidFill>
                <a:srgbClr val="0D0D0D"/>
              </a:solidFill>
              <a:latin typeface="Gill Sans MT" panose="020B0502020104020203" pitchFamily="34" charset="0"/>
            </a:endParaRPr>
          </a:p>
        </p:txBody>
      </p:sp>
      <p:pic>
        <p:nvPicPr>
          <p:cNvPr id="15" name="Picture 14" descr="DNA_logo.jpg">
            <a:extLst>
              <a:ext uri="{FF2B5EF4-FFF2-40B4-BE49-F238E27FC236}">
                <a16:creationId xmlns:a16="http://schemas.microsoft.com/office/drawing/2014/main" id="{C2BF1048-6406-DEB6-B2F8-F61B854B1257}"/>
              </a:ext>
            </a:extLst>
          </p:cNvPr>
          <p:cNvPicPr>
            <a:picLocks noChangeAspect="1"/>
          </p:cNvPicPr>
          <p:nvPr/>
        </p:nvPicPr>
        <p:blipFill>
          <a:blip r:embed="rId5" cstate="print"/>
          <a:stretch>
            <a:fillRect/>
          </a:stretch>
        </p:blipFill>
        <p:spPr>
          <a:xfrm>
            <a:off x="7824984" y="1371600"/>
            <a:ext cx="1143000" cy="2286000"/>
          </a:xfrm>
          <a:prstGeom prst="rect">
            <a:avLst/>
          </a:prstGeom>
          <a:effectLst/>
          <a:scene3d>
            <a:camera prst="perspectiveFront"/>
            <a:lightRig rig="threePt" dir="t"/>
          </a:scene3d>
        </p:spPr>
      </p:pic>
      <p:pic>
        <p:nvPicPr>
          <p:cNvPr id="16" name="Picture 15" descr="DNA_logo.jpg">
            <a:extLst>
              <a:ext uri="{FF2B5EF4-FFF2-40B4-BE49-F238E27FC236}">
                <a16:creationId xmlns:a16="http://schemas.microsoft.com/office/drawing/2014/main" id="{3140BBD1-A0BC-2776-A9E9-1B9D41B298AC}"/>
              </a:ext>
            </a:extLst>
          </p:cNvPr>
          <p:cNvPicPr>
            <a:picLocks noChangeAspect="1"/>
          </p:cNvPicPr>
          <p:nvPr/>
        </p:nvPicPr>
        <p:blipFill>
          <a:blip r:embed="rId6"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24586" name="Rectangle 16">
            <a:extLst>
              <a:ext uri="{FF2B5EF4-FFF2-40B4-BE49-F238E27FC236}">
                <a16:creationId xmlns:a16="http://schemas.microsoft.com/office/drawing/2014/main" id="{F65B8B9F-10BE-14F3-58DD-8FFCEF03CB7F}"/>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24587" name="Rectangle 17">
            <a:extLst>
              <a:ext uri="{FF2B5EF4-FFF2-40B4-BE49-F238E27FC236}">
                <a16:creationId xmlns:a16="http://schemas.microsoft.com/office/drawing/2014/main" id="{0A1453D0-9E6F-C66F-D3B3-021F9E8002EB}"/>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24588" name="Rectangle 18">
            <a:extLst>
              <a:ext uri="{FF2B5EF4-FFF2-40B4-BE49-F238E27FC236}">
                <a16:creationId xmlns:a16="http://schemas.microsoft.com/office/drawing/2014/main" id="{7E12C312-D618-6D10-7808-B3E41F098A17}"/>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24589" name="Rectangle 19">
            <a:extLst>
              <a:ext uri="{FF2B5EF4-FFF2-40B4-BE49-F238E27FC236}">
                <a16:creationId xmlns:a16="http://schemas.microsoft.com/office/drawing/2014/main" id="{D522608B-C73A-1580-0FF2-56874AB604EE}"/>
              </a:ext>
            </a:extLst>
          </p:cNvPr>
          <p:cNvSpPr>
            <a:spLocks noChangeArrowheads="1"/>
          </p:cNvSpPr>
          <p:nvPr/>
        </p:nvSpPr>
        <p:spPr bwMode="auto">
          <a:xfrm rot="1494267">
            <a:off x="7677150" y="3189288"/>
            <a:ext cx="1476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Product Detection</a:t>
            </a:r>
            <a:endParaRPr lang="en-US" altLang="en-US" sz="2400" b="1" i="1">
              <a:solidFill>
                <a:srgbClr val="FF0000"/>
              </a:solidFill>
            </a:endParaRPr>
          </a:p>
        </p:txBody>
      </p:sp>
      <p:sp>
        <p:nvSpPr>
          <p:cNvPr id="24590" name="Rectangle 20">
            <a:extLst>
              <a:ext uri="{FF2B5EF4-FFF2-40B4-BE49-F238E27FC236}">
                <a16:creationId xmlns:a16="http://schemas.microsoft.com/office/drawing/2014/main" id="{9FBDF919-0ACF-DF4E-09AD-2B4D1CAA8E3A}"/>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24591" name="Rectangle 21">
            <a:extLst>
              <a:ext uri="{FF2B5EF4-FFF2-40B4-BE49-F238E27FC236}">
                <a16:creationId xmlns:a16="http://schemas.microsoft.com/office/drawing/2014/main" id="{C23E342F-C26B-A0D8-27F8-1B3143EF7CE5}"/>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24592" name="Rectangle 22">
            <a:extLst>
              <a:ext uri="{FF2B5EF4-FFF2-40B4-BE49-F238E27FC236}">
                <a16:creationId xmlns:a16="http://schemas.microsoft.com/office/drawing/2014/main" id="{A1E6B2F6-152B-EF82-0D9C-EAEA4893775E}"/>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4" name="Rectangle 23">
            <a:extLst>
              <a:ext uri="{FF2B5EF4-FFF2-40B4-BE49-F238E27FC236}">
                <a16:creationId xmlns:a16="http://schemas.microsoft.com/office/drawing/2014/main" id="{83EED0AA-C05F-038F-6B7A-D103A11DCAC0}"/>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pic>
        <p:nvPicPr>
          <p:cNvPr id="25" name="Picture 3">
            <a:extLst>
              <a:ext uri="{FF2B5EF4-FFF2-40B4-BE49-F238E27FC236}">
                <a16:creationId xmlns:a16="http://schemas.microsoft.com/office/drawing/2014/main" id="{B5280728-71F3-58DB-EA82-C122C5021E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9284" t="30794" r="57170" b="21957"/>
          <a:stretch>
            <a:fillRect/>
          </a:stretch>
        </p:blipFill>
        <p:spPr bwMode="auto">
          <a:xfrm>
            <a:off x="1071563" y="1071563"/>
            <a:ext cx="3714750" cy="5072062"/>
          </a:xfrm>
          <a:prstGeom prst="rect">
            <a:avLst/>
          </a:prstGeom>
          <a:noFill/>
          <a:ln w="9525">
            <a:solidFill>
              <a:srgbClr val="3366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82DAA18-C2AC-5242-CC1C-67CF02B266DB}"/>
              </a:ext>
            </a:extLst>
          </p:cNvPr>
          <p:cNvSpPr txBox="1">
            <a:spLocks noChangeArrowheads="1"/>
          </p:cNvSpPr>
          <p:nvPr/>
        </p:nvSpPr>
        <p:spPr>
          <a:xfrm>
            <a:off x="914400" y="0"/>
            <a:ext cx="6781800" cy="960438"/>
          </a:xfrm>
          <a:prstGeom prst="rect">
            <a:avLst/>
          </a:prstGeom>
        </p:spPr>
        <p:txBody>
          <a:bodyPr/>
          <a:lstStyle/>
          <a:p>
            <a:pPr fontAlgn="auto">
              <a:spcAft>
                <a:spcPts val="0"/>
              </a:spcAft>
              <a:defRPr/>
            </a:pPr>
            <a:r>
              <a:rPr lang="en-US" sz="3200" b="1" dirty="0">
                <a:solidFill>
                  <a:srgbClr val="111111"/>
                </a:solidFill>
                <a:effectLst>
                  <a:outerShdw blurRad="38100" dist="38100" dir="2700000" algn="tl">
                    <a:srgbClr val="C0C0C0"/>
                  </a:outerShdw>
                </a:effectLst>
                <a:latin typeface="Baskerville Old Face" pitchFamily="18" charset="0"/>
                <a:ea typeface="+mj-ea"/>
                <a:cs typeface="+mj-cs"/>
              </a:rPr>
              <a:t>Dissociation curve</a:t>
            </a:r>
          </a:p>
        </p:txBody>
      </p:sp>
      <p:sp>
        <p:nvSpPr>
          <p:cNvPr id="21507" name="Text Box 4">
            <a:extLst>
              <a:ext uri="{FF2B5EF4-FFF2-40B4-BE49-F238E27FC236}">
                <a16:creationId xmlns:a16="http://schemas.microsoft.com/office/drawing/2014/main" id="{5DCD8A38-324E-E315-B267-B2CF2285E431}"/>
              </a:ext>
            </a:extLst>
          </p:cNvPr>
          <p:cNvSpPr txBox="1">
            <a:spLocks noChangeArrowheads="1"/>
          </p:cNvSpPr>
          <p:nvPr/>
        </p:nvSpPr>
        <p:spPr bwMode="auto">
          <a:xfrm>
            <a:off x="995363" y="914400"/>
            <a:ext cx="47244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536575" indent="-2730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i="1">
                <a:latin typeface="Gill Sans MT" panose="020B0502020104020203" pitchFamily="34" charset="0"/>
              </a:rPr>
              <a:t>Fluorescence decrease as the temperature increase: </a:t>
            </a:r>
          </a:p>
          <a:p>
            <a:pPr lvl="1" eaLnBrk="1" hangingPunct="1">
              <a:spcBef>
                <a:spcPct val="50000"/>
              </a:spcBef>
              <a:buFontTx/>
              <a:buAutoNum type="arabicPeriod"/>
            </a:pPr>
            <a:r>
              <a:rPr lang="en-US" altLang="en-US" i="1">
                <a:latin typeface="Gill Sans MT" panose="020B0502020104020203" pitchFamily="34" charset="0"/>
              </a:rPr>
              <a:t>DNA strands start to separate</a:t>
            </a:r>
          </a:p>
          <a:p>
            <a:pPr lvl="1" eaLnBrk="1" hangingPunct="1">
              <a:spcBef>
                <a:spcPct val="50000"/>
              </a:spcBef>
              <a:buFontTx/>
              <a:buAutoNum type="arabicPeriod"/>
            </a:pPr>
            <a:r>
              <a:rPr lang="en-US" altLang="en-US" i="1">
                <a:latin typeface="Gill Sans MT" panose="020B0502020104020203" pitchFamily="34" charset="0"/>
                <a:sym typeface="Symbol" panose="05050102010706020507" pitchFamily="18" charset="2"/>
              </a:rPr>
              <a:t>SYBR green looses its binding to the DNA</a:t>
            </a:r>
          </a:p>
          <a:p>
            <a:pPr lvl="1" eaLnBrk="1" hangingPunct="1">
              <a:spcBef>
                <a:spcPct val="50000"/>
              </a:spcBef>
              <a:buFontTx/>
              <a:buAutoNum type="arabicPeriod"/>
            </a:pPr>
            <a:r>
              <a:rPr lang="en-US" altLang="en-US" i="1">
                <a:latin typeface="Gill Sans MT" panose="020B0502020104020203" pitchFamily="34" charset="0"/>
                <a:sym typeface="Symbol" panose="05050102010706020507" pitchFamily="18" charset="2"/>
              </a:rPr>
              <a:t>Fluorescence decreases</a:t>
            </a:r>
            <a:endParaRPr lang="en-US" altLang="en-US" i="1">
              <a:latin typeface="Gill Sans MT" panose="020B0502020104020203" pitchFamily="34" charset="0"/>
            </a:endParaRPr>
          </a:p>
          <a:p>
            <a:pPr eaLnBrk="1" hangingPunct="1">
              <a:spcBef>
                <a:spcPct val="50000"/>
              </a:spcBef>
            </a:pPr>
            <a:r>
              <a:rPr lang="en-US" altLang="en-US" i="1">
                <a:latin typeface="Gill Sans MT" panose="020B0502020104020203" pitchFamily="34" charset="0"/>
              </a:rPr>
              <a:t>The melting temperature of the amplicon can easily be detected</a:t>
            </a:r>
          </a:p>
          <a:p>
            <a:pPr eaLnBrk="1" hangingPunct="1">
              <a:spcBef>
                <a:spcPct val="50000"/>
              </a:spcBef>
            </a:pPr>
            <a:r>
              <a:rPr lang="en-US" altLang="en-US" i="1">
                <a:latin typeface="Gill Sans MT" panose="020B0502020104020203" pitchFamily="34" charset="0"/>
              </a:rPr>
              <a:t>Contaminating DNA, primer dimer or false priming is seen as an additional peak.</a:t>
            </a:r>
          </a:p>
          <a:p>
            <a:pPr eaLnBrk="1" hangingPunct="1">
              <a:spcBef>
                <a:spcPct val="50000"/>
              </a:spcBef>
            </a:pPr>
            <a:r>
              <a:rPr lang="en-US" altLang="en-US" i="1">
                <a:latin typeface="Gill Sans MT" panose="020B0502020104020203" pitchFamily="34" charset="0"/>
              </a:rPr>
              <a:t>This curve lets us to detect non-specific products.</a:t>
            </a:r>
          </a:p>
        </p:txBody>
      </p:sp>
      <p:pic>
        <p:nvPicPr>
          <p:cNvPr id="21508" name="Picture 8" descr="Image82">
            <a:extLst>
              <a:ext uri="{FF2B5EF4-FFF2-40B4-BE49-F238E27FC236}">
                <a16:creationId xmlns:a16="http://schemas.microsoft.com/office/drawing/2014/main" id="{D4E2EC11-37DD-21C4-AB89-3DBCDA5E3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928688"/>
            <a:ext cx="64293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Image81">
            <a:extLst>
              <a:ext uri="{FF2B5EF4-FFF2-40B4-BE49-F238E27FC236}">
                <a16:creationId xmlns:a16="http://schemas.microsoft.com/office/drawing/2014/main" id="{66C78045-B09C-6E51-245F-2432F2FD2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505200"/>
            <a:ext cx="5857875"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descr="C:\Documents and Settings\DELL\My Documents\My Pictures\images.jpg">
            <a:extLst>
              <a:ext uri="{FF2B5EF4-FFF2-40B4-BE49-F238E27FC236}">
                <a16:creationId xmlns:a16="http://schemas.microsoft.com/office/drawing/2014/main" id="{4BD7FAAA-3505-DF7A-FDD4-DD721255C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3A56E1D3-4018-2AD7-84AD-BB99BD226E12}"/>
              </a:ext>
            </a:extLst>
          </p:cNvPr>
          <p:cNvSpPr>
            <a:spLocks noGrp="1"/>
          </p:cNvSpPr>
          <p:nvPr>
            <p:ph type="dt" sz="quarter" idx="10"/>
          </p:nvPr>
        </p:nvSpPr>
        <p:spPr/>
        <p:txBody>
          <a:bodyPr/>
          <a:lstStyle/>
          <a:p>
            <a:pPr>
              <a:defRPr/>
            </a:pPr>
            <a:fld id="{FF55A15C-CB8A-46D0-BF96-5F70AB9BF5C8}"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8" name="Slide Number Placeholder 7">
            <a:extLst>
              <a:ext uri="{FF2B5EF4-FFF2-40B4-BE49-F238E27FC236}">
                <a16:creationId xmlns:a16="http://schemas.microsoft.com/office/drawing/2014/main" id="{1982DF3D-909F-5863-529E-EDE5FD21A66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3D5E93-BF50-4D83-9E79-1FBA6B0C1F80}" type="slidenum">
              <a:rPr lang="en-US" altLang="en-US">
                <a:solidFill>
                  <a:srgbClr val="0D0D0D"/>
                </a:solidFill>
                <a:latin typeface="Gill Sans MT" panose="020B0502020104020203" pitchFamily="34" charset="0"/>
              </a:rPr>
              <a:pPr eaLnBrk="1" hangingPunct="1"/>
              <a:t>17</a:t>
            </a:fld>
            <a:endParaRPr lang="en-US" altLang="en-US">
              <a:solidFill>
                <a:srgbClr val="0D0D0D"/>
              </a:solidFill>
              <a:latin typeface="Gill Sans MT" panose="020B0502020104020203" pitchFamily="34" charset="0"/>
            </a:endParaRPr>
          </a:p>
        </p:txBody>
      </p:sp>
      <p:pic>
        <p:nvPicPr>
          <p:cNvPr id="16" name="Picture 15" descr="DNA_logo.jpg">
            <a:extLst>
              <a:ext uri="{FF2B5EF4-FFF2-40B4-BE49-F238E27FC236}">
                <a16:creationId xmlns:a16="http://schemas.microsoft.com/office/drawing/2014/main" id="{9CB4E69B-8B11-1E20-5DF0-B8591EFAB5D8}"/>
              </a:ext>
            </a:extLst>
          </p:cNvPr>
          <p:cNvPicPr>
            <a:picLocks noChangeAspect="1"/>
          </p:cNvPicPr>
          <p:nvPr/>
        </p:nvPicPr>
        <p:blipFill>
          <a:blip r:embed="rId6" cstate="print"/>
          <a:stretch>
            <a:fillRect/>
          </a:stretch>
        </p:blipFill>
        <p:spPr>
          <a:xfrm>
            <a:off x="7824984" y="1371600"/>
            <a:ext cx="1143000" cy="2286000"/>
          </a:xfrm>
          <a:prstGeom prst="rect">
            <a:avLst/>
          </a:prstGeom>
          <a:effectLst/>
          <a:scene3d>
            <a:camera prst="perspectiveFront"/>
            <a:lightRig rig="threePt" dir="t"/>
          </a:scene3d>
        </p:spPr>
      </p:pic>
      <p:pic>
        <p:nvPicPr>
          <p:cNvPr id="17" name="Picture 16" descr="DNA_logo.jpg">
            <a:extLst>
              <a:ext uri="{FF2B5EF4-FFF2-40B4-BE49-F238E27FC236}">
                <a16:creationId xmlns:a16="http://schemas.microsoft.com/office/drawing/2014/main" id="{1F120350-97BC-129B-B2E6-068991D83953}"/>
              </a:ext>
            </a:extLst>
          </p:cNvPr>
          <p:cNvPicPr>
            <a:picLocks noChangeAspect="1"/>
          </p:cNvPicPr>
          <p:nvPr/>
        </p:nvPicPr>
        <p:blipFill>
          <a:blip r:embed="rId7"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25611" name="Rectangle 17">
            <a:extLst>
              <a:ext uri="{FF2B5EF4-FFF2-40B4-BE49-F238E27FC236}">
                <a16:creationId xmlns:a16="http://schemas.microsoft.com/office/drawing/2014/main" id="{1E898D0D-90BE-5E33-51AD-5B52DB3274E0}"/>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25612" name="Rectangle 18">
            <a:extLst>
              <a:ext uri="{FF2B5EF4-FFF2-40B4-BE49-F238E27FC236}">
                <a16:creationId xmlns:a16="http://schemas.microsoft.com/office/drawing/2014/main" id="{B4C34984-D1B9-DCA2-0E70-5EE79D943B41}"/>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25613" name="Rectangle 19">
            <a:extLst>
              <a:ext uri="{FF2B5EF4-FFF2-40B4-BE49-F238E27FC236}">
                <a16:creationId xmlns:a16="http://schemas.microsoft.com/office/drawing/2014/main" id="{189FD989-1859-1273-8835-EA11DB3599BD}"/>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25614" name="Rectangle 20">
            <a:extLst>
              <a:ext uri="{FF2B5EF4-FFF2-40B4-BE49-F238E27FC236}">
                <a16:creationId xmlns:a16="http://schemas.microsoft.com/office/drawing/2014/main" id="{E1B7E251-6D69-88EE-26E7-943C3055E823}"/>
              </a:ext>
            </a:extLst>
          </p:cNvPr>
          <p:cNvSpPr>
            <a:spLocks noChangeArrowheads="1"/>
          </p:cNvSpPr>
          <p:nvPr/>
        </p:nvSpPr>
        <p:spPr bwMode="auto">
          <a:xfrm rot="1494267">
            <a:off x="7646988" y="3182938"/>
            <a:ext cx="1506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Product Detection</a:t>
            </a:r>
            <a:endParaRPr lang="en-US" altLang="en-US" sz="2400" b="1" i="1">
              <a:solidFill>
                <a:srgbClr val="FF0000"/>
              </a:solidFill>
            </a:endParaRPr>
          </a:p>
        </p:txBody>
      </p:sp>
      <p:sp>
        <p:nvSpPr>
          <p:cNvPr id="25615" name="Rectangle 21">
            <a:extLst>
              <a:ext uri="{FF2B5EF4-FFF2-40B4-BE49-F238E27FC236}">
                <a16:creationId xmlns:a16="http://schemas.microsoft.com/office/drawing/2014/main" id="{F25C7B00-0614-3670-4074-7B00A32CB010}"/>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25616" name="Rectangle 22">
            <a:extLst>
              <a:ext uri="{FF2B5EF4-FFF2-40B4-BE49-F238E27FC236}">
                <a16:creationId xmlns:a16="http://schemas.microsoft.com/office/drawing/2014/main" id="{749E8A9B-3439-7B86-DC28-D9A10C025BB6}"/>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25617" name="Rectangle 23">
            <a:extLst>
              <a:ext uri="{FF2B5EF4-FFF2-40B4-BE49-F238E27FC236}">
                <a16:creationId xmlns:a16="http://schemas.microsoft.com/office/drawing/2014/main" id="{FAAA43A0-183A-0DE5-5DDD-6C3567AF2DAF}"/>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5" name="Rectangle 24">
            <a:extLst>
              <a:ext uri="{FF2B5EF4-FFF2-40B4-BE49-F238E27FC236}">
                <a16:creationId xmlns:a16="http://schemas.microsoft.com/office/drawing/2014/main" id="{786E5E32-C926-7781-9037-437E7C9677C9}"/>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p:cTn id="13" dur="500" fill="hold"/>
                                        <p:tgtEl>
                                          <p:spTgt spid="21508"/>
                                        </p:tgtEl>
                                        <p:attrNameLst>
                                          <p:attrName>ppt_w</p:attrName>
                                        </p:attrNameLst>
                                      </p:cBhvr>
                                      <p:tavLst>
                                        <p:tav tm="0">
                                          <p:val>
                                            <p:fltVal val="0"/>
                                          </p:val>
                                        </p:tav>
                                        <p:tav tm="100000">
                                          <p:val>
                                            <p:strVal val="#ppt_w"/>
                                          </p:val>
                                        </p:tav>
                                      </p:tavLst>
                                    </p:anim>
                                    <p:anim calcmode="lin" valueType="num">
                                      <p:cBhvr>
                                        <p:cTn id="14" dur="500" fill="hold"/>
                                        <p:tgtEl>
                                          <p:spTgt spid="21508"/>
                                        </p:tgtEl>
                                        <p:attrNameLst>
                                          <p:attrName>ppt_h</p:attrName>
                                        </p:attrNameLst>
                                      </p:cBhvr>
                                      <p:tavLst>
                                        <p:tav tm="0">
                                          <p:val>
                                            <p:fltVal val="0"/>
                                          </p:val>
                                        </p:tav>
                                        <p:tav tm="100000">
                                          <p:val>
                                            <p:strVal val="#ppt_h"/>
                                          </p:val>
                                        </p:tav>
                                      </p:tavLst>
                                    </p:anim>
                                    <p:animEffect transition="in" filter="fade">
                                      <p:cBhvr>
                                        <p:cTn id="15" dur="500"/>
                                        <p:tgtEl>
                                          <p:spTgt spid="21508"/>
                                        </p:tgtEl>
                                      </p:cBhvr>
                                    </p:animEffect>
                                  </p:childTnLst>
                                </p:cTn>
                              </p:par>
                              <p:par>
                                <p:cTn id="16" presetID="53" presetClass="entr" presetSubtype="0" fill="hold" nodeType="withEffect">
                                  <p:stCondLst>
                                    <p:cond delay="0"/>
                                  </p:stCondLst>
                                  <p:childTnLst>
                                    <p:set>
                                      <p:cBhvr>
                                        <p:cTn id="17" dur="1" fill="hold">
                                          <p:stCondLst>
                                            <p:cond delay="0"/>
                                          </p:stCondLst>
                                        </p:cTn>
                                        <p:tgtEl>
                                          <p:spTgt spid="21509"/>
                                        </p:tgtEl>
                                        <p:attrNameLst>
                                          <p:attrName>style.visibility</p:attrName>
                                        </p:attrNameLst>
                                      </p:cBhvr>
                                      <p:to>
                                        <p:strVal val="visible"/>
                                      </p:to>
                                    </p:set>
                                    <p:anim calcmode="lin" valueType="num">
                                      <p:cBhvr>
                                        <p:cTn id="18" dur="500" fill="hold"/>
                                        <p:tgtEl>
                                          <p:spTgt spid="21509"/>
                                        </p:tgtEl>
                                        <p:attrNameLst>
                                          <p:attrName>ppt_w</p:attrName>
                                        </p:attrNameLst>
                                      </p:cBhvr>
                                      <p:tavLst>
                                        <p:tav tm="0">
                                          <p:val>
                                            <p:fltVal val="0"/>
                                          </p:val>
                                        </p:tav>
                                        <p:tav tm="100000">
                                          <p:val>
                                            <p:strVal val="#ppt_w"/>
                                          </p:val>
                                        </p:tav>
                                      </p:tavLst>
                                    </p:anim>
                                    <p:anim calcmode="lin" valueType="num">
                                      <p:cBhvr>
                                        <p:cTn id="19" dur="500" fill="hold"/>
                                        <p:tgtEl>
                                          <p:spTgt spid="21509"/>
                                        </p:tgtEl>
                                        <p:attrNameLst>
                                          <p:attrName>ppt_h</p:attrName>
                                        </p:attrNameLst>
                                      </p:cBhvr>
                                      <p:tavLst>
                                        <p:tav tm="0">
                                          <p:val>
                                            <p:fltVal val="0"/>
                                          </p:val>
                                        </p:tav>
                                        <p:tav tm="100000">
                                          <p:val>
                                            <p:strVal val="#ppt_h"/>
                                          </p:val>
                                        </p:tav>
                                      </p:tavLst>
                                    </p:anim>
                                    <p:animEffect transition="in" filter="fade">
                                      <p:cBhvr>
                                        <p:cTn id="20"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3D995-68AD-B550-0859-0214A79C8B02}"/>
              </a:ext>
            </a:extLst>
          </p:cNvPr>
          <p:cNvSpPr>
            <a:spLocks noGrp="1"/>
          </p:cNvSpPr>
          <p:nvPr>
            <p:ph type="dt" sz="quarter" idx="10"/>
          </p:nvPr>
        </p:nvSpPr>
        <p:spPr/>
        <p:txBody>
          <a:bodyPr/>
          <a:lstStyle/>
          <a:p>
            <a:pPr>
              <a:defRPr/>
            </a:pPr>
            <a:fld id="{E08E4DFA-491F-4D0A-B780-AD46EDB67BCE}" type="datetime1">
              <a:rPr lang="en-US" smtClean="0"/>
              <a:pPr>
                <a:defRPr/>
              </a:pPr>
              <a:t>3/14/2023</a:t>
            </a:fld>
            <a:endParaRPr lang="en-US"/>
          </a:p>
        </p:txBody>
      </p:sp>
      <p:sp>
        <p:nvSpPr>
          <p:cNvPr id="3" name="Slide Number Placeholder 2">
            <a:extLst>
              <a:ext uri="{FF2B5EF4-FFF2-40B4-BE49-F238E27FC236}">
                <a16:creationId xmlns:a16="http://schemas.microsoft.com/office/drawing/2014/main" id="{19624D14-898B-B27A-1F67-F0AC90C08B8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1CA29B-AB58-45C0-B9B6-84C47288DC06}" type="slidenum">
              <a:rPr lang="en-US" altLang="en-US">
                <a:solidFill>
                  <a:srgbClr val="B5A788"/>
                </a:solidFill>
                <a:latin typeface="Gill Sans MT" panose="020B0502020104020203" pitchFamily="34" charset="0"/>
              </a:rPr>
              <a:pPr eaLnBrk="1" hangingPunct="1"/>
              <a:t>18</a:t>
            </a:fld>
            <a:endParaRPr lang="en-US" altLang="en-US">
              <a:solidFill>
                <a:srgbClr val="B5A788"/>
              </a:solidFill>
              <a:latin typeface="Gill Sans MT" panose="020B0502020104020203" pitchFamily="34" charset="0"/>
            </a:endParaRPr>
          </a:p>
        </p:txBody>
      </p:sp>
      <p:pic>
        <p:nvPicPr>
          <p:cNvPr id="26628" name="Picture 10">
            <a:extLst>
              <a:ext uri="{FF2B5EF4-FFF2-40B4-BE49-F238E27FC236}">
                <a16:creationId xmlns:a16="http://schemas.microsoft.com/office/drawing/2014/main" id="{DC0B07C7-64EA-76A5-787C-1D4E93833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36575"/>
            <a:ext cx="261461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1">
            <a:extLst>
              <a:ext uri="{FF2B5EF4-FFF2-40B4-BE49-F238E27FC236}">
                <a16:creationId xmlns:a16="http://schemas.microsoft.com/office/drawing/2014/main" id="{8207B394-C322-EA55-DFB1-6EA54AFE9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638" y="2657475"/>
            <a:ext cx="25431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2">
            <a:extLst>
              <a:ext uri="{FF2B5EF4-FFF2-40B4-BE49-F238E27FC236}">
                <a16:creationId xmlns:a16="http://schemas.microsoft.com/office/drawing/2014/main" id="{143B0ED5-F5C6-09C8-A5AD-780051E793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602163"/>
            <a:ext cx="2757488"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a:extLst>
              <a:ext uri="{FF2B5EF4-FFF2-40B4-BE49-F238E27FC236}">
                <a16:creationId xmlns:a16="http://schemas.microsoft.com/office/drawing/2014/main" id="{CFD74CCC-74DE-FA17-37D9-DFA948D78BFA}"/>
              </a:ext>
            </a:extLst>
          </p:cNvPr>
          <p:cNvSpPr txBox="1">
            <a:spLocks noChangeArrowheads="1"/>
          </p:cNvSpPr>
          <p:nvPr/>
        </p:nvSpPr>
        <p:spPr bwMode="auto">
          <a:xfrm>
            <a:off x="4500563" y="1000125"/>
            <a:ext cx="715962" cy="708025"/>
          </a:xfrm>
          <a:prstGeom prst="rect">
            <a:avLst/>
          </a:prstGeom>
          <a:noFill/>
          <a:ln w="9525">
            <a:noFill/>
            <a:miter lim="800000"/>
            <a:headEnd/>
            <a:tailEnd/>
          </a:ln>
          <a:effectLst/>
        </p:spPr>
        <p:txBody>
          <a:bodyPr>
            <a:spAutoFit/>
          </a:bodyPr>
          <a:lstStyle/>
          <a:p>
            <a:pPr>
              <a:spcBef>
                <a:spcPct val="50000"/>
              </a:spcBef>
              <a:defRPr/>
            </a:pPr>
            <a:r>
              <a:rPr lang="sv-SE" sz="4000" b="1" dirty="0">
                <a:effectLst>
                  <a:outerShdw blurRad="38100" dist="38100" dir="2700000" algn="tl">
                    <a:srgbClr val="C0C0C0"/>
                  </a:outerShdw>
                </a:effectLst>
                <a:latin typeface="Arial" charset="0"/>
                <a:cs typeface="Arial" charset="0"/>
              </a:rPr>
              <a:t>1)</a:t>
            </a:r>
          </a:p>
        </p:txBody>
      </p:sp>
      <p:sp>
        <p:nvSpPr>
          <p:cNvPr id="11" name="Text Box 16">
            <a:extLst>
              <a:ext uri="{FF2B5EF4-FFF2-40B4-BE49-F238E27FC236}">
                <a16:creationId xmlns:a16="http://schemas.microsoft.com/office/drawing/2014/main" id="{60A0F72D-137E-824B-3F95-6CAC5DCF46B5}"/>
              </a:ext>
            </a:extLst>
          </p:cNvPr>
          <p:cNvSpPr txBox="1">
            <a:spLocks noChangeArrowheads="1"/>
          </p:cNvSpPr>
          <p:nvPr/>
        </p:nvSpPr>
        <p:spPr bwMode="auto">
          <a:xfrm>
            <a:off x="4500563" y="2873375"/>
            <a:ext cx="858837" cy="708025"/>
          </a:xfrm>
          <a:prstGeom prst="rect">
            <a:avLst/>
          </a:prstGeom>
          <a:noFill/>
          <a:ln w="9525">
            <a:noFill/>
            <a:miter lim="800000"/>
            <a:headEnd/>
            <a:tailEnd/>
          </a:ln>
          <a:effectLst/>
        </p:spPr>
        <p:txBody>
          <a:bodyPr>
            <a:spAutoFit/>
          </a:bodyPr>
          <a:lstStyle/>
          <a:p>
            <a:pPr>
              <a:spcBef>
                <a:spcPct val="50000"/>
              </a:spcBef>
              <a:defRPr/>
            </a:pPr>
            <a:r>
              <a:rPr lang="sv-SE" sz="4000" b="1" dirty="0">
                <a:effectLst>
                  <a:outerShdw blurRad="38100" dist="38100" dir="2700000" algn="tl">
                    <a:srgbClr val="C0C0C0"/>
                  </a:outerShdw>
                </a:effectLst>
                <a:latin typeface="Arial" charset="0"/>
                <a:cs typeface="Arial" charset="0"/>
              </a:rPr>
              <a:t>2)</a:t>
            </a:r>
          </a:p>
        </p:txBody>
      </p:sp>
      <p:sp>
        <p:nvSpPr>
          <p:cNvPr id="12" name="Text Box 17">
            <a:extLst>
              <a:ext uri="{FF2B5EF4-FFF2-40B4-BE49-F238E27FC236}">
                <a16:creationId xmlns:a16="http://schemas.microsoft.com/office/drawing/2014/main" id="{54DD19E8-7E92-B562-6B2E-C0E2CDB42051}"/>
              </a:ext>
            </a:extLst>
          </p:cNvPr>
          <p:cNvSpPr txBox="1">
            <a:spLocks noChangeArrowheads="1"/>
          </p:cNvSpPr>
          <p:nvPr/>
        </p:nvSpPr>
        <p:spPr bwMode="auto">
          <a:xfrm>
            <a:off x="4502150" y="4854575"/>
            <a:ext cx="787400" cy="708025"/>
          </a:xfrm>
          <a:prstGeom prst="rect">
            <a:avLst/>
          </a:prstGeom>
          <a:noFill/>
          <a:ln w="9525">
            <a:noFill/>
            <a:miter lim="800000"/>
            <a:headEnd/>
            <a:tailEnd/>
          </a:ln>
          <a:effectLst/>
        </p:spPr>
        <p:txBody>
          <a:bodyPr>
            <a:spAutoFit/>
          </a:bodyPr>
          <a:lstStyle/>
          <a:p>
            <a:pPr>
              <a:spcBef>
                <a:spcPct val="50000"/>
              </a:spcBef>
              <a:defRPr/>
            </a:pPr>
            <a:r>
              <a:rPr lang="sv-SE" sz="4000" b="1" dirty="0">
                <a:effectLst>
                  <a:outerShdw blurRad="38100" dist="38100" dir="2700000" algn="tl">
                    <a:srgbClr val="C0C0C0"/>
                  </a:outerShdw>
                </a:effectLst>
                <a:latin typeface="Arial" charset="0"/>
                <a:cs typeface="Arial" charset="0"/>
              </a:rPr>
              <a:t>3)</a:t>
            </a:r>
          </a:p>
        </p:txBody>
      </p:sp>
      <p:sp>
        <p:nvSpPr>
          <p:cNvPr id="26634" name="Rectangle 19">
            <a:extLst>
              <a:ext uri="{FF2B5EF4-FFF2-40B4-BE49-F238E27FC236}">
                <a16:creationId xmlns:a16="http://schemas.microsoft.com/office/drawing/2014/main" id="{8DCC8D18-988A-E66F-C19E-63F089CC90C7}"/>
              </a:ext>
            </a:extLst>
          </p:cNvPr>
          <p:cNvSpPr>
            <a:spLocks noChangeArrowheads="1"/>
          </p:cNvSpPr>
          <p:nvPr/>
        </p:nvSpPr>
        <p:spPr bwMode="auto">
          <a:xfrm>
            <a:off x="928688" y="1285875"/>
            <a:ext cx="364331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200">
                <a:solidFill>
                  <a:srgbClr val="292929"/>
                </a:solidFill>
              </a:rPr>
              <a:t>1) Denaturation </a:t>
            </a:r>
            <a:r>
              <a:rPr lang="en-US" altLang="en-US" sz="2200"/>
              <a:t>and hybridization of probe.</a:t>
            </a:r>
            <a:endParaRPr lang="en-US" altLang="en-US" sz="2200">
              <a:solidFill>
                <a:srgbClr val="292929"/>
              </a:solidFill>
            </a:endParaRPr>
          </a:p>
          <a:p>
            <a:pPr eaLnBrk="1" hangingPunct="1">
              <a:spcBef>
                <a:spcPct val="20000"/>
              </a:spcBef>
              <a:buFontTx/>
              <a:buAutoNum type="arabicParenR"/>
            </a:pPr>
            <a:endParaRPr lang="en-US" altLang="en-US" sz="2200">
              <a:solidFill>
                <a:srgbClr val="292929"/>
              </a:solidFill>
            </a:endParaRPr>
          </a:p>
          <a:p>
            <a:pPr eaLnBrk="1" hangingPunct="1">
              <a:spcBef>
                <a:spcPct val="20000"/>
              </a:spcBef>
            </a:pPr>
            <a:r>
              <a:rPr lang="en-US" altLang="en-US" sz="2200">
                <a:solidFill>
                  <a:srgbClr val="292929"/>
                </a:solidFill>
              </a:rPr>
              <a:t>2) Extension of primer and strand displacement of probe.</a:t>
            </a:r>
          </a:p>
          <a:p>
            <a:pPr eaLnBrk="1" hangingPunct="1">
              <a:spcBef>
                <a:spcPct val="20000"/>
              </a:spcBef>
              <a:buFontTx/>
              <a:buAutoNum type="arabicParenR"/>
            </a:pPr>
            <a:endParaRPr lang="en-US" altLang="en-US" sz="2200">
              <a:solidFill>
                <a:srgbClr val="292929"/>
              </a:solidFill>
            </a:endParaRPr>
          </a:p>
          <a:p>
            <a:pPr eaLnBrk="1" hangingPunct="1">
              <a:spcBef>
                <a:spcPct val="20000"/>
              </a:spcBef>
            </a:pPr>
            <a:r>
              <a:rPr lang="en-US" altLang="en-US" sz="2200">
                <a:solidFill>
                  <a:srgbClr val="292929"/>
                </a:solidFill>
              </a:rPr>
              <a:t>3) Cleavage of probe and fluorescence from the reporter dye.</a:t>
            </a:r>
            <a:endParaRPr lang="en-US" altLang="en-US" sz="2200">
              <a:solidFill>
                <a:srgbClr val="292929"/>
              </a:solidFill>
              <a:sym typeface="Symbol" panose="05050102010706020507" pitchFamily="18" charset="2"/>
            </a:endParaRPr>
          </a:p>
        </p:txBody>
      </p:sp>
      <p:sp>
        <p:nvSpPr>
          <p:cNvPr id="26635" name="Text Box 20">
            <a:extLst>
              <a:ext uri="{FF2B5EF4-FFF2-40B4-BE49-F238E27FC236}">
                <a16:creationId xmlns:a16="http://schemas.microsoft.com/office/drawing/2014/main" id="{9F5DEC21-25D7-C1CB-81B8-9F6C69CC1643}"/>
              </a:ext>
            </a:extLst>
          </p:cNvPr>
          <p:cNvSpPr txBox="1">
            <a:spLocks noChangeArrowheads="1"/>
          </p:cNvSpPr>
          <p:nvPr/>
        </p:nvSpPr>
        <p:spPr bwMode="auto">
          <a:xfrm>
            <a:off x="1000125" y="5143500"/>
            <a:ext cx="3714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solidFill>
                  <a:srgbClr val="292929"/>
                </a:solidFill>
                <a:sym typeface="Symbol" panose="05050102010706020507" pitchFamily="18" charset="2"/>
              </a:rPr>
              <a:t>Fluorescence from reporter dye is directly proportional to the number of amplicons generated</a:t>
            </a:r>
          </a:p>
        </p:txBody>
      </p:sp>
      <p:sp>
        <p:nvSpPr>
          <p:cNvPr id="15" name="Rectangle 14">
            <a:extLst>
              <a:ext uri="{FF2B5EF4-FFF2-40B4-BE49-F238E27FC236}">
                <a16:creationId xmlns:a16="http://schemas.microsoft.com/office/drawing/2014/main" id="{535E8D4A-286E-82F7-034C-652334A8FBE6}"/>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pic>
        <p:nvPicPr>
          <p:cNvPr id="26637" name="Picture 76" descr="C:\Documents and Settings\DELL\My Documents\My Pictures\images.jpg">
            <a:extLst>
              <a:ext uri="{FF2B5EF4-FFF2-40B4-BE49-F238E27FC236}">
                <a16:creationId xmlns:a16="http://schemas.microsoft.com/office/drawing/2014/main" id="{C4A090FB-3E4F-D928-3254-178973E888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DNA_logo.jpg">
            <a:extLst>
              <a:ext uri="{FF2B5EF4-FFF2-40B4-BE49-F238E27FC236}">
                <a16:creationId xmlns:a16="http://schemas.microsoft.com/office/drawing/2014/main" id="{2065F2B1-F0EB-2347-599D-D14DE867928F}"/>
              </a:ext>
            </a:extLst>
          </p:cNvPr>
          <p:cNvPicPr>
            <a:picLocks noChangeAspect="1"/>
          </p:cNvPicPr>
          <p:nvPr/>
        </p:nvPicPr>
        <p:blipFill>
          <a:blip r:embed="rId7" cstate="print"/>
          <a:stretch>
            <a:fillRect/>
          </a:stretch>
        </p:blipFill>
        <p:spPr>
          <a:xfrm>
            <a:off x="7824984" y="1371600"/>
            <a:ext cx="1143000" cy="2286000"/>
          </a:xfrm>
          <a:prstGeom prst="rect">
            <a:avLst/>
          </a:prstGeom>
          <a:effectLst/>
          <a:scene3d>
            <a:camera prst="perspectiveFront"/>
            <a:lightRig rig="threePt" dir="t"/>
          </a:scene3d>
        </p:spPr>
      </p:pic>
      <p:pic>
        <p:nvPicPr>
          <p:cNvPr id="18" name="Picture 17" descr="DNA_logo.jpg">
            <a:extLst>
              <a:ext uri="{FF2B5EF4-FFF2-40B4-BE49-F238E27FC236}">
                <a16:creationId xmlns:a16="http://schemas.microsoft.com/office/drawing/2014/main" id="{4B867E10-DC87-CEBB-CB1F-92D4CCE87FE8}"/>
              </a:ext>
            </a:extLst>
          </p:cNvPr>
          <p:cNvPicPr>
            <a:picLocks noChangeAspect="1"/>
          </p:cNvPicPr>
          <p:nvPr/>
        </p:nvPicPr>
        <p:blipFill>
          <a:blip r:embed="rId8"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26640" name="Rectangle 18">
            <a:extLst>
              <a:ext uri="{FF2B5EF4-FFF2-40B4-BE49-F238E27FC236}">
                <a16:creationId xmlns:a16="http://schemas.microsoft.com/office/drawing/2014/main" id="{616E97FF-733D-8C79-EE5A-1EADBE222ED9}"/>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26641" name="Rectangle 19">
            <a:extLst>
              <a:ext uri="{FF2B5EF4-FFF2-40B4-BE49-F238E27FC236}">
                <a16:creationId xmlns:a16="http://schemas.microsoft.com/office/drawing/2014/main" id="{2BFFE134-D629-3945-A8D1-AA5CD7C707DC}"/>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26642" name="Rectangle 20">
            <a:extLst>
              <a:ext uri="{FF2B5EF4-FFF2-40B4-BE49-F238E27FC236}">
                <a16:creationId xmlns:a16="http://schemas.microsoft.com/office/drawing/2014/main" id="{3E300941-18DB-B500-0B6F-4E61C3A3DD8F}"/>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26643" name="Rectangle 21">
            <a:extLst>
              <a:ext uri="{FF2B5EF4-FFF2-40B4-BE49-F238E27FC236}">
                <a16:creationId xmlns:a16="http://schemas.microsoft.com/office/drawing/2014/main" id="{0DA8A995-45C3-0F4D-A6F7-F1F513BB0825}"/>
              </a:ext>
            </a:extLst>
          </p:cNvPr>
          <p:cNvSpPr>
            <a:spLocks noChangeArrowheads="1"/>
          </p:cNvSpPr>
          <p:nvPr/>
        </p:nvSpPr>
        <p:spPr bwMode="auto">
          <a:xfrm rot="1494267">
            <a:off x="7646988" y="3182938"/>
            <a:ext cx="1506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Product Detection</a:t>
            </a:r>
            <a:endParaRPr lang="en-US" altLang="en-US" sz="2400" b="1" i="1">
              <a:solidFill>
                <a:srgbClr val="FF0000"/>
              </a:solidFill>
            </a:endParaRPr>
          </a:p>
        </p:txBody>
      </p:sp>
      <p:sp>
        <p:nvSpPr>
          <p:cNvPr id="26644" name="Rectangle 22">
            <a:extLst>
              <a:ext uri="{FF2B5EF4-FFF2-40B4-BE49-F238E27FC236}">
                <a16:creationId xmlns:a16="http://schemas.microsoft.com/office/drawing/2014/main" id="{F50A3CB4-8160-ECD9-0D82-D7972747A091}"/>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26645" name="Rectangle 23">
            <a:extLst>
              <a:ext uri="{FF2B5EF4-FFF2-40B4-BE49-F238E27FC236}">
                <a16:creationId xmlns:a16="http://schemas.microsoft.com/office/drawing/2014/main" id="{6716563E-7A5E-35C9-EDE0-B3536462497C}"/>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26646" name="Rectangle 24">
            <a:extLst>
              <a:ext uri="{FF2B5EF4-FFF2-40B4-BE49-F238E27FC236}">
                <a16:creationId xmlns:a16="http://schemas.microsoft.com/office/drawing/2014/main" id="{6B50B65E-DDCE-3A04-9FBE-A936272768C0}"/>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6" name="Rectangle 2">
            <a:extLst>
              <a:ext uri="{FF2B5EF4-FFF2-40B4-BE49-F238E27FC236}">
                <a16:creationId xmlns:a16="http://schemas.microsoft.com/office/drawing/2014/main" id="{59047692-821C-68B1-BC3D-78292C500975}"/>
              </a:ext>
            </a:extLst>
          </p:cNvPr>
          <p:cNvSpPr txBox="1">
            <a:spLocks noChangeArrowheads="1"/>
          </p:cNvSpPr>
          <p:nvPr/>
        </p:nvSpPr>
        <p:spPr>
          <a:xfrm>
            <a:off x="3714750" y="0"/>
            <a:ext cx="2286000" cy="500063"/>
          </a:xfrm>
          <a:prstGeom prst="rect">
            <a:avLst/>
          </a:prstGeom>
        </p:spPr>
        <p:txBody>
          <a:bodyPr/>
          <a:lstStyle/>
          <a:p>
            <a:pPr algn="ctr">
              <a:defRPr/>
            </a:pPr>
            <a:r>
              <a:rPr lang="en-US" sz="3200" dirty="0" err="1">
                <a:solidFill>
                  <a:srgbClr val="572314"/>
                </a:solidFill>
                <a:latin typeface="Baskerville Old Face" pitchFamily="18" charset="0"/>
                <a:ea typeface="+mj-ea"/>
                <a:cs typeface="+mj-cs"/>
              </a:rPr>
              <a:t>Taqman</a:t>
            </a:r>
            <a:endParaRPr lang="en-US" sz="3200" dirty="0">
              <a:solidFill>
                <a:srgbClr val="572314"/>
              </a:solidFill>
              <a:latin typeface="Baskerville Old Face" pitchFamily="18" charset="0"/>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E44BD2-364B-4915-EBB6-51D1583C1068}"/>
              </a:ext>
            </a:extLst>
          </p:cNvPr>
          <p:cNvSpPr>
            <a:spLocks noGrp="1"/>
          </p:cNvSpPr>
          <p:nvPr>
            <p:ph type="dt" sz="quarter" idx="10"/>
          </p:nvPr>
        </p:nvSpPr>
        <p:spPr/>
        <p:txBody>
          <a:bodyPr/>
          <a:lstStyle/>
          <a:p>
            <a:pPr>
              <a:defRPr/>
            </a:pPr>
            <a:fld id="{2DD3088B-44AD-493F-965A-79054D7F62B3}" type="datetime1">
              <a:rPr lang="en-US">
                <a:solidFill>
                  <a:schemeClr val="tx1"/>
                </a:solidFill>
              </a:rPr>
              <a:pPr>
                <a:defRPr/>
              </a:pPr>
              <a:t>3/14/2023</a:t>
            </a:fld>
            <a:endParaRPr lang="en-US" dirty="0">
              <a:solidFill>
                <a:schemeClr val="tx1"/>
              </a:solidFill>
            </a:endParaRPr>
          </a:p>
        </p:txBody>
      </p:sp>
      <p:sp>
        <p:nvSpPr>
          <p:cNvPr id="3" name="Slide Number Placeholder 2">
            <a:extLst>
              <a:ext uri="{FF2B5EF4-FFF2-40B4-BE49-F238E27FC236}">
                <a16:creationId xmlns:a16="http://schemas.microsoft.com/office/drawing/2014/main" id="{1192DDA8-0889-3F1F-34E8-B4639B3FF53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9864DC-1C28-4953-A515-8338311B823A}" type="slidenum">
              <a:rPr lang="en-US" altLang="en-US">
                <a:latin typeface="Gill Sans MT" panose="020B0502020104020203" pitchFamily="34" charset="0"/>
              </a:rPr>
              <a:pPr eaLnBrk="1" hangingPunct="1"/>
              <a:t>19</a:t>
            </a:fld>
            <a:endParaRPr lang="en-US" altLang="en-US">
              <a:latin typeface="Gill Sans MT" panose="020B0502020104020203" pitchFamily="34" charset="0"/>
            </a:endParaRPr>
          </a:p>
        </p:txBody>
      </p:sp>
      <p:sp>
        <p:nvSpPr>
          <p:cNvPr id="27652" name="Text Box 35">
            <a:extLst>
              <a:ext uri="{FF2B5EF4-FFF2-40B4-BE49-F238E27FC236}">
                <a16:creationId xmlns:a16="http://schemas.microsoft.com/office/drawing/2014/main" id="{9609FB1C-EB88-13E7-5F53-39DAF0A3C073}"/>
              </a:ext>
            </a:extLst>
          </p:cNvPr>
          <p:cNvSpPr txBox="1">
            <a:spLocks noChangeArrowheads="1"/>
          </p:cNvSpPr>
          <p:nvPr/>
        </p:nvSpPr>
        <p:spPr bwMode="auto">
          <a:xfrm>
            <a:off x="3276600" y="0"/>
            <a:ext cx="3124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pPr>
            <a:r>
              <a:rPr lang="en-US" altLang="en-US" sz="2800">
                <a:latin typeface="Times New Roman" panose="02020603050405020304" pitchFamily="18" charset="0"/>
              </a:rPr>
              <a:t>Molecular Beacons</a:t>
            </a:r>
            <a:endParaRPr lang="en-AU" altLang="en-US" sz="2800">
              <a:latin typeface="Times New Roman" panose="02020603050405020304" pitchFamily="18" charset="0"/>
            </a:endParaRPr>
          </a:p>
        </p:txBody>
      </p:sp>
      <p:sp>
        <p:nvSpPr>
          <p:cNvPr id="76" name="Rectangle 75">
            <a:extLst>
              <a:ext uri="{FF2B5EF4-FFF2-40B4-BE49-F238E27FC236}">
                <a16:creationId xmlns:a16="http://schemas.microsoft.com/office/drawing/2014/main" id="{23BE9E12-2BC6-DD58-C007-9596D79434F7}"/>
              </a:ext>
            </a:extLst>
          </p:cNvPr>
          <p:cNvSpPr/>
          <p:nvPr/>
        </p:nvSpPr>
        <p:spPr>
          <a:xfrm>
            <a:off x="1000125" y="795338"/>
            <a:ext cx="6705600" cy="2554287"/>
          </a:xfrm>
          <a:prstGeom prst="rect">
            <a:avLst/>
          </a:prstGeom>
        </p:spPr>
        <p:txBody>
          <a:bodyPr>
            <a:spAutoFit/>
          </a:bodyPr>
          <a:lstStyle/>
          <a:p>
            <a:pPr algn="just" fontAlgn="auto">
              <a:spcBef>
                <a:spcPts val="0"/>
              </a:spcBef>
              <a:spcAft>
                <a:spcPts val="0"/>
              </a:spcAft>
              <a:defRPr/>
            </a:pPr>
            <a:r>
              <a:rPr lang="en-US" sz="2000" dirty="0">
                <a:latin typeface="Baskerville Old Face" pitchFamily="18" charset="0"/>
                <a:cs typeface="+mn-cs"/>
              </a:rPr>
              <a:t>MIDLAND is licensed by The Public Health Research Institute of New York, Inc. to manufacture and sell </a:t>
            </a:r>
            <a:r>
              <a:rPr lang="en-US" sz="2000" dirty="0">
                <a:solidFill>
                  <a:srgbClr val="00FF00"/>
                </a:solidFill>
                <a:latin typeface="Baskerville Old Face" pitchFamily="18" charset="0"/>
                <a:cs typeface="+mn-cs"/>
              </a:rPr>
              <a:t>Molecular Beacon Probes</a:t>
            </a:r>
            <a:r>
              <a:rPr lang="en-US" sz="2000" dirty="0">
                <a:latin typeface="Baskerville Old Face" pitchFamily="18" charset="0"/>
                <a:cs typeface="+mn-cs"/>
              </a:rPr>
              <a:t>. These probes, first described by Dr. Fred Russell Kramer and his colleagues, make possible the in situ visual detection of target DNA, and they also enable real-time PCR </a:t>
            </a:r>
            <a:r>
              <a:rPr lang="en-US" sz="2000" dirty="0" err="1">
                <a:latin typeface="Baskerville Old Face" pitchFamily="18" charset="0"/>
                <a:cs typeface="+mn-cs"/>
              </a:rPr>
              <a:t>quantitation</a:t>
            </a:r>
            <a:r>
              <a:rPr lang="en-US" sz="2000" dirty="0">
                <a:latin typeface="Baskerville Old Face" pitchFamily="18" charset="0"/>
                <a:cs typeface="+mn-cs"/>
              </a:rPr>
              <a:t>. Use of different </a:t>
            </a:r>
            <a:r>
              <a:rPr lang="en-US" sz="2000" dirty="0" err="1">
                <a:latin typeface="Baskerville Old Face" pitchFamily="18" charset="0"/>
                <a:cs typeface="+mn-cs"/>
              </a:rPr>
              <a:t>fluorophores</a:t>
            </a:r>
            <a:r>
              <a:rPr lang="en-US" sz="2000" dirty="0">
                <a:latin typeface="Baskerville Old Face" pitchFamily="18" charset="0"/>
                <a:cs typeface="+mn-cs"/>
              </a:rPr>
              <a:t> coupled with careful design of the probes permits distinguishing between sequences differing by as little as one base. </a:t>
            </a:r>
          </a:p>
        </p:txBody>
      </p:sp>
      <p:pic>
        <p:nvPicPr>
          <p:cNvPr id="27654" name="Picture 76" descr="C:\Documents and Settings\DELL\My Documents\My Pictures\images.jpg">
            <a:extLst>
              <a:ext uri="{FF2B5EF4-FFF2-40B4-BE49-F238E27FC236}">
                <a16:creationId xmlns:a16="http://schemas.microsoft.com/office/drawing/2014/main" id="{88964E37-422F-9556-6C3B-83BDA8DE3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DNA_logo.jpg">
            <a:extLst>
              <a:ext uri="{FF2B5EF4-FFF2-40B4-BE49-F238E27FC236}">
                <a16:creationId xmlns:a16="http://schemas.microsoft.com/office/drawing/2014/main" id="{4493C05A-CD33-AC76-C6E5-5C79FEF88500}"/>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18" name="Picture 17" descr="DNA_logo.jpg">
            <a:extLst>
              <a:ext uri="{FF2B5EF4-FFF2-40B4-BE49-F238E27FC236}">
                <a16:creationId xmlns:a16="http://schemas.microsoft.com/office/drawing/2014/main" id="{DCD5A29F-7205-9ABF-2A17-AE342EEAA86D}"/>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27657" name="Rectangle 18">
            <a:extLst>
              <a:ext uri="{FF2B5EF4-FFF2-40B4-BE49-F238E27FC236}">
                <a16:creationId xmlns:a16="http://schemas.microsoft.com/office/drawing/2014/main" id="{B1D09DFF-CF98-F4A3-4072-2211F264CFBD}"/>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27658" name="Rectangle 19">
            <a:extLst>
              <a:ext uri="{FF2B5EF4-FFF2-40B4-BE49-F238E27FC236}">
                <a16:creationId xmlns:a16="http://schemas.microsoft.com/office/drawing/2014/main" id="{B786AD43-C6B5-7B30-E425-BE88E8061BB0}"/>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27659" name="Rectangle 20">
            <a:extLst>
              <a:ext uri="{FF2B5EF4-FFF2-40B4-BE49-F238E27FC236}">
                <a16:creationId xmlns:a16="http://schemas.microsoft.com/office/drawing/2014/main" id="{B2E65B01-3DA5-8FCE-A265-9570B1F53055}"/>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27660" name="Rectangle 21">
            <a:extLst>
              <a:ext uri="{FF2B5EF4-FFF2-40B4-BE49-F238E27FC236}">
                <a16:creationId xmlns:a16="http://schemas.microsoft.com/office/drawing/2014/main" id="{2097A957-B411-72BE-E812-3EEF643AB812}"/>
              </a:ext>
            </a:extLst>
          </p:cNvPr>
          <p:cNvSpPr>
            <a:spLocks noChangeArrowheads="1"/>
          </p:cNvSpPr>
          <p:nvPr/>
        </p:nvSpPr>
        <p:spPr bwMode="auto">
          <a:xfrm rot="1494267">
            <a:off x="7646988" y="3182938"/>
            <a:ext cx="1506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Product Detection</a:t>
            </a:r>
            <a:endParaRPr lang="en-US" altLang="en-US" sz="2400" b="1" i="1">
              <a:solidFill>
                <a:srgbClr val="FF0000"/>
              </a:solidFill>
            </a:endParaRPr>
          </a:p>
        </p:txBody>
      </p:sp>
      <p:sp>
        <p:nvSpPr>
          <p:cNvPr id="27661" name="Rectangle 22">
            <a:extLst>
              <a:ext uri="{FF2B5EF4-FFF2-40B4-BE49-F238E27FC236}">
                <a16:creationId xmlns:a16="http://schemas.microsoft.com/office/drawing/2014/main" id="{D2809C4D-710B-88D8-4070-E5E3755D6B48}"/>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27662" name="Rectangle 23">
            <a:extLst>
              <a:ext uri="{FF2B5EF4-FFF2-40B4-BE49-F238E27FC236}">
                <a16:creationId xmlns:a16="http://schemas.microsoft.com/office/drawing/2014/main" id="{25443945-6474-4842-33B2-3C3B35B717F2}"/>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27663" name="Rectangle 24">
            <a:extLst>
              <a:ext uri="{FF2B5EF4-FFF2-40B4-BE49-F238E27FC236}">
                <a16:creationId xmlns:a16="http://schemas.microsoft.com/office/drawing/2014/main" id="{1A70EADA-4F5D-0AC6-FFCC-FA46CE552FC2}"/>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6" name="Rectangle 25">
            <a:extLst>
              <a:ext uri="{FF2B5EF4-FFF2-40B4-BE49-F238E27FC236}">
                <a16:creationId xmlns:a16="http://schemas.microsoft.com/office/drawing/2014/main" id="{B1C59396-79E5-DF15-0838-2B6E5A10268D}"/>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pic>
        <p:nvPicPr>
          <p:cNvPr id="27" name="Picture 2">
            <a:extLst>
              <a:ext uri="{FF2B5EF4-FFF2-40B4-BE49-F238E27FC236}">
                <a16:creationId xmlns:a16="http://schemas.microsoft.com/office/drawing/2014/main" id="{F89F3404-DBE8-2964-D336-F970EDFFD1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9870" t="17807" r="57982" b="34946"/>
          <a:stretch>
            <a:fillRect/>
          </a:stretch>
        </p:blipFill>
        <p:spPr bwMode="auto">
          <a:xfrm>
            <a:off x="1071563" y="857250"/>
            <a:ext cx="6581775" cy="5429250"/>
          </a:xfrm>
          <a:prstGeom prst="rect">
            <a:avLst/>
          </a:prstGeom>
          <a:noFill/>
          <a:ln w="9525">
            <a:solidFill>
              <a:srgbClr val="336699"/>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2" descr="E:\academic\lecture\MolecularBeacon.gif">
            <a:extLst>
              <a:ext uri="{FF2B5EF4-FFF2-40B4-BE49-F238E27FC236}">
                <a16:creationId xmlns:a16="http://schemas.microsoft.com/office/drawing/2014/main" id="{C9305E7B-94BE-9400-4F60-4AE61815CE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63" y="857250"/>
            <a:ext cx="65770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descr="E:\academic\lecture\Tan2.jpg">
            <a:extLst>
              <a:ext uri="{FF2B5EF4-FFF2-40B4-BE49-F238E27FC236}">
                <a16:creationId xmlns:a16="http://schemas.microsoft.com/office/drawing/2014/main" id="{1127812F-E444-3011-6F4D-016CD2FE3F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1563" y="3286125"/>
            <a:ext cx="65770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80">
            <a:extLst>
              <a:ext uri="{FF2B5EF4-FFF2-40B4-BE49-F238E27FC236}">
                <a16:creationId xmlns:a16="http://schemas.microsoft.com/office/drawing/2014/main" id="{FE1F53F0-9C84-ECDC-DAB6-7BBD67486D03}"/>
              </a:ext>
            </a:extLst>
          </p:cNvPr>
          <p:cNvSpPr>
            <a:spLocks noChangeArrowheads="1"/>
          </p:cNvSpPr>
          <p:nvPr/>
        </p:nvSpPr>
        <p:spPr bwMode="auto">
          <a:xfrm>
            <a:off x="1000125" y="5630863"/>
            <a:ext cx="6715125" cy="830262"/>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Baskerville Old Face" panose="02020602080505020303" pitchFamily="18" charset="0"/>
              </a:rPr>
              <a:t>A transmission and then the fluorescent images of a PtK2 cell inject with a ß-1 andrenergic mRNA MB at 3-minute intervals for 18 minutes.</a:t>
            </a:r>
          </a:p>
          <a:p>
            <a:pPr eaLnBrk="1" hangingPunct="1"/>
            <a:endParaRPr lang="en-US" altLang="en-US" sz="1600">
              <a:latin typeface="Baskerville Old Face" panose="020206020805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par>
                                <p:cTn id="16" presetID="53"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par>
                                <p:cTn id="21" presetID="23" presetClass="entr" presetSubtype="16"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4F97-8956-5623-5790-E3A67FCA1BA7}"/>
              </a:ext>
            </a:extLst>
          </p:cNvPr>
          <p:cNvSpPr>
            <a:spLocks noGrp="1"/>
          </p:cNvSpPr>
          <p:nvPr>
            <p:ph type="ctrTitle"/>
          </p:nvPr>
        </p:nvSpPr>
        <p:spPr>
          <a:xfrm>
            <a:off x="914400" y="1219200"/>
            <a:ext cx="6477000" cy="4495800"/>
          </a:xfrm>
        </p:spPr>
        <p:txBody>
          <a:bodyPr>
            <a:noAutofit/>
          </a:bodyPr>
          <a:lstStyle/>
          <a:p>
            <a:pPr fontAlgn="auto">
              <a:spcAft>
                <a:spcPts val="0"/>
              </a:spcAft>
              <a:defRPr/>
            </a:pPr>
            <a:r>
              <a:rPr lang="en-US" sz="3600" i="1" dirty="0">
                <a:solidFill>
                  <a:srgbClr val="231F57"/>
                </a:solidFill>
                <a:latin typeface="Times New Roman" pitchFamily="18" charset="0"/>
                <a:cs typeface="Times New Roman" pitchFamily="18" charset="0"/>
              </a:rPr>
              <a:t>1:Introduction to PCR</a:t>
            </a:r>
            <a:br>
              <a:rPr lang="en-US" sz="3600" i="1" dirty="0">
                <a:solidFill>
                  <a:srgbClr val="231F57"/>
                </a:solidFill>
                <a:latin typeface="Times New Roman" pitchFamily="18" charset="0"/>
                <a:cs typeface="Times New Roman" pitchFamily="18" charset="0"/>
              </a:rPr>
            </a:br>
            <a:r>
              <a:rPr lang="en-US" sz="3600" i="1" dirty="0">
                <a:solidFill>
                  <a:srgbClr val="231F57"/>
                </a:solidFill>
                <a:latin typeface="Times New Roman" pitchFamily="18" charset="0"/>
                <a:cs typeface="Times New Roman" pitchFamily="18" charset="0"/>
              </a:rPr>
              <a:t>2:Advantages &amp; disadvantages </a:t>
            </a:r>
            <a:br>
              <a:rPr lang="en-US" sz="3600" i="1" dirty="0">
                <a:solidFill>
                  <a:srgbClr val="231F57"/>
                </a:solidFill>
                <a:latin typeface="Times New Roman" pitchFamily="18" charset="0"/>
                <a:cs typeface="Times New Roman" pitchFamily="18" charset="0"/>
              </a:rPr>
            </a:br>
            <a:r>
              <a:rPr lang="en-US" sz="3600" i="1" dirty="0">
                <a:solidFill>
                  <a:srgbClr val="231F57"/>
                </a:solidFill>
                <a:latin typeface="Times New Roman" pitchFamily="18" charset="0"/>
                <a:cs typeface="Times New Roman" pitchFamily="18" charset="0"/>
              </a:rPr>
              <a:t>3:Real Time PCR</a:t>
            </a:r>
            <a:br>
              <a:rPr lang="en-US" sz="3600" i="1" dirty="0">
                <a:solidFill>
                  <a:srgbClr val="231F57"/>
                </a:solidFill>
                <a:latin typeface="Times New Roman" pitchFamily="18" charset="0"/>
                <a:cs typeface="Times New Roman" pitchFamily="18" charset="0"/>
              </a:rPr>
            </a:br>
            <a:r>
              <a:rPr lang="en-US" sz="3600" i="1" dirty="0">
                <a:solidFill>
                  <a:srgbClr val="231F57"/>
                </a:solidFill>
                <a:latin typeface="Times New Roman" pitchFamily="18" charset="0"/>
                <a:cs typeface="Times New Roman" pitchFamily="18" charset="0"/>
              </a:rPr>
              <a:t>4:Detection of products</a:t>
            </a:r>
            <a:br>
              <a:rPr lang="en-US" sz="3600" i="1" dirty="0">
                <a:solidFill>
                  <a:srgbClr val="231F57"/>
                </a:solidFill>
                <a:latin typeface="Times New Roman" pitchFamily="18" charset="0"/>
                <a:cs typeface="Times New Roman" pitchFamily="18" charset="0"/>
              </a:rPr>
            </a:br>
            <a:r>
              <a:rPr lang="en-US" sz="3600" i="1" dirty="0">
                <a:solidFill>
                  <a:srgbClr val="231F57"/>
                </a:solidFill>
                <a:latin typeface="Times New Roman" pitchFamily="18" charset="0"/>
                <a:cs typeface="Times New Roman" pitchFamily="18" charset="0"/>
              </a:rPr>
              <a:t>5:Function in medicine</a:t>
            </a:r>
            <a:br>
              <a:rPr lang="en-US" sz="3600" i="1" dirty="0">
                <a:solidFill>
                  <a:srgbClr val="231F57"/>
                </a:solidFill>
                <a:latin typeface="Times New Roman" pitchFamily="18" charset="0"/>
                <a:cs typeface="Times New Roman" pitchFamily="18" charset="0"/>
              </a:rPr>
            </a:br>
            <a:r>
              <a:rPr lang="en-US" sz="3600" i="1" dirty="0">
                <a:solidFill>
                  <a:srgbClr val="231F57"/>
                </a:solidFill>
                <a:latin typeface="Times New Roman" pitchFamily="18" charset="0"/>
                <a:cs typeface="Times New Roman" pitchFamily="18" charset="0"/>
              </a:rPr>
              <a:t>6:Conclusion</a:t>
            </a:r>
            <a:br>
              <a:rPr lang="en-US" sz="3600" i="1" dirty="0">
                <a:solidFill>
                  <a:srgbClr val="231F57"/>
                </a:solidFill>
                <a:latin typeface="Times New Roman" pitchFamily="18" charset="0"/>
                <a:cs typeface="Times New Roman" pitchFamily="18" charset="0"/>
              </a:rPr>
            </a:br>
            <a:r>
              <a:rPr lang="en-US" sz="3600" i="1" dirty="0">
                <a:solidFill>
                  <a:srgbClr val="231F57"/>
                </a:solidFill>
                <a:latin typeface="Times New Roman" pitchFamily="18" charset="0"/>
                <a:cs typeface="Times New Roman" pitchFamily="18" charset="0"/>
              </a:rPr>
              <a:t>7:Reference</a:t>
            </a:r>
          </a:p>
        </p:txBody>
      </p:sp>
      <p:sp>
        <p:nvSpPr>
          <p:cNvPr id="3" name="Subtitle 2">
            <a:extLst>
              <a:ext uri="{FF2B5EF4-FFF2-40B4-BE49-F238E27FC236}">
                <a16:creationId xmlns:a16="http://schemas.microsoft.com/office/drawing/2014/main" id="{2624C11C-0793-3593-65C2-285E14ABAF76}"/>
              </a:ext>
            </a:extLst>
          </p:cNvPr>
          <p:cNvSpPr>
            <a:spLocks noGrp="1"/>
          </p:cNvSpPr>
          <p:nvPr>
            <p:ph type="subTitle" idx="1"/>
          </p:nvPr>
        </p:nvSpPr>
        <p:spPr>
          <a:xfrm>
            <a:off x="914400" y="152400"/>
            <a:ext cx="1981200" cy="669925"/>
          </a:xfrm>
        </p:spPr>
        <p:txBody>
          <a:bodyPr>
            <a:normAutofit/>
          </a:bodyPr>
          <a:lstStyle/>
          <a:p>
            <a:pPr fontAlgn="auto">
              <a:spcAft>
                <a:spcPts val="0"/>
              </a:spcAft>
              <a:buFont typeface="Wingdings 2"/>
              <a:buNone/>
              <a:defRPr/>
            </a:pPr>
            <a:r>
              <a:rPr lang="en-US" sz="2800" i="1" dirty="0">
                <a:latin typeface="Times New Roman" pitchFamily="18" charset="0"/>
                <a:cs typeface="Times New Roman" pitchFamily="18" charset="0"/>
              </a:rPr>
              <a:t>Outline</a:t>
            </a:r>
          </a:p>
        </p:txBody>
      </p:sp>
      <p:pic>
        <p:nvPicPr>
          <p:cNvPr id="11268" name="Picture 2" descr="C:\Documents and Settings\DELL\My Documents\My Pictures\images.jpg">
            <a:extLst>
              <a:ext uri="{FF2B5EF4-FFF2-40B4-BE49-F238E27FC236}">
                <a16:creationId xmlns:a16="http://schemas.microsoft.com/office/drawing/2014/main" id="{EACC80E0-1241-5648-0AB7-79415CD34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4F5D3A8C-BBB6-C38E-D8D8-40B9FB4851DD}"/>
              </a:ext>
            </a:extLst>
          </p:cNvPr>
          <p:cNvSpPr>
            <a:spLocks noGrp="1"/>
          </p:cNvSpPr>
          <p:nvPr>
            <p:ph type="dt" sz="quarter" idx="10"/>
          </p:nvPr>
        </p:nvSpPr>
        <p:spPr/>
        <p:txBody>
          <a:bodyPr/>
          <a:lstStyle/>
          <a:p>
            <a:pPr>
              <a:defRPr/>
            </a:pPr>
            <a:fld id="{3EE19C84-CD11-4922-A909-96691F4C7ED6}"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6" name="Slide Number Placeholder 5">
            <a:extLst>
              <a:ext uri="{FF2B5EF4-FFF2-40B4-BE49-F238E27FC236}">
                <a16:creationId xmlns:a16="http://schemas.microsoft.com/office/drawing/2014/main" id="{4F75E118-4F6F-1845-B855-E782720D141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D1B1AA-67D9-40E9-9073-D16B54012031}" type="slidenum">
              <a:rPr lang="en-US" altLang="en-US">
                <a:solidFill>
                  <a:srgbClr val="0D0D0D"/>
                </a:solidFill>
                <a:latin typeface="Gill Sans MT" panose="020B0502020104020203" pitchFamily="34" charset="0"/>
              </a:rPr>
              <a:pPr eaLnBrk="1" hangingPunct="1"/>
              <a:t>2</a:t>
            </a:fld>
            <a:endParaRPr lang="en-US" altLang="en-US">
              <a:solidFill>
                <a:srgbClr val="0D0D0D"/>
              </a:solidFill>
              <a:latin typeface="Gill Sans MT" panose="020B0502020104020203" pitchFamily="34" charset="0"/>
            </a:endParaRPr>
          </a:p>
        </p:txBody>
      </p:sp>
      <p:sp>
        <p:nvSpPr>
          <p:cNvPr id="7" name="Date Placeholder 4">
            <a:extLst>
              <a:ext uri="{FF2B5EF4-FFF2-40B4-BE49-F238E27FC236}">
                <a16:creationId xmlns:a16="http://schemas.microsoft.com/office/drawing/2014/main" id="{C83CE7A4-BE3C-4007-F342-8869B959C7F5}"/>
              </a:ext>
            </a:extLst>
          </p:cNvPr>
          <p:cNvSpPr txBox="1">
            <a:spLocks/>
          </p:cNvSpPr>
          <p:nvPr/>
        </p:nvSpPr>
        <p:spPr>
          <a:xfrm>
            <a:off x="3581400" y="6324600"/>
            <a:ext cx="2133600" cy="476250"/>
          </a:xfrm>
          <a:prstGeom prst="rect">
            <a:avLst/>
          </a:prstGeom>
        </p:spPr>
        <p:txBody>
          <a:bodyPr anchor="b"/>
          <a:lstStyle/>
          <a:p>
            <a:pPr algn="r" fontAlgn="auto">
              <a:spcBef>
                <a:spcPts val="0"/>
              </a:spcBef>
              <a:spcAft>
                <a:spcPts val="0"/>
              </a:spcAft>
              <a:defRPr/>
            </a:pPr>
            <a:fld id="{3EE19C84-CD11-4922-A909-96691F4C7ED6}" type="datetime1">
              <a:rPr lang="en-US" sz="1200">
                <a:solidFill>
                  <a:schemeClr val="bg2">
                    <a:shade val="50000"/>
                    <a:satMod val="200000"/>
                  </a:schemeClr>
                </a:solidFill>
                <a:latin typeface="+mn-lt"/>
                <a:cs typeface="+mn-cs"/>
              </a:rPr>
              <a:pPr algn="r" fontAlgn="auto">
                <a:spcBef>
                  <a:spcPts val="0"/>
                </a:spcBef>
                <a:spcAft>
                  <a:spcPts val="0"/>
                </a:spcAft>
                <a:defRPr/>
              </a:pPr>
              <a:t>3/14/2023</a:t>
            </a:fld>
            <a:endParaRPr lang="en-US" sz="1200">
              <a:solidFill>
                <a:schemeClr val="bg2">
                  <a:shade val="50000"/>
                  <a:satMod val="200000"/>
                </a:schemeClr>
              </a:solidFill>
              <a:latin typeface="+mn-lt"/>
              <a:cs typeface="+mn-cs"/>
            </a:endParaRPr>
          </a:p>
        </p:txBody>
      </p:sp>
      <p:pic>
        <p:nvPicPr>
          <p:cNvPr id="15" name="Picture 14" descr="DNA_logo.jpg">
            <a:extLst>
              <a:ext uri="{FF2B5EF4-FFF2-40B4-BE49-F238E27FC236}">
                <a16:creationId xmlns:a16="http://schemas.microsoft.com/office/drawing/2014/main" id="{B138880A-1932-AB7F-7A35-C535B32A8151}"/>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16" name="Picture 15" descr="DNA_logo.jpg">
            <a:extLst>
              <a:ext uri="{FF2B5EF4-FFF2-40B4-BE49-F238E27FC236}">
                <a16:creationId xmlns:a16="http://schemas.microsoft.com/office/drawing/2014/main" id="{8034B9B0-9894-B717-02BF-A679E29CA2A1}"/>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11274" name="Rectangle 16">
            <a:extLst>
              <a:ext uri="{FF2B5EF4-FFF2-40B4-BE49-F238E27FC236}">
                <a16:creationId xmlns:a16="http://schemas.microsoft.com/office/drawing/2014/main" id="{BF2A4444-CEE5-EDB1-DC5A-BEC06F614723}"/>
              </a:ext>
            </a:extLst>
          </p:cNvPr>
          <p:cNvSpPr>
            <a:spLocks noChangeArrowheads="1"/>
          </p:cNvSpPr>
          <p:nvPr/>
        </p:nvSpPr>
        <p:spPr bwMode="auto">
          <a:xfrm>
            <a:off x="7572375" y="1416050"/>
            <a:ext cx="150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11275" name="Rectangle 17">
            <a:extLst>
              <a:ext uri="{FF2B5EF4-FFF2-40B4-BE49-F238E27FC236}">
                <a16:creationId xmlns:a16="http://schemas.microsoft.com/office/drawing/2014/main" id="{FA0F4734-B11D-C551-640D-13F72F390743}"/>
              </a:ext>
            </a:extLst>
          </p:cNvPr>
          <p:cNvSpPr>
            <a:spLocks noChangeArrowheads="1"/>
          </p:cNvSpPr>
          <p:nvPr/>
        </p:nvSpPr>
        <p:spPr bwMode="auto">
          <a:xfrm>
            <a:off x="7537450" y="185737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11276" name="Rectangle 24">
            <a:extLst>
              <a:ext uri="{FF2B5EF4-FFF2-40B4-BE49-F238E27FC236}">
                <a16:creationId xmlns:a16="http://schemas.microsoft.com/office/drawing/2014/main" id="{EBA6683D-DFFB-457F-495E-B0C0AE59A5B9}"/>
              </a:ext>
            </a:extLst>
          </p:cNvPr>
          <p:cNvSpPr>
            <a:spLocks noChangeArrowheads="1"/>
          </p:cNvSpPr>
          <p:nvPr/>
        </p:nvSpPr>
        <p:spPr bwMode="auto">
          <a:xfrm>
            <a:off x="7429500" y="2630488"/>
            <a:ext cx="172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11277" name="Rectangle 25">
            <a:extLst>
              <a:ext uri="{FF2B5EF4-FFF2-40B4-BE49-F238E27FC236}">
                <a16:creationId xmlns:a16="http://schemas.microsoft.com/office/drawing/2014/main" id="{41ADD050-8781-1B07-ED8F-BCD3348F3121}"/>
              </a:ext>
            </a:extLst>
          </p:cNvPr>
          <p:cNvSpPr>
            <a:spLocks noChangeArrowheads="1"/>
          </p:cNvSpPr>
          <p:nvPr/>
        </p:nvSpPr>
        <p:spPr bwMode="auto">
          <a:xfrm>
            <a:off x="7072313" y="320198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11278" name="Rectangle 26">
            <a:extLst>
              <a:ext uri="{FF2B5EF4-FFF2-40B4-BE49-F238E27FC236}">
                <a16:creationId xmlns:a16="http://schemas.microsoft.com/office/drawing/2014/main" id="{DA2C5397-ED71-7227-17D2-E5386236C8CF}"/>
              </a:ext>
            </a:extLst>
          </p:cNvPr>
          <p:cNvSpPr>
            <a:spLocks noChangeArrowheads="1"/>
          </p:cNvSpPr>
          <p:nvPr/>
        </p:nvSpPr>
        <p:spPr bwMode="auto">
          <a:xfrm>
            <a:off x="7646988" y="3702050"/>
            <a:ext cx="156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11279" name="Rectangle 27">
            <a:extLst>
              <a:ext uri="{FF2B5EF4-FFF2-40B4-BE49-F238E27FC236}">
                <a16:creationId xmlns:a16="http://schemas.microsoft.com/office/drawing/2014/main" id="{BB355775-9E65-3D14-E319-0D5944AB7C67}"/>
              </a:ext>
            </a:extLst>
          </p:cNvPr>
          <p:cNvSpPr>
            <a:spLocks noChangeArrowheads="1"/>
          </p:cNvSpPr>
          <p:nvPr/>
        </p:nvSpPr>
        <p:spPr bwMode="auto">
          <a:xfrm>
            <a:off x="7856538" y="4357688"/>
            <a:ext cx="1287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11280" name="Rectangle 28">
            <a:extLst>
              <a:ext uri="{FF2B5EF4-FFF2-40B4-BE49-F238E27FC236}">
                <a16:creationId xmlns:a16="http://schemas.microsoft.com/office/drawing/2014/main" id="{12533628-06FE-4311-428D-BF11BDBCC0FB}"/>
              </a:ext>
            </a:extLst>
          </p:cNvPr>
          <p:cNvSpPr>
            <a:spLocks noChangeArrowheads="1"/>
          </p:cNvSpPr>
          <p:nvPr/>
        </p:nvSpPr>
        <p:spPr bwMode="auto">
          <a:xfrm>
            <a:off x="7832725" y="5000625"/>
            <a:ext cx="116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19" name="Rectangle 18">
            <a:extLst>
              <a:ext uri="{FF2B5EF4-FFF2-40B4-BE49-F238E27FC236}">
                <a16:creationId xmlns:a16="http://schemas.microsoft.com/office/drawing/2014/main" id="{C9929709-957D-AE0C-CF53-81AF6F430DFC}"/>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376D0-97DF-F5F2-2220-D712B1A0A7F8}"/>
              </a:ext>
            </a:extLst>
          </p:cNvPr>
          <p:cNvSpPr>
            <a:spLocks noGrp="1"/>
          </p:cNvSpPr>
          <p:nvPr>
            <p:ph type="dt" sz="quarter" idx="10"/>
          </p:nvPr>
        </p:nvSpPr>
        <p:spPr/>
        <p:txBody>
          <a:bodyPr/>
          <a:lstStyle/>
          <a:p>
            <a:pPr>
              <a:defRPr/>
            </a:pPr>
            <a:fld id="{E08E4DFA-491F-4D0A-B780-AD46EDB67BCE}" type="datetime1">
              <a:rPr lang="en-US" smtClean="0"/>
              <a:pPr>
                <a:defRPr/>
              </a:pPr>
              <a:t>3/14/2023</a:t>
            </a:fld>
            <a:endParaRPr lang="en-US" dirty="0"/>
          </a:p>
        </p:txBody>
      </p:sp>
      <p:sp>
        <p:nvSpPr>
          <p:cNvPr id="3" name="Slide Number Placeholder 2">
            <a:extLst>
              <a:ext uri="{FF2B5EF4-FFF2-40B4-BE49-F238E27FC236}">
                <a16:creationId xmlns:a16="http://schemas.microsoft.com/office/drawing/2014/main" id="{C98395A5-4832-6367-D3D3-A389510ED3E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42BC32-E434-495A-8AA4-CC94D51E0C3F}" type="slidenum">
              <a:rPr lang="en-US" altLang="en-US">
                <a:solidFill>
                  <a:srgbClr val="B5A788"/>
                </a:solidFill>
                <a:latin typeface="Gill Sans MT" panose="020B0502020104020203" pitchFamily="34" charset="0"/>
              </a:rPr>
              <a:pPr eaLnBrk="1" hangingPunct="1"/>
              <a:t>20</a:t>
            </a:fld>
            <a:endParaRPr lang="en-US" altLang="en-US">
              <a:solidFill>
                <a:srgbClr val="B5A788"/>
              </a:solidFill>
              <a:latin typeface="Gill Sans MT" panose="020B0502020104020203" pitchFamily="34" charset="0"/>
            </a:endParaRPr>
          </a:p>
        </p:txBody>
      </p:sp>
      <p:sp>
        <p:nvSpPr>
          <p:cNvPr id="28676" name="Rectangle 3">
            <a:extLst>
              <a:ext uri="{FF2B5EF4-FFF2-40B4-BE49-F238E27FC236}">
                <a16:creationId xmlns:a16="http://schemas.microsoft.com/office/drawing/2014/main" id="{E4EEFBC0-888E-2590-93D4-15629DCEF447}"/>
              </a:ext>
            </a:extLst>
          </p:cNvPr>
          <p:cNvSpPr>
            <a:spLocks noChangeArrowheads="1"/>
          </p:cNvSpPr>
          <p:nvPr/>
        </p:nvSpPr>
        <p:spPr bwMode="auto">
          <a:xfrm>
            <a:off x="1928813" y="47625"/>
            <a:ext cx="4692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800">
                <a:latin typeface="Baskerville Old Face" panose="02020602080505020303" pitchFamily="18" charset="0"/>
              </a:rPr>
              <a:t>Hybridization probes technique</a:t>
            </a:r>
            <a:endParaRPr lang="en-US" altLang="en-US" sz="2800">
              <a:latin typeface="Baskerville Old Face" panose="02020602080505020303" pitchFamily="18" charset="0"/>
            </a:endParaRPr>
          </a:p>
        </p:txBody>
      </p:sp>
      <p:pic>
        <p:nvPicPr>
          <p:cNvPr id="28677" name="Picture 76" descr="C:\Documents and Settings\DELL\My Documents\My Pictures\images.jpg">
            <a:extLst>
              <a:ext uri="{FF2B5EF4-FFF2-40B4-BE49-F238E27FC236}">
                <a16:creationId xmlns:a16="http://schemas.microsoft.com/office/drawing/2014/main" id="{B1851DED-F572-6E90-EC51-00909473A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NA_logo.jpg">
            <a:extLst>
              <a:ext uri="{FF2B5EF4-FFF2-40B4-BE49-F238E27FC236}">
                <a16:creationId xmlns:a16="http://schemas.microsoft.com/office/drawing/2014/main" id="{1841420B-5178-1A36-0BBE-C5D8314D55EE}"/>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7" name="Picture 6" descr="DNA_logo.jpg">
            <a:extLst>
              <a:ext uri="{FF2B5EF4-FFF2-40B4-BE49-F238E27FC236}">
                <a16:creationId xmlns:a16="http://schemas.microsoft.com/office/drawing/2014/main" id="{DB554973-A94D-34BE-D728-4429CAECE282}"/>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28680" name="Rectangle 7">
            <a:extLst>
              <a:ext uri="{FF2B5EF4-FFF2-40B4-BE49-F238E27FC236}">
                <a16:creationId xmlns:a16="http://schemas.microsoft.com/office/drawing/2014/main" id="{BF0DCFF6-CA09-1B4D-21AA-628A385FEFAD}"/>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28681" name="Rectangle 8">
            <a:extLst>
              <a:ext uri="{FF2B5EF4-FFF2-40B4-BE49-F238E27FC236}">
                <a16:creationId xmlns:a16="http://schemas.microsoft.com/office/drawing/2014/main" id="{FE868D6A-E09F-0D40-CE81-B6B7DCA4CAB7}"/>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28682" name="Rectangle 9">
            <a:extLst>
              <a:ext uri="{FF2B5EF4-FFF2-40B4-BE49-F238E27FC236}">
                <a16:creationId xmlns:a16="http://schemas.microsoft.com/office/drawing/2014/main" id="{EFB9B0AD-6FB9-A17D-4C06-17302D265A07}"/>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28683" name="Rectangle 10">
            <a:extLst>
              <a:ext uri="{FF2B5EF4-FFF2-40B4-BE49-F238E27FC236}">
                <a16:creationId xmlns:a16="http://schemas.microsoft.com/office/drawing/2014/main" id="{B29CC8A4-BF25-F8DA-5B28-6007ED1C071A}"/>
              </a:ext>
            </a:extLst>
          </p:cNvPr>
          <p:cNvSpPr>
            <a:spLocks noChangeArrowheads="1"/>
          </p:cNvSpPr>
          <p:nvPr/>
        </p:nvSpPr>
        <p:spPr bwMode="auto">
          <a:xfrm rot="1494267">
            <a:off x="7646988" y="3182938"/>
            <a:ext cx="15065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Product Detection</a:t>
            </a:r>
            <a:endParaRPr lang="en-US" altLang="en-US" sz="2400" b="1" i="1">
              <a:solidFill>
                <a:srgbClr val="FF0000"/>
              </a:solidFill>
            </a:endParaRPr>
          </a:p>
        </p:txBody>
      </p:sp>
      <p:sp>
        <p:nvSpPr>
          <p:cNvPr id="28684" name="Rectangle 11">
            <a:extLst>
              <a:ext uri="{FF2B5EF4-FFF2-40B4-BE49-F238E27FC236}">
                <a16:creationId xmlns:a16="http://schemas.microsoft.com/office/drawing/2014/main" id="{E48BB97C-8151-8188-DAEC-D69BA1B819D5}"/>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28685" name="Rectangle 12">
            <a:extLst>
              <a:ext uri="{FF2B5EF4-FFF2-40B4-BE49-F238E27FC236}">
                <a16:creationId xmlns:a16="http://schemas.microsoft.com/office/drawing/2014/main" id="{51F10207-8065-5B42-C1B9-F027FC577540}"/>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28686" name="Rectangle 13">
            <a:extLst>
              <a:ext uri="{FF2B5EF4-FFF2-40B4-BE49-F238E27FC236}">
                <a16:creationId xmlns:a16="http://schemas.microsoft.com/office/drawing/2014/main" id="{583CA865-9C21-7508-0A6D-938789F1A1D6}"/>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8687" name="Rectangle 14">
            <a:extLst>
              <a:ext uri="{FF2B5EF4-FFF2-40B4-BE49-F238E27FC236}">
                <a16:creationId xmlns:a16="http://schemas.microsoft.com/office/drawing/2014/main" id="{ADDDAF1F-735F-C8C6-820D-01BA57256A55}"/>
              </a:ext>
            </a:extLst>
          </p:cNvPr>
          <p:cNvSpPr>
            <a:spLocks noChangeArrowheads="1"/>
          </p:cNvSpPr>
          <p:nvPr/>
        </p:nvSpPr>
        <p:spPr bwMode="auto">
          <a:xfrm>
            <a:off x="928688" y="785813"/>
            <a:ext cx="66436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latin typeface="Baskerville Old Face" panose="02020602080505020303" pitchFamily="18" charset="0"/>
              </a:rPr>
              <a:t>Two oligo probes bearing a single dye each, one with a </a:t>
            </a:r>
            <a:r>
              <a:rPr lang="en-US" altLang="en-US" sz="2400">
                <a:solidFill>
                  <a:srgbClr val="00FF00"/>
                </a:solidFill>
                <a:latin typeface="Baskerville Old Face" panose="02020602080505020303" pitchFamily="18" charset="0"/>
              </a:rPr>
              <a:t>fluorescein</a:t>
            </a:r>
            <a:r>
              <a:rPr lang="en-US" altLang="en-US" sz="2400">
                <a:latin typeface="Baskerville Old Face" panose="02020602080505020303" pitchFamily="18" charset="0"/>
              </a:rPr>
              <a:t> dye at the 3’ end and the other with a </a:t>
            </a:r>
            <a:r>
              <a:rPr lang="en-US" altLang="en-US" sz="2400">
                <a:solidFill>
                  <a:srgbClr val="FF0000"/>
                </a:solidFill>
                <a:latin typeface="Baskerville Old Face" panose="02020602080505020303" pitchFamily="18" charset="0"/>
              </a:rPr>
              <a:t>rhodamine</a:t>
            </a:r>
            <a:r>
              <a:rPr lang="en-US" altLang="en-US" sz="2400">
                <a:latin typeface="Baskerville Old Face" panose="02020602080505020303" pitchFamily="18" charset="0"/>
              </a:rPr>
              <a:t> dye at the 5’ end. When the</a:t>
            </a:r>
          </a:p>
          <a:p>
            <a:pPr algn="just" eaLnBrk="1" hangingPunct="1"/>
            <a:r>
              <a:rPr lang="en-US" altLang="en-US" sz="2400">
                <a:latin typeface="Baskerville Old Face" panose="02020602080505020303" pitchFamily="18" charset="0"/>
              </a:rPr>
              <a:t>two oligos anneal to a complementary template, the fluorescein dye is excited by the light source in the instrument and transfers its energy to the rhodamine</a:t>
            </a:r>
          </a:p>
          <a:p>
            <a:pPr algn="just" eaLnBrk="1" hangingPunct="1"/>
            <a:r>
              <a:rPr lang="en-US" altLang="en-US" sz="2400">
                <a:latin typeface="Baskerville Old Face" panose="02020602080505020303" pitchFamily="18" charset="0"/>
              </a:rPr>
              <a:t>dye via FRET. FRET can only occur when the two dyes are in close proximity.The instrument is set to detect the rhodamime signal.</a:t>
            </a:r>
          </a:p>
          <a:p>
            <a:pPr algn="just" eaLnBrk="1" hangingPunct="1"/>
            <a:r>
              <a:rPr lang="en-GB" altLang="en-US" sz="2400">
                <a:latin typeface="Baskerville Old Face" panose="02020602080505020303" pitchFamily="18" charset="0"/>
              </a:rPr>
              <a:t>This  results in the emission of fluorescence, which subsequently can be detected during the annealing  phase and first part of the extension phase of the PCR reaction. After each subsequent PCR cycle more hybridization probes can anneal, resulting in higher fluorescence signals.</a:t>
            </a:r>
          </a:p>
        </p:txBody>
      </p:sp>
      <p:sp>
        <p:nvSpPr>
          <p:cNvPr id="16" name="Rectangle 15">
            <a:extLst>
              <a:ext uri="{FF2B5EF4-FFF2-40B4-BE49-F238E27FC236}">
                <a16:creationId xmlns:a16="http://schemas.microsoft.com/office/drawing/2014/main" id="{4FCA5429-0F1C-5F25-66C1-9E5D8E08537B}"/>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pic>
        <p:nvPicPr>
          <p:cNvPr id="22531" name="Picture 3" descr="E:\academic\lecture\graphic_02.jpg">
            <a:extLst>
              <a:ext uri="{FF2B5EF4-FFF2-40B4-BE49-F238E27FC236}">
                <a16:creationId xmlns:a16="http://schemas.microsoft.com/office/drawing/2014/main" id="{381223A6-3E3E-BF02-1373-98C931E723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500063"/>
            <a:ext cx="65722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7665B3A2-6845-9173-8740-4E077CB8697E}"/>
              </a:ext>
            </a:extLst>
          </p:cNvPr>
          <p:cNvSpPr txBox="1">
            <a:spLocks noChangeArrowheads="1"/>
          </p:cNvSpPr>
          <p:nvPr/>
        </p:nvSpPr>
        <p:spPr bwMode="auto">
          <a:xfrm>
            <a:off x="1071563" y="642938"/>
            <a:ext cx="3929062"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36DF4D-F812-0F97-4205-F6EDFF719E1C}"/>
              </a:ext>
            </a:extLst>
          </p:cNvPr>
          <p:cNvSpPr>
            <a:spLocks noGrp="1"/>
          </p:cNvSpPr>
          <p:nvPr>
            <p:ph type="dt" sz="quarter" idx="10"/>
          </p:nvPr>
        </p:nvSpPr>
        <p:spPr/>
        <p:txBody>
          <a:bodyPr/>
          <a:lstStyle/>
          <a:p>
            <a:pPr>
              <a:defRPr/>
            </a:pPr>
            <a:fld id="{2DD3088B-44AD-493F-965A-79054D7F62B3}"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3" name="Slide Number Placeholder 2">
            <a:extLst>
              <a:ext uri="{FF2B5EF4-FFF2-40B4-BE49-F238E27FC236}">
                <a16:creationId xmlns:a16="http://schemas.microsoft.com/office/drawing/2014/main" id="{1B047CB4-A940-A104-03C2-EE3F24CDA22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7C8DB1-57D2-4058-8DCF-FBAD697BFD1E}" type="slidenum">
              <a:rPr lang="en-US" altLang="en-US">
                <a:solidFill>
                  <a:srgbClr val="0D0D0D"/>
                </a:solidFill>
                <a:latin typeface="Gill Sans MT" panose="020B0502020104020203" pitchFamily="34" charset="0"/>
              </a:rPr>
              <a:pPr eaLnBrk="1" hangingPunct="1"/>
              <a:t>21</a:t>
            </a:fld>
            <a:endParaRPr lang="en-US" altLang="en-US">
              <a:solidFill>
                <a:srgbClr val="0D0D0D"/>
              </a:solidFill>
              <a:latin typeface="Gill Sans MT" panose="020B0502020104020203" pitchFamily="34" charset="0"/>
            </a:endParaRPr>
          </a:p>
        </p:txBody>
      </p:sp>
      <p:sp>
        <p:nvSpPr>
          <p:cNvPr id="29700" name="TextBox 3">
            <a:extLst>
              <a:ext uri="{FF2B5EF4-FFF2-40B4-BE49-F238E27FC236}">
                <a16:creationId xmlns:a16="http://schemas.microsoft.com/office/drawing/2014/main" id="{603DAB00-0514-C561-CC48-B183C174936F}"/>
              </a:ext>
            </a:extLst>
          </p:cNvPr>
          <p:cNvSpPr txBox="1">
            <a:spLocks noChangeArrowheads="1"/>
          </p:cNvSpPr>
          <p:nvPr/>
        </p:nvSpPr>
        <p:spPr bwMode="auto">
          <a:xfrm>
            <a:off x="990600" y="228600"/>
            <a:ext cx="432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Real Time PCR in Diagnosis</a:t>
            </a:r>
          </a:p>
        </p:txBody>
      </p:sp>
      <p:sp>
        <p:nvSpPr>
          <p:cNvPr id="29701" name="TextBox 4">
            <a:extLst>
              <a:ext uri="{FF2B5EF4-FFF2-40B4-BE49-F238E27FC236}">
                <a16:creationId xmlns:a16="http://schemas.microsoft.com/office/drawing/2014/main" id="{37FF1533-780B-B4D5-93F3-BCAE5795EE71}"/>
              </a:ext>
            </a:extLst>
          </p:cNvPr>
          <p:cNvSpPr txBox="1">
            <a:spLocks noChangeArrowheads="1"/>
          </p:cNvSpPr>
          <p:nvPr/>
        </p:nvSpPr>
        <p:spPr bwMode="auto">
          <a:xfrm>
            <a:off x="928688" y="838200"/>
            <a:ext cx="678656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Baskerville Old Face" panose="02020602080505020303" pitchFamily="18" charset="0"/>
              </a:rPr>
              <a:t>*Quantitatively measurment of Human     Immunodeficiency Virus (HIV).</a:t>
            </a:r>
          </a:p>
          <a:p>
            <a:pPr eaLnBrk="1" hangingPunct="1"/>
            <a:r>
              <a:rPr lang="en-US" altLang="en-US" sz="2400">
                <a:latin typeface="Baskerville Old Face" panose="02020602080505020303" pitchFamily="18" charset="0"/>
              </a:rPr>
              <a:t>*Detection of Thalassemia, hemophilia,Sickle cell anemia &amp; favism by real time PCR.</a:t>
            </a:r>
          </a:p>
          <a:p>
            <a:pPr eaLnBrk="1" hangingPunct="1"/>
            <a:r>
              <a:rPr lang="en-US" altLang="en-US" sz="2400">
                <a:latin typeface="Baskerville Old Face" panose="02020602080505020303" pitchFamily="18" charset="0"/>
              </a:rPr>
              <a:t>*Cystic fibrosis.</a:t>
            </a:r>
          </a:p>
          <a:p>
            <a:pPr eaLnBrk="1" hangingPunct="1"/>
            <a:r>
              <a:rPr lang="en-US" altLang="en-US" sz="2400">
                <a:latin typeface="Baskerville Old Face" panose="02020602080505020303" pitchFamily="18" charset="0"/>
              </a:rPr>
              <a:t>*Phenyl ketonuria.</a:t>
            </a:r>
          </a:p>
          <a:p>
            <a:pPr eaLnBrk="1" hangingPunct="1"/>
            <a:r>
              <a:rPr lang="en-US" altLang="en-US" sz="2400">
                <a:latin typeface="Baskerville Old Face" panose="02020602080505020303" pitchFamily="18" charset="0"/>
              </a:rPr>
              <a:t>*Use in forensic medicine.</a:t>
            </a:r>
          </a:p>
          <a:p>
            <a:pPr eaLnBrk="1" hangingPunct="1"/>
            <a:r>
              <a:rPr lang="en-US" altLang="en-US" sz="2400">
                <a:latin typeface="Baskerville Old Face" panose="02020602080505020303" pitchFamily="18" charset="0"/>
              </a:rPr>
              <a:t>*Noninvasive Prenatal Diagnosis by Analysis of Fetal DNA in Maternal Plasma.</a:t>
            </a:r>
          </a:p>
          <a:p>
            <a:pPr eaLnBrk="1" hangingPunct="1"/>
            <a:r>
              <a:rPr lang="en-US" altLang="en-US" sz="2400">
                <a:latin typeface="Baskerville Old Face" panose="02020602080505020303" pitchFamily="18" charset="0"/>
              </a:rPr>
              <a:t>*Detection and Quantitation of Circulating Plasmodium falciparum DNA.</a:t>
            </a:r>
          </a:p>
          <a:p>
            <a:pPr eaLnBrk="1" hangingPunct="1"/>
            <a:r>
              <a:rPr lang="en-US" altLang="en-US" sz="2400">
                <a:latin typeface="Baskerville Old Face" panose="02020602080505020303" pitchFamily="18" charset="0"/>
              </a:rPr>
              <a:t>*Effect of antimicrobial peptides on host cells</a:t>
            </a:r>
          </a:p>
          <a:p>
            <a:pPr eaLnBrk="1" hangingPunct="1"/>
            <a:r>
              <a:rPr lang="en-US" altLang="en-US" sz="2400">
                <a:latin typeface="Baskerville Old Face" panose="02020602080505020303" pitchFamily="18" charset="0"/>
              </a:rPr>
              <a:t>   &amp; …</a:t>
            </a:r>
          </a:p>
        </p:txBody>
      </p:sp>
      <p:pic>
        <p:nvPicPr>
          <p:cNvPr id="29702" name="Picture 5" descr="C:\Documents and Settings\DELL\My Documents\My Pictures\images.jpg">
            <a:extLst>
              <a:ext uri="{FF2B5EF4-FFF2-40B4-BE49-F238E27FC236}">
                <a16:creationId xmlns:a16="http://schemas.microsoft.com/office/drawing/2014/main" id="{C7110E4D-D0A3-D77A-35D6-A96067789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DNA_logo.jpg">
            <a:extLst>
              <a:ext uri="{FF2B5EF4-FFF2-40B4-BE49-F238E27FC236}">
                <a16:creationId xmlns:a16="http://schemas.microsoft.com/office/drawing/2014/main" id="{B8BD8E39-864A-FFA2-0C1E-0D32FAB73FB6}"/>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15" name="Picture 14" descr="DNA_logo.jpg">
            <a:extLst>
              <a:ext uri="{FF2B5EF4-FFF2-40B4-BE49-F238E27FC236}">
                <a16:creationId xmlns:a16="http://schemas.microsoft.com/office/drawing/2014/main" id="{3EA832D6-C8A5-76D7-0A44-A9E9101188CA}"/>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29705" name="Rectangle 15">
            <a:extLst>
              <a:ext uri="{FF2B5EF4-FFF2-40B4-BE49-F238E27FC236}">
                <a16:creationId xmlns:a16="http://schemas.microsoft.com/office/drawing/2014/main" id="{DA0948AA-A6B7-04BA-1B78-39D94ABA724D}"/>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29706" name="Rectangle 16">
            <a:extLst>
              <a:ext uri="{FF2B5EF4-FFF2-40B4-BE49-F238E27FC236}">
                <a16:creationId xmlns:a16="http://schemas.microsoft.com/office/drawing/2014/main" id="{DDBA3448-4ABE-F53C-0B0A-1366CFDE0723}"/>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29707" name="Rectangle 17">
            <a:extLst>
              <a:ext uri="{FF2B5EF4-FFF2-40B4-BE49-F238E27FC236}">
                <a16:creationId xmlns:a16="http://schemas.microsoft.com/office/drawing/2014/main" id="{158EDD0F-34C7-C9BE-4FB7-4AAD0D592E7D}"/>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29708" name="Rectangle 18">
            <a:extLst>
              <a:ext uri="{FF2B5EF4-FFF2-40B4-BE49-F238E27FC236}">
                <a16:creationId xmlns:a16="http://schemas.microsoft.com/office/drawing/2014/main" id="{130908AD-AB4B-4FBC-9C44-E5CBA2E98205}"/>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29709" name="Rectangle 19">
            <a:extLst>
              <a:ext uri="{FF2B5EF4-FFF2-40B4-BE49-F238E27FC236}">
                <a16:creationId xmlns:a16="http://schemas.microsoft.com/office/drawing/2014/main" id="{F76DBF28-6302-7773-FCEC-A6D0EC1B01A7}"/>
              </a:ext>
            </a:extLst>
          </p:cNvPr>
          <p:cNvSpPr>
            <a:spLocks noChangeArrowheads="1"/>
          </p:cNvSpPr>
          <p:nvPr/>
        </p:nvSpPr>
        <p:spPr bwMode="auto">
          <a:xfrm rot="1402830">
            <a:off x="7616825" y="3768725"/>
            <a:ext cx="1568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in medicine</a:t>
            </a:r>
            <a:endParaRPr lang="en-US" altLang="en-US" sz="2400" b="1">
              <a:solidFill>
                <a:srgbClr val="FF0000"/>
              </a:solidFill>
            </a:endParaRPr>
          </a:p>
        </p:txBody>
      </p:sp>
      <p:sp>
        <p:nvSpPr>
          <p:cNvPr id="29710" name="Rectangle 20">
            <a:extLst>
              <a:ext uri="{FF2B5EF4-FFF2-40B4-BE49-F238E27FC236}">
                <a16:creationId xmlns:a16="http://schemas.microsoft.com/office/drawing/2014/main" id="{4E244FE9-881F-FD2F-6CF0-C26C4388669C}"/>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29711" name="Rectangle 21">
            <a:extLst>
              <a:ext uri="{FF2B5EF4-FFF2-40B4-BE49-F238E27FC236}">
                <a16:creationId xmlns:a16="http://schemas.microsoft.com/office/drawing/2014/main" id="{C35D2132-E7E2-03D6-636B-AD2FAA1D8FCC}"/>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3" name="Rectangle 22">
            <a:extLst>
              <a:ext uri="{FF2B5EF4-FFF2-40B4-BE49-F238E27FC236}">
                <a16:creationId xmlns:a16="http://schemas.microsoft.com/office/drawing/2014/main" id="{9894208B-9F9C-0454-327E-4CA2DEEA5C82}"/>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401836-73C7-CA54-BEF0-58D54E53DA8D}"/>
              </a:ext>
            </a:extLst>
          </p:cNvPr>
          <p:cNvSpPr>
            <a:spLocks noGrp="1"/>
          </p:cNvSpPr>
          <p:nvPr>
            <p:ph type="dt" sz="quarter" idx="10"/>
          </p:nvPr>
        </p:nvSpPr>
        <p:spPr>
          <a:xfrm>
            <a:off x="3571875" y="6305550"/>
            <a:ext cx="2133600" cy="476250"/>
          </a:xfrm>
        </p:spPr>
        <p:txBody>
          <a:bodyPr/>
          <a:lstStyle/>
          <a:p>
            <a:pPr>
              <a:defRPr/>
            </a:pPr>
            <a:fld id="{2DD3088B-44AD-493F-965A-79054D7F62B3}" type="datetime1">
              <a:rPr lang="en-US">
                <a:solidFill>
                  <a:schemeClr val="tx1"/>
                </a:solidFill>
              </a:rPr>
              <a:pPr>
                <a:defRPr/>
              </a:pPr>
              <a:t>3/14/2023</a:t>
            </a:fld>
            <a:endParaRPr lang="en-US" dirty="0">
              <a:solidFill>
                <a:schemeClr val="tx1"/>
              </a:solidFill>
            </a:endParaRPr>
          </a:p>
        </p:txBody>
      </p:sp>
      <p:sp>
        <p:nvSpPr>
          <p:cNvPr id="3" name="Slide Number Placeholder 2">
            <a:extLst>
              <a:ext uri="{FF2B5EF4-FFF2-40B4-BE49-F238E27FC236}">
                <a16:creationId xmlns:a16="http://schemas.microsoft.com/office/drawing/2014/main" id="{ACA3B57F-ADD2-BCAC-32FC-11843E9CD97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B50597-6B73-4FBE-BBCC-05C821BA7D72}" type="slidenum">
              <a:rPr lang="en-US" altLang="en-US">
                <a:latin typeface="Gill Sans MT" panose="020B0502020104020203" pitchFamily="34" charset="0"/>
              </a:rPr>
              <a:pPr eaLnBrk="1" hangingPunct="1"/>
              <a:t>22</a:t>
            </a:fld>
            <a:endParaRPr lang="en-US" altLang="en-US">
              <a:latin typeface="Gill Sans MT" panose="020B0502020104020203" pitchFamily="34" charset="0"/>
            </a:endParaRPr>
          </a:p>
        </p:txBody>
      </p:sp>
      <p:sp>
        <p:nvSpPr>
          <p:cNvPr id="30724" name="Rectangle 3">
            <a:extLst>
              <a:ext uri="{FF2B5EF4-FFF2-40B4-BE49-F238E27FC236}">
                <a16:creationId xmlns:a16="http://schemas.microsoft.com/office/drawing/2014/main" id="{08880F5A-E74D-30A6-8D52-51B4BD1EDA30}"/>
              </a:ext>
            </a:extLst>
          </p:cNvPr>
          <p:cNvSpPr>
            <a:spLocks noChangeArrowheads="1"/>
          </p:cNvSpPr>
          <p:nvPr/>
        </p:nvSpPr>
        <p:spPr bwMode="auto">
          <a:xfrm>
            <a:off x="1981200" y="160338"/>
            <a:ext cx="533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Baskerville Old Face" panose="02020602080505020303" pitchFamily="18" charset="0"/>
              </a:rPr>
              <a:t>Quantitatively measurment of Human Immunodeficiency Virus (HIV).</a:t>
            </a:r>
          </a:p>
        </p:txBody>
      </p:sp>
      <p:pic>
        <p:nvPicPr>
          <p:cNvPr id="30725" name="Picture 4" descr="C:\Documents and Settings\DELL\My Documents\My Pictures\images.jpg">
            <a:extLst>
              <a:ext uri="{FF2B5EF4-FFF2-40B4-BE49-F238E27FC236}">
                <a16:creationId xmlns:a16="http://schemas.microsoft.com/office/drawing/2014/main" id="{A7E5D54F-EA8D-02CD-6D7C-09A883D62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5">
            <a:extLst>
              <a:ext uri="{FF2B5EF4-FFF2-40B4-BE49-F238E27FC236}">
                <a16:creationId xmlns:a16="http://schemas.microsoft.com/office/drawing/2014/main" id="{4B6717A1-64F5-DB28-008F-B7A60C4E0A73}"/>
              </a:ext>
            </a:extLst>
          </p:cNvPr>
          <p:cNvSpPr txBox="1">
            <a:spLocks noChangeArrowheads="1"/>
          </p:cNvSpPr>
          <p:nvPr/>
        </p:nvSpPr>
        <p:spPr bwMode="auto">
          <a:xfrm>
            <a:off x="985838" y="1295400"/>
            <a:ext cx="66579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Baskerville Old Face" panose="02020602080505020303" pitchFamily="18" charset="0"/>
              </a:rPr>
              <a:t>Nowadays HIV is strikingly spreading out whole the world. so in order to diminish its distribution , it is necessary to detect it as soon as possible &amp; for this purpose, Real time PCR is recommended by scientist.</a:t>
            </a:r>
          </a:p>
          <a:p>
            <a:pPr eaLnBrk="1" hangingPunct="1"/>
            <a:r>
              <a:rPr lang="en-US" altLang="en-US" sz="2000">
                <a:latin typeface="Baskerville Old Face" panose="02020602080505020303" pitchFamily="18" charset="0"/>
              </a:rPr>
              <a:t>In this method ,</a:t>
            </a:r>
            <a:r>
              <a:rPr lang="en-US" altLang="en-US" sz="2000" b="1">
                <a:latin typeface="Baskerville Old Face" panose="02020602080505020303" pitchFamily="18" charset="0"/>
              </a:rPr>
              <a:t>’</a:t>
            </a:r>
            <a:r>
              <a:rPr lang="en-US" altLang="en-US" sz="2000">
                <a:latin typeface="Baskerville Old Face" panose="02020602080505020303" pitchFamily="18" charset="0"/>
              </a:rPr>
              <a:t> </a:t>
            </a:r>
            <a:r>
              <a:rPr lang="en-US" altLang="en-US" sz="2000" i="1">
                <a:latin typeface="Baskerville Old Face" panose="02020602080505020303" pitchFamily="18" charset="0"/>
              </a:rPr>
              <a:t>pol’</a:t>
            </a:r>
            <a:r>
              <a:rPr lang="en-US" altLang="en-US" sz="2000">
                <a:latin typeface="Baskerville Old Face" panose="02020602080505020303" pitchFamily="18" charset="0"/>
              </a:rPr>
              <a:t>’ gen of the virus, is amplified in thermocycler.</a:t>
            </a:r>
          </a:p>
          <a:p>
            <a:pPr eaLnBrk="1" hangingPunct="1"/>
            <a:r>
              <a:rPr lang="en-US" altLang="en-US" sz="2000">
                <a:latin typeface="Baskerville Old Face" panose="02020602080505020303" pitchFamily="18" charset="0"/>
              </a:rPr>
              <a:t>26 patient have been studied. infection in these patients was confirmed by ELISA &amp; western blot.</a:t>
            </a:r>
          </a:p>
          <a:p>
            <a:pPr eaLnBrk="1" hangingPunct="1"/>
            <a:r>
              <a:rPr lang="en-US" altLang="en-US" sz="2000">
                <a:latin typeface="Baskerville Old Face" panose="02020602080505020303" pitchFamily="18" charset="0"/>
              </a:rPr>
              <a:t>Then what was done?</a:t>
            </a:r>
          </a:p>
          <a:p>
            <a:pPr eaLnBrk="1" hangingPunct="1"/>
            <a:r>
              <a:rPr lang="en-US" altLang="en-US" sz="2000">
                <a:latin typeface="Baskerville Old Face" panose="02020602080505020303" pitchFamily="18" charset="0"/>
              </a:rPr>
              <a:t>Sampling &amp; RNA extracting from patients.</a:t>
            </a:r>
          </a:p>
          <a:p>
            <a:pPr eaLnBrk="1" hangingPunct="1"/>
            <a:r>
              <a:rPr lang="en-US" altLang="en-US" sz="2000">
                <a:latin typeface="Baskerville Old Face" panose="02020602080505020303" pitchFamily="18" charset="0"/>
              </a:rPr>
              <a:t>Cloning of target segment by using </a:t>
            </a:r>
            <a:r>
              <a:rPr lang="en-US" altLang="en-US" sz="1600" i="1"/>
              <a:t>Xba I &amp;</a:t>
            </a:r>
            <a:r>
              <a:rPr lang="fa-IR" altLang="en-US" sz="1600" i="1"/>
              <a:t> </a:t>
            </a:r>
            <a:r>
              <a:rPr lang="en-US" altLang="en-US" sz="1600" i="1"/>
              <a:t>Hind III. And 180 bp </a:t>
            </a:r>
            <a:r>
              <a:rPr lang="en-US" altLang="en-US" sz="2000">
                <a:latin typeface="Baskerville Old Face" panose="02020602080505020303" pitchFamily="18" charset="0"/>
              </a:rPr>
              <a:t>primers.</a:t>
            </a:r>
            <a:endParaRPr lang="en-US" altLang="en-US" sz="1600">
              <a:latin typeface="Baskerville Old Face" panose="02020602080505020303" pitchFamily="18" charset="0"/>
            </a:endParaRPr>
          </a:p>
          <a:p>
            <a:pPr eaLnBrk="1" hangingPunct="1"/>
            <a:r>
              <a:rPr lang="en-US" altLang="en-US" sz="2000">
                <a:solidFill>
                  <a:srgbClr val="000000"/>
                </a:solidFill>
                <a:latin typeface="Baskerville Old Face" panose="02020602080505020303" pitchFamily="18" charset="0"/>
              </a:rPr>
              <a:t>Standard virus mRNA was extracted.</a:t>
            </a:r>
          </a:p>
          <a:p>
            <a:pPr eaLnBrk="1" hangingPunct="1"/>
            <a:r>
              <a:rPr lang="en-US" altLang="en-US" sz="2000">
                <a:solidFill>
                  <a:srgbClr val="000000"/>
                </a:solidFill>
                <a:latin typeface="Baskerville Old Face" panose="02020602080505020303" pitchFamily="18" charset="0"/>
              </a:rPr>
              <a:t>Quantitative analysis of HIV virus by </a:t>
            </a:r>
            <a:r>
              <a:rPr lang="en-US" altLang="en-US" sz="2000">
                <a:latin typeface="Times New Roman" panose="02020603050405020304" pitchFamily="18" charset="0"/>
              </a:rPr>
              <a:t>SYBR-green Real Time RT-PCR.(3,4,5)</a:t>
            </a:r>
            <a:endParaRPr lang="en-US" altLang="en-US" sz="2000"/>
          </a:p>
          <a:p>
            <a:pPr eaLnBrk="1" hangingPunct="1"/>
            <a:endParaRPr lang="en-US" altLang="en-US" sz="2000" b="1" i="1">
              <a:latin typeface="Baskerville Old Face" panose="02020602080505020303" pitchFamily="18" charset="0"/>
            </a:endParaRPr>
          </a:p>
          <a:p>
            <a:pPr eaLnBrk="1" hangingPunct="1"/>
            <a:endParaRPr lang="en-US" altLang="en-US" sz="2000">
              <a:latin typeface="Gill Sans MT" panose="020B0502020104020203" pitchFamily="34" charset="0"/>
            </a:endParaRPr>
          </a:p>
        </p:txBody>
      </p:sp>
      <p:pic>
        <p:nvPicPr>
          <p:cNvPr id="14" name="Picture 13" descr="DNA_logo.jpg">
            <a:extLst>
              <a:ext uri="{FF2B5EF4-FFF2-40B4-BE49-F238E27FC236}">
                <a16:creationId xmlns:a16="http://schemas.microsoft.com/office/drawing/2014/main" id="{F0DAFFED-4A72-9DE4-318C-2C5B26738D98}"/>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15" name="Picture 14" descr="DNA_logo.jpg">
            <a:extLst>
              <a:ext uri="{FF2B5EF4-FFF2-40B4-BE49-F238E27FC236}">
                <a16:creationId xmlns:a16="http://schemas.microsoft.com/office/drawing/2014/main" id="{549D94AC-71B7-7717-ED5E-BE37A88837A5}"/>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30729" name="Rectangle 15">
            <a:extLst>
              <a:ext uri="{FF2B5EF4-FFF2-40B4-BE49-F238E27FC236}">
                <a16:creationId xmlns:a16="http://schemas.microsoft.com/office/drawing/2014/main" id="{57EA4979-DBB3-E6FB-3C56-600D2DB0AF20}"/>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30730" name="Rectangle 16">
            <a:extLst>
              <a:ext uri="{FF2B5EF4-FFF2-40B4-BE49-F238E27FC236}">
                <a16:creationId xmlns:a16="http://schemas.microsoft.com/office/drawing/2014/main" id="{323D59E1-8C13-0DBB-3431-1955A5C8652D}"/>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30731" name="Rectangle 17">
            <a:extLst>
              <a:ext uri="{FF2B5EF4-FFF2-40B4-BE49-F238E27FC236}">
                <a16:creationId xmlns:a16="http://schemas.microsoft.com/office/drawing/2014/main" id="{EBBD31B1-7003-77E1-95DD-51943FAAA070}"/>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30732" name="Rectangle 18">
            <a:extLst>
              <a:ext uri="{FF2B5EF4-FFF2-40B4-BE49-F238E27FC236}">
                <a16:creationId xmlns:a16="http://schemas.microsoft.com/office/drawing/2014/main" id="{936B4F79-A5EF-E666-D760-9B4521BAD3AF}"/>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30733" name="Rectangle 19">
            <a:extLst>
              <a:ext uri="{FF2B5EF4-FFF2-40B4-BE49-F238E27FC236}">
                <a16:creationId xmlns:a16="http://schemas.microsoft.com/office/drawing/2014/main" id="{68644973-8635-F584-3059-369A4BCA41B2}"/>
              </a:ext>
            </a:extLst>
          </p:cNvPr>
          <p:cNvSpPr>
            <a:spLocks noChangeArrowheads="1"/>
          </p:cNvSpPr>
          <p:nvPr/>
        </p:nvSpPr>
        <p:spPr bwMode="auto">
          <a:xfrm rot="1402830">
            <a:off x="7616825" y="3768725"/>
            <a:ext cx="1568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in medicine</a:t>
            </a:r>
            <a:endParaRPr lang="en-US" altLang="en-US" sz="2400" b="1">
              <a:solidFill>
                <a:srgbClr val="FF0000"/>
              </a:solidFill>
            </a:endParaRPr>
          </a:p>
        </p:txBody>
      </p:sp>
      <p:sp>
        <p:nvSpPr>
          <p:cNvPr id="30734" name="Rectangle 20">
            <a:extLst>
              <a:ext uri="{FF2B5EF4-FFF2-40B4-BE49-F238E27FC236}">
                <a16:creationId xmlns:a16="http://schemas.microsoft.com/office/drawing/2014/main" id="{2C0FC2B2-970D-85D0-987D-D25FE42A9471}"/>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30735" name="Rectangle 21">
            <a:extLst>
              <a:ext uri="{FF2B5EF4-FFF2-40B4-BE49-F238E27FC236}">
                <a16:creationId xmlns:a16="http://schemas.microsoft.com/office/drawing/2014/main" id="{4B1B722D-A072-1B74-866E-B0536E370158}"/>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pic>
        <p:nvPicPr>
          <p:cNvPr id="23" name="Picture 2">
            <a:extLst>
              <a:ext uri="{FF2B5EF4-FFF2-40B4-BE49-F238E27FC236}">
                <a16:creationId xmlns:a16="http://schemas.microsoft.com/office/drawing/2014/main" id="{9A9F35C4-F795-A7FB-917B-82C85BDBA475}"/>
              </a:ext>
            </a:extLst>
          </p:cNvPr>
          <p:cNvPicPr>
            <a:picLocks noChangeAspect="1" noChangeArrowheads="1"/>
          </p:cNvPicPr>
          <p:nvPr/>
        </p:nvPicPr>
        <p:blipFill>
          <a:blip r:embed="rId6"/>
          <a:srcRect/>
          <a:stretch>
            <a:fillRect/>
          </a:stretch>
        </p:blipFill>
        <p:spPr bwMode="auto">
          <a:xfrm>
            <a:off x="1785938" y="1285875"/>
            <a:ext cx="5857875" cy="4786313"/>
          </a:xfrm>
          <a:prstGeom prst="rect">
            <a:avLst/>
          </a:prstGeom>
          <a:noFill/>
          <a:ln w="9525">
            <a:solidFill>
              <a:schemeClr val="tx1">
                <a:lumMod val="65000"/>
                <a:lumOff val="35000"/>
              </a:schemeClr>
            </a:solidFill>
            <a:miter lim="800000"/>
            <a:headEnd/>
            <a:tailEnd/>
          </a:ln>
          <a:effectLst/>
        </p:spPr>
      </p:pic>
      <p:pic>
        <p:nvPicPr>
          <p:cNvPr id="22531" name="Picture 3">
            <a:extLst>
              <a:ext uri="{FF2B5EF4-FFF2-40B4-BE49-F238E27FC236}">
                <a16:creationId xmlns:a16="http://schemas.microsoft.com/office/drawing/2014/main" id="{E039BFC2-988A-86DB-BC54-07E9D10E65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7313" y="1357313"/>
            <a:ext cx="628650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5FA9CFC0-FB68-296E-4697-03A1992BB485}"/>
              </a:ext>
            </a:extLst>
          </p:cNvPr>
          <p:cNvSpPr/>
          <p:nvPr/>
        </p:nvSpPr>
        <p:spPr>
          <a:xfrm>
            <a:off x="1071563" y="1357313"/>
            <a:ext cx="1152525" cy="46434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0.34</a:t>
            </a:r>
          </a:p>
          <a:p>
            <a:pPr algn="ctr">
              <a:defRPr/>
            </a:pPr>
            <a:endParaRPr lang="en-US" dirty="0">
              <a:solidFill>
                <a:schemeClr val="tx1"/>
              </a:solidFill>
            </a:endParaRPr>
          </a:p>
          <a:p>
            <a:pPr algn="ctr">
              <a:defRPr/>
            </a:pPr>
            <a:r>
              <a:rPr lang="en-US" dirty="0">
                <a:solidFill>
                  <a:schemeClr val="tx1"/>
                </a:solidFill>
              </a:rPr>
              <a:t>o.29</a:t>
            </a:r>
          </a:p>
          <a:p>
            <a:pPr algn="ctr">
              <a:defRPr/>
            </a:pPr>
            <a:endParaRPr lang="en-US" dirty="0">
              <a:solidFill>
                <a:schemeClr val="tx1"/>
              </a:solidFill>
            </a:endParaRPr>
          </a:p>
          <a:p>
            <a:pPr algn="ctr">
              <a:defRPr/>
            </a:pPr>
            <a:r>
              <a:rPr lang="en-US" dirty="0">
                <a:solidFill>
                  <a:schemeClr val="tx1"/>
                </a:solidFill>
              </a:rPr>
              <a:t>0.24</a:t>
            </a:r>
          </a:p>
          <a:p>
            <a:pPr algn="ctr">
              <a:defRPr/>
            </a:pPr>
            <a:endParaRPr lang="en-US" dirty="0">
              <a:solidFill>
                <a:schemeClr val="tx1"/>
              </a:solidFill>
            </a:endParaRPr>
          </a:p>
          <a:p>
            <a:pPr algn="ctr">
              <a:defRPr/>
            </a:pPr>
            <a:r>
              <a:rPr lang="en-US" dirty="0">
                <a:solidFill>
                  <a:schemeClr val="tx1"/>
                </a:solidFill>
              </a:rPr>
              <a:t>0.19</a:t>
            </a:r>
          </a:p>
          <a:p>
            <a:pPr algn="ctr">
              <a:defRPr/>
            </a:pPr>
            <a:endParaRPr lang="en-US" dirty="0">
              <a:solidFill>
                <a:schemeClr val="tx1"/>
              </a:solidFill>
            </a:endParaRPr>
          </a:p>
          <a:p>
            <a:pPr algn="ctr">
              <a:defRPr/>
            </a:pPr>
            <a:r>
              <a:rPr lang="en-US" dirty="0">
                <a:solidFill>
                  <a:schemeClr val="tx1"/>
                </a:solidFill>
              </a:rPr>
              <a:t>0.14</a:t>
            </a:r>
          </a:p>
          <a:p>
            <a:pPr algn="ctr">
              <a:defRPr/>
            </a:pPr>
            <a:endParaRPr lang="en-US" dirty="0">
              <a:solidFill>
                <a:schemeClr val="tx1"/>
              </a:solidFill>
            </a:endParaRPr>
          </a:p>
          <a:p>
            <a:pPr algn="ctr">
              <a:defRPr/>
            </a:pPr>
            <a:r>
              <a:rPr lang="en-US" dirty="0">
                <a:solidFill>
                  <a:schemeClr val="tx1"/>
                </a:solidFill>
              </a:rPr>
              <a:t>0.09</a:t>
            </a:r>
          </a:p>
          <a:p>
            <a:pPr algn="ctr">
              <a:defRPr/>
            </a:pPr>
            <a:endParaRPr lang="en-US" dirty="0">
              <a:solidFill>
                <a:schemeClr val="tx1"/>
              </a:solidFill>
            </a:endParaRPr>
          </a:p>
          <a:p>
            <a:pPr algn="ctr">
              <a:defRPr/>
            </a:pPr>
            <a:r>
              <a:rPr lang="en-US" dirty="0">
                <a:solidFill>
                  <a:schemeClr val="tx1"/>
                </a:solidFill>
              </a:rPr>
              <a:t>0.04</a:t>
            </a:r>
          </a:p>
          <a:p>
            <a:pPr algn="ctr">
              <a:defRPr/>
            </a:pPr>
            <a:r>
              <a:rPr lang="en-US" dirty="0">
                <a:solidFill>
                  <a:schemeClr val="tx1"/>
                </a:solidFill>
              </a:rPr>
              <a:t>-0.01</a:t>
            </a:r>
          </a:p>
          <a:p>
            <a:pPr algn="ctr">
              <a:defRPr/>
            </a:pPr>
            <a:endParaRPr lang="en-US" dirty="0">
              <a:solidFill>
                <a:schemeClr val="tx1"/>
              </a:solidFill>
            </a:endParaRPr>
          </a:p>
          <a:p>
            <a:pPr algn="ctr">
              <a:defRPr/>
            </a:pPr>
            <a:r>
              <a:rPr lang="en-US" dirty="0">
                <a:solidFill>
                  <a:schemeClr val="tx1"/>
                </a:solidFill>
              </a:rPr>
              <a:t>          </a:t>
            </a:r>
          </a:p>
        </p:txBody>
      </p:sp>
      <p:sp>
        <p:nvSpPr>
          <p:cNvPr id="25" name="Rectangle 24">
            <a:extLst>
              <a:ext uri="{FF2B5EF4-FFF2-40B4-BE49-F238E27FC236}">
                <a16:creationId xmlns:a16="http://schemas.microsoft.com/office/drawing/2014/main" id="{2C153A9A-34C1-FAE6-8EBE-5A5356D36239}"/>
              </a:ext>
            </a:extLst>
          </p:cNvPr>
          <p:cNvSpPr/>
          <p:nvPr/>
        </p:nvSpPr>
        <p:spPr>
          <a:xfrm>
            <a:off x="1071563" y="5357813"/>
            <a:ext cx="6572250" cy="7143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lumMod val="95000"/>
                    <a:lumOff val="5000"/>
                  </a:schemeClr>
                </a:solidFill>
              </a:rPr>
              <a:t>                0                10                20                 30                 40</a:t>
            </a:r>
          </a:p>
        </p:txBody>
      </p:sp>
      <p:cxnSp>
        <p:nvCxnSpPr>
          <p:cNvPr id="29" name="Straight Connector 28">
            <a:extLst>
              <a:ext uri="{FF2B5EF4-FFF2-40B4-BE49-F238E27FC236}">
                <a16:creationId xmlns:a16="http://schemas.microsoft.com/office/drawing/2014/main" id="{017CB786-D8EC-8EAE-2B43-84751BBBB08D}"/>
              </a:ext>
            </a:extLst>
          </p:cNvPr>
          <p:cNvCxnSpPr/>
          <p:nvPr/>
        </p:nvCxnSpPr>
        <p:spPr>
          <a:xfrm rot="5400000">
            <a:off x="-142875" y="3714751"/>
            <a:ext cx="4714875"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55A4D83-4B06-E573-9DD0-0913612B0F36}"/>
              </a:ext>
            </a:extLst>
          </p:cNvPr>
          <p:cNvSpPr/>
          <p:nvPr/>
        </p:nvSpPr>
        <p:spPr>
          <a:xfrm>
            <a:off x="1071563" y="1285875"/>
            <a:ext cx="714375" cy="4786313"/>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a:p>
            <a:pPr algn="ctr">
              <a:defRPr/>
            </a:pPr>
            <a:endParaRPr lang="en-US" dirty="0">
              <a:solidFill>
                <a:schemeClr val="bg1"/>
              </a:solidFill>
            </a:endParaRPr>
          </a:p>
          <a:p>
            <a:pPr algn="ctr">
              <a:defRPr/>
            </a:pPr>
            <a:endParaRPr lang="en-US" dirty="0">
              <a:solidFill>
                <a:schemeClr val="bg1"/>
              </a:solidFill>
            </a:endParaRPr>
          </a:p>
          <a:p>
            <a:pPr algn="ctr">
              <a:defRPr/>
            </a:pPr>
            <a:endParaRPr lang="en-US" dirty="0">
              <a:solidFill>
                <a:schemeClr val="bg1"/>
              </a:solidFill>
            </a:endParaRPr>
          </a:p>
          <a:p>
            <a:pPr algn="ctr">
              <a:defRPr/>
            </a:pPr>
            <a:endParaRPr lang="en-US" dirty="0">
              <a:solidFill>
                <a:schemeClr val="bg1"/>
              </a:solidFill>
            </a:endParaRPr>
          </a:p>
          <a:p>
            <a:pPr algn="ctr">
              <a:defRPr/>
            </a:pPr>
            <a:r>
              <a:rPr lang="en-US" dirty="0">
                <a:solidFill>
                  <a:schemeClr val="bg1"/>
                </a:solidFill>
              </a:rPr>
              <a:t>180 </a:t>
            </a:r>
            <a:r>
              <a:rPr lang="en-US" dirty="0" err="1">
                <a:solidFill>
                  <a:schemeClr val="bg1"/>
                </a:solidFill>
              </a:rPr>
              <a:t>bp</a:t>
            </a:r>
            <a:endParaRPr lang="en-US" dirty="0">
              <a:solidFill>
                <a:schemeClr val="bg1"/>
              </a:solidFill>
            </a:endParaRPr>
          </a:p>
        </p:txBody>
      </p:sp>
      <p:sp>
        <p:nvSpPr>
          <p:cNvPr id="34" name="TextBox 33">
            <a:extLst>
              <a:ext uri="{FF2B5EF4-FFF2-40B4-BE49-F238E27FC236}">
                <a16:creationId xmlns:a16="http://schemas.microsoft.com/office/drawing/2014/main" id="{348B66EC-07FA-F650-68CD-94EA8CAEEFDD}"/>
              </a:ext>
            </a:extLst>
          </p:cNvPr>
          <p:cNvSpPr txBox="1">
            <a:spLocks noChangeArrowheads="1"/>
          </p:cNvSpPr>
          <p:nvPr/>
        </p:nvSpPr>
        <p:spPr bwMode="auto">
          <a:xfrm>
            <a:off x="4383088" y="1500188"/>
            <a:ext cx="903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marker</a:t>
            </a:r>
          </a:p>
        </p:txBody>
      </p:sp>
      <p:cxnSp>
        <p:nvCxnSpPr>
          <p:cNvPr id="37" name="Straight Connector 36">
            <a:extLst>
              <a:ext uri="{FF2B5EF4-FFF2-40B4-BE49-F238E27FC236}">
                <a16:creationId xmlns:a16="http://schemas.microsoft.com/office/drawing/2014/main" id="{8939243D-1968-C8F8-12A0-345273E9B7FC}"/>
              </a:ext>
            </a:extLst>
          </p:cNvPr>
          <p:cNvCxnSpPr/>
          <p:nvPr/>
        </p:nvCxnSpPr>
        <p:spPr>
          <a:xfrm rot="10800000">
            <a:off x="1071563" y="5357813"/>
            <a:ext cx="6572250" cy="15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B935CF2-33E0-E618-DF56-4F5EBA87AAFF}"/>
              </a:ext>
            </a:extLst>
          </p:cNvPr>
          <p:cNvSpPr txBox="1">
            <a:spLocks noChangeArrowheads="1"/>
          </p:cNvSpPr>
          <p:nvPr/>
        </p:nvSpPr>
        <p:spPr bwMode="auto">
          <a:xfrm rot="-1756407">
            <a:off x="1395413" y="5524500"/>
            <a:ext cx="82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cycle</a:t>
            </a:r>
          </a:p>
        </p:txBody>
      </p:sp>
      <p:sp>
        <p:nvSpPr>
          <p:cNvPr id="46" name="TextBox 45">
            <a:extLst>
              <a:ext uri="{FF2B5EF4-FFF2-40B4-BE49-F238E27FC236}">
                <a16:creationId xmlns:a16="http://schemas.microsoft.com/office/drawing/2014/main" id="{D48B8784-7DB5-67F5-1BF2-4553C970C99E}"/>
              </a:ext>
            </a:extLst>
          </p:cNvPr>
          <p:cNvSpPr txBox="1">
            <a:spLocks noChangeArrowheads="1"/>
          </p:cNvSpPr>
          <p:nvPr/>
        </p:nvSpPr>
        <p:spPr bwMode="auto">
          <a:xfrm rot="-1913513">
            <a:off x="1344613" y="5383213"/>
            <a:ext cx="506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Flu</a:t>
            </a:r>
          </a:p>
        </p:txBody>
      </p:sp>
      <p:cxnSp>
        <p:nvCxnSpPr>
          <p:cNvPr id="47" name="Straight Connector 46">
            <a:extLst>
              <a:ext uri="{FF2B5EF4-FFF2-40B4-BE49-F238E27FC236}">
                <a16:creationId xmlns:a16="http://schemas.microsoft.com/office/drawing/2014/main" id="{D4D7C290-482B-1C81-D4BB-E1540792DB7F}"/>
              </a:ext>
            </a:extLst>
          </p:cNvPr>
          <p:cNvCxnSpPr/>
          <p:nvPr/>
        </p:nvCxnSpPr>
        <p:spPr>
          <a:xfrm rot="10800000" flipV="1">
            <a:off x="1071563" y="5357813"/>
            <a:ext cx="1143000" cy="71437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5087865-EF8E-CBED-C8C6-0A6B178B9A17}"/>
              </a:ext>
            </a:extLst>
          </p:cNvPr>
          <p:cNvSpPr txBox="1">
            <a:spLocks noChangeArrowheads="1"/>
          </p:cNvSpPr>
          <p:nvPr/>
        </p:nvSpPr>
        <p:spPr bwMode="auto">
          <a:xfrm>
            <a:off x="6215063" y="1500188"/>
            <a:ext cx="1017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 control</a:t>
            </a:r>
          </a:p>
        </p:txBody>
      </p:sp>
      <p:sp>
        <p:nvSpPr>
          <p:cNvPr id="28" name="TextBox 27">
            <a:extLst>
              <a:ext uri="{FF2B5EF4-FFF2-40B4-BE49-F238E27FC236}">
                <a16:creationId xmlns:a16="http://schemas.microsoft.com/office/drawing/2014/main" id="{F18EB151-3348-D208-F4DF-D44EDB5FC44E}"/>
              </a:ext>
            </a:extLst>
          </p:cNvPr>
          <p:cNvSpPr txBox="1">
            <a:spLocks noChangeArrowheads="1"/>
          </p:cNvSpPr>
          <p:nvPr/>
        </p:nvSpPr>
        <p:spPr bwMode="auto">
          <a:xfrm>
            <a:off x="2500313" y="1500188"/>
            <a:ext cx="954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product</a:t>
            </a:r>
          </a:p>
        </p:txBody>
      </p:sp>
      <p:sp>
        <p:nvSpPr>
          <p:cNvPr id="30" name="Rectangle 29">
            <a:extLst>
              <a:ext uri="{FF2B5EF4-FFF2-40B4-BE49-F238E27FC236}">
                <a16:creationId xmlns:a16="http://schemas.microsoft.com/office/drawing/2014/main" id="{C06F4A41-715B-9DA7-4DB0-43BF581816E2}"/>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nodeType="clickEffect">
                                  <p:stCondLst>
                                    <p:cond delay="0"/>
                                  </p:stCondLst>
                                  <p:childTnLst>
                                    <p:anim calcmode="lin" valueType="num">
                                      <p:cBhvr additive="base">
                                        <p:cTn id="33" dur="500"/>
                                        <p:tgtEl>
                                          <p:spTgt spid="23"/>
                                        </p:tgtEl>
                                        <p:attrNameLst>
                                          <p:attrName>ppt_x</p:attrName>
                                        </p:attrNameLst>
                                      </p:cBhvr>
                                      <p:tavLst>
                                        <p:tav tm="0">
                                          <p:val>
                                            <p:strVal val="ppt_x"/>
                                          </p:val>
                                        </p:tav>
                                        <p:tav tm="100000">
                                          <p:val>
                                            <p:strVal val="ppt_x"/>
                                          </p:val>
                                        </p:tav>
                                      </p:tavLst>
                                    </p:anim>
                                    <p:anim calcmode="lin" valueType="num">
                                      <p:cBhvr additive="base">
                                        <p:cTn id="34" dur="500"/>
                                        <p:tgtEl>
                                          <p:spTgt spid="23"/>
                                        </p:tgtEl>
                                        <p:attrNameLst>
                                          <p:attrName>ppt_y</p:attrName>
                                        </p:attrNameLst>
                                      </p:cBhvr>
                                      <p:tavLst>
                                        <p:tav tm="0">
                                          <p:val>
                                            <p:strVal val="ppt_y"/>
                                          </p:val>
                                        </p:tav>
                                        <p:tav tm="100000">
                                          <p:val>
                                            <p:strVal val="1+ppt_h/2"/>
                                          </p:val>
                                        </p:tav>
                                      </p:tavLst>
                                    </p:anim>
                                    <p:set>
                                      <p:cBhvr>
                                        <p:cTn id="35" dur="1" fill="hold">
                                          <p:stCondLst>
                                            <p:cond delay="499"/>
                                          </p:stCondLst>
                                        </p:cTn>
                                        <p:tgtEl>
                                          <p:spTgt spid="23"/>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28"/>
                                        </p:tgtEl>
                                        <p:attrNameLst>
                                          <p:attrName>ppt_x</p:attrName>
                                        </p:attrNameLst>
                                      </p:cBhvr>
                                      <p:tavLst>
                                        <p:tav tm="0">
                                          <p:val>
                                            <p:strVal val="ppt_x"/>
                                          </p:val>
                                        </p:tav>
                                        <p:tav tm="100000">
                                          <p:val>
                                            <p:strVal val="ppt_x"/>
                                          </p:val>
                                        </p:tav>
                                      </p:tavLst>
                                    </p:anim>
                                    <p:anim calcmode="lin" valueType="num">
                                      <p:cBhvr additive="base">
                                        <p:cTn id="38" dur="500"/>
                                        <p:tgtEl>
                                          <p:spTgt spid="28"/>
                                        </p:tgtEl>
                                        <p:attrNameLst>
                                          <p:attrName>ppt_y</p:attrName>
                                        </p:attrNameLst>
                                      </p:cBhvr>
                                      <p:tavLst>
                                        <p:tav tm="0">
                                          <p:val>
                                            <p:strVal val="ppt_y"/>
                                          </p:val>
                                        </p:tav>
                                        <p:tav tm="100000">
                                          <p:val>
                                            <p:strVal val="1+ppt_h/2"/>
                                          </p:val>
                                        </p:tav>
                                      </p:tavLst>
                                    </p:anim>
                                    <p:set>
                                      <p:cBhvr>
                                        <p:cTn id="39" dur="1" fill="hold">
                                          <p:stCondLst>
                                            <p:cond delay="499"/>
                                          </p:stCondLst>
                                        </p:cTn>
                                        <p:tgtEl>
                                          <p:spTgt spid="28"/>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34"/>
                                        </p:tgtEl>
                                        <p:attrNameLst>
                                          <p:attrName>ppt_x</p:attrName>
                                        </p:attrNameLst>
                                      </p:cBhvr>
                                      <p:tavLst>
                                        <p:tav tm="0">
                                          <p:val>
                                            <p:strVal val="ppt_x"/>
                                          </p:val>
                                        </p:tav>
                                        <p:tav tm="100000">
                                          <p:val>
                                            <p:strVal val="ppt_x"/>
                                          </p:val>
                                        </p:tav>
                                      </p:tavLst>
                                    </p:anim>
                                    <p:anim calcmode="lin" valueType="num">
                                      <p:cBhvr additive="base">
                                        <p:cTn id="42" dur="500"/>
                                        <p:tgtEl>
                                          <p:spTgt spid="34"/>
                                        </p:tgtEl>
                                        <p:attrNameLst>
                                          <p:attrName>ppt_y</p:attrName>
                                        </p:attrNameLst>
                                      </p:cBhvr>
                                      <p:tavLst>
                                        <p:tav tm="0">
                                          <p:val>
                                            <p:strVal val="ppt_y"/>
                                          </p:val>
                                        </p:tav>
                                        <p:tav tm="100000">
                                          <p:val>
                                            <p:strVal val="1+ppt_h/2"/>
                                          </p:val>
                                        </p:tav>
                                      </p:tavLst>
                                    </p:anim>
                                    <p:set>
                                      <p:cBhvr>
                                        <p:cTn id="43" dur="1" fill="hold">
                                          <p:stCondLst>
                                            <p:cond delay="499"/>
                                          </p:stCondLst>
                                        </p:cTn>
                                        <p:tgtEl>
                                          <p:spTgt spid="34"/>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27"/>
                                        </p:tgtEl>
                                        <p:attrNameLst>
                                          <p:attrName>ppt_x</p:attrName>
                                        </p:attrNameLst>
                                      </p:cBhvr>
                                      <p:tavLst>
                                        <p:tav tm="0">
                                          <p:val>
                                            <p:strVal val="ppt_x"/>
                                          </p:val>
                                        </p:tav>
                                        <p:tav tm="100000">
                                          <p:val>
                                            <p:strVal val="ppt_x"/>
                                          </p:val>
                                        </p:tav>
                                      </p:tavLst>
                                    </p:anim>
                                    <p:anim calcmode="lin" valueType="num">
                                      <p:cBhvr additive="base">
                                        <p:cTn id="46" dur="500"/>
                                        <p:tgtEl>
                                          <p:spTgt spid="27"/>
                                        </p:tgtEl>
                                        <p:attrNameLst>
                                          <p:attrName>ppt_y</p:attrName>
                                        </p:attrNameLst>
                                      </p:cBhvr>
                                      <p:tavLst>
                                        <p:tav tm="0">
                                          <p:val>
                                            <p:strVal val="ppt_y"/>
                                          </p:val>
                                        </p:tav>
                                        <p:tav tm="100000">
                                          <p:val>
                                            <p:strVal val="1+ppt_h/2"/>
                                          </p:val>
                                        </p:tav>
                                      </p:tavLst>
                                    </p:anim>
                                    <p:set>
                                      <p:cBhvr>
                                        <p:cTn id="47" dur="1" fill="hold">
                                          <p:stCondLst>
                                            <p:cond delay="499"/>
                                          </p:stCondLst>
                                        </p:cTn>
                                        <p:tgtEl>
                                          <p:spTgt spid="27"/>
                                        </p:tgtEl>
                                        <p:attrNameLst>
                                          <p:attrName>style.visibility</p:attrName>
                                        </p:attrNameLst>
                                      </p:cBhvr>
                                      <p:to>
                                        <p:strVal val="hidden"/>
                                      </p:to>
                                    </p:set>
                                  </p:childTnLst>
                                </p:cTn>
                              </p:par>
                              <p:par>
                                <p:cTn id="48" presetID="2" presetClass="exit" presetSubtype="4" fill="hold" nodeType="withEffect">
                                  <p:stCondLst>
                                    <p:cond delay="0"/>
                                  </p:stCondLst>
                                  <p:childTnLst>
                                    <p:anim calcmode="lin" valueType="num">
                                      <p:cBhvr additive="base">
                                        <p:cTn id="49" dur="500"/>
                                        <p:tgtEl>
                                          <p:spTgt spid="32"/>
                                        </p:tgtEl>
                                        <p:attrNameLst>
                                          <p:attrName>ppt_x</p:attrName>
                                        </p:attrNameLst>
                                      </p:cBhvr>
                                      <p:tavLst>
                                        <p:tav tm="0">
                                          <p:val>
                                            <p:strVal val="ppt_x"/>
                                          </p:val>
                                        </p:tav>
                                        <p:tav tm="100000">
                                          <p:val>
                                            <p:strVal val="ppt_x"/>
                                          </p:val>
                                        </p:tav>
                                      </p:tavLst>
                                    </p:anim>
                                    <p:anim calcmode="lin" valueType="num">
                                      <p:cBhvr additive="base">
                                        <p:cTn id="50" dur="500"/>
                                        <p:tgtEl>
                                          <p:spTgt spid="32"/>
                                        </p:tgtEl>
                                        <p:attrNameLst>
                                          <p:attrName>ppt_y</p:attrName>
                                        </p:attrNameLst>
                                      </p:cBhvr>
                                      <p:tavLst>
                                        <p:tav tm="0">
                                          <p:val>
                                            <p:strVal val="ppt_y"/>
                                          </p:val>
                                        </p:tav>
                                        <p:tav tm="100000">
                                          <p:val>
                                            <p:strVal val="1+ppt_h/2"/>
                                          </p:val>
                                        </p:tav>
                                      </p:tavLst>
                                    </p:anim>
                                    <p:set>
                                      <p:cBhvr>
                                        <p:cTn id="51" dur="1" fill="hold">
                                          <p:stCondLst>
                                            <p:cond delay="499"/>
                                          </p:stCondLst>
                                        </p:cTn>
                                        <p:tgtEl>
                                          <p:spTgt spid="32"/>
                                        </p:tgtEl>
                                        <p:attrNameLst>
                                          <p:attrName>style.visibility</p:attrName>
                                        </p:attrNameLst>
                                      </p:cBhvr>
                                      <p:to>
                                        <p:strVal val="hidden"/>
                                      </p:to>
                                    </p:set>
                                  </p:childTnLst>
                                </p:cTn>
                              </p:par>
                              <p:par>
                                <p:cTn id="52" presetID="53"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fltVal val="0"/>
                                          </p:val>
                                        </p:tav>
                                        <p:tav tm="100000">
                                          <p:val>
                                            <p:strVal val="#ppt_h"/>
                                          </p:val>
                                        </p:tav>
                                      </p:tavLst>
                                    </p:anim>
                                    <p:animEffect transition="in" filter="fade">
                                      <p:cBhvr>
                                        <p:cTn id="56" dur="500"/>
                                        <p:tgtEl>
                                          <p:spTgt spid="24"/>
                                        </p:tgtEl>
                                      </p:cBhvr>
                                    </p:animEffect>
                                  </p:childTnLst>
                                </p:cTn>
                              </p:par>
                              <p:par>
                                <p:cTn id="57" presetID="53"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par>
                                <p:cTn id="62" presetID="53" presetClass="entr" presetSubtype="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Effect transition="in" filter="fade">
                                      <p:cBhvr>
                                        <p:cTn id="66" dur="500"/>
                                        <p:tgtEl>
                                          <p:spTgt spid="46"/>
                                        </p:tgtEl>
                                      </p:cBhvr>
                                    </p:animEffect>
                                  </p:childTnLst>
                                </p:cTn>
                              </p:par>
                              <p:par>
                                <p:cTn id="67" presetID="53"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p:cTn id="69" dur="500" fill="hold"/>
                                        <p:tgtEl>
                                          <p:spTgt spid="40"/>
                                        </p:tgtEl>
                                        <p:attrNameLst>
                                          <p:attrName>ppt_w</p:attrName>
                                        </p:attrNameLst>
                                      </p:cBhvr>
                                      <p:tavLst>
                                        <p:tav tm="0">
                                          <p:val>
                                            <p:fltVal val="0"/>
                                          </p:val>
                                        </p:tav>
                                        <p:tav tm="100000">
                                          <p:val>
                                            <p:strVal val="#ppt_w"/>
                                          </p:val>
                                        </p:tav>
                                      </p:tavLst>
                                    </p:anim>
                                    <p:anim calcmode="lin" valueType="num">
                                      <p:cBhvr>
                                        <p:cTn id="70" dur="500" fill="hold"/>
                                        <p:tgtEl>
                                          <p:spTgt spid="40"/>
                                        </p:tgtEl>
                                        <p:attrNameLst>
                                          <p:attrName>ppt_h</p:attrName>
                                        </p:attrNameLst>
                                      </p:cBhvr>
                                      <p:tavLst>
                                        <p:tav tm="0">
                                          <p:val>
                                            <p:fltVal val="0"/>
                                          </p:val>
                                        </p:tav>
                                        <p:tav tm="100000">
                                          <p:val>
                                            <p:strVal val="#ppt_h"/>
                                          </p:val>
                                        </p:tav>
                                      </p:tavLst>
                                    </p:anim>
                                    <p:animEffect transition="in" filter="fade">
                                      <p:cBhvr>
                                        <p:cTn id="71" dur="500"/>
                                        <p:tgtEl>
                                          <p:spTgt spid="40"/>
                                        </p:tgtEl>
                                      </p:cBhvr>
                                    </p:animEffect>
                                  </p:childTnLst>
                                </p:cTn>
                              </p:par>
                              <p:par>
                                <p:cTn id="72" presetID="53" presetClass="entr" presetSubtype="0" fill="hold" nodeType="withEffect">
                                  <p:stCondLst>
                                    <p:cond delay="0"/>
                                  </p:stCondLst>
                                  <p:childTnLst>
                                    <p:set>
                                      <p:cBhvr>
                                        <p:cTn id="73" dur="1" fill="hold">
                                          <p:stCondLst>
                                            <p:cond delay="0"/>
                                          </p:stCondLst>
                                        </p:cTn>
                                        <p:tgtEl>
                                          <p:spTgt spid="22531"/>
                                        </p:tgtEl>
                                        <p:attrNameLst>
                                          <p:attrName>style.visibility</p:attrName>
                                        </p:attrNameLst>
                                      </p:cBhvr>
                                      <p:to>
                                        <p:strVal val="visible"/>
                                      </p:to>
                                    </p:set>
                                    <p:anim calcmode="lin" valueType="num">
                                      <p:cBhvr>
                                        <p:cTn id="74" dur="500" fill="hold"/>
                                        <p:tgtEl>
                                          <p:spTgt spid="22531"/>
                                        </p:tgtEl>
                                        <p:attrNameLst>
                                          <p:attrName>ppt_w</p:attrName>
                                        </p:attrNameLst>
                                      </p:cBhvr>
                                      <p:tavLst>
                                        <p:tav tm="0">
                                          <p:val>
                                            <p:fltVal val="0"/>
                                          </p:val>
                                        </p:tav>
                                        <p:tav tm="100000">
                                          <p:val>
                                            <p:strVal val="#ppt_w"/>
                                          </p:val>
                                        </p:tav>
                                      </p:tavLst>
                                    </p:anim>
                                    <p:anim calcmode="lin" valueType="num">
                                      <p:cBhvr>
                                        <p:cTn id="75" dur="500" fill="hold"/>
                                        <p:tgtEl>
                                          <p:spTgt spid="22531"/>
                                        </p:tgtEl>
                                        <p:attrNameLst>
                                          <p:attrName>ppt_h</p:attrName>
                                        </p:attrNameLst>
                                      </p:cBhvr>
                                      <p:tavLst>
                                        <p:tav tm="0">
                                          <p:val>
                                            <p:fltVal val="0"/>
                                          </p:val>
                                        </p:tav>
                                        <p:tav tm="100000">
                                          <p:val>
                                            <p:strVal val="#ppt_h"/>
                                          </p:val>
                                        </p:tav>
                                      </p:tavLst>
                                    </p:anim>
                                    <p:animEffect transition="in" filter="fade">
                                      <p:cBhvr>
                                        <p:cTn id="76" dur="500"/>
                                        <p:tgtEl>
                                          <p:spTgt spid="22531"/>
                                        </p:tgtEl>
                                      </p:cBhvr>
                                    </p:animEffect>
                                  </p:childTnLst>
                                </p:cTn>
                              </p:par>
                              <p:par>
                                <p:cTn id="77" presetID="53"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par>
                                <p:cTn id="82" presetID="53" presetClass="entr" presetSubtype="0" fill="hold" nodeType="with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Effect transition="in" filter="fade">
                                      <p:cBhvr>
                                        <p:cTn id="86" dur="500"/>
                                        <p:tgtEl>
                                          <p:spTgt spid="47"/>
                                        </p:tgtEl>
                                      </p:cBhvr>
                                    </p:animEffect>
                                  </p:childTnLst>
                                </p:cTn>
                              </p:par>
                              <p:par>
                                <p:cTn id="87" presetID="53"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500" fill="hold"/>
                                        <p:tgtEl>
                                          <p:spTgt spid="29"/>
                                        </p:tgtEl>
                                        <p:attrNameLst>
                                          <p:attrName>ppt_w</p:attrName>
                                        </p:attrNameLst>
                                      </p:cBhvr>
                                      <p:tavLst>
                                        <p:tav tm="0">
                                          <p:val>
                                            <p:fltVal val="0"/>
                                          </p:val>
                                        </p:tav>
                                        <p:tav tm="100000">
                                          <p:val>
                                            <p:strVal val="#ppt_w"/>
                                          </p:val>
                                        </p:tav>
                                      </p:tavLst>
                                    </p:anim>
                                    <p:anim calcmode="lin" valueType="num">
                                      <p:cBhvr>
                                        <p:cTn id="90" dur="500" fill="hold"/>
                                        <p:tgtEl>
                                          <p:spTgt spid="29"/>
                                        </p:tgtEl>
                                        <p:attrNameLst>
                                          <p:attrName>ppt_h</p:attrName>
                                        </p:attrNameLst>
                                      </p:cBhvr>
                                      <p:tavLst>
                                        <p:tav tm="0">
                                          <p:val>
                                            <p:fltVal val="0"/>
                                          </p:val>
                                        </p:tav>
                                        <p:tav tm="100000">
                                          <p:val>
                                            <p:strVal val="#ppt_h"/>
                                          </p:val>
                                        </p:tav>
                                      </p:tavLst>
                                    </p:anim>
                                    <p:animEffect transition="in" filter="fade">
                                      <p:cBhvr>
                                        <p:cTn id="9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animBg="1"/>
      <p:bldP spid="32" grpId="1" animBg="1"/>
      <p:bldP spid="34" grpId="0"/>
      <p:bldP spid="34" grpId="1"/>
      <p:bldP spid="40" grpId="0"/>
      <p:bldP spid="46" grpId="0"/>
      <p:bldP spid="27" grpId="0"/>
      <p:bldP spid="27" grpId="1"/>
      <p:bldP spid="28" grpId="0"/>
      <p:bldP spid="2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0147A1-F4B6-CBBE-F298-C3020559193C}"/>
              </a:ext>
            </a:extLst>
          </p:cNvPr>
          <p:cNvSpPr>
            <a:spLocks noGrp="1"/>
          </p:cNvSpPr>
          <p:nvPr>
            <p:ph type="dt" sz="quarter" idx="10"/>
          </p:nvPr>
        </p:nvSpPr>
        <p:spPr/>
        <p:txBody>
          <a:bodyPr/>
          <a:lstStyle/>
          <a:p>
            <a:pPr>
              <a:defRPr/>
            </a:pPr>
            <a:fld id="{E08E4DFA-491F-4D0A-B780-AD46EDB67BCE}" type="datetime1">
              <a:rPr lang="en-US" smtClean="0">
                <a:solidFill>
                  <a:schemeClr val="tx1"/>
                </a:solidFill>
              </a:rPr>
              <a:pPr>
                <a:defRPr/>
              </a:pPr>
              <a:t>3/14/2023</a:t>
            </a:fld>
            <a:endParaRPr lang="en-US" dirty="0">
              <a:solidFill>
                <a:schemeClr val="tx1"/>
              </a:solidFill>
            </a:endParaRPr>
          </a:p>
        </p:txBody>
      </p:sp>
      <p:sp>
        <p:nvSpPr>
          <p:cNvPr id="3" name="Slide Number Placeholder 2">
            <a:extLst>
              <a:ext uri="{FF2B5EF4-FFF2-40B4-BE49-F238E27FC236}">
                <a16:creationId xmlns:a16="http://schemas.microsoft.com/office/drawing/2014/main" id="{04B43460-6829-7D4A-4989-890A4410998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BBF855-8D9C-4335-A66D-7C2FA33124D8}" type="slidenum">
              <a:rPr lang="en-US" altLang="en-US">
                <a:latin typeface="Gill Sans MT" panose="020B0502020104020203" pitchFamily="34" charset="0"/>
              </a:rPr>
              <a:pPr eaLnBrk="1" hangingPunct="1"/>
              <a:t>23</a:t>
            </a:fld>
            <a:endParaRPr lang="en-US" altLang="en-US">
              <a:latin typeface="Gill Sans MT" panose="020B0502020104020203" pitchFamily="34" charset="0"/>
            </a:endParaRPr>
          </a:p>
        </p:txBody>
      </p:sp>
      <p:sp>
        <p:nvSpPr>
          <p:cNvPr id="31748" name="Rectangle 3">
            <a:extLst>
              <a:ext uri="{FF2B5EF4-FFF2-40B4-BE49-F238E27FC236}">
                <a16:creationId xmlns:a16="http://schemas.microsoft.com/office/drawing/2014/main" id="{EF010007-9AD7-3258-874E-D44B37752D79}"/>
              </a:ext>
            </a:extLst>
          </p:cNvPr>
          <p:cNvSpPr>
            <a:spLocks noChangeArrowheads="1"/>
          </p:cNvSpPr>
          <p:nvPr/>
        </p:nvSpPr>
        <p:spPr bwMode="auto">
          <a:xfrm>
            <a:off x="1071563" y="46038"/>
            <a:ext cx="70723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Baskerville Old Face" panose="02020602080505020303" pitchFamily="18" charset="0"/>
              </a:rPr>
              <a:t>Detection of unknown deleted genes in</a:t>
            </a:r>
          </a:p>
          <a:p>
            <a:pPr algn="ctr" eaLnBrk="1" hangingPunct="1"/>
            <a:r>
              <a:rPr lang="en-US" altLang="en-US" sz="2800">
                <a:latin typeface="Baskerville Old Face" panose="02020602080505020303" pitchFamily="18" charset="0"/>
              </a:rPr>
              <a:t>Thalassemia</a:t>
            </a:r>
          </a:p>
        </p:txBody>
      </p:sp>
      <p:sp>
        <p:nvSpPr>
          <p:cNvPr id="6" name="Subtitle 2">
            <a:extLst>
              <a:ext uri="{FF2B5EF4-FFF2-40B4-BE49-F238E27FC236}">
                <a16:creationId xmlns:a16="http://schemas.microsoft.com/office/drawing/2014/main" id="{60CB96E6-AD22-96BA-7D02-745FCE9D6091}"/>
              </a:ext>
            </a:extLst>
          </p:cNvPr>
          <p:cNvSpPr txBox="1">
            <a:spLocks/>
          </p:cNvSpPr>
          <p:nvPr/>
        </p:nvSpPr>
        <p:spPr>
          <a:xfrm>
            <a:off x="928688" y="1071563"/>
            <a:ext cx="6715125" cy="5143500"/>
          </a:xfrm>
          <a:prstGeom prst="rect">
            <a:avLst/>
          </a:prstGeom>
        </p:spPr>
        <p:txBody>
          <a:bodyPr/>
          <a:lstStyle/>
          <a:p>
            <a:pPr marL="365125" indent="-282575">
              <a:spcBef>
                <a:spcPts val="600"/>
              </a:spcBef>
              <a:buClr>
                <a:schemeClr val="accent1"/>
              </a:buClr>
              <a:buSzPct val="80000"/>
              <a:defRPr/>
            </a:pPr>
            <a:r>
              <a:rPr lang="en-US" sz="2400" dirty="0" err="1">
                <a:latin typeface="Baskerville Old Face" pitchFamily="18" charset="0"/>
                <a:cs typeface="Arial" charset="0"/>
              </a:rPr>
              <a:t>Thalassemia</a:t>
            </a:r>
            <a:r>
              <a:rPr lang="en-US" sz="2400" dirty="0">
                <a:latin typeface="Arial" charset="0"/>
                <a:cs typeface="Arial" charset="0"/>
              </a:rPr>
              <a:t> </a:t>
            </a:r>
            <a:r>
              <a:rPr lang="en-US" sz="2400" dirty="0">
                <a:latin typeface="Baskerville Old Face" pitchFamily="18" charset="0"/>
                <a:cs typeface="+mn-cs"/>
              </a:rPr>
              <a:t>is the most commonplace hemoglobin disorder which is caused  by deletion of one or both </a:t>
            </a:r>
            <a:r>
              <a:rPr lang="en-US" sz="2400" dirty="0" err="1">
                <a:latin typeface="Baskerville Old Face" pitchFamily="18" charset="0"/>
                <a:cs typeface="+mn-cs"/>
              </a:rPr>
              <a:t>globin</a:t>
            </a:r>
            <a:r>
              <a:rPr lang="en-US" sz="2400" dirty="0">
                <a:latin typeface="Baskerville Old Face" pitchFamily="18" charset="0"/>
                <a:cs typeface="+mn-cs"/>
              </a:rPr>
              <a:t> genes.</a:t>
            </a:r>
          </a:p>
          <a:p>
            <a:pPr marL="365125" indent="-282575">
              <a:spcBef>
                <a:spcPts val="600"/>
              </a:spcBef>
              <a:buClr>
                <a:schemeClr val="accent1"/>
              </a:buClr>
              <a:buSzPct val="80000"/>
              <a:defRPr/>
            </a:pPr>
            <a:r>
              <a:rPr lang="en-US" sz="2400" dirty="0">
                <a:latin typeface="Baskerville Old Face" pitchFamily="18" charset="0"/>
                <a:cs typeface="+mn-cs"/>
              </a:rPr>
              <a:t>By the way deletion or any other change can be detected quantitatively by real time PCR in a real time, we can determine the sort of deletion.</a:t>
            </a:r>
          </a:p>
          <a:p>
            <a:pPr marL="365125" indent="-282575">
              <a:spcBef>
                <a:spcPts val="600"/>
              </a:spcBef>
              <a:buClr>
                <a:schemeClr val="accent1"/>
              </a:buClr>
              <a:buSzPct val="80000"/>
              <a:defRPr/>
            </a:pPr>
            <a:r>
              <a:rPr lang="en-US" sz="2400" dirty="0">
                <a:latin typeface="Baskerville Old Face" pitchFamily="18" charset="0"/>
                <a:cs typeface="+mn-cs"/>
              </a:rPr>
              <a:t>Alpha </a:t>
            </a:r>
            <a:r>
              <a:rPr lang="en-US" sz="2400" dirty="0" err="1">
                <a:latin typeface="Baskerville Old Face" pitchFamily="18" charset="0"/>
                <a:cs typeface="+mn-cs"/>
              </a:rPr>
              <a:t>thalassemia</a:t>
            </a:r>
            <a:r>
              <a:rPr lang="en-US" sz="2400" dirty="0">
                <a:latin typeface="Baskerville Old Face" pitchFamily="18" charset="0"/>
                <a:cs typeface="+mn-cs"/>
              </a:rPr>
              <a:t> is caused mostly by whole gene deletion but beta is by </a:t>
            </a:r>
            <a:r>
              <a:rPr lang="en-US" sz="2400" dirty="0" err="1">
                <a:latin typeface="Baskerville Old Face" pitchFamily="18" charset="0"/>
                <a:cs typeface="+mn-cs"/>
              </a:rPr>
              <a:t>piont</a:t>
            </a:r>
            <a:r>
              <a:rPr lang="en-US" sz="2400" dirty="0">
                <a:latin typeface="Baskerville Old Face" pitchFamily="18" charset="0"/>
                <a:cs typeface="+mn-cs"/>
              </a:rPr>
              <a:t> mutation.</a:t>
            </a:r>
          </a:p>
          <a:p>
            <a:pPr marL="365125" indent="-282575">
              <a:spcBef>
                <a:spcPts val="600"/>
              </a:spcBef>
              <a:buClr>
                <a:schemeClr val="accent1"/>
              </a:buClr>
              <a:buSzPct val="80000"/>
              <a:defRPr/>
            </a:pPr>
            <a:r>
              <a:rPr lang="en-US" sz="2400" dirty="0">
                <a:latin typeface="Baskerville Old Face" pitchFamily="18" charset="0"/>
                <a:cs typeface="+mn-cs"/>
              </a:rPr>
              <a:t>60 patients were under study</a:t>
            </a:r>
            <a:r>
              <a:rPr lang="en-US" dirty="0">
                <a:latin typeface="Baskerville Old Face" pitchFamily="18" charset="0"/>
                <a:cs typeface="+mn-cs"/>
              </a:rPr>
              <a:t>.(6,7,8)</a:t>
            </a:r>
            <a:endParaRPr lang="en-US" sz="2400" dirty="0">
              <a:latin typeface="Baskerville Old Face" pitchFamily="18" charset="0"/>
              <a:cs typeface="+mn-cs"/>
            </a:endParaRPr>
          </a:p>
          <a:p>
            <a:pPr marL="365125" indent="-282575">
              <a:spcBef>
                <a:spcPts val="600"/>
              </a:spcBef>
              <a:buClr>
                <a:schemeClr val="accent1"/>
              </a:buClr>
              <a:buSzPct val="80000"/>
              <a:defRPr/>
            </a:pPr>
            <a:r>
              <a:rPr lang="en-US" sz="2400" dirty="0">
                <a:latin typeface="Baskerville Old Face" pitchFamily="18" charset="0"/>
                <a:cs typeface="+mn-cs"/>
              </a:rPr>
              <a:t>Primer for deleted genes were designed using </a:t>
            </a:r>
            <a:r>
              <a:rPr lang="en-US" sz="2400" dirty="0">
                <a:latin typeface="Baskerville Old Face" pitchFamily="18" charset="0"/>
                <a:cs typeface="Arial" charset="0"/>
              </a:rPr>
              <a:t>Primer Express soft ware &amp; its sequence confirmed in </a:t>
            </a:r>
            <a:r>
              <a:rPr lang="en-US" sz="2000" i="1" dirty="0">
                <a:latin typeface="Baskerville Old Face" pitchFamily="18" charset="0"/>
                <a:cs typeface="Arial" charset="0"/>
              </a:rPr>
              <a:t>NCBI/BLAST</a:t>
            </a:r>
            <a:r>
              <a:rPr lang="en-US" sz="2400" i="1" dirty="0">
                <a:latin typeface="Baskerville Old Face" pitchFamily="18" charset="0"/>
                <a:cs typeface="Arial" charset="0"/>
              </a:rPr>
              <a:t> </a:t>
            </a:r>
            <a:r>
              <a:rPr lang="en-US" sz="2400" dirty="0">
                <a:latin typeface="Baskerville Old Face" pitchFamily="18" charset="0"/>
                <a:cs typeface="Arial" charset="0"/>
              </a:rPr>
              <a:t>data bank. after PCR any changes was detected.</a:t>
            </a:r>
            <a:endParaRPr lang="en-US" sz="2400" dirty="0">
              <a:latin typeface="Baskerville Old Face" pitchFamily="18" charset="0"/>
              <a:cs typeface="+mn-cs"/>
            </a:endParaRPr>
          </a:p>
          <a:p>
            <a:pPr marL="365125" indent="-282575">
              <a:spcBef>
                <a:spcPts val="600"/>
              </a:spcBef>
              <a:buClr>
                <a:schemeClr val="accent1"/>
              </a:buClr>
              <a:buSzPct val="80000"/>
              <a:defRPr/>
            </a:pPr>
            <a:endParaRPr lang="en-US" sz="2400" dirty="0">
              <a:latin typeface="Baskerville Old Face" pitchFamily="18" charset="0"/>
              <a:cs typeface="+mn-cs"/>
            </a:endParaRPr>
          </a:p>
          <a:p>
            <a:pPr marL="365125" indent="-282575">
              <a:spcBef>
                <a:spcPts val="600"/>
              </a:spcBef>
              <a:buClr>
                <a:schemeClr val="accent1"/>
              </a:buClr>
              <a:buSzPct val="80000"/>
              <a:defRPr/>
            </a:pPr>
            <a:endParaRPr lang="en-US" sz="2400" dirty="0">
              <a:latin typeface="Baskerville Old Face" pitchFamily="18" charset="0"/>
              <a:cs typeface="+mn-cs"/>
            </a:endParaRPr>
          </a:p>
        </p:txBody>
      </p:sp>
      <p:sp>
        <p:nvSpPr>
          <p:cNvPr id="31750" name="Rectangle 1">
            <a:extLst>
              <a:ext uri="{FF2B5EF4-FFF2-40B4-BE49-F238E27FC236}">
                <a16:creationId xmlns:a16="http://schemas.microsoft.com/office/drawing/2014/main" id="{CD6B7870-5BC9-1B78-8E12-EF30D0B2BD1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31751" name="Picture 5" descr="C:\Documents and Settings\DELL\My Documents\My Pictures\images.jpg">
            <a:extLst>
              <a:ext uri="{FF2B5EF4-FFF2-40B4-BE49-F238E27FC236}">
                <a16:creationId xmlns:a16="http://schemas.microsoft.com/office/drawing/2014/main" id="{C33070DD-AFA8-581E-DE88-14AB2D213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NA_logo.jpg">
            <a:extLst>
              <a:ext uri="{FF2B5EF4-FFF2-40B4-BE49-F238E27FC236}">
                <a16:creationId xmlns:a16="http://schemas.microsoft.com/office/drawing/2014/main" id="{81E93A96-1E0E-C351-E963-C315119CA222}"/>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9" name="Picture 8" descr="DNA_logo.jpg">
            <a:extLst>
              <a:ext uri="{FF2B5EF4-FFF2-40B4-BE49-F238E27FC236}">
                <a16:creationId xmlns:a16="http://schemas.microsoft.com/office/drawing/2014/main" id="{B12E5048-857A-4626-1EDF-C96A7481717C}"/>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31754" name="Rectangle 9">
            <a:extLst>
              <a:ext uri="{FF2B5EF4-FFF2-40B4-BE49-F238E27FC236}">
                <a16:creationId xmlns:a16="http://schemas.microsoft.com/office/drawing/2014/main" id="{A28B1A2B-402C-A48A-2421-65E7D781D04E}"/>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31755" name="Rectangle 10">
            <a:extLst>
              <a:ext uri="{FF2B5EF4-FFF2-40B4-BE49-F238E27FC236}">
                <a16:creationId xmlns:a16="http://schemas.microsoft.com/office/drawing/2014/main" id="{7213ABF1-B70F-5F3D-BD9F-79D979A21440}"/>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31756" name="Rectangle 11">
            <a:extLst>
              <a:ext uri="{FF2B5EF4-FFF2-40B4-BE49-F238E27FC236}">
                <a16:creationId xmlns:a16="http://schemas.microsoft.com/office/drawing/2014/main" id="{CC5E18E3-E2F8-1D4D-1334-9B6766C46E51}"/>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31757" name="Rectangle 12">
            <a:extLst>
              <a:ext uri="{FF2B5EF4-FFF2-40B4-BE49-F238E27FC236}">
                <a16:creationId xmlns:a16="http://schemas.microsoft.com/office/drawing/2014/main" id="{E81C8D8A-B288-DDDD-E624-D28F64EA3434}"/>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31758" name="Rectangle 13">
            <a:extLst>
              <a:ext uri="{FF2B5EF4-FFF2-40B4-BE49-F238E27FC236}">
                <a16:creationId xmlns:a16="http://schemas.microsoft.com/office/drawing/2014/main" id="{DAD8406C-F664-6986-4C78-319E96EA6B4E}"/>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31759" name="Rectangle 14">
            <a:extLst>
              <a:ext uri="{FF2B5EF4-FFF2-40B4-BE49-F238E27FC236}">
                <a16:creationId xmlns:a16="http://schemas.microsoft.com/office/drawing/2014/main" id="{6F4ADD8B-47C7-1275-7BCF-3AE90A9B0802}"/>
              </a:ext>
            </a:extLst>
          </p:cNvPr>
          <p:cNvSpPr>
            <a:spLocks noChangeArrowheads="1"/>
          </p:cNvSpPr>
          <p:nvPr/>
        </p:nvSpPr>
        <p:spPr bwMode="auto">
          <a:xfrm rot="1567779">
            <a:off x="7494588" y="2862263"/>
            <a:ext cx="1725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31760" name="Rectangle 16">
            <a:extLst>
              <a:ext uri="{FF2B5EF4-FFF2-40B4-BE49-F238E27FC236}">
                <a16:creationId xmlns:a16="http://schemas.microsoft.com/office/drawing/2014/main" id="{39812C23-79E4-2B62-031A-244E33C74945}"/>
              </a:ext>
            </a:extLst>
          </p:cNvPr>
          <p:cNvSpPr>
            <a:spLocks noChangeArrowheads="1"/>
          </p:cNvSpPr>
          <p:nvPr/>
        </p:nvSpPr>
        <p:spPr bwMode="auto">
          <a:xfrm rot="1402830">
            <a:off x="7616825" y="3768725"/>
            <a:ext cx="1568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in medicine</a:t>
            </a:r>
            <a:endParaRPr lang="en-US" altLang="en-US" sz="2400" b="1">
              <a:solidFill>
                <a:srgbClr val="FF0000"/>
              </a:solidFill>
            </a:endParaRPr>
          </a:p>
        </p:txBody>
      </p:sp>
      <p:pic>
        <p:nvPicPr>
          <p:cNvPr id="21509" name="Picture 5" descr="E:\academic\lecture\a-thalassemia.jpeg">
            <a:extLst>
              <a:ext uri="{FF2B5EF4-FFF2-40B4-BE49-F238E27FC236}">
                <a16:creationId xmlns:a16="http://schemas.microsoft.com/office/drawing/2014/main" id="{AC165FAB-6813-0B0C-D9C8-C71149871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928688"/>
            <a:ext cx="64293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3C179908-55BE-26BC-5B85-F8ED1F5A3707}"/>
              </a:ext>
            </a:extLst>
          </p:cNvPr>
          <p:cNvSpPr/>
          <p:nvPr/>
        </p:nvSpPr>
        <p:spPr>
          <a:xfrm>
            <a:off x="1000125" y="4857750"/>
            <a:ext cx="6929438" cy="1384300"/>
          </a:xfrm>
          <a:prstGeom prst="rect">
            <a:avLst/>
          </a:prstGeom>
          <a:solidFill>
            <a:schemeClr val="bg1"/>
          </a:solidFill>
        </p:spPr>
        <p:txBody>
          <a:bodyPr>
            <a:spAutoFit/>
          </a:bodyPr>
          <a:lstStyle/>
          <a:p>
            <a:pPr>
              <a:defRPr/>
            </a:pPr>
            <a:r>
              <a:rPr lang="en-US" sz="1400" dirty="0">
                <a:latin typeface="Times New Roman" pitchFamily="18" charset="0"/>
                <a:cs typeface="Times New Roman" pitchFamily="18" charset="0"/>
              </a:rPr>
              <a:t>Peripheral blood findings and molecular evidence for loss of the </a:t>
            </a:r>
            <a:r>
              <a:rPr lang="en-US" sz="1400" dirty="0" err="1">
                <a:latin typeface="Times New Roman" pitchFamily="18" charset="0"/>
                <a:cs typeface="Times New Roman" pitchFamily="18" charset="0"/>
              </a:rPr>
              <a:t>telomeric</a:t>
            </a:r>
            <a:r>
              <a:rPr lang="en-US" sz="1400" dirty="0">
                <a:latin typeface="Times New Roman" pitchFamily="18" charset="0"/>
                <a:cs typeface="Times New Roman" pitchFamily="18" charset="0"/>
              </a:rPr>
              <a:t> region of chromosome 16p in a patient with acquired hemoglobin H and  </a:t>
            </a:r>
            <a:r>
              <a:rPr lang="en-US" sz="1400" dirty="0" err="1">
                <a:latin typeface="Times New Roman" pitchFamily="18" charset="0"/>
                <a:cs typeface="Times New Roman" pitchFamily="18" charset="0"/>
              </a:rPr>
              <a:t>myelodysplastic</a:t>
            </a:r>
            <a:r>
              <a:rPr lang="en-US" sz="1400" dirty="0">
                <a:latin typeface="Times New Roman" pitchFamily="18" charset="0"/>
                <a:cs typeface="Times New Roman" pitchFamily="18" charset="0"/>
              </a:rPr>
              <a:t> syndrome.</a:t>
            </a:r>
          </a:p>
          <a:p>
            <a:pPr marL="228600" indent="-228600" algn="just">
              <a:buFontTx/>
              <a:buAutoNum type="alphaUcParenBoth"/>
              <a:defRPr/>
            </a:pPr>
            <a:r>
              <a:rPr lang="en-US" sz="1400" dirty="0">
                <a:latin typeface="Times New Roman" pitchFamily="18" charset="0"/>
                <a:cs typeface="Times New Roman" pitchFamily="18" charset="0"/>
              </a:rPr>
              <a:t>Wright-</a:t>
            </a:r>
            <a:r>
              <a:rPr lang="en-US" sz="1400" dirty="0" err="1">
                <a:latin typeface="Times New Roman" pitchFamily="18" charset="0"/>
                <a:cs typeface="Times New Roman" pitchFamily="18" charset="0"/>
              </a:rPr>
              <a:t>Giemsa</a:t>
            </a:r>
            <a:r>
              <a:rPr lang="en-US" sz="1400" dirty="0">
                <a:latin typeface="Times New Roman" pitchFamily="18" charset="0"/>
                <a:cs typeface="Times New Roman" pitchFamily="18" charset="0"/>
              </a:rPr>
              <a:t>–stained peripheral blood smear demonstrates severe </a:t>
            </a:r>
            <a:r>
              <a:rPr lang="en-US" sz="1400" dirty="0" err="1">
                <a:latin typeface="Times New Roman" pitchFamily="18" charset="0"/>
                <a:cs typeface="Times New Roman" pitchFamily="18" charset="0"/>
              </a:rPr>
              <a:t>anisopoikilocytosis</a:t>
            </a:r>
            <a:r>
              <a:rPr lang="en-US" sz="1400" dirty="0">
                <a:latin typeface="Times New Roman" pitchFamily="18" charset="0"/>
                <a:cs typeface="Times New Roman" pitchFamily="18" charset="0"/>
              </a:rPr>
              <a:t>.</a:t>
            </a:r>
          </a:p>
          <a:p>
            <a:pPr marL="228600" indent="-228600" algn="just">
              <a:defRPr/>
            </a:pPr>
            <a:r>
              <a:rPr lang="en-US" sz="1400" dirty="0">
                <a:latin typeface="Times New Roman" pitchFamily="18" charset="0"/>
                <a:cs typeface="Times New Roman" pitchFamily="18" charset="0"/>
              </a:rPr>
              <a:t>(B) Brilliant </a:t>
            </a:r>
            <a:r>
              <a:rPr lang="en-US" sz="1400" dirty="0" err="1">
                <a:latin typeface="Times New Roman" pitchFamily="18" charset="0"/>
                <a:cs typeface="Times New Roman" pitchFamily="18" charset="0"/>
              </a:rPr>
              <a:t>cresyl</a:t>
            </a:r>
            <a:r>
              <a:rPr lang="en-US" sz="1400" dirty="0">
                <a:latin typeface="Times New Roman" pitchFamily="18" charset="0"/>
                <a:cs typeface="Times New Roman" pitchFamily="18" charset="0"/>
              </a:rPr>
              <a:t> blue stain  reveals with classical </a:t>
            </a:r>
            <a:r>
              <a:rPr lang="en-US" sz="1400" dirty="0" err="1">
                <a:latin typeface="Times New Roman" pitchFamily="18" charset="0"/>
                <a:cs typeface="Times New Roman" pitchFamily="18" charset="0"/>
              </a:rPr>
              <a:t>HbH</a:t>
            </a:r>
            <a:r>
              <a:rPr lang="en-US" sz="1400" dirty="0">
                <a:latin typeface="Times New Roman" pitchFamily="18" charset="0"/>
                <a:cs typeface="Times New Roman" pitchFamily="18" charset="0"/>
              </a:rPr>
              <a:t> inclusions .</a:t>
            </a:r>
          </a:p>
          <a:p>
            <a:pPr marL="228600" indent="-228600" algn="just">
              <a:defRPr/>
            </a:pPr>
            <a:r>
              <a:rPr lang="en-US" sz="1400" dirty="0">
                <a:latin typeface="Times New Roman" pitchFamily="18" charset="0"/>
                <a:cs typeface="Times New Roman" pitchFamily="18" charset="0"/>
              </a:rPr>
              <a:t>(C) Metaphase spread and 2 </a:t>
            </a:r>
            <a:r>
              <a:rPr lang="en-US" sz="1400" dirty="0" err="1">
                <a:latin typeface="Times New Roman" pitchFamily="18" charset="0"/>
                <a:cs typeface="Times New Roman" pitchFamily="18" charset="0"/>
              </a:rPr>
              <a:t>interphase</a:t>
            </a:r>
            <a:r>
              <a:rPr lang="en-US" sz="1400" dirty="0">
                <a:latin typeface="Times New Roman" pitchFamily="18" charset="0"/>
                <a:cs typeface="Times New Roman" pitchFamily="18" charset="0"/>
              </a:rPr>
              <a:t> nuclei.</a:t>
            </a:r>
          </a:p>
          <a:p>
            <a:pPr>
              <a:defRPr/>
            </a:pPr>
            <a:r>
              <a:rPr lang="en-US" sz="1400" dirty="0">
                <a:latin typeface="Times New Roman" pitchFamily="18" charset="0"/>
                <a:cs typeface="Times New Roman" pitchFamily="18" charset="0"/>
              </a:rPr>
              <a:t>(D) Southern blot of the 3 </a:t>
            </a:r>
            <a:r>
              <a:rPr lang="en-US" sz="1400" dirty="0" err="1">
                <a:latin typeface="Times New Roman" pitchFamily="18" charset="0"/>
                <a:cs typeface="Times New Roman" pitchFamily="18" charset="0"/>
              </a:rPr>
              <a:t>hypervariable</a:t>
            </a:r>
            <a:r>
              <a:rPr lang="en-US" sz="1400" dirty="0">
                <a:latin typeface="Times New Roman" pitchFamily="18" charset="0"/>
                <a:cs typeface="Times New Roman" pitchFamily="18" charset="0"/>
              </a:rPr>
              <a:t> region in the alpha-</a:t>
            </a:r>
            <a:r>
              <a:rPr lang="en-US" sz="1400" dirty="0" err="1">
                <a:latin typeface="Times New Roman" pitchFamily="18" charset="0"/>
                <a:cs typeface="Times New Roman" pitchFamily="18" charset="0"/>
              </a:rPr>
              <a:t>globin</a:t>
            </a:r>
            <a:r>
              <a:rPr lang="en-US" sz="1400" dirty="0">
                <a:latin typeface="Times New Roman" pitchFamily="18" charset="0"/>
                <a:cs typeface="Times New Roman" pitchFamily="18" charset="0"/>
              </a:rPr>
              <a:t> cluster</a:t>
            </a:r>
            <a:endParaRPr lang="en-US" sz="1400" dirty="0">
              <a:solidFill>
                <a:schemeClr val="tx1">
                  <a:lumMod val="95000"/>
                  <a:lumOff val="5000"/>
                </a:schemeClr>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150C428D-1BF0-75EE-C4F7-5C54409DEB60}"/>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500" fill="hold"/>
                                        <p:tgtEl>
                                          <p:spTgt spid="21509"/>
                                        </p:tgtEl>
                                        <p:attrNameLst>
                                          <p:attrName>ppt_w</p:attrName>
                                        </p:attrNameLst>
                                      </p:cBhvr>
                                      <p:tavLst>
                                        <p:tav tm="0">
                                          <p:val>
                                            <p:fltVal val="0"/>
                                          </p:val>
                                        </p:tav>
                                        <p:tav tm="100000">
                                          <p:val>
                                            <p:strVal val="#ppt_w"/>
                                          </p:val>
                                        </p:tav>
                                      </p:tavLst>
                                    </p:anim>
                                    <p:anim calcmode="lin" valueType="num">
                                      <p:cBhvr>
                                        <p:cTn id="8" dur="500" fill="hold"/>
                                        <p:tgtEl>
                                          <p:spTgt spid="21509"/>
                                        </p:tgtEl>
                                        <p:attrNameLst>
                                          <p:attrName>ppt_h</p:attrName>
                                        </p:attrNameLst>
                                      </p:cBhvr>
                                      <p:tavLst>
                                        <p:tav tm="0">
                                          <p:val>
                                            <p:fltVal val="0"/>
                                          </p:val>
                                        </p:tav>
                                        <p:tav tm="100000">
                                          <p:val>
                                            <p:strVal val="#ppt_h"/>
                                          </p:val>
                                        </p:tav>
                                      </p:tavLst>
                                    </p:anim>
                                    <p:animEffect transition="in" filter="fade">
                                      <p:cBhvr>
                                        <p:cTn id="9" dur="500"/>
                                        <p:tgtEl>
                                          <p:spTgt spid="21509"/>
                                        </p:tgtEl>
                                      </p:cBhvr>
                                    </p:animEffect>
                                  </p:childTnLst>
                                </p:cTn>
                              </p:par>
                              <p:par>
                                <p:cTn id="10" presetID="53"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EA883D-E051-4C64-CC84-7CC0FE7242CA}"/>
              </a:ext>
            </a:extLst>
          </p:cNvPr>
          <p:cNvSpPr>
            <a:spLocks noGrp="1"/>
          </p:cNvSpPr>
          <p:nvPr>
            <p:ph type="dt" sz="quarter" idx="10"/>
          </p:nvPr>
        </p:nvSpPr>
        <p:spPr/>
        <p:txBody>
          <a:bodyPr/>
          <a:lstStyle/>
          <a:p>
            <a:pPr>
              <a:defRPr/>
            </a:pPr>
            <a:fld id="{E08E4DFA-491F-4D0A-B780-AD46EDB67BCE}" type="datetime1">
              <a:rPr lang="en-US" smtClean="0"/>
              <a:pPr>
                <a:defRPr/>
              </a:pPr>
              <a:t>3/14/2023</a:t>
            </a:fld>
            <a:endParaRPr lang="en-US"/>
          </a:p>
        </p:txBody>
      </p:sp>
      <p:sp>
        <p:nvSpPr>
          <p:cNvPr id="3" name="Slide Number Placeholder 2">
            <a:extLst>
              <a:ext uri="{FF2B5EF4-FFF2-40B4-BE49-F238E27FC236}">
                <a16:creationId xmlns:a16="http://schemas.microsoft.com/office/drawing/2014/main" id="{1A8BE9A4-0559-4B15-6C0F-2C9F056B4BE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4DCDCA-E139-47DA-8C3C-65569154FAB6}" type="slidenum">
              <a:rPr lang="en-US" altLang="en-US">
                <a:solidFill>
                  <a:srgbClr val="B5A788"/>
                </a:solidFill>
                <a:latin typeface="Gill Sans MT" panose="020B0502020104020203" pitchFamily="34" charset="0"/>
              </a:rPr>
              <a:pPr eaLnBrk="1" hangingPunct="1"/>
              <a:t>24</a:t>
            </a:fld>
            <a:endParaRPr lang="en-US" altLang="en-US">
              <a:solidFill>
                <a:srgbClr val="B5A788"/>
              </a:solidFill>
              <a:latin typeface="Gill Sans MT" panose="020B0502020104020203" pitchFamily="34" charset="0"/>
            </a:endParaRPr>
          </a:p>
        </p:txBody>
      </p:sp>
      <p:pic>
        <p:nvPicPr>
          <p:cNvPr id="32772" name="Picture 5" descr="C:\Documents and Settings\DELL\My Documents\My Pictures\images.jpg">
            <a:extLst>
              <a:ext uri="{FF2B5EF4-FFF2-40B4-BE49-F238E27FC236}">
                <a16:creationId xmlns:a16="http://schemas.microsoft.com/office/drawing/2014/main" id="{796BE4A0-E0DC-B94D-0BE4-E1E2241AF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Subtitle 2">
            <a:extLst>
              <a:ext uri="{FF2B5EF4-FFF2-40B4-BE49-F238E27FC236}">
                <a16:creationId xmlns:a16="http://schemas.microsoft.com/office/drawing/2014/main" id="{D1F5A1B8-E7F8-4A6D-26A4-BA0312FDE126}"/>
              </a:ext>
            </a:extLst>
          </p:cNvPr>
          <p:cNvSpPr txBox="1">
            <a:spLocks/>
          </p:cNvSpPr>
          <p:nvPr/>
        </p:nvSpPr>
        <p:spPr bwMode="auto">
          <a:xfrm>
            <a:off x="1000125" y="642938"/>
            <a:ext cx="6786563"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a:latin typeface="Times New Roman" panose="02020603050405020304" pitchFamily="18" charset="0"/>
                <a:cs typeface="Times New Roman" panose="02020603050405020304" pitchFamily="18" charset="0"/>
              </a:rPr>
              <a:t>Cystic fibrosis (CF) is the most common inherited disease among Caucasian populations with an incidence of ~1 in 2500 births.</a:t>
            </a:r>
            <a:r>
              <a:rPr lang="en-US" altLang="en-US" sz="1600">
                <a:latin typeface="Times New Roman" panose="02020603050405020304" pitchFamily="18" charset="0"/>
                <a:cs typeface="Times New Roman" panose="02020603050405020304" pitchFamily="18" charset="0"/>
              </a:rPr>
              <a:t>(9)</a:t>
            </a:r>
            <a:endParaRPr lang="en-US" altLang="en-US" sz="2000">
              <a:latin typeface="Times New Roman" panose="02020603050405020304" pitchFamily="18" charset="0"/>
              <a:cs typeface="Times New Roman" panose="02020603050405020304" pitchFamily="18" charset="0"/>
            </a:endParaRPr>
          </a:p>
          <a:p>
            <a:pPr algn="just" eaLnBrk="1" hangingPunct="1"/>
            <a:r>
              <a:rPr lang="en-US" altLang="en-US" sz="2000">
                <a:latin typeface="Times New Roman" panose="02020603050405020304" pitchFamily="18" charset="0"/>
                <a:cs typeface="Times New Roman" panose="02020603050405020304" pitchFamily="18" charset="0"/>
              </a:rPr>
              <a:t>Couples in which both individuals carry a mutant copy of the CF gene have a one in four chance of having an affected child.The conditions caused by these mutations range from mild to lifethreatening.</a:t>
            </a:r>
          </a:p>
          <a:p>
            <a:pPr algn="just" eaLnBrk="1" hangingPunct="1"/>
            <a:r>
              <a:rPr lang="en-US" altLang="en-US" sz="2000">
                <a:latin typeface="Times New Roman" panose="02020603050405020304" pitchFamily="18" charset="0"/>
                <a:cs typeface="Times New Roman" panose="02020603050405020304" pitchFamily="18" charset="0"/>
              </a:rPr>
              <a:t>A3 base pair (bp) deletion, designated DF508, accounts for nearly 70% of CF cases and causes severe manifestations of the disease. It results in the absence of phenylalanine at position 508 of the cystic fibrosis transmembrane conductance regulator (CFTR) protein and this error prevents normal processing and translocation of the polypeptide chain to apical membranes of epithelial cells.This deletion can be detected by molecular beacons in real time PCR.</a:t>
            </a:r>
          </a:p>
        </p:txBody>
      </p:sp>
      <p:sp>
        <p:nvSpPr>
          <p:cNvPr id="32774" name="Rectangle 17">
            <a:extLst>
              <a:ext uri="{FF2B5EF4-FFF2-40B4-BE49-F238E27FC236}">
                <a16:creationId xmlns:a16="http://schemas.microsoft.com/office/drawing/2014/main" id="{D683F8EF-DD36-ACA2-29B4-A425B54EF26A}"/>
              </a:ext>
            </a:extLst>
          </p:cNvPr>
          <p:cNvSpPr>
            <a:spLocks noChangeArrowheads="1"/>
          </p:cNvSpPr>
          <p:nvPr/>
        </p:nvSpPr>
        <p:spPr bwMode="auto">
          <a:xfrm>
            <a:off x="3481388" y="0"/>
            <a:ext cx="2233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Baskerville Old Face" panose="02020602080505020303" pitchFamily="18" charset="0"/>
              </a:rPr>
              <a:t>Cystic fibrosis </a:t>
            </a:r>
            <a:endParaRPr lang="en-US" altLang="en-US" sz="2800"/>
          </a:p>
        </p:txBody>
      </p:sp>
      <p:pic>
        <p:nvPicPr>
          <p:cNvPr id="22531" name="Picture 3" descr="E:\academic\lecture\cystic_fibrosis.jpg">
            <a:extLst>
              <a:ext uri="{FF2B5EF4-FFF2-40B4-BE49-F238E27FC236}">
                <a16:creationId xmlns:a16="http://schemas.microsoft.com/office/drawing/2014/main" id="{2227C31B-DF71-5CE7-F0A8-DB165F969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642938"/>
            <a:ext cx="664368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a:extLst>
              <a:ext uri="{FF2B5EF4-FFF2-40B4-BE49-F238E27FC236}">
                <a16:creationId xmlns:a16="http://schemas.microsoft.com/office/drawing/2014/main" id="{15E25FD2-10E4-43D8-498F-EDFE0E3ADB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642938"/>
            <a:ext cx="6643687"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5E907D83-08F9-F7A3-3053-D90D8C240D79}"/>
              </a:ext>
            </a:extLst>
          </p:cNvPr>
          <p:cNvSpPr/>
          <p:nvPr/>
        </p:nvSpPr>
        <p:spPr>
          <a:xfrm>
            <a:off x="1071563" y="5072063"/>
            <a:ext cx="6715125" cy="1384300"/>
          </a:xfrm>
          <a:prstGeom prst="rect">
            <a:avLst/>
          </a:prstGeom>
          <a:solidFill>
            <a:schemeClr val="bg1"/>
          </a:solidFill>
        </p:spPr>
        <p:txBody>
          <a:bodyPr>
            <a:spAutoFit/>
          </a:bodyPr>
          <a:lstStyle/>
          <a:p>
            <a:pPr>
              <a:defRPr/>
            </a:pPr>
            <a:r>
              <a:rPr lang="en-US" sz="1400" dirty="0">
                <a:latin typeface="Baskerville Old Face" pitchFamily="18" charset="0"/>
                <a:cs typeface="Arial" charset="0"/>
              </a:rPr>
              <a:t>Figure 1. </a:t>
            </a:r>
            <a:r>
              <a:rPr lang="en-US" sz="1400" b="1" dirty="0">
                <a:latin typeface="Baskerville Old Face" pitchFamily="18" charset="0"/>
                <a:cs typeface="Arial" charset="0"/>
              </a:rPr>
              <a:t>Examples of specific molecular beacon fluorescence increase during real-time PCR in samples containing single </a:t>
            </a:r>
            <a:r>
              <a:rPr lang="en-US" sz="1400" b="1" dirty="0" err="1">
                <a:latin typeface="Baskerville Old Face" pitchFamily="18" charset="0"/>
                <a:cs typeface="Arial" charset="0"/>
              </a:rPr>
              <a:t>lymphoblasts</a:t>
            </a:r>
            <a:r>
              <a:rPr lang="en-US" sz="1400" b="1" dirty="0">
                <a:latin typeface="Baskerville Old Face" pitchFamily="18" charset="0"/>
                <a:cs typeface="Arial" charset="0"/>
              </a:rPr>
              <a:t> homozygous normal for CF </a:t>
            </a:r>
            <a:r>
              <a:rPr lang="en-US" sz="1400" b="1" dirty="0">
                <a:solidFill>
                  <a:srgbClr val="00FF00"/>
                </a:solidFill>
                <a:latin typeface="Baskerville Old Face" pitchFamily="18" charset="0"/>
                <a:cs typeface="Arial" charset="0"/>
              </a:rPr>
              <a:t>(green)</a:t>
            </a:r>
            <a:r>
              <a:rPr lang="en-US" sz="1400" b="1" dirty="0">
                <a:solidFill>
                  <a:srgbClr val="00002A"/>
                </a:solidFill>
                <a:latin typeface="Baskerville Old Face" pitchFamily="18" charset="0"/>
                <a:cs typeface="Arial" charset="0"/>
              </a:rPr>
              <a:t>, </a:t>
            </a:r>
            <a:r>
              <a:rPr lang="en-US" sz="1400" b="1" dirty="0">
                <a:latin typeface="Baskerville Old Face" pitchFamily="18" charset="0"/>
                <a:cs typeface="Arial" charset="0"/>
              </a:rPr>
              <a:t>heterozygous DF508 </a:t>
            </a:r>
            <a:r>
              <a:rPr lang="en-US" sz="1400" b="1" dirty="0">
                <a:solidFill>
                  <a:srgbClr val="00B0F0"/>
                </a:solidFill>
                <a:latin typeface="Baskerville Old Face" pitchFamily="18" charset="0"/>
                <a:cs typeface="Arial" charset="0"/>
              </a:rPr>
              <a:t>(blue)</a:t>
            </a:r>
            <a:r>
              <a:rPr lang="en-US" sz="1400" b="1" dirty="0">
                <a:solidFill>
                  <a:schemeClr val="tx1">
                    <a:lumMod val="95000"/>
                    <a:lumOff val="5000"/>
                  </a:schemeClr>
                </a:solidFill>
                <a:latin typeface="Baskerville Old Face" pitchFamily="18" charset="0"/>
                <a:cs typeface="Arial" charset="0"/>
              </a:rPr>
              <a:t>, </a:t>
            </a:r>
            <a:r>
              <a:rPr lang="en-US" sz="1400" b="1" dirty="0">
                <a:latin typeface="Baskerville Old Face" pitchFamily="18" charset="0"/>
                <a:cs typeface="Arial" charset="0"/>
              </a:rPr>
              <a:t>or homozygous DF508 </a:t>
            </a:r>
            <a:r>
              <a:rPr lang="en-US" sz="1400" b="1" dirty="0">
                <a:solidFill>
                  <a:srgbClr val="FF0000"/>
                </a:solidFill>
                <a:latin typeface="Baskerville Old Face" pitchFamily="18" charset="0"/>
                <a:cs typeface="Arial" charset="0"/>
              </a:rPr>
              <a:t>(red)</a:t>
            </a:r>
            <a:r>
              <a:rPr lang="en-US" sz="1400" b="1" dirty="0">
                <a:latin typeface="Baskerville Old Face" pitchFamily="18" charset="0"/>
                <a:cs typeface="Arial" charset="0"/>
              </a:rPr>
              <a:t>. (A) Fluorescent signal from the molecular beacon detecting the normal allele. (B) Fluorescent signal from the molecular beacon detecting the DF508 allele. Dashed lines indicate the threshold of 200 units (~10 SD above baseline readings) used for determining CT values.</a:t>
            </a:r>
          </a:p>
        </p:txBody>
      </p:sp>
      <p:pic>
        <p:nvPicPr>
          <p:cNvPr id="22" name="Picture 21" descr="DNA_logo.jpg">
            <a:extLst>
              <a:ext uri="{FF2B5EF4-FFF2-40B4-BE49-F238E27FC236}">
                <a16:creationId xmlns:a16="http://schemas.microsoft.com/office/drawing/2014/main" id="{A6BAE323-8811-AB34-6CA2-CB01491F31CC}"/>
              </a:ext>
            </a:extLst>
          </p:cNvPr>
          <p:cNvPicPr>
            <a:picLocks noChangeAspect="1"/>
          </p:cNvPicPr>
          <p:nvPr/>
        </p:nvPicPr>
        <p:blipFill>
          <a:blip r:embed="rId6" cstate="print"/>
          <a:stretch>
            <a:fillRect/>
          </a:stretch>
        </p:blipFill>
        <p:spPr>
          <a:xfrm>
            <a:off x="7824984" y="1371600"/>
            <a:ext cx="1143000" cy="2286000"/>
          </a:xfrm>
          <a:prstGeom prst="rect">
            <a:avLst/>
          </a:prstGeom>
          <a:effectLst/>
          <a:scene3d>
            <a:camera prst="perspectiveFront"/>
            <a:lightRig rig="threePt" dir="t"/>
          </a:scene3d>
        </p:spPr>
      </p:pic>
      <p:pic>
        <p:nvPicPr>
          <p:cNvPr id="23" name="Picture 22" descr="DNA_logo.jpg">
            <a:extLst>
              <a:ext uri="{FF2B5EF4-FFF2-40B4-BE49-F238E27FC236}">
                <a16:creationId xmlns:a16="http://schemas.microsoft.com/office/drawing/2014/main" id="{04F08CA7-EC39-9FC3-B5E9-29E45360473E}"/>
              </a:ext>
            </a:extLst>
          </p:cNvPr>
          <p:cNvPicPr>
            <a:picLocks noChangeAspect="1"/>
          </p:cNvPicPr>
          <p:nvPr/>
        </p:nvPicPr>
        <p:blipFill>
          <a:blip r:embed="rId7"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32780" name="Rectangle 23">
            <a:extLst>
              <a:ext uri="{FF2B5EF4-FFF2-40B4-BE49-F238E27FC236}">
                <a16:creationId xmlns:a16="http://schemas.microsoft.com/office/drawing/2014/main" id="{D43093D5-18DB-2792-C5F2-64F360325A43}"/>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32781" name="Rectangle 24">
            <a:extLst>
              <a:ext uri="{FF2B5EF4-FFF2-40B4-BE49-F238E27FC236}">
                <a16:creationId xmlns:a16="http://schemas.microsoft.com/office/drawing/2014/main" id="{7A46BB57-CB20-C17B-CD86-6F27D99C5574}"/>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32782" name="Rectangle 25">
            <a:extLst>
              <a:ext uri="{FF2B5EF4-FFF2-40B4-BE49-F238E27FC236}">
                <a16:creationId xmlns:a16="http://schemas.microsoft.com/office/drawing/2014/main" id="{4B8EDF97-8E4C-308F-AD84-F94D88FDD48C}"/>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32783" name="Rectangle 26">
            <a:extLst>
              <a:ext uri="{FF2B5EF4-FFF2-40B4-BE49-F238E27FC236}">
                <a16:creationId xmlns:a16="http://schemas.microsoft.com/office/drawing/2014/main" id="{E078AC13-623B-6034-ACA6-89C9A4F76A88}"/>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32784" name="Rectangle 27">
            <a:extLst>
              <a:ext uri="{FF2B5EF4-FFF2-40B4-BE49-F238E27FC236}">
                <a16:creationId xmlns:a16="http://schemas.microsoft.com/office/drawing/2014/main" id="{26ACEC0C-39EE-7679-B2DC-012EBD9E639C}"/>
              </a:ext>
            </a:extLst>
          </p:cNvPr>
          <p:cNvSpPr>
            <a:spLocks noChangeArrowheads="1"/>
          </p:cNvSpPr>
          <p:nvPr/>
        </p:nvSpPr>
        <p:spPr bwMode="auto">
          <a:xfrm rot="1402830">
            <a:off x="7616825" y="3768725"/>
            <a:ext cx="1568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in medicine</a:t>
            </a:r>
            <a:endParaRPr lang="en-US" altLang="en-US" sz="2400" b="1">
              <a:solidFill>
                <a:srgbClr val="FF0000"/>
              </a:solidFill>
            </a:endParaRPr>
          </a:p>
        </p:txBody>
      </p:sp>
      <p:sp>
        <p:nvSpPr>
          <p:cNvPr id="32785" name="Rectangle 28">
            <a:extLst>
              <a:ext uri="{FF2B5EF4-FFF2-40B4-BE49-F238E27FC236}">
                <a16:creationId xmlns:a16="http://schemas.microsoft.com/office/drawing/2014/main" id="{BDC3287E-ED9D-8628-2C0F-67DE546A9118}"/>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32786" name="Rectangle 29">
            <a:extLst>
              <a:ext uri="{FF2B5EF4-FFF2-40B4-BE49-F238E27FC236}">
                <a16:creationId xmlns:a16="http://schemas.microsoft.com/office/drawing/2014/main" id="{A080A9C5-0DE9-C96D-388F-5C30D9B4E340}"/>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19" name="Rectangle 18">
            <a:extLst>
              <a:ext uri="{FF2B5EF4-FFF2-40B4-BE49-F238E27FC236}">
                <a16:creationId xmlns:a16="http://schemas.microsoft.com/office/drawing/2014/main" id="{C3EBF717-5539-023F-0DAC-AEA34FBA6A7F}"/>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animEffect transition="in" filter="fade">
                                      <p:cBhvr>
                                        <p:cTn id="9" dur="500"/>
                                        <p:tgtEl>
                                          <p:spTgt spid="225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 calcmode="lin" valueType="num">
                                      <p:cBhvr>
                                        <p:cTn id="14" dur="500" fill="hold"/>
                                        <p:tgtEl>
                                          <p:spTgt spid="22532"/>
                                        </p:tgtEl>
                                        <p:attrNameLst>
                                          <p:attrName>ppt_w</p:attrName>
                                        </p:attrNameLst>
                                      </p:cBhvr>
                                      <p:tavLst>
                                        <p:tav tm="0">
                                          <p:val>
                                            <p:fltVal val="0"/>
                                          </p:val>
                                        </p:tav>
                                        <p:tav tm="100000">
                                          <p:val>
                                            <p:strVal val="#ppt_w"/>
                                          </p:val>
                                        </p:tav>
                                      </p:tavLst>
                                    </p:anim>
                                    <p:anim calcmode="lin" valueType="num">
                                      <p:cBhvr>
                                        <p:cTn id="15" dur="500" fill="hold"/>
                                        <p:tgtEl>
                                          <p:spTgt spid="22532"/>
                                        </p:tgtEl>
                                        <p:attrNameLst>
                                          <p:attrName>ppt_h</p:attrName>
                                        </p:attrNameLst>
                                      </p:cBhvr>
                                      <p:tavLst>
                                        <p:tav tm="0">
                                          <p:val>
                                            <p:fltVal val="0"/>
                                          </p:val>
                                        </p:tav>
                                        <p:tav tm="100000">
                                          <p:val>
                                            <p:strVal val="#ppt_h"/>
                                          </p:val>
                                        </p:tav>
                                      </p:tavLst>
                                    </p:anim>
                                    <p:animEffect transition="in" filter="fade">
                                      <p:cBhvr>
                                        <p:cTn id="16" dur="500"/>
                                        <p:tgtEl>
                                          <p:spTgt spid="22532"/>
                                        </p:tgtEl>
                                      </p:cBhvr>
                                    </p:animEffect>
                                  </p:childTnLst>
                                </p:cTn>
                              </p:par>
                              <p:par>
                                <p:cTn id="17" presetID="53"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BCB57-1882-09E6-321A-9D9C670B5F40}"/>
              </a:ext>
            </a:extLst>
          </p:cNvPr>
          <p:cNvSpPr>
            <a:spLocks noGrp="1"/>
          </p:cNvSpPr>
          <p:nvPr>
            <p:ph type="dt" sz="quarter" idx="10"/>
          </p:nvPr>
        </p:nvSpPr>
        <p:spPr/>
        <p:txBody>
          <a:bodyPr/>
          <a:lstStyle/>
          <a:p>
            <a:pPr>
              <a:defRPr/>
            </a:pPr>
            <a:fld id="{E08E4DFA-491F-4D0A-B780-AD46EDB67BCE}" type="datetime1">
              <a:rPr lang="en-US" smtClean="0"/>
              <a:pPr>
                <a:defRPr/>
              </a:pPr>
              <a:t>3/14/2023</a:t>
            </a:fld>
            <a:endParaRPr lang="en-US" dirty="0"/>
          </a:p>
        </p:txBody>
      </p:sp>
      <p:sp>
        <p:nvSpPr>
          <p:cNvPr id="3" name="Slide Number Placeholder 2">
            <a:extLst>
              <a:ext uri="{FF2B5EF4-FFF2-40B4-BE49-F238E27FC236}">
                <a16:creationId xmlns:a16="http://schemas.microsoft.com/office/drawing/2014/main" id="{F0BC15EC-B89F-A941-0639-5DC42F08C59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53B057-5081-4F01-8820-240842C52C15}" type="slidenum">
              <a:rPr lang="en-US" altLang="en-US">
                <a:solidFill>
                  <a:srgbClr val="B5A788"/>
                </a:solidFill>
                <a:latin typeface="Gill Sans MT" panose="020B0502020104020203" pitchFamily="34" charset="0"/>
              </a:rPr>
              <a:pPr eaLnBrk="1" hangingPunct="1"/>
              <a:t>25</a:t>
            </a:fld>
            <a:endParaRPr lang="en-US" altLang="en-US">
              <a:solidFill>
                <a:srgbClr val="B5A788"/>
              </a:solidFill>
              <a:latin typeface="Gill Sans MT" panose="020B0502020104020203" pitchFamily="34" charset="0"/>
            </a:endParaRPr>
          </a:p>
        </p:txBody>
      </p:sp>
      <p:sp>
        <p:nvSpPr>
          <p:cNvPr id="33796" name="Rectangle 4">
            <a:extLst>
              <a:ext uri="{FF2B5EF4-FFF2-40B4-BE49-F238E27FC236}">
                <a16:creationId xmlns:a16="http://schemas.microsoft.com/office/drawing/2014/main" id="{1B025EBF-6561-E010-2AFF-25137268A53A}"/>
              </a:ext>
            </a:extLst>
          </p:cNvPr>
          <p:cNvSpPr>
            <a:spLocks noChangeArrowheads="1"/>
          </p:cNvSpPr>
          <p:nvPr/>
        </p:nvSpPr>
        <p:spPr bwMode="auto">
          <a:xfrm>
            <a:off x="928688" y="714375"/>
            <a:ext cx="66436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a:latin typeface="Baskerville Old Face" panose="02020602080505020303" pitchFamily="18" charset="0"/>
              </a:rPr>
              <a:t>Improving our understanding of the biology of the </a:t>
            </a:r>
            <a:r>
              <a:rPr lang="en-US" altLang="en-US" sz="2000" i="1">
                <a:latin typeface="Baskerville Old Face" panose="02020602080505020303" pitchFamily="18" charset="0"/>
              </a:rPr>
              <a:t>Plasmodium falciparum</a:t>
            </a:r>
            <a:r>
              <a:rPr lang="en-US" altLang="en-US" sz="2000">
                <a:latin typeface="Baskerville Old Face" panose="02020602080505020303" pitchFamily="18" charset="0"/>
              </a:rPr>
              <a:t> parasite is of extreme importance if we are to combat human malaria.This parasite uses the process of antigenic variation to expose the human immune system to continually changing antigens on the surface of infected red blood cells.</a:t>
            </a:r>
          </a:p>
          <a:p>
            <a:pPr algn="just" eaLnBrk="1" hangingPunct="1"/>
            <a:r>
              <a:rPr lang="en-US" altLang="en-US" sz="2000">
                <a:latin typeface="Baskerville Old Face" panose="02020602080505020303" pitchFamily="18" charset="0"/>
              </a:rPr>
              <a:t>Real-time PCR assays have the potential to detect low levels of parasitemia, identify mixed infections, and allow for precise differentiation of species via melting curve analysis.(10,11)</a:t>
            </a:r>
          </a:p>
          <a:p>
            <a:pPr algn="just" eaLnBrk="1" hangingPunct="1"/>
            <a:r>
              <a:rPr lang="en-US" altLang="en-US" sz="2000" i="1">
                <a:latin typeface="Baskerville Old Face" panose="02020602080505020303" pitchFamily="18" charset="0"/>
              </a:rPr>
              <a:t>Plasmodium detection was performed by using real-time PCR </a:t>
            </a:r>
            <a:r>
              <a:rPr lang="en-US" altLang="en-US" sz="2000">
                <a:latin typeface="Baskerville Old Face" panose="02020602080505020303" pitchFamily="18" charset="0"/>
              </a:rPr>
              <a:t>in the Light Cycler. The </a:t>
            </a:r>
            <a:r>
              <a:rPr lang="en-US" altLang="en-US" sz="2000">
                <a:solidFill>
                  <a:srgbClr val="0070C0"/>
                </a:solidFill>
                <a:latin typeface="Baskerville Old Face" panose="02020602080505020303" pitchFamily="18" charset="0"/>
              </a:rPr>
              <a:t>18S rRNA </a:t>
            </a:r>
            <a:r>
              <a:rPr lang="en-US" altLang="en-US" sz="2000">
                <a:latin typeface="Baskerville Old Face" panose="02020602080505020303" pitchFamily="18" charset="0"/>
              </a:rPr>
              <a:t>gene was chosen as the target since it contains both highly </a:t>
            </a:r>
            <a:r>
              <a:rPr lang="en-US" altLang="en-US" sz="2000">
                <a:solidFill>
                  <a:srgbClr val="0070C0"/>
                </a:solidFill>
                <a:latin typeface="Baskerville Old Face" panose="02020602080505020303" pitchFamily="18" charset="0"/>
              </a:rPr>
              <a:t>conserved</a:t>
            </a:r>
            <a:r>
              <a:rPr lang="en-US" altLang="en-US" sz="2000">
                <a:latin typeface="Baskerville Old Face" panose="02020602080505020303" pitchFamily="18" charset="0"/>
              </a:rPr>
              <a:t> and </a:t>
            </a:r>
            <a:r>
              <a:rPr lang="en-US" altLang="en-US" sz="2000">
                <a:solidFill>
                  <a:srgbClr val="0070C0"/>
                </a:solidFill>
                <a:latin typeface="Baskerville Old Face" panose="02020602080505020303" pitchFamily="18" charset="0"/>
              </a:rPr>
              <a:t>variable</a:t>
            </a:r>
            <a:r>
              <a:rPr lang="en-US" altLang="en-US" sz="2000">
                <a:latin typeface="Baskerville Old Face" panose="02020602080505020303" pitchFamily="18" charset="0"/>
              </a:rPr>
              <a:t> regions, and at least </a:t>
            </a:r>
            <a:r>
              <a:rPr lang="en-US" altLang="en-US" sz="2000">
                <a:solidFill>
                  <a:srgbClr val="0070C0"/>
                </a:solidFill>
                <a:latin typeface="Baskerville Old Face" panose="02020602080505020303" pitchFamily="18" charset="0"/>
              </a:rPr>
              <a:t>five copies </a:t>
            </a:r>
            <a:r>
              <a:rPr lang="en-US" altLang="en-US" sz="2000">
                <a:latin typeface="Baskerville Old Face" panose="02020602080505020303" pitchFamily="18" charset="0"/>
              </a:rPr>
              <a:t>of the gene are dispersed on separate chromosomes of the </a:t>
            </a:r>
            <a:r>
              <a:rPr lang="en-US" altLang="en-US" sz="2000" i="1">
                <a:latin typeface="Baskerville Old Face" panose="02020602080505020303" pitchFamily="18" charset="0"/>
              </a:rPr>
              <a:t>Plasmodium genome. Consensus primers were </a:t>
            </a:r>
            <a:r>
              <a:rPr lang="en-US" altLang="en-US" sz="2000">
                <a:latin typeface="Baskerville Old Face" panose="02020602080505020303" pitchFamily="18" charset="0"/>
              </a:rPr>
              <a:t>designed after comparing several partial 18S rRNA gene sequences for each of four </a:t>
            </a:r>
            <a:r>
              <a:rPr lang="en-US" altLang="en-US" sz="2000" i="1">
                <a:latin typeface="Baskerville Old Face" panose="02020602080505020303" pitchFamily="18" charset="0"/>
              </a:rPr>
              <a:t>Plasmodium species.</a:t>
            </a:r>
            <a:endParaRPr lang="en-US" altLang="en-US" sz="2000">
              <a:latin typeface="Baskerville Old Face" panose="02020602080505020303" pitchFamily="18" charset="0"/>
            </a:endParaRPr>
          </a:p>
        </p:txBody>
      </p:sp>
      <p:pic>
        <p:nvPicPr>
          <p:cNvPr id="24" name="Picture 23" descr="DNA_logo.jpg">
            <a:extLst>
              <a:ext uri="{FF2B5EF4-FFF2-40B4-BE49-F238E27FC236}">
                <a16:creationId xmlns:a16="http://schemas.microsoft.com/office/drawing/2014/main" id="{54C6B989-EDF1-DD60-211F-973548608DC0}"/>
              </a:ext>
            </a:extLst>
          </p:cNvPr>
          <p:cNvPicPr>
            <a:picLocks noChangeAspect="1"/>
          </p:cNvPicPr>
          <p:nvPr/>
        </p:nvPicPr>
        <p:blipFill>
          <a:blip r:embed="rId3" cstate="print"/>
          <a:stretch>
            <a:fillRect/>
          </a:stretch>
        </p:blipFill>
        <p:spPr>
          <a:xfrm>
            <a:off x="7824984" y="1371600"/>
            <a:ext cx="1143000" cy="2286000"/>
          </a:xfrm>
          <a:prstGeom prst="rect">
            <a:avLst/>
          </a:prstGeom>
          <a:effectLst/>
          <a:scene3d>
            <a:camera prst="perspectiveFront"/>
            <a:lightRig rig="threePt" dir="t"/>
          </a:scene3d>
        </p:spPr>
      </p:pic>
      <p:pic>
        <p:nvPicPr>
          <p:cNvPr id="25" name="Picture 24" descr="DNA_logo.jpg">
            <a:extLst>
              <a:ext uri="{FF2B5EF4-FFF2-40B4-BE49-F238E27FC236}">
                <a16:creationId xmlns:a16="http://schemas.microsoft.com/office/drawing/2014/main" id="{3E579A9F-4563-8011-6F26-FC0AC78E1BC6}"/>
              </a:ext>
            </a:extLst>
          </p:cNvPr>
          <p:cNvPicPr>
            <a:picLocks noChangeAspect="1"/>
          </p:cNvPicPr>
          <p:nvPr/>
        </p:nvPicPr>
        <p:blipFill>
          <a:blip r:embed="rId4"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33799" name="Rectangle 25">
            <a:extLst>
              <a:ext uri="{FF2B5EF4-FFF2-40B4-BE49-F238E27FC236}">
                <a16:creationId xmlns:a16="http://schemas.microsoft.com/office/drawing/2014/main" id="{A07EDBA9-DCE0-F21D-AFF8-257C9663723B}"/>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33800" name="Rectangle 26">
            <a:extLst>
              <a:ext uri="{FF2B5EF4-FFF2-40B4-BE49-F238E27FC236}">
                <a16:creationId xmlns:a16="http://schemas.microsoft.com/office/drawing/2014/main" id="{D0189350-9633-446B-CE08-5C1B6EA8238A}"/>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33801" name="Rectangle 27">
            <a:extLst>
              <a:ext uri="{FF2B5EF4-FFF2-40B4-BE49-F238E27FC236}">
                <a16:creationId xmlns:a16="http://schemas.microsoft.com/office/drawing/2014/main" id="{4DAA1D2A-0AF3-D5F7-6B55-4C84C28F2579}"/>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33802" name="Rectangle 28">
            <a:extLst>
              <a:ext uri="{FF2B5EF4-FFF2-40B4-BE49-F238E27FC236}">
                <a16:creationId xmlns:a16="http://schemas.microsoft.com/office/drawing/2014/main" id="{A809472C-ADBB-2E3C-617B-9537EAC35AFD}"/>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33803" name="Rectangle 29">
            <a:extLst>
              <a:ext uri="{FF2B5EF4-FFF2-40B4-BE49-F238E27FC236}">
                <a16:creationId xmlns:a16="http://schemas.microsoft.com/office/drawing/2014/main" id="{E53DB46F-E33E-8981-D2C4-549F41FF91B7}"/>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33804" name="Rectangle 30">
            <a:extLst>
              <a:ext uri="{FF2B5EF4-FFF2-40B4-BE49-F238E27FC236}">
                <a16:creationId xmlns:a16="http://schemas.microsoft.com/office/drawing/2014/main" id="{2AF3AB0C-9CF3-F663-B7EF-DEA0D33F8C6A}"/>
              </a:ext>
            </a:extLst>
          </p:cNvPr>
          <p:cNvSpPr>
            <a:spLocks noChangeArrowheads="1"/>
          </p:cNvSpPr>
          <p:nvPr/>
        </p:nvSpPr>
        <p:spPr bwMode="auto">
          <a:xfrm rot="1567779">
            <a:off x="7494588" y="2862263"/>
            <a:ext cx="1725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33805" name="Rectangle 31">
            <a:extLst>
              <a:ext uri="{FF2B5EF4-FFF2-40B4-BE49-F238E27FC236}">
                <a16:creationId xmlns:a16="http://schemas.microsoft.com/office/drawing/2014/main" id="{D0220566-5412-73D2-F5D0-83EB75F47561}"/>
              </a:ext>
            </a:extLst>
          </p:cNvPr>
          <p:cNvSpPr>
            <a:spLocks noChangeArrowheads="1"/>
          </p:cNvSpPr>
          <p:nvPr/>
        </p:nvSpPr>
        <p:spPr bwMode="auto">
          <a:xfrm rot="1402830">
            <a:off x="7616825" y="3768725"/>
            <a:ext cx="1568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in medicine</a:t>
            </a:r>
            <a:endParaRPr lang="en-US" altLang="en-US" sz="2400" b="1">
              <a:solidFill>
                <a:srgbClr val="FF0000"/>
              </a:solidFill>
            </a:endParaRPr>
          </a:p>
        </p:txBody>
      </p:sp>
      <p:pic>
        <p:nvPicPr>
          <p:cNvPr id="33806" name="Picture 2" descr="C:\Documents and Settings\DELL\My Documents\My Pictures\images.jpg">
            <a:extLst>
              <a:ext uri="{FF2B5EF4-FFF2-40B4-BE49-F238E27FC236}">
                <a16:creationId xmlns:a16="http://schemas.microsoft.com/office/drawing/2014/main" id="{7CABA34E-B6EC-BFF7-E8C3-E1AADBC509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Rectangle 14">
            <a:extLst>
              <a:ext uri="{FF2B5EF4-FFF2-40B4-BE49-F238E27FC236}">
                <a16:creationId xmlns:a16="http://schemas.microsoft.com/office/drawing/2014/main" id="{2522D957-3F5E-7E89-FAF2-EBFDC97A9A9D}"/>
              </a:ext>
            </a:extLst>
          </p:cNvPr>
          <p:cNvSpPr>
            <a:spLocks noChangeArrowheads="1"/>
          </p:cNvSpPr>
          <p:nvPr/>
        </p:nvSpPr>
        <p:spPr bwMode="auto">
          <a:xfrm>
            <a:off x="2755900" y="0"/>
            <a:ext cx="3673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Baskerville Old Face" panose="02020602080505020303" pitchFamily="18" charset="0"/>
              </a:rPr>
              <a:t>Plasmodium falciparum </a:t>
            </a:r>
            <a:endParaRPr lang="en-US" altLang="en-US" sz="2800"/>
          </a:p>
        </p:txBody>
      </p:sp>
      <p:pic>
        <p:nvPicPr>
          <p:cNvPr id="21506" name="Picture 2">
            <a:extLst>
              <a:ext uri="{FF2B5EF4-FFF2-40B4-BE49-F238E27FC236}">
                <a16:creationId xmlns:a16="http://schemas.microsoft.com/office/drawing/2014/main" id="{BD790567-FF22-8FFC-2492-65AE23EC1E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714375"/>
            <a:ext cx="657225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3F05FCDD-C0CF-9A08-071F-7DB150794C80}"/>
              </a:ext>
            </a:extLst>
          </p:cNvPr>
          <p:cNvSpPr>
            <a:spLocks noChangeArrowheads="1"/>
          </p:cNvSpPr>
          <p:nvPr/>
        </p:nvSpPr>
        <p:spPr bwMode="auto">
          <a:xfrm>
            <a:off x="1143000" y="5595938"/>
            <a:ext cx="64293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Baskerville Old Face" panose="02020602080505020303" pitchFamily="18" charset="0"/>
              </a:rPr>
              <a:t>FIG. Representative singleplex 18S rRNA gene (</a:t>
            </a:r>
            <a:r>
              <a:rPr lang="en-US" altLang="en-US" sz="1400" i="1">
                <a:latin typeface="Baskerville Old Face" panose="02020602080505020303" pitchFamily="18" charset="0"/>
              </a:rPr>
              <a:t>Plasmodium genus-specific) PCR fluorescence-versus-cycle curves for three clinical samples  </a:t>
            </a:r>
            <a:r>
              <a:rPr lang="en-US" altLang="en-US" sz="1400">
                <a:latin typeface="Baskerville Old Face" panose="02020602080505020303" pitchFamily="18" charset="0"/>
              </a:rPr>
              <a:t>with various parasitemias as determined by microscopy.</a:t>
            </a:r>
          </a:p>
        </p:txBody>
      </p:sp>
      <p:pic>
        <p:nvPicPr>
          <p:cNvPr id="34" name="Picture 2">
            <a:extLst>
              <a:ext uri="{FF2B5EF4-FFF2-40B4-BE49-F238E27FC236}">
                <a16:creationId xmlns:a16="http://schemas.microsoft.com/office/drawing/2014/main" id="{FA4DCEC3-A3C8-2E38-0B3C-B19EBC8867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25" y="714375"/>
            <a:ext cx="657225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46CC929B-96C3-2D72-2C82-AAD6B28EB887}"/>
              </a:ext>
            </a:extLst>
          </p:cNvPr>
          <p:cNvSpPr>
            <a:spLocks noChangeArrowheads="1"/>
          </p:cNvSpPr>
          <p:nvPr/>
        </p:nvSpPr>
        <p:spPr bwMode="auto">
          <a:xfrm>
            <a:off x="1071563" y="5351463"/>
            <a:ext cx="6357937" cy="1077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Baskerville Old Face" panose="02020602080505020303" pitchFamily="18" charset="0"/>
              </a:rPr>
              <a:t>FIG. Real-time amplification with SYBR Green fluorescence detection. The plasmid controls for four species, water blank, and negative human control DNA are indicated. The remaining curves are patient specimens with various parasitemia levels.</a:t>
            </a:r>
          </a:p>
        </p:txBody>
      </p:sp>
      <p:pic>
        <p:nvPicPr>
          <p:cNvPr id="36" name="Picture 3">
            <a:extLst>
              <a:ext uri="{FF2B5EF4-FFF2-40B4-BE49-F238E27FC236}">
                <a16:creationId xmlns:a16="http://schemas.microsoft.com/office/drawing/2014/main" id="{22FC480E-0382-AD6D-3537-C2D789445E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1563" y="714375"/>
            <a:ext cx="650081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a:extLst>
              <a:ext uri="{FF2B5EF4-FFF2-40B4-BE49-F238E27FC236}">
                <a16:creationId xmlns:a16="http://schemas.microsoft.com/office/drawing/2014/main" id="{47944E15-E1DA-E9CE-2CDF-EE4812F23AF2}"/>
              </a:ext>
            </a:extLst>
          </p:cNvPr>
          <p:cNvSpPr>
            <a:spLocks noChangeArrowheads="1"/>
          </p:cNvSpPr>
          <p:nvPr/>
        </p:nvSpPr>
        <p:spPr bwMode="auto">
          <a:xfrm>
            <a:off x="1143000" y="5357813"/>
            <a:ext cx="6143625" cy="1077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Baskerville Old Face" panose="02020602080505020303" pitchFamily="18" charset="0"/>
              </a:rPr>
              <a:t>FIG. Melting curve analysis: DNA isolated from blood of monkeys infected with either </a:t>
            </a:r>
            <a:r>
              <a:rPr lang="en-US" altLang="en-US" sz="1600" i="1">
                <a:latin typeface="Baskerville Old Face" panose="02020602080505020303" pitchFamily="18" charset="0"/>
              </a:rPr>
              <a:t>P. malariae </a:t>
            </a:r>
            <a:r>
              <a:rPr lang="en-US" altLang="en-US" sz="1600">
                <a:latin typeface="Baskerville Old Face" panose="02020602080505020303" pitchFamily="18" charset="0"/>
              </a:rPr>
              <a:t>or </a:t>
            </a:r>
            <a:r>
              <a:rPr lang="en-US" altLang="en-US" sz="1600" i="1">
                <a:latin typeface="Baskerville Old Face" panose="02020602080505020303" pitchFamily="18" charset="0"/>
              </a:rPr>
              <a:t>P. vivax (ATCC) and purified P. falciparum genomic DNA .</a:t>
            </a:r>
          </a:p>
          <a:p>
            <a:pPr eaLnBrk="1" hangingPunct="1"/>
            <a:endParaRPr lang="en-US" altLang="en-US" sz="1600">
              <a:latin typeface="Baskerville Old Face" panose="02020602080505020303" pitchFamily="18" charset="0"/>
            </a:endParaRPr>
          </a:p>
        </p:txBody>
      </p:sp>
      <p:sp>
        <p:nvSpPr>
          <p:cNvPr id="22" name="Rectangle 21">
            <a:extLst>
              <a:ext uri="{FF2B5EF4-FFF2-40B4-BE49-F238E27FC236}">
                <a16:creationId xmlns:a16="http://schemas.microsoft.com/office/drawing/2014/main" id="{1959F263-BECA-306D-F95A-062F82BF3BD8}"/>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
        <p:nvSpPr>
          <p:cNvPr id="23" name="TextBox 22">
            <a:extLst>
              <a:ext uri="{FF2B5EF4-FFF2-40B4-BE49-F238E27FC236}">
                <a16:creationId xmlns:a16="http://schemas.microsoft.com/office/drawing/2014/main" id="{8CFFBD01-C82C-0EC6-E070-1F144FDC252D}"/>
              </a:ext>
            </a:extLst>
          </p:cNvPr>
          <p:cNvSpPr txBox="1">
            <a:spLocks noChangeArrowheads="1"/>
          </p:cNvSpPr>
          <p:nvPr/>
        </p:nvSpPr>
        <p:spPr bwMode="auto">
          <a:xfrm>
            <a:off x="1071563" y="1433513"/>
            <a:ext cx="357187"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p:txBody>
      </p:sp>
      <p:sp>
        <p:nvSpPr>
          <p:cNvPr id="26" name="TextBox 25">
            <a:extLst>
              <a:ext uri="{FF2B5EF4-FFF2-40B4-BE49-F238E27FC236}">
                <a16:creationId xmlns:a16="http://schemas.microsoft.com/office/drawing/2014/main" id="{C9A27D08-926D-E95A-F1BA-2E6F991DD851}"/>
              </a:ext>
            </a:extLst>
          </p:cNvPr>
          <p:cNvSpPr txBox="1">
            <a:spLocks noChangeArrowheads="1"/>
          </p:cNvSpPr>
          <p:nvPr/>
        </p:nvSpPr>
        <p:spPr bwMode="auto">
          <a:xfrm>
            <a:off x="1101725" y="2282825"/>
            <a:ext cx="1841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a:p>
            <a:pPr eaLnBrk="1" hangingPunct="1"/>
            <a:endParaRPr lang="en-US" alt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par>
                                <p:cTn id="10" presetID="53"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par>
                                <p:cTn id="22" presetID="23"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childTnLst>
                                </p:cTn>
                              </p:par>
                              <p:par>
                                <p:cTn id="26" presetID="53"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animBg="1"/>
      <p:bldP spid="37" grpId="0" animBg="1"/>
      <p:bldP spid="23"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25B293-A5B8-19B4-50F7-02B72214A645}"/>
              </a:ext>
            </a:extLst>
          </p:cNvPr>
          <p:cNvSpPr>
            <a:spLocks noGrp="1"/>
          </p:cNvSpPr>
          <p:nvPr>
            <p:ph type="dt" sz="quarter" idx="10"/>
          </p:nvPr>
        </p:nvSpPr>
        <p:spPr>
          <a:xfrm>
            <a:off x="4786313" y="6429375"/>
            <a:ext cx="928687" cy="352425"/>
          </a:xfrm>
        </p:spPr>
        <p:txBody>
          <a:bodyPr/>
          <a:lstStyle/>
          <a:p>
            <a:pPr>
              <a:defRPr/>
            </a:pPr>
            <a:fld id="{91545D9D-5863-4C50-9EB6-AEB1CBCA11FC}" type="datetime1">
              <a:rPr lang="en-US" smtClean="0"/>
              <a:pPr>
                <a:defRPr/>
              </a:pPr>
              <a:t>3/14/2023</a:t>
            </a:fld>
            <a:endParaRPr lang="en-US" dirty="0"/>
          </a:p>
        </p:txBody>
      </p:sp>
      <p:sp>
        <p:nvSpPr>
          <p:cNvPr id="3" name="Slide Number Placeholder 2">
            <a:extLst>
              <a:ext uri="{FF2B5EF4-FFF2-40B4-BE49-F238E27FC236}">
                <a16:creationId xmlns:a16="http://schemas.microsoft.com/office/drawing/2014/main" id="{2CD050B0-E9E6-0E95-B910-52359F5C9C1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DCD482-0B8D-4BC1-897F-8644F8ED87E5}" type="slidenum">
              <a:rPr lang="en-US" altLang="en-US">
                <a:solidFill>
                  <a:srgbClr val="B5A788"/>
                </a:solidFill>
                <a:latin typeface="Gill Sans MT" panose="020B0502020104020203" pitchFamily="34" charset="0"/>
              </a:rPr>
              <a:pPr eaLnBrk="1" hangingPunct="1"/>
              <a:t>26</a:t>
            </a:fld>
            <a:endParaRPr lang="en-US" altLang="en-US">
              <a:solidFill>
                <a:srgbClr val="B5A788"/>
              </a:solidFill>
              <a:latin typeface="Gill Sans MT" panose="020B0502020104020203" pitchFamily="34" charset="0"/>
            </a:endParaRPr>
          </a:p>
        </p:txBody>
      </p:sp>
      <p:sp>
        <p:nvSpPr>
          <p:cNvPr id="34820" name="Rectangle 3">
            <a:extLst>
              <a:ext uri="{FF2B5EF4-FFF2-40B4-BE49-F238E27FC236}">
                <a16:creationId xmlns:a16="http://schemas.microsoft.com/office/drawing/2014/main" id="{4739CCBE-4793-7796-53E7-0FD9C3E0A545}"/>
              </a:ext>
            </a:extLst>
          </p:cNvPr>
          <p:cNvSpPr>
            <a:spLocks noChangeArrowheads="1"/>
          </p:cNvSpPr>
          <p:nvPr/>
        </p:nvSpPr>
        <p:spPr bwMode="auto">
          <a:xfrm>
            <a:off x="1071563" y="0"/>
            <a:ext cx="6286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Times New Roman" panose="02020603050405020304" pitchFamily="18" charset="0"/>
                <a:cs typeface="Times New Roman" panose="02020603050405020304" pitchFamily="18" charset="0"/>
              </a:rPr>
              <a:t>Detection of Anti-inflammatory effects of peptides</a:t>
            </a:r>
          </a:p>
        </p:txBody>
      </p:sp>
      <p:pic>
        <p:nvPicPr>
          <p:cNvPr id="5" name="Picture 4" descr="DNA_logo.jpg">
            <a:extLst>
              <a:ext uri="{FF2B5EF4-FFF2-40B4-BE49-F238E27FC236}">
                <a16:creationId xmlns:a16="http://schemas.microsoft.com/office/drawing/2014/main" id="{24290AB9-A068-6214-9701-80FA420DCB20}"/>
              </a:ext>
            </a:extLst>
          </p:cNvPr>
          <p:cNvPicPr>
            <a:picLocks noChangeAspect="1"/>
          </p:cNvPicPr>
          <p:nvPr/>
        </p:nvPicPr>
        <p:blipFill>
          <a:blip r:embed="rId3" cstate="print"/>
          <a:stretch>
            <a:fillRect/>
          </a:stretch>
        </p:blipFill>
        <p:spPr>
          <a:xfrm>
            <a:off x="7824984" y="1371600"/>
            <a:ext cx="1143000" cy="2286000"/>
          </a:xfrm>
          <a:prstGeom prst="rect">
            <a:avLst/>
          </a:prstGeom>
          <a:effectLst/>
          <a:scene3d>
            <a:camera prst="perspectiveFront"/>
            <a:lightRig rig="threePt" dir="t"/>
          </a:scene3d>
        </p:spPr>
      </p:pic>
      <p:pic>
        <p:nvPicPr>
          <p:cNvPr id="6" name="Picture 5" descr="DNA_logo.jpg">
            <a:extLst>
              <a:ext uri="{FF2B5EF4-FFF2-40B4-BE49-F238E27FC236}">
                <a16:creationId xmlns:a16="http://schemas.microsoft.com/office/drawing/2014/main" id="{B46DAC51-FFFF-7E82-4710-B943D47C4CC2}"/>
              </a:ext>
            </a:extLst>
          </p:cNvPr>
          <p:cNvPicPr>
            <a:picLocks noChangeAspect="1"/>
          </p:cNvPicPr>
          <p:nvPr/>
        </p:nvPicPr>
        <p:blipFill>
          <a:blip r:embed="rId4"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34823" name="Rectangle 6">
            <a:extLst>
              <a:ext uri="{FF2B5EF4-FFF2-40B4-BE49-F238E27FC236}">
                <a16:creationId xmlns:a16="http://schemas.microsoft.com/office/drawing/2014/main" id="{A1FB8C06-57BC-A387-30F0-F520CA4B636E}"/>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34824" name="Rectangle 7">
            <a:extLst>
              <a:ext uri="{FF2B5EF4-FFF2-40B4-BE49-F238E27FC236}">
                <a16:creationId xmlns:a16="http://schemas.microsoft.com/office/drawing/2014/main" id="{F5A29893-F575-8F33-F6FD-97F1B72F9BA4}"/>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34825" name="Rectangle 8">
            <a:extLst>
              <a:ext uri="{FF2B5EF4-FFF2-40B4-BE49-F238E27FC236}">
                <a16:creationId xmlns:a16="http://schemas.microsoft.com/office/drawing/2014/main" id="{F7ED7E85-FCA2-052E-60A2-64C3A1A4227C}"/>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34826" name="Rectangle 9">
            <a:extLst>
              <a:ext uri="{FF2B5EF4-FFF2-40B4-BE49-F238E27FC236}">
                <a16:creationId xmlns:a16="http://schemas.microsoft.com/office/drawing/2014/main" id="{9C127FD1-C504-57F9-93CA-10D63E3F2D7B}"/>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34827" name="Rectangle 10">
            <a:extLst>
              <a:ext uri="{FF2B5EF4-FFF2-40B4-BE49-F238E27FC236}">
                <a16:creationId xmlns:a16="http://schemas.microsoft.com/office/drawing/2014/main" id="{D938AB65-ED06-E53E-75D0-2ADCE3F8C292}"/>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34828" name="Rectangle 11">
            <a:extLst>
              <a:ext uri="{FF2B5EF4-FFF2-40B4-BE49-F238E27FC236}">
                <a16:creationId xmlns:a16="http://schemas.microsoft.com/office/drawing/2014/main" id="{04AC679E-0584-7955-1481-F8C2D0D52379}"/>
              </a:ext>
            </a:extLst>
          </p:cNvPr>
          <p:cNvSpPr>
            <a:spLocks noChangeArrowheads="1"/>
          </p:cNvSpPr>
          <p:nvPr/>
        </p:nvSpPr>
        <p:spPr bwMode="auto">
          <a:xfrm rot="1567779">
            <a:off x="7494588" y="2862263"/>
            <a:ext cx="1725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34829" name="Rectangle 12">
            <a:extLst>
              <a:ext uri="{FF2B5EF4-FFF2-40B4-BE49-F238E27FC236}">
                <a16:creationId xmlns:a16="http://schemas.microsoft.com/office/drawing/2014/main" id="{D39BE70D-29C6-52B0-C09E-11C0BB6F5F28}"/>
              </a:ext>
            </a:extLst>
          </p:cNvPr>
          <p:cNvSpPr>
            <a:spLocks noChangeArrowheads="1"/>
          </p:cNvSpPr>
          <p:nvPr/>
        </p:nvSpPr>
        <p:spPr bwMode="auto">
          <a:xfrm rot="1402830">
            <a:off x="7616825" y="3768725"/>
            <a:ext cx="1568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in medicine</a:t>
            </a:r>
            <a:endParaRPr lang="en-US" altLang="en-US" sz="2400" b="1">
              <a:solidFill>
                <a:srgbClr val="FF0000"/>
              </a:solidFill>
            </a:endParaRPr>
          </a:p>
        </p:txBody>
      </p:sp>
      <p:pic>
        <p:nvPicPr>
          <p:cNvPr id="34830" name="Picture 2" descr="C:\Documents and Settings\DELL\My Documents\My Pictures\images.jpg">
            <a:extLst>
              <a:ext uri="{FF2B5EF4-FFF2-40B4-BE49-F238E27FC236}">
                <a16:creationId xmlns:a16="http://schemas.microsoft.com/office/drawing/2014/main" id="{1D13D317-EEDC-5E97-2718-90FCD8C3A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1FA31E30-4378-D971-5BC8-E949DB933C56}"/>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
        <p:nvSpPr>
          <p:cNvPr id="34832" name="Rectangle 15">
            <a:extLst>
              <a:ext uri="{FF2B5EF4-FFF2-40B4-BE49-F238E27FC236}">
                <a16:creationId xmlns:a16="http://schemas.microsoft.com/office/drawing/2014/main" id="{5DE5219C-A100-E5A7-F954-FCE3A4D7EABB}"/>
              </a:ext>
            </a:extLst>
          </p:cNvPr>
          <p:cNvSpPr>
            <a:spLocks noChangeArrowheads="1"/>
          </p:cNvSpPr>
          <p:nvPr/>
        </p:nvSpPr>
        <p:spPr bwMode="auto">
          <a:xfrm>
            <a:off x="1000125" y="1077913"/>
            <a:ext cx="650081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a:latin typeface="Baskerville Old Face" panose="02020602080505020303" pitchFamily="18" charset="0"/>
                <a:cs typeface="Times New Roman" panose="02020603050405020304" pitchFamily="18" charset="0"/>
              </a:rPr>
              <a:t>The epithelium lining the airways is the first tissue to</a:t>
            </a:r>
          </a:p>
          <a:p>
            <a:pPr algn="just" eaLnBrk="1" hangingPunct="1"/>
            <a:r>
              <a:rPr lang="en-US" altLang="en-US" sz="2000">
                <a:latin typeface="Baskerville Old Face" panose="02020602080505020303" pitchFamily="18" charset="0"/>
                <a:cs typeface="Times New Roman" panose="02020603050405020304" pitchFamily="18" charset="0"/>
              </a:rPr>
              <a:t>encounter pathogens and their products; it is therefore, critical to the innate immune system and is the front line of the host defence against invading microorganisms.</a:t>
            </a:r>
          </a:p>
          <a:p>
            <a:pPr algn="just" eaLnBrk="1" hangingPunct="1"/>
            <a:r>
              <a:rPr lang="en-US" altLang="en-US" sz="2000">
                <a:latin typeface="Baskerville Old Face" panose="02020602080505020303" pitchFamily="18" charset="0"/>
                <a:cs typeface="Times New Roman" panose="02020603050405020304" pitchFamily="18" charset="0"/>
              </a:rPr>
              <a:t>Some peptides which are classified in an antimicrobial group , can have an effect on immune system ,for example </a:t>
            </a:r>
            <a:r>
              <a:rPr lang="en-US" altLang="en-US" sz="2000">
                <a:latin typeface="Baskerville Old Face" panose="02020602080505020303" pitchFamily="18" charset="0"/>
              </a:rPr>
              <a:t>Intercellular adhesion molecule-1(ICAM-1) is expressed at a low level in a subpopulation of haematopoietic cells, vascular endothelium, fibroblasts and epithelial cells. However, its expression is dramatically increased at sites of inflammation, providing an important means of regulating cell–cell interaction and thereby inflammatory responses</a:t>
            </a:r>
            <a:r>
              <a:rPr lang="en-US" altLang="en-US" sz="2000">
                <a:latin typeface="Baskerville Old Face" panose="02020602080505020303" pitchFamily="18" charset="0"/>
                <a:cs typeface="Times New Roman" panose="02020603050405020304" pitchFamily="18" charset="0"/>
              </a:rPr>
              <a:t>.</a:t>
            </a:r>
          </a:p>
          <a:p>
            <a:pPr algn="just" eaLnBrk="1" hangingPunct="1"/>
            <a:r>
              <a:rPr lang="en-US" altLang="en-US" sz="2000">
                <a:latin typeface="Baskerville Old Face" panose="02020602080505020303" pitchFamily="18" charset="0"/>
                <a:cs typeface="Times New Roman" panose="02020603050405020304" pitchFamily="18" charset="0"/>
              </a:rPr>
              <a:t>Increase in Expression of </a:t>
            </a:r>
            <a:r>
              <a:rPr lang="en-US" altLang="en-US" sz="2000">
                <a:latin typeface="Baskerville Old Face" panose="02020602080505020303" pitchFamily="18" charset="0"/>
              </a:rPr>
              <a:t>1(ICAM-1) will be lowered due to the effect of antimicrobial peptide &amp; this can be detected by Real time PCR using SYBR Green</a:t>
            </a:r>
            <a:r>
              <a:rPr lang="en-US" altLang="en-US" sz="1600">
                <a:latin typeface="Baskerville Old Face" panose="02020602080505020303" pitchFamily="18" charset="0"/>
              </a:rPr>
              <a:t>.(12)</a:t>
            </a:r>
            <a:endParaRPr lang="en-US" altLang="en-US" sz="2000">
              <a:latin typeface="Baskerville Old Face" panose="02020602080505020303"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28686-AD27-EDE2-012D-D52166048846}"/>
              </a:ext>
            </a:extLst>
          </p:cNvPr>
          <p:cNvSpPr>
            <a:spLocks noGrp="1"/>
          </p:cNvSpPr>
          <p:nvPr>
            <p:ph type="dt" sz="quarter" idx="10"/>
          </p:nvPr>
        </p:nvSpPr>
        <p:spPr/>
        <p:txBody>
          <a:bodyPr/>
          <a:lstStyle/>
          <a:p>
            <a:pPr>
              <a:defRPr/>
            </a:pPr>
            <a:fld id="{E08E4DFA-491F-4D0A-B780-AD46EDB67BCE}" type="datetime1">
              <a:rPr lang="en-US" smtClean="0"/>
              <a:pPr>
                <a:defRPr/>
              </a:pPr>
              <a:t>3/14/2023</a:t>
            </a:fld>
            <a:endParaRPr lang="en-US"/>
          </a:p>
        </p:txBody>
      </p:sp>
      <p:sp>
        <p:nvSpPr>
          <p:cNvPr id="3" name="Slide Number Placeholder 2">
            <a:extLst>
              <a:ext uri="{FF2B5EF4-FFF2-40B4-BE49-F238E27FC236}">
                <a16:creationId xmlns:a16="http://schemas.microsoft.com/office/drawing/2014/main" id="{437ACF7F-0B7A-A538-396D-79FFEE7F5EE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46A944-6308-4732-A4B0-6E2CE076667C}" type="slidenum">
              <a:rPr lang="en-US" altLang="en-US">
                <a:solidFill>
                  <a:srgbClr val="B5A788"/>
                </a:solidFill>
                <a:latin typeface="Gill Sans MT" panose="020B0502020104020203" pitchFamily="34" charset="0"/>
              </a:rPr>
              <a:pPr eaLnBrk="1" hangingPunct="1"/>
              <a:t>27</a:t>
            </a:fld>
            <a:endParaRPr lang="en-US" altLang="en-US">
              <a:solidFill>
                <a:srgbClr val="B5A788"/>
              </a:solidFill>
              <a:latin typeface="Gill Sans MT" panose="020B0502020104020203" pitchFamily="34" charset="0"/>
            </a:endParaRPr>
          </a:p>
        </p:txBody>
      </p:sp>
      <p:sp>
        <p:nvSpPr>
          <p:cNvPr id="35844" name="Rectangle 3">
            <a:extLst>
              <a:ext uri="{FF2B5EF4-FFF2-40B4-BE49-F238E27FC236}">
                <a16:creationId xmlns:a16="http://schemas.microsoft.com/office/drawing/2014/main" id="{BA1DCD8B-D340-CFF8-A43C-D451C393D6D2}"/>
              </a:ext>
            </a:extLst>
          </p:cNvPr>
          <p:cNvSpPr>
            <a:spLocks noChangeArrowheads="1"/>
          </p:cNvSpPr>
          <p:nvPr/>
        </p:nvSpPr>
        <p:spPr bwMode="auto">
          <a:xfrm>
            <a:off x="928688" y="0"/>
            <a:ext cx="6786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Baskerville Old Face" panose="02020602080505020303" pitchFamily="18" charset="0"/>
              </a:rPr>
              <a:t>Real time PCR in forensic medicine</a:t>
            </a:r>
          </a:p>
        </p:txBody>
      </p:sp>
      <p:pic>
        <p:nvPicPr>
          <p:cNvPr id="5" name="Picture 4" descr="DNA_logo.jpg">
            <a:extLst>
              <a:ext uri="{FF2B5EF4-FFF2-40B4-BE49-F238E27FC236}">
                <a16:creationId xmlns:a16="http://schemas.microsoft.com/office/drawing/2014/main" id="{41EDD113-39FB-ED68-E890-4D94872514BF}"/>
              </a:ext>
            </a:extLst>
          </p:cNvPr>
          <p:cNvPicPr>
            <a:picLocks noChangeAspect="1"/>
          </p:cNvPicPr>
          <p:nvPr/>
        </p:nvPicPr>
        <p:blipFill>
          <a:blip r:embed="rId3" cstate="print"/>
          <a:stretch>
            <a:fillRect/>
          </a:stretch>
        </p:blipFill>
        <p:spPr>
          <a:xfrm>
            <a:off x="7824984" y="1371600"/>
            <a:ext cx="1143000" cy="2286000"/>
          </a:xfrm>
          <a:prstGeom prst="rect">
            <a:avLst/>
          </a:prstGeom>
          <a:effectLst/>
          <a:scene3d>
            <a:camera prst="perspectiveFront"/>
            <a:lightRig rig="threePt" dir="t"/>
          </a:scene3d>
        </p:spPr>
      </p:pic>
      <p:pic>
        <p:nvPicPr>
          <p:cNvPr id="6" name="Picture 5" descr="DNA_logo.jpg">
            <a:extLst>
              <a:ext uri="{FF2B5EF4-FFF2-40B4-BE49-F238E27FC236}">
                <a16:creationId xmlns:a16="http://schemas.microsoft.com/office/drawing/2014/main" id="{9A0150BE-62FA-18BE-2F1F-BDF4B9AC2674}"/>
              </a:ext>
            </a:extLst>
          </p:cNvPr>
          <p:cNvPicPr>
            <a:picLocks noChangeAspect="1"/>
          </p:cNvPicPr>
          <p:nvPr/>
        </p:nvPicPr>
        <p:blipFill>
          <a:blip r:embed="rId4"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35847" name="Rectangle 6">
            <a:extLst>
              <a:ext uri="{FF2B5EF4-FFF2-40B4-BE49-F238E27FC236}">
                <a16:creationId xmlns:a16="http://schemas.microsoft.com/office/drawing/2014/main" id="{8D44E863-848B-5C19-01F5-266A35270399}"/>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35848" name="Rectangle 7">
            <a:extLst>
              <a:ext uri="{FF2B5EF4-FFF2-40B4-BE49-F238E27FC236}">
                <a16:creationId xmlns:a16="http://schemas.microsoft.com/office/drawing/2014/main" id="{5386C04E-D5B8-D47F-CD1F-1BAB703F15FF}"/>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35849" name="Rectangle 8">
            <a:extLst>
              <a:ext uri="{FF2B5EF4-FFF2-40B4-BE49-F238E27FC236}">
                <a16:creationId xmlns:a16="http://schemas.microsoft.com/office/drawing/2014/main" id="{4E077409-87BB-A7B3-42CF-EB6663B9F221}"/>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35850" name="Rectangle 9">
            <a:extLst>
              <a:ext uri="{FF2B5EF4-FFF2-40B4-BE49-F238E27FC236}">
                <a16:creationId xmlns:a16="http://schemas.microsoft.com/office/drawing/2014/main" id="{C4C23445-44C0-EBAD-5B91-2759C6961073}"/>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35851" name="Rectangle 10">
            <a:extLst>
              <a:ext uri="{FF2B5EF4-FFF2-40B4-BE49-F238E27FC236}">
                <a16:creationId xmlns:a16="http://schemas.microsoft.com/office/drawing/2014/main" id="{255B93D4-34B5-9DBA-A347-7E9F6E024075}"/>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35852" name="Rectangle 11">
            <a:extLst>
              <a:ext uri="{FF2B5EF4-FFF2-40B4-BE49-F238E27FC236}">
                <a16:creationId xmlns:a16="http://schemas.microsoft.com/office/drawing/2014/main" id="{F7851579-4AF5-06D5-397F-6915230B60FF}"/>
              </a:ext>
            </a:extLst>
          </p:cNvPr>
          <p:cNvSpPr>
            <a:spLocks noChangeArrowheads="1"/>
          </p:cNvSpPr>
          <p:nvPr/>
        </p:nvSpPr>
        <p:spPr bwMode="auto">
          <a:xfrm rot="1567779">
            <a:off x="7494588" y="2862263"/>
            <a:ext cx="1725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35853" name="Rectangle 12">
            <a:extLst>
              <a:ext uri="{FF2B5EF4-FFF2-40B4-BE49-F238E27FC236}">
                <a16:creationId xmlns:a16="http://schemas.microsoft.com/office/drawing/2014/main" id="{241F5441-EF8A-B9A5-B7BF-9B216FCB7691}"/>
              </a:ext>
            </a:extLst>
          </p:cNvPr>
          <p:cNvSpPr>
            <a:spLocks noChangeArrowheads="1"/>
          </p:cNvSpPr>
          <p:nvPr/>
        </p:nvSpPr>
        <p:spPr bwMode="auto">
          <a:xfrm rot="1402830">
            <a:off x="7616825" y="3768725"/>
            <a:ext cx="1568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in medicine</a:t>
            </a:r>
            <a:endParaRPr lang="en-US" altLang="en-US" sz="2400" b="1">
              <a:solidFill>
                <a:srgbClr val="FF0000"/>
              </a:solidFill>
            </a:endParaRPr>
          </a:p>
        </p:txBody>
      </p:sp>
      <p:pic>
        <p:nvPicPr>
          <p:cNvPr id="35854" name="Picture 2" descr="C:\Documents and Settings\DELL\My Documents\My Pictures\images.jpg">
            <a:extLst>
              <a:ext uri="{FF2B5EF4-FFF2-40B4-BE49-F238E27FC236}">
                <a16:creationId xmlns:a16="http://schemas.microsoft.com/office/drawing/2014/main" id="{69796DBC-ACF7-0B11-59CD-091238DAF7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Rectangle 14">
            <a:extLst>
              <a:ext uri="{FF2B5EF4-FFF2-40B4-BE49-F238E27FC236}">
                <a16:creationId xmlns:a16="http://schemas.microsoft.com/office/drawing/2014/main" id="{7F9CC880-5CCF-6837-18C8-BE9234F17B26}"/>
              </a:ext>
            </a:extLst>
          </p:cNvPr>
          <p:cNvSpPr>
            <a:spLocks noChangeArrowheads="1"/>
          </p:cNvSpPr>
          <p:nvPr/>
        </p:nvSpPr>
        <p:spPr bwMode="auto">
          <a:xfrm>
            <a:off x="928688" y="571500"/>
            <a:ext cx="6786562"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latin typeface="Baskerville Old Face" panose="02020602080505020303" pitchFamily="18" charset="0"/>
              </a:rPr>
              <a:t>The main task in The Forensic Medicine is to investigate deaths from unnatural causes.</a:t>
            </a:r>
          </a:p>
          <a:p>
            <a:pPr algn="just" eaLnBrk="1" hangingPunct="1"/>
            <a:r>
              <a:rPr lang="en-US" altLang="en-US" sz="2400">
                <a:latin typeface="Baskerville Old Face" panose="02020602080505020303" pitchFamily="18" charset="0"/>
              </a:rPr>
              <a:t>Forensic science has embraced the use of DNA molecular biology tools for diagnostic purposes more than any other scientific field.</a:t>
            </a:r>
          </a:p>
          <a:p>
            <a:pPr algn="just" eaLnBrk="1" hangingPunct="1"/>
            <a:r>
              <a:rPr lang="en-US" altLang="en-US" sz="2400">
                <a:latin typeface="Baskerville Old Face" panose="02020602080505020303" pitchFamily="18" charset="0"/>
              </a:rPr>
              <a:t>The process of routine forensic human identification involves sensitive PCR and can be performed successfully on most evidence materials found at a crime scene.</a:t>
            </a:r>
          </a:p>
          <a:p>
            <a:pPr algn="just" eaLnBrk="1" hangingPunct="1"/>
            <a:r>
              <a:rPr lang="en-US" altLang="en-US" sz="2400">
                <a:latin typeface="Baskerville Old Face" panose="02020602080505020303" pitchFamily="18" charset="0"/>
              </a:rPr>
              <a:t>This real-time technology monitors the accumulation</a:t>
            </a:r>
          </a:p>
          <a:p>
            <a:pPr algn="just" eaLnBrk="1" hangingPunct="1"/>
            <a:r>
              <a:rPr lang="en-US" altLang="en-US" sz="2400">
                <a:latin typeface="Baskerville Old Face" panose="02020602080505020303" pitchFamily="18" charset="0"/>
              </a:rPr>
              <a:t>of PCR product with each cycle and allows assessment of each sample individually during the exponential growth phase.quantification assay has proven to be highly sensitive,specific,rapid, cost-effective and flexible assay for analysis of forensic casework samples.</a:t>
            </a:r>
          </a:p>
        </p:txBody>
      </p:sp>
      <p:sp>
        <p:nvSpPr>
          <p:cNvPr id="19" name="Rectangle 18">
            <a:extLst>
              <a:ext uri="{FF2B5EF4-FFF2-40B4-BE49-F238E27FC236}">
                <a16:creationId xmlns:a16="http://schemas.microsoft.com/office/drawing/2014/main" id="{5544C3F8-6BB4-32FA-0DC3-19B79C7380F2}"/>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
        <p:nvSpPr>
          <p:cNvPr id="24" name="Rectangle 23">
            <a:extLst>
              <a:ext uri="{FF2B5EF4-FFF2-40B4-BE49-F238E27FC236}">
                <a16:creationId xmlns:a16="http://schemas.microsoft.com/office/drawing/2014/main" id="{9ECBAA70-F3C1-EB93-8287-8BF893F4FD7A}"/>
              </a:ext>
            </a:extLst>
          </p:cNvPr>
          <p:cNvSpPr>
            <a:spLocks noChangeArrowheads="1"/>
          </p:cNvSpPr>
          <p:nvPr/>
        </p:nvSpPr>
        <p:spPr bwMode="auto">
          <a:xfrm>
            <a:off x="998538" y="5484813"/>
            <a:ext cx="6859587"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Baskerville Old Face" panose="02020602080505020303" pitchFamily="18" charset="0"/>
              </a:rPr>
              <a:t>DNA tests performed by a U.S. laboratory have proved that bone fragments exhumed in the Ural Mountains in 2007 belong to two children of Russia's last czar.</a:t>
            </a:r>
          </a:p>
        </p:txBody>
      </p:sp>
      <p:pic>
        <p:nvPicPr>
          <p:cNvPr id="25" name="Picture 2" descr="E:\tsarDM2301_468x490.jpg">
            <a:extLst>
              <a:ext uri="{FF2B5EF4-FFF2-40B4-BE49-F238E27FC236}">
                <a16:creationId xmlns:a16="http://schemas.microsoft.com/office/drawing/2014/main" id="{59941C4F-3FC7-C37D-A4CE-66853E1797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663575"/>
            <a:ext cx="6643688"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a:extLst>
              <a:ext uri="{FF2B5EF4-FFF2-40B4-BE49-F238E27FC236}">
                <a16:creationId xmlns:a16="http://schemas.microsoft.com/office/drawing/2014/main" id="{EF841150-6EA2-A204-B5A7-69B393723CA4}"/>
              </a:ext>
            </a:extLst>
          </p:cNvPr>
          <p:cNvCxnSpPr/>
          <p:nvPr/>
        </p:nvCxnSpPr>
        <p:spPr>
          <a:xfrm rot="5400000">
            <a:off x="-2428081" y="3429794"/>
            <a:ext cx="6856412" cy="0"/>
          </a:xfrm>
          <a:prstGeom prst="line">
            <a:avLst/>
          </a:prstGeom>
          <a:ln/>
        </p:spPr>
        <p:style>
          <a:lnRef idx="1">
            <a:schemeClr val="accent6"/>
          </a:lnRef>
          <a:fillRef idx="0">
            <a:schemeClr val="accent6"/>
          </a:fillRef>
          <a:effectRef idx="0">
            <a:schemeClr val="accent6"/>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a:extLst>
              <a:ext uri="{FF2B5EF4-FFF2-40B4-BE49-F238E27FC236}">
                <a16:creationId xmlns:a16="http://schemas.microsoft.com/office/drawing/2014/main" id="{C45DDC00-1C08-A115-160C-20520E3A27F5}"/>
              </a:ext>
            </a:extLst>
          </p:cNvPr>
          <p:cNvSpPr txBox="1">
            <a:spLocks noChangeArrowheads="1"/>
          </p:cNvSpPr>
          <p:nvPr/>
        </p:nvSpPr>
        <p:spPr bwMode="auto">
          <a:xfrm>
            <a:off x="990600" y="152400"/>
            <a:ext cx="7062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Baskerville Old Face" panose="02020602080505020303" pitchFamily="18" charset="0"/>
              </a:rPr>
              <a:t>Some kites to detection of pathogens by Real Time PCR</a:t>
            </a:r>
          </a:p>
        </p:txBody>
      </p:sp>
      <p:pic>
        <p:nvPicPr>
          <p:cNvPr id="36867" name="Picture 3" descr="C:\Documents and Settings\DELL\My Documents\My Pictures\images.jpg">
            <a:extLst>
              <a:ext uri="{FF2B5EF4-FFF2-40B4-BE49-F238E27FC236}">
                <a16:creationId xmlns:a16="http://schemas.microsoft.com/office/drawing/2014/main" id="{CEB02E79-C4F0-227B-3AEC-078D115B3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4E36B3B-1744-F5B3-CD49-D83A60F334A5}"/>
              </a:ext>
            </a:extLst>
          </p:cNvPr>
          <p:cNvSpPr txBox="1"/>
          <p:nvPr/>
        </p:nvSpPr>
        <p:spPr>
          <a:xfrm>
            <a:off x="990600" y="838200"/>
            <a:ext cx="4953000" cy="5754688"/>
          </a:xfrm>
          <a:prstGeom prst="rect">
            <a:avLst/>
          </a:prstGeom>
          <a:noFill/>
        </p:spPr>
        <p:txBody>
          <a:bodyPr>
            <a:spAutoFit/>
          </a:bodyPr>
          <a:lstStyle/>
          <a:p>
            <a:pPr fontAlgn="auto">
              <a:spcBef>
                <a:spcPts val="0"/>
              </a:spcBef>
              <a:spcAft>
                <a:spcPts val="0"/>
              </a:spcAft>
              <a:defRPr/>
            </a:pPr>
            <a:r>
              <a:rPr lang="en-US" sz="2400" i="1" dirty="0">
                <a:solidFill>
                  <a:schemeClr val="accent6">
                    <a:lumMod val="75000"/>
                  </a:schemeClr>
                </a:solidFill>
                <a:latin typeface="Baskerville Old Face" pitchFamily="18" charset="0"/>
                <a:cs typeface="+mn-cs"/>
              </a:rPr>
              <a:t>Adenoviruses  different  type</a:t>
            </a:r>
          </a:p>
          <a:p>
            <a:pPr fontAlgn="auto">
              <a:spcBef>
                <a:spcPts val="0"/>
              </a:spcBef>
              <a:spcAft>
                <a:spcPts val="0"/>
              </a:spcAft>
              <a:defRPr/>
            </a:pPr>
            <a:r>
              <a:rPr lang="en-US" sz="2400" i="1" dirty="0" err="1">
                <a:solidFill>
                  <a:schemeClr val="accent6">
                    <a:lumMod val="75000"/>
                  </a:schemeClr>
                </a:solidFill>
                <a:latin typeface="Baskerville Old Face" pitchFamily="18" charset="0"/>
                <a:cs typeface="+mn-cs"/>
              </a:rPr>
              <a:t>Bordetella</a:t>
            </a:r>
            <a:r>
              <a:rPr lang="en-US" sz="2400" i="1" dirty="0">
                <a:solidFill>
                  <a:schemeClr val="accent6">
                    <a:lumMod val="75000"/>
                  </a:schemeClr>
                </a:solidFill>
                <a:latin typeface="Baskerville Old Face" pitchFamily="18" charset="0"/>
                <a:cs typeface="+mn-cs"/>
              </a:rPr>
              <a:t> </a:t>
            </a:r>
            <a:r>
              <a:rPr lang="en-US" sz="2400" i="1" dirty="0" err="1">
                <a:solidFill>
                  <a:schemeClr val="accent6">
                    <a:lumMod val="75000"/>
                  </a:schemeClr>
                </a:solidFill>
                <a:latin typeface="Baskerville Old Face" pitchFamily="18" charset="0"/>
                <a:cs typeface="+mn-cs"/>
              </a:rPr>
              <a:t>pertussis</a:t>
            </a:r>
            <a:endParaRPr lang="en-US" sz="2400" i="1" dirty="0">
              <a:solidFill>
                <a:schemeClr val="accent6">
                  <a:lumMod val="75000"/>
                </a:schemeClr>
              </a:solidFill>
              <a:latin typeface="Baskerville Old Face" pitchFamily="18" charset="0"/>
              <a:cs typeface="+mn-cs"/>
            </a:endParaRPr>
          </a:p>
          <a:p>
            <a:pPr fontAlgn="auto">
              <a:spcBef>
                <a:spcPts val="0"/>
              </a:spcBef>
              <a:spcAft>
                <a:spcPts val="0"/>
              </a:spcAft>
              <a:defRPr/>
            </a:pPr>
            <a:r>
              <a:rPr lang="en-US" sz="2400" i="1" dirty="0" err="1">
                <a:solidFill>
                  <a:schemeClr val="accent6">
                    <a:lumMod val="75000"/>
                  </a:schemeClr>
                </a:solidFill>
                <a:latin typeface="Baskerville Old Face" pitchFamily="18" charset="0"/>
                <a:cs typeface="+mn-cs"/>
              </a:rPr>
              <a:t>Herpsvirus</a:t>
            </a:r>
            <a:r>
              <a:rPr lang="en-US" sz="2400" i="1" dirty="0">
                <a:solidFill>
                  <a:schemeClr val="accent6">
                    <a:lumMod val="75000"/>
                  </a:schemeClr>
                </a:solidFill>
                <a:latin typeface="Baskerville Old Face" pitchFamily="18" charset="0"/>
                <a:cs typeface="+mn-cs"/>
              </a:rPr>
              <a:t> (Bovine &amp; Human all type )</a:t>
            </a:r>
          </a:p>
          <a:p>
            <a:pPr fontAlgn="auto">
              <a:spcBef>
                <a:spcPts val="0"/>
              </a:spcBef>
              <a:spcAft>
                <a:spcPts val="0"/>
              </a:spcAft>
              <a:defRPr/>
            </a:pPr>
            <a:r>
              <a:rPr lang="en-US" sz="2400" i="1" dirty="0">
                <a:solidFill>
                  <a:schemeClr val="accent6">
                    <a:lumMod val="75000"/>
                  </a:schemeClr>
                </a:solidFill>
                <a:latin typeface="Baskerville Old Face" pitchFamily="18" charset="0"/>
                <a:cs typeface="+mn-cs"/>
              </a:rPr>
              <a:t>Leukemia virus</a:t>
            </a:r>
          </a:p>
          <a:p>
            <a:pPr fontAlgn="auto">
              <a:spcBef>
                <a:spcPts val="0"/>
              </a:spcBef>
              <a:spcAft>
                <a:spcPts val="0"/>
              </a:spcAft>
              <a:defRPr/>
            </a:pPr>
            <a:r>
              <a:rPr lang="en-US" sz="2400" i="1" dirty="0" err="1">
                <a:solidFill>
                  <a:schemeClr val="accent6">
                    <a:lumMod val="75000"/>
                  </a:schemeClr>
                </a:solidFill>
                <a:latin typeface="Baskerville Old Face" pitchFamily="18" charset="0"/>
                <a:cs typeface="+mn-cs"/>
              </a:rPr>
              <a:t>Klebsiella</a:t>
            </a:r>
            <a:r>
              <a:rPr lang="en-US" sz="2400" i="1" dirty="0">
                <a:solidFill>
                  <a:schemeClr val="accent6">
                    <a:lumMod val="75000"/>
                  </a:schemeClr>
                </a:solidFill>
                <a:latin typeface="Baskerville Old Face" pitchFamily="18" charset="0"/>
                <a:cs typeface="+mn-cs"/>
              </a:rPr>
              <a:t> </a:t>
            </a:r>
            <a:r>
              <a:rPr lang="en-US" sz="2400" i="1" dirty="0" err="1">
                <a:solidFill>
                  <a:schemeClr val="accent6">
                    <a:lumMod val="75000"/>
                  </a:schemeClr>
                </a:solidFill>
                <a:latin typeface="Baskerville Old Face" pitchFamily="18" charset="0"/>
                <a:cs typeface="+mn-cs"/>
              </a:rPr>
              <a:t>pneumoniae</a:t>
            </a:r>
            <a:endParaRPr lang="en-US" sz="2400" i="1" dirty="0">
              <a:solidFill>
                <a:schemeClr val="accent6">
                  <a:lumMod val="75000"/>
                </a:schemeClr>
              </a:solidFill>
              <a:latin typeface="Baskerville Old Face" pitchFamily="18" charset="0"/>
              <a:cs typeface="+mn-cs"/>
            </a:endParaRPr>
          </a:p>
          <a:p>
            <a:pPr fontAlgn="auto">
              <a:spcBef>
                <a:spcPts val="0"/>
              </a:spcBef>
              <a:spcAft>
                <a:spcPts val="0"/>
              </a:spcAft>
              <a:defRPr/>
            </a:pPr>
            <a:r>
              <a:rPr lang="en-US" sz="2400" i="1" dirty="0">
                <a:solidFill>
                  <a:schemeClr val="accent6">
                    <a:lumMod val="75000"/>
                  </a:schemeClr>
                </a:solidFill>
                <a:latin typeface="Baskerville Old Face" pitchFamily="18" charset="0"/>
                <a:cs typeface="+mn-cs"/>
              </a:rPr>
              <a:t>Influenza A virus</a:t>
            </a:r>
          </a:p>
          <a:p>
            <a:pPr fontAlgn="auto">
              <a:spcBef>
                <a:spcPts val="0"/>
              </a:spcBef>
              <a:spcAft>
                <a:spcPts val="0"/>
              </a:spcAft>
              <a:defRPr/>
            </a:pPr>
            <a:r>
              <a:rPr lang="en-US" sz="2400" i="1" dirty="0">
                <a:solidFill>
                  <a:schemeClr val="accent6">
                    <a:lumMod val="75000"/>
                  </a:schemeClr>
                </a:solidFill>
                <a:latin typeface="Baskerville Old Face" pitchFamily="18" charset="0"/>
                <a:cs typeface="+mn-cs"/>
              </a:rPr>
              <a:t>Helicobacter pylori</a:t>
            </a:r>
          </a:p>
          <a:p>
            <a:pPr fontAlgn="auto">
              <a:spcBef>
                <a:spcPts val="0"/>
              </a:spcBef>
              <a:spcAft>
                <a:spcPts val="0"/>
              </a:spcAft>
              <a:defRPr/>
            </a:pPr>
            <a:r>
              <a:rPr lang="en-US" sz="2400" i="1" dirty="0">
                <a:solidFill>
                  <a:schemeClr val="accent6">
                    <a:lumMod val="75000"/>
                  </a:schemeClr>
                </a:solidFill>
                <a:latin typeface="Baskerville Old Face" pitchFamily="18" charset="0"/>
                <a:cs typeface="+mn-cs"/>
              </a:rPr>
              <a:t>Hepatitis virus ( </a:t>
            </a:r>
            <a:r>
              <a:rPr lang="en-US" sz="2400" i="1" dirty="0" err="1">
                <a:solidFill>
                  <a:schemeClr val="accent6">
                    <a:lumMod val="75000"/>
                  </a:schemeClr>
                </a:solidFill>
                <a:latin typeface="Baskerville Old Face" pitchFamily="18" charset="0"/>
                <a:cs typeface="+mn-cs"/>
              </a:rPr>
              <a:t>A,B,C,Delta</a:t>
            </a:r>
            <a:r>
              <a:rPr lang="en-US" sz="2400" i="1" dirty="0">
                <a:solidFill>
                  <a:schemeClr val="accent6">
                    <a:lumMod val="75000"/>
                  </a:schemeClr>
                </a:solidFill>
                <a:latin typeface="Baskerville Old Face" pitchFamily="18" charset="0"/>
                <a:cs typeface="+mn-cs"/>
              </a:rPr>
              <a:t> )</a:t>
            </a:r>
          </a:p>
          <a:p>
            <a:pPr fontAlgn="auto">
              <a:spcBef>
                <a:spcPts val="0"/>
              </a:spcBef>
              <a:spcAft>
                <a:spcPts val="0"/>
              </a:spcAft>
              <a:defRPr/>
            </a:pPr>
            <a:r>
              <a:rPr lang="en-US" sz="2400" i="1" dirty="0">
                <a:solidFill>
                  <a:schemeClr val="accent6">
                    <a:lumMod val="75000"/>
                  </a:schemeClr>
                </a:solidFill>
                <a:latin typeface="Baskerville Old Face" pitchFamily="18" charset="0"/>
                <a:cs typeface="+mn-cs"/>
              </a:rPr>
              <a:t>HIV ( type1&amp;2 )</a:t>
            </a:r>
          </a:p>
          <a:p>
            <a:pPr fontAlgn="auto">
              <a:spcBef>
                <a:spcPts val="0"/>
              </a:spcBef>
              <a:spcAft>
                <a:spcPts val="0"/>
              </a:spcAft>
              <a:defRPr/>
            </a:pPr>
            <a:r>
              <a:rPr lang="en-US" sz="2400" i="1" dirty="0" err="1">
                <a:solidFill>
                  <a:schemeClr val="accent6">
                    <a:lumMod val="75000"/>
                  </a:schemeClr>
                </a:solidFill>
                <a:latin typeface="Baskerville Old Face" pitchFamily="18" charset="0"/>
                <a:cs typeface="+mn-cs"/>
              </a:rPr>
              <a:t>Leishmania</a:t>
            </a:r>
            <a:r>
              <a:rPr lang="en-US" sz="2400" i="1" dirty="0">
                <a:solidFill>
                  <a:schemeClr val="accent6">
                    <a:lumMod val="75000"/>
                  </a:schemeClr>
                </a:solidFill>
                <a:latin typeface="Baskerville Old Face" pitchFamily="18" charset="0"/>
                <a:cs typeface="+mn-cs"/>
              </a:rPr>
              <a:t> </a:t>
            </a:r>
          </a:p>
          <a:p>
            <a:pPr fontAlgn="auto">
              <a:spcBef>
                <a:spcPts val="0"/>
              </a:spcBef>
              <a:spcAft>
                <a:spcPts val="0"/>
              </a:spcAft>
              <a:defRPr/>
            </a:pPr>
            <a:r>
              <a:rPr lang="en-US" sz="2400" i="1" dirty="0" err="1">
                <a:solidFill>
                  <a:schemeClr val="accent6">
                    <a:lumMod val="75000"/>
                  </a:schemeClr>
                </a:solidFill>
                <a:latin typeface="Baskerville Old Face" pitchFamily="18" charset="0"/>
                <a:cs typeface="+mn-cs"/>
              </a:rPr>
              <a:t>Neisseria</a:t>
            </a:r>
            <a:r>
              <a:rPr lang="en-US" sz="2400" i="1" dirty="0">
                <a:solidFill>
                  <a:schemeClr val="accent6">
                    <a:lumMod val="75000"/>
                  </a:schemeClr>
                </a:solidFill>
                <a:latin typeface="Baskerville Old Face" pitchFamily="18" charset="0"/>
                <a:cs typeface="+mn-cs"/>
              </a:rPr>
              <a:t> </a:t>
            </a:r>
            <a:r>
              <a:rPr lang="en-US" sz="2400" i="1" dirty="0" err="1">
                <a:solidFill>
                  <a:schemeClr val="accent6">
                    <a:lumMod val="75000"/>
                  </a:schemeClr>
                </a:solidFill>
                <a:latin typeface="Baskerville Old Face" pitchFamily="18" charset="0"/>
                <a:cs typeface="+mn-cs"/>
              </a:rPr>
              <a:t>meningitidis</a:t>
            </a:r>
            <a:endParaRPr lang="en-US" sz="2400" i="1" dirty="0">
              <a:solidFill>
                <a:schemeClr val="accent6">
                  <a:lumMod val="75000"/>
                </a:schemeClr>
              </a:solidFill>
              <a:latin typeface="Baskerville Old Face" pitchFamily="18" charset="0"/>
              <a:cs typeface="+mn-cs"/>
            </a:endParaRPr>
          </a:p>
          <a:p>
            <a:pPr fontAlgn="auto">
              <a:spcBef>
                <a:spcPts val="0"/>
              </a:spcBef>
              <a:spcAft>
                <a:spcPts val="0"/>
              </a:spcAft>
              <a:defRPr/>
            </a:pPr>
            <a:r>
              <a:rPr lang="en-US" sz="2400" i="1" dirty="0">
                <a:solidFill>
                  <a:schemeClr val="accent6">
                    <a:lumMod val="75000"/>
                  </a:schemeClr>
                </a:solidFill>
                <a:latin typeface="Baskerville Old Face" pitchFamily="18" charset="0"/>
                <a:cs typeface="+mn-cs"/>
              </a:rPr>
              <a:t>Respiratory </a:t>
            </a:r>
            <a:r>
              <a:rPr lang="en-US" sz="2400" i="1" dirty="0" err="1">
                <a:solidFill>
                  <a:schemeClr val="accent6">
                    <a:lumMod val="75000"/>
                  </a:schemeClr>
                </a:solidFill>
                <a:latin typeface="Baskerville Old Face" pitchFamily="18" charset="0"/>
                <a:cs typeface="+mn-cs"/>
              </a:rPr>
              <a:t>Syncytial</a:t>
            </a:r>
            <a:r>
              <a:rPr lang="en-US" sz="2400" i="1" dirty="0">
                <a:solidFill>
                  <a:schemeClr val="accent6">
                    <a:lumMod val="75000"/>
                  </a:schemeClr>
                </a:solidFill>
                <a:latin typeface="Baskerville Old Face" pitchFamily="18" charset="0"/>
                <a:cs typeface="+mn-cs"/>
              </a:rPr>
              <a:t> virus</a:t>
            </a:r>
          </a:p>
          <a:p>
            <a:pPr fontAlgn="auto">
              <a:spcBef>
                <a:spcPts val="0"/>
              </a:spcBef>
              <a:spcAft>
                <a:spcPts val="0"/>
              </a:spcAft>
              <a:defRPr/>
            </a:pPr>
            <a:r>
              <a:rPr lang="en-US" sz="2400" i="1" dirty="0" err="1">
                <a:solidFill>
                  <a:schemeClr val="accent6">
                    <a:lumMod val="75000"/>
                  </a:schemeClr>
                </a:solidFill>
                <a:latin typeface="Baskerville Old Face" pitchFamily="18" charset="0"/>
                <a:cs typeface="+mn-cs"/>
              </a:rPr>
              <a:t>Shigella</a:t>
            </a:r>
            <a:endParaRPr lang="en-US" sz="2400" i="1" dirty="0">
              <a:solidFill>
                <a:schemeClr val="accent6">
                  <a:lumMod val="75000"/>
                </a:schemeClr>
              </a:solidFill>
              <a:latin typeface="Baskerville Old Face" pitchFamily="18" charset="0"/>
              <a:cs typeface="+mn-cs"/>
            </a:endParaRPr>
          </a:p>
          <a:p>
            <a:pPr fontAlgn="auto">
              <a:spcBef>
                <a:spcPts val="0"/>
              </a:spcBef>
              <a:spcAft>
                <a:spcPts val="0"/>
              </a:spcAft>
              <a:defRPr/>
            </a:pPr>
            <a:r>
              <a:rPr lang="en-US" sz="2400" i="1" dirty="0">
                <a:solidFill>
                  <a:schemeClr val="accent6">
                    <a:lumMod val="75000"/>
                  </a:schemeClr>
                </a:solidFill>
                <a:latin typeface="Baskerville Old Face" pitchFamily="18" charset="0"/>
                <a:cs typeface="+mn-cs"/>
              </a:rPr>
              <a:t>Streptococcus</a:t>
            </a:r>
          </a:p>
          <a:p>
            <a:pPr fontAlgn="auto">
              <a:spcBef>
                <a:spcPts val="0"/>
              </a:spcBef>
              <a:spcAft>
                <a:spcPts val="0"/>
              </a:spcAft>
              <a:defRPr/>
            </a:pPr>
            <a:r>
              <a:rPr lang="en-US" sz="2400" i="1" dirty="0">
                <a:solidFill>
                  <a:schemeClr val="accent6">
                    <a:lumMod val="75000"/>
                  </a:schemeClr>
                </a:solidFill>
                <a:latin typeface="Baskerville Old Face" pitchFamily="18" charset="0"/>
                <a:cs typeface="+mn-cs"/>
              </a:rPr>
              <a:t>&amp; …</a:t>
            </a:r>
          </a:p>
        </p:txBody>
      </p:sp>
      <p:sp>
        <p:nvSpPr>
          <p:cNvPr id="6" name="Date Placeholder 5">
            <a:extLst>
              <a:ext uri="{FF2B5EF4-FFF2-40B4-BE49-F238E27FC236}">
                <a16:creationId xmlns:a16="http://schemas.microsoft.com/office/drawing/2014/main" id="{5563ED99-C02F-A380-889F-B2E7F09C14B2}"/>
              </a:ext>
            </a:extLst>
          </p:cNvPr>
          <p:cNvSpPr>
            <a:spLocks noGrp="1"/>
          </p:cNvSpPr>
          <p:nvPr>
            <p:ph type="dt" sz="quarter" idx="10"/>
          </p:nvPr>
        </p:nvSpPr>
        <p:spPr/>
        <p:txBody>
          <a:bodyPr/>
          <a:lstStyle/>
          <a:p>
            <a:pPr>
              <a:defRPr/>
            </a:pPr>
            <a:fld id="{0D6AD133-2DDC-4306-A6F0-254E8E19E52C}"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7" name="Slide Number Placeholder 6">
            <a:extLst>
              <a:ext uri="{FF2B5EF4-FFF2-40B4-BE49-F238E27FC236}">
                <a16:creationId xmlns:a16="http://schemas.microsoft.com/office/drawing/2014/main" id="{57765C8A-9499-1A34-D048-D14B3499E92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92368F-1473-4A66-BB72-92F3A585F78C}" type="slidenum">
              <a:rPr lang="en-US" altLang="en-US">
                <a:solidFill>
                  <a:srgbClr val="0D0D0D"/>
                </a:solidFill>
                <a:latin typeface="Gill Sans MT" panose="020B0502020104020203" pitchFamily="34" charset="0"/>
              </a:rPr>
              <a:pPr eaLnBrk="1" hangingPunct="1"/>
              <a:t>28</a:t>
            </a:fld>
            <a:endParaRPr lang="en-US" altLang="en-US">
              <a:solidFill>
                <a:srgbClr val="0D0D0D"/>
              </a:solidFill>
              <a:latin typeface="Gill Sans MT" panose="020B0502020104020203" pitchFamily="34" charset="0"/>
            </a:endParaRPr>
          </a:p>
        </p:txBody>
      </p:sp>
      <p:pic>
        <p:nvPicPr>
          <p:cNvPr id="15" name="Picture 14" descr="DNA_logo.jpg">
            <a:extLst>
              <a:ext uri="{FF2B5EF4-FFF2-40B4-BE49-F238E27FC236}">
                <a16:creationId xmlns:a16="http://schemas.microsoft.com/office/drawing/2014/main" id="{76D89500-A297-1DAB-F325-8F17E32C0C35}"/>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16" name="Picture 15" descr="DNA_logo.jpg">
            <a:extLst>
              <a:ext uri="{FF2B5EF4-FFF2-40B4-BE49-F238E27FC236}">
                <a16:creationId xmlns:a16="http://schemas.microsoft.com/office/drawing/2014/main" id="{2EED02F0-C7FC-B0B3-1885-2C5D42B243A6}"/>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36873" name="Rectangle 16">
            <a:extLst>
              <a:ext uri="{FF2B5EF4-FFF2-40B4-BE49-F238E27FC236}">
                <a16:creationId xmlns:a16="http://schemas.microsoft.com/office/drawing/2014/main" id="{D76A182E-6FA2-C057-B243-C1AC0119E2B5}"/>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36874" name="Rectangle 17">
            <a:extLst>
              <a:ext uri="{FF2B5EF4-FFF2-40B4-BE49-F238E27FC236}">
                <a16:creationId xmlns:a16="http://schemas.microsoft.com/office/drawing/2014/main" id="{0A63A6F6-80E3-16BA-C107-352B097E586C}"/>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36875" name="Rectangle 18">
            <a:extLst>
              <a:ext uri="{FF2B5EF4-FFF2-40B4-BE49-F238E27FC236}">
                <a16:creationId xmlns:a16="http://schemas.microsoft.com/office/drawing/2014/main" id="{EEE97535-842A-927F-193C-61C68BCC58C0}"/>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36876" name="Rectangle 19">
            <a:extLst>
              <a:ext uri="{FF2B5EF4-FFF2-40B4-BE49-F238E27FC236}">
                <a16:creationId xmlns:a16="http://schemas.microsoft.com/office/drawing/2014/main" id="{76D6D883-3382-4318-7633-D24A83C22E97}"/>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36877" name="Rectangle 20">
            <a:extLst>
              <a:ext uri="{FF2B5EF4-FFF2-40B4-BE49-F238E27FC236}">
                <a16:creationId xmlns:a16="http://schemas.microsoft.com/office/drawing/2014/main" id="{8367B30F-60C8-59D5-045A-F7D6F2EF2155}"/>
              </a:ext>
            </a:extLst>
          </p:cNvPr>
          <p:cNvSpPr>
            <a:spLocks noChangeArrowheads="1"/>
          </p:cNvSpPr>
          <p:nvPr/>
        </p:nvSpPr>
        <p:spPr bwMode="auto">
          <a:xfrm rot="1402830">
            <a:off x="7616825" y="3768725"/>
            <a:ext cx="1568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in medicine</a:t>
            </a:r>
            <a:endParaRPr lang="en-US" altLang="en-US" sz="2400" b="1">
              <a:solidFill>
                <a:srgbClr val="FF0000"/>
              </a:solidFill>
            </a:endParaRPr>
          </a:p>
        </p:txBody>
      </p:sp>
      <p:sp>
        <p:nvSpPr>
          <p:cNvPr id="36878" name="Rectangle 21">
            <a:extLst>
              <a:ext uri="{FF2B5EF4-FFF2-40B4-BE49-F238E27FC236}">
                <a16:creationId xmlns:a16="http://schemas.microsoft.com/office/drawing/2014/main" id="{695BDFB3-2B53-9244-6164-F87B591BA097}"/>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36879" name="Rectangle 22">
            <a:extLst>
              <a:ext uri="{FF2B5EF4-FFF2-40B4-BE49-F238E27FC236}">
                <a16:creationId xmlns:a16="http://schemas.microsoft.com/office/drawing/2014/main" id="{8B1FEC84-95FD-755C-6E9A-10C1FB4DE119}"/>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4" name="Rectangle 23">
            <a:extLst>
              <a:ext uri="{FF2B5EF4-FFF2-40B4-BE49-F238E27FC236}">
                <a16:creationId xmlns:a16="http://schemas.microsoft.com/office/drawing/2014/main" id="{EF8F2757-E7E5-5E10-390D-CA9B9EA9801F}"/>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70CFC-B199-9B1B-A070-E0C695E5A784}"/>
              </a:ext>
            </a:extLst>
          </p:cNvPr>
          <p:cNvSpPr>
            <a:spLocks noGrp="1"/>
          </p:cNvSpPr>
          <p:nvPr>
            <p:ph type="dt" sz="quarter" idx="10"/>
          </p:nvPr>
        </p:nvSpPr>
        <p:spPr/>
        <p:txBody>
          <a:bodyPr/>
          <a:lstStyle/>
          <a:p>
            <a:pPr>
              <a:defRPr/>
            </a:pPr>
            <a:fld id="{E08E4DFA-491F-4D0A-B780-AD46EDB67BCE}" type="datetime1">
              <a:rPr lang="en-US" smtClean="0"/>
              <a:pPr>
                <a:defRPr/>
              </a:pPr>
              <a:t>3/14/2023</a:t>
            </a:fld>
            <a:endParaRPr lang="en-US"/>
          </a:p>
        </p:txBody>
      </p:sp>
      <p:sp>
        <p:nvSpPr>
          <p:cNvPr id="3" name="Slide Number Placeholder 2">
            <a:extLst>
              <a:ext uri="{FF2B5EF4-FFF2-40B4-BE49-F238E27FC236}">
                <a16:creationId xmlns:a16="http://schemas.microsoft.com/office/drawing/2014/main" id="{07109EF4-64C5-5593-C49B-235396F8C48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A6149F-079A-48DD-B5DF-711B65A3265B}" type="slidenum">
              <a:rPr lang="en-US" altLang="en-US">
                <a:solidFill>
                  <a:srgbClr val="B5A788"/>
                </a:solidFill>
                <a:latin typeface="Gill Sans MT" panose="020B0502020104020203" pitchFamily="34" charset="0"/>
              </a:rPr>
              <a:pPr eaLnBrk="1" hangingPunct="1"/>
              <a:t>29</a:t>
            </a:fld>
            <a:endParaRPr lang="en-US" altLang="en-US">
              <a:solidFill>
                <a:srgbClr val="B5A788"/>
              </a:solidFill>
              <a:latin typeface="Gill Sans MT" panose="020B0502020104020203" pitchFamily="34" charset="0"/>
            </a:endParaRPr>
          </a:p>
        </p:txBody>
      </p:sp>
      <p:sp>
        <p:nvSpPr>
          <p:cNvPr id="37892" name="Rectangle 3">
            <a:extLst>
              <a:ext uri="{FF2B5EF4-FFF2-40B4-BE49-F238E27FC236}">
                <a16:creationId xmlns:a16="http://schemas.microsoft.com/office/drawing/2014/main" id="{C49436F4-2E30-A69F-10F0-64D081289BD6}"/>
              </a:ext>
            </a:extLst>
          </p:cNvPr>
          <p:cNvSpPr>
            <a:spLocks noChangeArrowheads="1"/>
          </p:cNvSpPr>
          <p:nvPr/>
        </p:nvSpPr>
        <p:spPr bwMode="auto">
          <a:xfrm>
            <a:off x="3754438" y="0"/>
            <a:ext cx="1817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i="1">
                <a:solidFill>
                  <a:srgbClr val="231F57"/>
                </a:solidFill>
                <a:latin typeface="Times New Roman" panose="02020603050405020304" pitchFamily="18" charset="0"/>
                <a:cs typeface="Times New Roman" panose="02020603050405020304" pitchFamily="18" charset="0"/>
              </a:rPr>
              <a:t>Conclusion</a:t>
            </a:r>
            <a:endParaRPr lang="en-US" altLang="en-US" sz="2800"/>
          </a:p>
        </p:txBody>
      </p:sp>
      <p:pic>
        <p:nvPicPr>
          <p:cNvPr id="37893" name="Picture 3" descr="C:\Documents and Settings\DELL\My Documents\My Pictures\images.jpg">
            <a:extLst>
              <a:ext uri="{FF2B5EF4-FFF2-40B4-BE49-F238E27FC236}">
                <a16:creationId xmlns:a16="http://schemas.microsoft.com/office/drawing/2014/main" id="{0525F534-E1B2-A751-E9B5-E40AB0569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NA_logo.jpg">
            <a:extLst>
              <a:ext uri="{FF2B5EF4-FFF2-40B4-BE49-F238E27FC236}">
                <a16:creationId xmlns:a16="http://schemas.microsoft.com/office/drawing/2014/main" id="{B1174D1D-B6A4-4529-2688-4C58C5688E94}"/>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7" name="Picture 6" descr="DNA_logo.jpg">
            <a:extLst>
              <a:ext uri="{FF2B5EF4-FFF2-40B4-BE49-F238E27FC236}">
                <a16:creationId xmlns:a16="http://schemas.microsoft.com/office/drawing/2014/main" id="{4D1BDADF-88A5-CEDD-83CD-D4394D382F0E}"/>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37896" name="Rectangle 7">
            <a:extLst>
              <a:ext uri="{FF2B5EF4-FFF2-40B4-BE49-F238E27FC236}">
                <a16:creationId xmlns:a16="http://schemas.microsoft.com/office/drawing/2014/main" id="{925106F4-4D5F-F94D-214C-72EC93F26A54}"/>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37897" name="Rectangle 8">
            <a:extLst>
              <a:ext uri="{FF2B5EF4-FFF2-40B4-BE49-F238E27FC236}">
                <a16:creationId xmlns:a16="http://schemas.microsoft.com/office/drawing/2014/main" id="{344FCD34-00B7-28F1-C01A-7705B8FF3A81}"/>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37898" name="Rectangle 9">
            <a:extLst>
              <a:ext uri="{FF2B5EF4-FFF2-40B4-BE49-F238E27FC236}">
                <a16:creationId xmlns:a16="http://schemas.microsoft.com/office/drawing/2014/main" id="{E3666F55-D777-2E9B-DADD-F477FD667ACB}"/>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37899" name="Rectangle 10">
            <a:extLst>
              <a:ext uri="{FF2B5EF4-FFF2-40B4-BE49-F238E27FC236}">
                <a16:creationId xmlns:a16="http://schemas.microsoft.com/office/drawing/2014/main" id="{AF8F0AFB-CAB7-BF70-E197-CC44E836EE0B}"/>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37900" name="Rectangle 11">
            <a:extLst>
              <a:ext uri="{FF2B5EF4-FFF2-40B4-BE49-F238E27FC236}">
                <a16:creationId xmlns:a16="http://schemas.microsoft.com/office/drawing/2014/main" id="{7371C327-BF65-8A5F-5657-A1901A331F5A}"/>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37901" name="Rectangle 12">
            <a:extLst>
              <a:ext uri="{FF2B5EF4-FFF2-40B4-BE49-F238E27FC236}">
                <a16:creationId xmlns:a16="http://schemas.microsoft.com/office/drawing/2014/main" id="{EF650568-893D-F784-D839-03D1812BA0EE}"/>
              </a:ext>
            </a:extLst>
          </p:cNvPr>
          <p:cNvSpPr>
            <a:spLocks noChangeArrowheads="1"/>
          </p:cNvSpPr>
          <p:nvPr/>
        </p:nvSpPr>
        <p:spPr bwMode="auto">
          <a:xfrm rot="1377403">
            <a:off x="7651750" y="4600575"/>
            <a:ext cx="1655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Conclusion</a:t>
            </a:r>
            <a:endParaRPr lang="en-US" altLang="en-US" sz="2400" b="1">
              <a:solidFill>
                <a:srgbClr val="FF0000"/>
              </a:solidFill>
            </a:endParaRPr>
          </a:p>
        </p:txBody>
      </p:sp>
      <p:sp>
        <p:nvSpPr>
          <p:cNvPr id="37902" name="Rectangle 13">
            <a:extLst>
              <a:ext uri="{FF2B5EF4-FFF2-40B4-BE49-F238E27FC236}">
                <a16:creationId xmlns:a16="http://schemas.microsoft.com/office/drawing/2014/main" id="{AABF1FB0-393C-4FEC-A5FA-BB10E7810A73}"/>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15" name="Rectangle 14">
            <a:extLst>
              <a:ext uri="{FF2B5EF4-FFF2-40B4-BE49-F238E27FC236}">
                <a16:creationId xmlns:a16="http://schemas.microsoft.com/office/drawing/2014/main" id="{F83813EB-F4A3-F3D6-0E72-55DBA4E0788F}"/>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
        <p:nvSpPr>
          <p:cNvPr id="37904" name="Rectangle 15">
            <a:extLst>
              <a:ext uri="{FF2B5EF4-FFF2-40B4-BE49-F238E27FC236}">
                <a16:creationId xmlns:a16="http://schemas.microsoft.com/office/drawing/2014/main" id="{3AFDD9B8-9226-3F41-51A2-AF7928865C67}"/>
              </a:ext>
            </a:extLst>
          </p:cNvPr>
          <p:cNvSpPr>
            <a:spLocks noChangeArrowheads="1"/>
          </p:cNvSpPr>
          <p:nvPr/>
        </p:nvSpPr>
        <p:spPr bwMode="auto">
          <a:xfrm>
            <a:off x="928688" y="1071563"/>
            <a:ext cx="664368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latin typeface="Baskerville Old Face" panose="02020602080505020303" pitchFamily="18" charset="0"/>
              </a:rPr>
              <a:t>PCR has proved to be a useful tool in research and diagnosis. However, its use has also brought new challenges to research. The sensitivity found in PCR technology and the availability of quantitative results will bring new problems to the interpretation of these results. A great deal of work is needed to generate a basis of knowledge for correct interpretation of these tests. In medicine, PCR-based diagnostics are just becoming widely used and because of the increased cost-effectiveness of the newer assays, knowledge for their interpretation will soon become available.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C9759F-1A01-B7B7-739C-3708CE192717}"/>
              </a:ext>
            </a:extLst>
          </p:cNvPr>
          <p:cNvSpPr/>
          <p:nvPr/>
        </p:nvSpPr>
        <p:spPr>
          <a:xfrm>
            <a:off x="990600" y="0"/>
            <a:ext cx="3519488" cy="584200"/>
          </a:xfrm>
          <a:prstGeom prst="rect">
            <a:avLst/>
          </a:prstGeom>
        </p:spPr>
        <p:txBody>
          <a:bodyPr wrap="none">
            <a:spAutoFit/>
          </a:bodyPr>
          <a:lstStyle/>
          <a:p>
            <a:pPr algn="ctr" fontAlgn="auto">
              <a:spcBef>
                <a:spcPts val="0"/>
              </a:spcBef>
              <a:spcAft>
                <a:spcPts val="0"/>
              </a:spcAft>
              <a:defRPr/>
            </a:pPr>
            <a:r>
              <a:rPr lang="en-US" sz="3200" i="1" dirty="0">
                <a:solidFill>
                  <a:schemeClr val="tx1">
                    <a:lumMod val="95000"/>
                    <a:lumOff val="5000"/>
                  </a:schemeClr>
                </a:solidFill>
                <a:latin typeface="Times New Roman" pitchFamily="18" charset="0"/>
                <a:cs typeface="Times New Roman" pitchFamily="18" charset="0"/>
              </a:rPr>
              <a:t>Introduction to PCR</a:t>
            </a:r>
            <a:endParaRPr lang="en-US" sz="3200" dirty="0">
              <a:solidFill>
                <a:schemeClr val="tx1">
                  <a:lumMod val="95000"/>
                  <a:lumOff val="5000"/>
                </a:schemeClr>
              </a:solidFill>
              <a:latin typeface="+mn-lt"/>
              <a:cs typeface="+mn-cs"/>
            </a:endParaRPr>
          </a:p>
        </p:txBody>
      </p:sp>
      <p:sp>
        <p:nvSpPr>
          <p:cNvPr id="5" name="TextBox 4">
            <a:extLst>
              <a:ext uri="{FF2B5EF4-FFF2-40B4-BE49-F238E27FC236}">
                <a16:creationId xmlns:a16="http://schemas.microsoft.com/office/drawing/2014/main" id="{2646B35C-E84E-6176-63E8-4D1609C824AA}"/>
              </a:ext>
            </a:extLst>
          </p:cNvPr>
          <p:cNvSpPr txBox="1"/>
          <p:nvPr/>
        </p:nvSpPr>
        <p:spPr>
          <a:xfrm>
            <a:off x="914400" y="914400"/>
            <a:ext cx="6477000" cy="1200150"/>
          </a:xfrm>
          <a:prstGeom prst="rect">
            <a:avLst/>
          </a:prstGeom>
          <a:noFill/>
        </p:spPr>
        <p:txBody>
          <a:bodyPr>
            <a:spAutoFit/>
          </a:bodyPr>
          <a:lstStyle/>
          <a:p>
            <a:pPr fontAlgn="auto">
              <a:spcBef>
                <a:spcPts val="0"/>
              </a:spcBef>
              <a:spcAft>
                <a:spcPts val="0"/>
              </a:spcAft>
              <a:defRPr/>
            </a:pPr>
            <a:r>
              <a:rPr lang="en-US" sz="2400" dirty="0">
                <a:solidFill>
                  <a:schemeClr val="tx1">
                    <a:lumMod val="95000"/>
                    <a:lumOff val="5000"/>
                  </a:schemeClr>
                </a:solidFill>
                <a:latin typeface="Baskerville Old Face" pitchFamily="18" charset="0"/>
                <a:cs typeface="+mn-cs"/>
              </a:rPr>
              <a:t>PCR was invented in 1984 by ( </a:t>
            </a:r>
            <a:r>
              <a:rPr lang="en-US" sz="2400" dirty="0" err="1">
                <a:solidFill>
                  <a:schemeClr val="tx1">
                    <a:lumMod val="95000"/>
                    <a:lumOff val="5000"/>
                  </a:schemeClr>
                </a:solidFill>
                <a:latin typeface="Baskerville Old Face" pitchFamily="18" charset="0"/>
                <a:cs typeface="+mn-cs"/>
              </a:rPr>
              <a:t>Kary</a:t>
            </a:r>
            <a:r>
              <a:rPr lang="en-US" sz="2400" dirty="0">
                <a:solidFill>
                  <a:schemeClr val="tx1">
                    <a:lumMod val="95000"/>
                    <a:lumOff val="5000"/>
                  </a:schemeClr>
                </a:solidFill>
                <a:latin typeface="Baskerville Old Face" pitchFamily="18" charset="0"/>
                <a:cs typeface="+mn-cs"/>
              </a:rPr>
              <a:t> </a:t>
            </a:r>
            <a:r>
              <a:rPr lang="en-US" sz="2400" dirty="0" err="1">
                <a:solidFill>
                  <a:schemeClr val="tx1">
                    <a:lumMod val="95000"/>
                    <a:lumOff val="5000"/>
                  </a:schemeClr>
                </a:solidFill>
                <a:latin typeface="Baskerville Old Face" pitchFamily="18" charset="0"/>
                <a:cs typeface="+mn-cs"/>
              </a:rPr>
              <a:t>mullis</a:t>
            </a:r>
            <a:r>
              <a:rPr lang="en-US" sz="2400" dirty="0">
                <a:solidFill>
                  <a:schemeClr val="tx1">
                    <a:lumMod val="95000"/>
                    <a:lumOff val="5000"/>
                  </a:schemeClr>
                </a:solidFill>
                <a:latin typeface="Baskerville Old Face" pitchFamily="18" charset="0"/>
                <a:cs typeface="+mn-cs"/>
              </a:rPr>
              <a:t> ) &amp; he received the Nobel Prize in chemistry in 1993, for his invention.</a:t>
            </a:r>
            <a:r>
              <a:rPr lang="en-US" sz="1600" dirty="0">
                <a:solidFill>
                  <a:schemeClr val="tx1">
                    <a:lumMod val="95000"/>
                    <a:lumOff val="5000"/>
                  </a:schemeClr>
                </a:solidFill>
                <a:latin typeface="Baskerville Old Face" pitchFamily="18" charset="0"/>
                <a:cs typeface="+mn-cs"/>
              </a:rPr>
              <a:t>(1)</a:t>
            </a:r>
          </a:p>
        </p:txBody>
      </p:sp>
      <p:pic>
        <p:nvPicPr>
          <p:cNvPr id="12292" name="Picture 1" descr="E:\academic\lecture\main files\baybio2.jpg">
            <a:extLst>
              <a:ext uri="{FF2B5EF4-FFF2-40B4-BE49-F238E27FC236}">
                <a16:creationId xmlns:a16="http://schemas.microsoft.com/office/drawing/2014/main" id="{D61BA959-A849-C0B2-A324-001822E4E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581400"/>
            <a:ext cx="30003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C:\Documents and Settings\DELL\My Documents\My Pictures\images.jpg">
            <a:extLst>
              <a:ext uri="{FF2B5EF4-FFF2-40B4-BE49-F238E27FC236}">
                <a16:creationId xmlns:a16="http://schemas.microsoft.com/office/drawing/2014/main" id="{083E3513-EF26-8826-C78D-4CB0C3AFA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5">
            <a:extLst>
              <a:ext uri="{FF2B5EF4-FFF2-40B4-BE49-F238E27FC236}">
                <a16:creationId xmlns:a16="http://schemas.microsoft.com/office/drawing/2014/main" id="{B628A874-98BB-900F-F423-A5113E9466DA}"/>
              </a:ext>
            </a:extLst>
          </p:cNvPr>
          <p:cNvSpPr txBox="1">
            <a:spLocks noChangeArrowheads="1"/>
          </p:cNvSpPr>
          <p:nvPr/>
        </p:nvSpPr>
        <p:spPr bwMode="auto">
          <a:xfrm>
            <a:off x="914400" y="2057400"/>
            <a:ext cx="640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Baskerville Old Face" panose="02020602080505020303" pitchFamily="18" charset="0"/>
              </a:rPr>
              <a:t>It revolutionized biological methods specially in molecular cloning in a way that it has</a:t>
            </a:r>
          </a:p>
          <a:p>
            <a:pPr eaLnBrk="1" hangingPunct="1"/>
            <a:r>
              <a:rPr lang="en-US" altLang="en-US" sz="2400">
                <a:latin typeface="Baskerville Old Face" panose="02020602080505020303" pitchFamily="18" charset="0"/>
              </a:rPr>
              <a:t>became an inseparable &amp; irreplaceable part of molecular investigations. </a:t>
            </a:r>
          </a:p>
        </p:txBody>
      </p:sp>
      <p:sp>
        <p:nvSpPr>
          <p:cNvPr id="8" name="Date Placeholder 7">
            <a:extLst>
              <a:ext uri="{FF2B5EF4-FFF2-40B4-BE49-F238E27FC236}">
                <a16:creationId xmlns:a16="http://schemas.microsoft.com/office/drawing/2014/main" id="{559AF6F4-7D2E-04C3-B235-6244D0B8BCD6}"/>
              </a:ext>
            </a:extLst>
          </p:cNvPr>
          <p:cNvSpPr>
            <a:spLocks noGrp="1"/>
          </p:cNvSpPr>
          <p:nvPr>
            <p:ph type="dt" sz="quarter" idx="10"/>
          </p:nvPr>
        </p:nvSpPr>
        <p:spPr/>
        <p:txBody>
          <a:bodyPr/>
          <a:lstStyle/>
          <a:p>
            <a:pPr>
              <a:defRPr/>
            </a:pPr>
            <a:fld id="{20A05034-764F-496A-B8EC-E2AF783116F9}"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9" name="Slide Number Placeholder 8">
            <a:extLst>
              <a:ext uri="{FF2B5EF4-FFF2-40B4-BE49-F238E27FC236}">
                <a16:creationId xmlns:a16="http://schemas.microsoft.com/office/drawing/2014/main" id="{C63CB4A9-9AD3-2D30-85DA-12AE226A629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4CCF3E-86D5-4EAA-8DB7-F0CE895DA403}" type="slidenum">
              <a:rPr lang="en-US" altLang="en-US">
                <a:solidFill>
                  <a:srgbClr val="0D0D0D"/>
                </a:solidFill>
                <a:latin typeface="Gill Sans MT" panose="020B0502020104020203" pitchFamily="34" charset="0"/>
              </a:rPr>
              <a:pPr eaLnBrk="1" hangingPunct="1"/>
              <a:t>3</a:t>
            </a:fld>
            <a:endParaRPr lang="en-US" altLang="en-US">
              <a:solidFill>
                <a:srgbClr val="0D0D0D"/>
              </a:solidFill>
              <a:latin typeface="Gill Sans MT" panose="020B0502020104020203" pitchFamily="34" charset="0"/>
            </a:endParaRPr>
          </a:p>
        </p:txBody>
      </p:sp>
      <p:pic>
        <p:nvPicPr>
          <p:cNvPr id="18" name="Picture 17" descr="DNA_logo.jpg">
            <a:extLst>
              <a:ext uri="{FF2B5EF4-FFF2-40B4-BE49-F238E27FC236}">
                <a16:creationId xmlns:a16="http://schemas.microsoft.com/office/drawing/2014/main" id="{303548D5-3B92-8410-E2BA-0488FD13C82C}"/>
              </a:ext>
            </a:extLst>
          </p:cNvPr>
          <p:cNvPicPr>
            <a:picLocks noChangeAspect="1"/>
          </p:cNvPicPr>
          <p:nvPr/>
        </p:nvPicPr>
        <p:blipFill>
          <a:blip r:embed="rId5" cstate="print"/>
          <a:stretch>
            <a:fillRect/>
          </a:stretch>
        </p:blipFill>
        <p:spPr>
          <a:xfrm>
            <a:off x="7824984" y="1371600"/>
            <a:ext cx="1143000" cy="2286000"/>
          </a:xfrm>
          <a:prstGeom prst="rect">
            <a:avLst/>
          </a:prstGeom>
          <a:effectLst/>
          <a:scene3d>
            <a:camera prst="perspectiveFront"/>
            <a:lightRig rig="threePt" dir="t"/>
          </a:scene3d>
        </p:spPr>
      </p:pic>
      <p:pic>
        <p:nvPicPr>
          <p:cNvPr id="19" name="Picture 18" descr="DNA_logo.jpg">
            <a:extLst>
              <a:ext uri="{FF2B5EF4-FFF2-40B4-BE49-F238E27FC236}">
                <a16:creationId xmlns:a16="http://schemas.microsoft.com/office/drawing/2014/main" id="{64A437EA-4710-9E0D-C8CF-22F4C2E16385}"/>
              </a:ext>
            </a:extLst>
          </p:cNvPr>
          <p:cNvPicPr>
            <a:picLocks noChangeAspect="1"/>
          </p:cNvPicPr>
          <p:nvPr/>
        </p:nvPicPr>
        <p:blipFill>
          <a:blip r:embed="rId6"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12299" name="Rectangle 19">
            <a:extLst>
              <a:ext uri="{FF2B5EF4-FFF2-40B4-BE49-F238E27FC236}">
                <a16:creationId xmlns:a16="http://schemas.microsoft.com/office/drawing/2014/main" id="{A9710654-331B-4A85-29DB-0B5B46472229}"/>
              </a:ext>
            </a:extLst>
          </p:cNvPr>
          <p:cNvSpPr>
            <a:spLocks noChangeArrowheads="1"/>
          </p:cNvSpPr>
          <p:nvPr/>
        </p:nvSpPr>
        <p:spPr bwMode="auto">
          <a:xfrm rot="1531087">
            <a:off x="7345363" y="1589088"/>
            <a:ext cx="1885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Introduction </a:t>
            </a:r>
            <a:endParaRPr lang="en-US" altLang="en-US" sz="2400" b="1">
              <a:solidFill>
                <a:srgbClr val="FF0000"/>
              </a:solidFill>
            </a:endParaRPr>
          </a:p>
        </p:txBody>
      </p:sp>
      <p:sp>
        <p:nvSpPr>
          <p:cNvPr id="12300" name="Rectangle 20">
            <a:extLst>
              <a:ext uri="{FF2B5EF4-FFF2-40B4-BE49-F238E27FC236}">
                <a16:creationId xmlns:a16="http://schemas.microsoft.com/office/drawing/2014/main" id="{7B076ED5-FD84-7176-16A5-C8D4CD751446}"/>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12301" name="Rectangle 21">
            <a:extLst>
              <a:ext uri="{FF2B5EF4-FFF2-40B4-BE49-F238E27FC236}">
                <a16:creationId xmlns:a16="http://schemas.microsoft.com/office/drawing/2014/main" id="{C8AFF0CC-925F-E8E4-92DE-8667BD945996}"/>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12302" name="Rectangle 22">
            <a:extLst>
              <a:ext uri="{FF2B5EF4-FFF2-40B4-BE49-F238E27FC236}">
                <a16:creationId xmlns:a16="http://schemas.microsoft.com/office/drawing/2014/main" id="{71EF6A3C-8CE0-8C8A-7372-E1218AF40A05}"/>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12303" name="Rectangle 23">
            <a:extLst>
              <a:ext uri="{FF2B5EF4-FFF2-40B4-BE49-F238E27FC236}">
                <a16:creationId xmlns:a16="http://schemas.microsoft.com/office/drawing/2014/main" id="{7204551C-B625-A57F-B617-217A71F5684C}"/>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12304" name="Rectangle 24">
            <a:extLst>
              <a:ext uri="{FF2B5EF4-FFF2-40B4-BE49-F238E27FC236}">
                <a16:creationId xmlns:a16="http://schemas.microsoft.com/office/drawing/2014/main" id="{E6ADB45D-D63B-EA96-572E-C4A354EED9B7}"/>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12305" name="Rectangle 25">
            <a:extLst>
              <a:ext uri="{FF2B5EF4-FFF2-40B4-BE49-F238E27FC236}">
                <a16:creationId xmlns:a16="http://schemas.microsoft.com/office/drawing/2014/main" id="{C9413575-7E64-F48B-CD24-8D7AB0001CCB}"/>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pic>
        <p:nvPicPr>
          <p:cNvPr id="12306" name="Picture 1" descr="E:\academic\lecture\main files\1436460.gif">
            <a:extLst>
              <a:ext uri="{FF2B5EF4-FFF2-40B4-BE49-F238E27FC236}">
                <a16:creationId xmlns:a16="http://schemas.microsoft.com/office/drawing/2014/main" id="{324284DD-B974-3E3D-2CB0-B66EEE64FE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38" y="3571875"/>
            <a:ext cx="321468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6C7C5A7F-F9D7-596D-D5D7-CC6AEDC45AED}"/>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transition>
    <p:pull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B77C1-78E5-0A9A-5C56-C472A90B4762}"/>
              </a:ext>
            </a:extLst>
          </p:cNvPr>
          <p:cNvSpPr>
            <a:spLocks noGrp="1"/>
          </p:cNvSpPr>
          <p:nvPr>
            <p:ph type="dt" sz="quarter" idx="10"/>
          </p:nvPr>
        </p:nvSpPr>
        <p:spPr/>
        <p:txBody>
          <a:bodyPr/>
          <a:lstStyle/>
          <a:p>
            <a:pPr>
              <a:defRPr/>
            </a:pPr>
            <a:fld id="{2DD3088B-44AD-493F-965A-79054D7F62B3}" type="datetime1">
              <a:rPr lang="en-US">
                <a:solidFill>
                  <a:schemeClr val="tx1"/>
                </a:solidFill>
              </a:rPr>
              <a:pPr>
                <a:defRPr/>
              </a:pPr>
              <a:t>3/14/2023</a:t>
            </a:fld>
            <a:endParaRPr lang="en-US" dirty="0">
              <a:solidFill>
                <a:schemeClr val="tx1"/>
              </a:solidFill>
            </a:endParaRPr>
          </a:p>
        </p:txBody>
      </p:sp>
      <p:sp>
        <p:nvSpPr>
          <p:cNvPr id="3" name="Slide Number Placeholder 2">
            <a:extLst>
              <a:ext uri="{FF2B5EF4-FFF2-40B4-BE49-F238E27FC236}">
                <a16:creationId xmlns:a16="http://schemas.microsoft.com/office/drawing/2014/main" id="{2BFA46E3-C661-419C-B065-A6F862B0851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285E36-C7A9-4F4E-A1D2-8DF85AD9DD07}" type="slidenum">
              <a:rPr lang="en-US" altLang="en-US">
                <a:latin typeface="Gill Sans MT" panose="020B0502020104020203" pitchFamily="34" charset="0"/>
              </a:rPr>
              <a:pPr eaLnBrk="1" hangingPunct="1"/>
              <a:t>30</a:t>
            </a:fld>
            <a:endParaRPr lang="en-US" altLang="en-US">
              <a:latin typeface="Gill Sans MT" panose="020B0502020104020203" pitchFamily="34" charset="0"/>
            </a:endParaRPr>
          </a:p>
        </p:txBody>
      </p:sp>
      <p:sp>
        <p:nvSpPr>
          <p:cNvPr id="38916" name="Rectangle 3">
            <a:extLst>
              <a:ext uri="{FF2B5EF4-FFF2-40B4-BE49-F238E27FC236}">
                <a16:creationId xmlns:a16="http://schemas.microsoft.com/office/drawing/2014/main" id="{78957530-E9DB-EC3E-76F8-9415955EE73C}"/>
              </a:ext>
            </a:extLst>
          </p:cNvPr>
          <p:cNvSpPr>
            <a:spLocks noChangeArrowheads="1"/>
          </p:cNvSpPr>
          <p:nvPr/>
        </p:nvSpPr>
        <p:spPr bwMode="auto">
          <a:xfrm>
            <a:off x="928688" y="5214938"/>
            <a:ext cx="541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Gill Sans MT" panose="020B0502020104020203" pitchFamily="34" charset="0"/>
              </a:rPr>
              <a:t>http://www.oligos.com/MolecularBeaconProbes.htm</a:t>
            </a:r>
          </a:p>
        </p:txBody>
      </p:sp>
      <p:sp>
        <p:nvSpPr>
          <p:cNvPr id="5" name="Rectangle 4">
            <a:extLst>
              <a:ext uri="{FF2B5EF4-FFF2-40B4-BE49-F238E27FC236}">
                <a16:creationId xmlns:a16="http://schemas.microsoft.com/office/drawing/2014/main" id="{990B5D7D-4AF1-8399-E623-F488A16DD39A}"/>
              </a:ext>
            </a:extLst>
          </p:cNvPr>
          <p:cNvSpPr/>
          <p:nvPr/>
        </p:nvSpPr>
        <p:spPr>
          <a:xfrm>
            <a:off x="928688" y="571500"/>
            <a:ext cx="7143750" cy="4770438"/>
          </a:xfrm>
          <a:prstGeom prst="rect">
            <a:avLst/>
          </a:prstGeom>
        </p:spPr>
        <p:txBody>
          <a:bodyPr>
            <a:spAutoFit/>
          </a:bodyPr>
          <a:lstStyle/>
          <a:p>
            <a:pPr marL="342900" indent="-342900" fontAlgn="auto">
              <a:spcBef>
                <a:spcPts val="0"/>
              </a:spcBef>
              <a:spcAft>
                <a:spcPts val="0"/>
              </a:spcAft>
              <a:defRPr/>
            </a:pPr>
            <a:r>
              <a:rPr lang="en-US" sz="1600" dirty="0">
                <a:solidFill>
                  <a:schemeClr val="tx1">
                    <a:lumMod val="95000"/>
                    <a:lumOff val="5000"/>
                  </a:schemeClr>
                </a:solidFill>
                <a:latin typeface="Baskerville Old Face" pitchFamily="18" charset="0"/>
                <a:cs typeface="+mn-cs"/>
              </a:rPr>
              <a:t>1) Real time PCR By </a:t>
            </a:r>
            <a:r>
              <a:rPr lang="en-US" sz="1600" dirty="0">
                <a:latin typeface="Baskerville Old Face" pitchFamily="18" charset="0"/>
                <a:cs typeface="+mn-cs"/>
              </a:rPr>
              <a:t>M. </a:t>
            </a:r>
            <a:r>
              <a:rPr lang="en-US" sz="1600" dirty="0" err="1">
                <a:latin typeface="Baskerville Old Face" pitchFamily="18" charset="0"/>
                <a:cs typeface="+mn-cs"/>
              </a:rPr>
              <a:t>Tevfik</a:t>
            </a:r>
            <a:r>
              <a:rPr lang="en-US" sz="1600" dirty="0">
                <a:latin typeface="Baskerville Old Face" pitchFamily="18" charset="0"/>
                <a:cs typeface="+mn-cs"/>
              </a:rPr>
              <a:t> </a:t>
            </a:r>
            <a:r>
              <a:rPr lang="en-US" sz="1600" dirty="0" err="1">
                <a:latin typeface="Baskerville Old Face" pitchFamily="18" charset="0"/>
                <a:cs typeface="+mn-cs"/>
              </a:rPr>
              <a:t>Dorak</a:t>
            </a:r>
            <a:r>
              <a:rPr lang="en-US" sz="1600" dirty="0">
                <a:latin typeface="Baskerville Old Face" pitchFamily="18" charset="0"/>
                <a:cs typeface="+mn-cs"/>
              </a:rPr>
              <a:t> (Ed.).</a:t>
            </a:r>
            <a:r>
              <a:rPr lang="en-US" sz="1600" dirty="0">
                <a:solidFill>
                  <a:schemeClr val="tx1">
                    <a:lumMod val="95000"/>
                    <a:lumOff val="5000"/>
                  </a:schemeClr>
                </a:solidFill>
                <a:latin typeface="Baskerville Old Face" pitchFamily="18" charset="0"/>
                <a:cs typeface="+mn-cs"/>
              </a:rPr>
              <a:t> </a:t>
            </a:r>
            <a:r>
              <a:rPr lang="en-US" sz="1600" dirty="0">
                <a:latin typeface="Baskerville Old Face" pitchFamily="18" charset="0"/>
                <a:cs typeface="+mn-cs"/>
              </a:rPr>
              <a:t>ISBN 0–203–96731–3 Master e-book</a:t>
            </a:r>
          </a:p>
          <a:p>
            <a:pPr fontAlgn="auto">
              <a:spcBef>
                <a:spcPts val="0"/>
              </a:spcBef>
              <a:spcAft>
                <a:spcPts val="0"/>
              </a:spcAft>
              <a:defRPr/>
            </a:pPr>
            <a:r>
              <a:rPr lang="en-US" sz="1600" dirty="0">
                <a:latin typeface="Baskerville Old Face" pitchFamily="18" charset="0"/>
                <a:cs typeface="+mn-cs"/>
              </a:rPr>
              <a:t>2) Clinical Applications of  PCRSEECOND EDIITIION Edited by :Y. M. Dennis Lo,     </a:t>
            </a:r>
            <a:r>
              <a:rPr lang="en-US" sz="1600" dirty="0" err="1">
                <a:latin typeface="Baskerville Old Face" pitchFamily="18" charset="0"/>
                <a:cs typeface="+mn-cs"/>
              </a:rPr>
              <a:t>Rossa</a:t>
            </a:r>
            <a:r>
              <a:rPr lang="en-US" sz="1600" dirty="0">
                <a:latin typeface="Baskerville Old Face" pitchFamily="18" charset="0"/>
                <a:cs typeface="+mn-cs"/>
              </a:rPr>
              <a:t> W. K. Chiu &amp; K. C. Allen Chan</a:t>
            </a:r>
          </a:p>
          <a:p>
            <a:pPr fontAlgn="auto">
              <a:spcBef>
                <a:spcPts val="0"/>
              </a:spcBef>
              <a:spcAft>
                <a:spcPts val="0"/>
              </a:spcAft>
              <a:defRPr/>
            </a:pPr>
            <a:r>
              <a:rPr lang="en-US" sz="1600" dirty="0">
                <a:latin typeface="Baskerville Old Face" pitchFamily="18" charset="0"/>
                <a:cs typeface="+mn-cs"/>
              </a:rPr>
              <a:t>3)</a:t>
            </a:r>
            <a:r>
              <a:rPr lang="en-US" sz="1600" dirty="0">
                <a:latin typeface="Baskerville Old Face" pitchFamily="18" charset="0"/>
                <a:cs typeface="Arial" charset="0"/>
              </a:rPr>
              <a:t> JOURNAL OF CLINICAL MICROBIOLOGY, May 2005, p. 2435–2440</a:t>
            </a:r>
          </a:p>
          <a:p>
            <a:pPr>
              <a:defRPr/>
            </a:pPr>
            <a:r>
              <a:rPr lang="en-US" sz="1600" dirty="0">
                <a:latin typeface="Baskerville Old Face" pitchFamily="18" charset="0"/>
                <a:cs typeface="+mn-cs"/>
              </a:rPr>
              <a:t>4) </a:t>
            </a:r>
            <a:r>
              <a:rPr lang="en-US" sz="1600" i="1" dirty="0">
                <a:latin typeface="Baskerville Old Face" pitchFamily="18" charset="0"/>
                <a:cs typeface="Arial" charset="0"/>
              </a:rPr>
              <a:t>Am. J. Trop. Med. </a:t>
            </a:r>
            <a:r>
              <a:rPr lang="en-US" sz="1600" i="1" dirty="0" err="1">
                <a:latin typeface="Baskerville Old Face" pitchFamily="18" charset="0"/>
                <a:cs typeface="Arial" charset="0"/>
              </a:rPr>
              <a:t>Hyg</a:t>
            </a:r>
            <a:r>
              <a:rPr lang="en-US" sz="1600" i="1" dirty="0">
                <a:latin typeface="Baskerville Old Face" pitchFamily="18" charset="0"/>
                <a:cs typeface="Arial" charset="0"/>
              </a:rPr>
              <a:t>., 75(2), 2006, pp. 212–218</a:t>
            </a:r>
          </a:p>
          <a:p>
            <a:pPr>
              <a:defRPr/>
            </a:pPr>
            <a:r>
              <a:rPr lang="en-US" sz="1600" dirty="0">
                <a:latin typeface="Baskerville Old Face" pitchFamily="18" charset="0"/>
                <a:cs typeface="Arial" charset="0"/>
              </a:rPr>
              <a:t>Copyright © 2006 by The American Society of Tropical Medicine and Hygiene</a:t>
            </a:r>
          </a:p>
          <a:p>
            <a:pPr>
              <a:defRPr/>
            </a:pPr>
            <a:r>
              <a:rPr lang="en-US" sz="1600" dirty="0">
                <a:latin typeface="Baskerville Old Face" pitchFamily="18" charset="0"/>
                <a:cs typeface="Arial" charset="0"/>
              </a:rPr>
              <a:t>5) Using Real Time RT-PCR in quantitatively </a:t>
            </a:r>
            <a:r>
              <a:rPr lang="en-US" sz="1600" dirty="0" err="1">
                <a:latin typeface="Baskerville Old Face" pitchFamily="18" charset="0"/>
                <a:cs typeface="Arial" charset="0"/>
              </a:rPr>
              <a:t>measurment</a:t>
            </a:r>
            <a:r>
              <a:rPr lang="en-US" sz="1600" dirty="0">
                <a:latin typeface="Baskerville Old Face" pitchFamily="18" charset="0"/>
                <a:cs typeface="Arial" charset="0"/>
              </a:rPr>
              <a:t> of HIV-1</a:t>
            </a:r>
          </a:p>
          <a:p>
            <a:pPr>
              <a:defRPr/>
            </a:pPr>
            <a:r>
              <a:rPr lang="en-US" sz="1600" dirty="0">
                <a:latin typeface="Baskerville Old Face" pitchFamily="18" charset="0"/>
                <a:cs typeface="+mn-cs"/>
              </a:rPr>
              <a:t>6)</a:t>
            </a:r>
            <a:r>
              <a:rPr lang="pt-BR" sz="1600" dirty="0">
                <a:latin typeface="Baskerville Old Face" pitchFamily="18" charset="0"/>
                <a:cs typeface="Arial" charset="0"/>
              </a:rPr>
              <a:t> [Cooley's Anemia, Mediterranean Anemia. Includes: Thalassemia Major                      (Beta-Thalassemia Major), Thalassemia Intermedia,</a:t>
            </a:r>
            <a:r>
              <a:rPr lang="en-US" sz="1600" dirty="0" err="1">
                <a:latin typeface="Baskerville Old Face" pitchFamily="18" charset="0"/>
                <a:cs typeface="Arial" charset="0"/>
              </a:rPr>
              <a:t>Thalassemia</a:t>
            </a:r>
            <a:r>
              <a:rPr lang="en-US" sz="1600" dirty="0">
                <a:latin typeface="Baskerville Old Face" pitchFamily="18" charset="0"/>
                <a:cs typeface="Arial" charset="0"/>
              </a:rPr>
              <a:t> Minor (Beta-</a:t>
            </a:r>
            <a:r>
              <a:rPr lang="en-US" sz="1600" dirty="0" err="1">
                <a:latin typeface="Baskerville Old Face" pitchFamily="18" charset="0"/>
                <a:cs typeface="Arial" charset="0"/>
              </a:rPr>
              <a:t>Thalassemia</a:t>
            </a:r>
            <a:r>
              <a:rPr lang="en-US" sz="1600" dirty="0">
                <a:latin typeface="Baskerville Old Face" pitchFamily="18" charset="0"/>
                <a:cs typeface="Arial" charset="0"/>
              </a:rPr>
              <a:t> Minor, Heterozygous Beta-</a:t>
            </a:r>
            <a:r>
              <a:rPr lang="en-US" sz="1600" dirty="0" err="1">
                <a:latin typeface="Baskerville Old Face" pitchFamily="18" charset="0"/>
                <a:cs typeface="Arial" charset="0"/>
              </a:rPr>
              <a:t>Thalassemia</a:t>
            </a:r>
            <a:r>
              <a:rPr lang="en-US" sz="1600" dirty="0">
                <a:latin typeface="Baskerville Old Face" pitchFamily="18" charset="0"/>
                <a:cs typeface="Arial" charset="0"/>
              </a:rPr>
              <a:t>)]</a:t>
            </a:r>
          </a:p>
          <a:p>
            <a:pPr>
              <a:defRPr/>
            </a:pPr>
            <a:r>
              <a:rPr lang="en-US" sz="1600" dirty="0">
                <a:latin typeface="Baskerville Old Face" pitchFamily="18" charset="0"/>
                <a:cs typeface="+mn-cs"/>
              </a:rPr>
              <a:t>7)</a:t>
            </a:r>
            <a:r>
              <a:rPr lang="en-US" sz="1600" dirty="0">
                <a:latin typeface="Baskerville Old Face" pitchFamily="18" charset="0"/>
                <a:cs typeface="Arial" charset="0"/>
              </a:rPr>
              <a:t> Quantitative Real-Time PCR Assay for Rapid Identification of Deletion</a:t>
            </a:r>
          </a:p>
          <a:p>
            <a:pPr>
              <a:defRPr/>
            </a:pPr>
            <a:r>
              <a:rPr lang="en-US" sz="1600" dirty="0">
                <a:latin typeface="Baskerville Old Face" pitchFamily="18" charset="0"/>
                <a:cs typeface="Arial" charset="0"/>
              </a:rPr>
              <a:t>Carriers in Hemophilia.</a:t>
            </a:r>
          </a:p>
          <a:p>
            <a:pPr>
              <a:defRPr/>
            </a:pPr>
            <a:r>
              <a:rPr lang="en-US" sz="1600" dirty="0">
                <a:latin typeface="Baskerville Old Face" pitchFamily="18" charset="0"/>
                <a:cs typeface="+mn-cs"/>
              </a:rPr>
              <a:t>8) </a:t>
            </a:r>
            <a:r>
              <a:rPr lang="en-US" sz="1600" dirty="0">
                <a:solidFill>
                  <a:prstClr val="black"/>
                </a:solidFill>
                <a:latin typeface="Baskerville Old Face" pitchFamily="18" charset="0"/>
                <a:cs typeface="Arial" charset="0"/>
              </a:rPr>
              <a:t>Detection of unknown deleted genes in alpha-</a:t>
            </a:r>
            <a:r>
              <a:rPr lang="en-US" sz="1600" dirty="0" err="1">
                <a:solidFill>
                  <a:prstClr val="black"/>
                </a:solidFill>
                <a:latin typeface="Baskerville Old Face" pitchFamily="18" charset="0"/>
                <a:cs typeface="Arial" charset="0"/>
              </a:rPr>
              <a:t>Thalassemia</a:t>
            </a:r>
            <a:r>
              <a:rPr lang="en-US" sz="1600" dirty="0">
                <a:solidFill>
                  <a:prstClr val="black"/>
                </a:solidFill>
                <a:latin typeface="Baskerville Old Face" pitchFamily="18" charset="0"/>
                <a:cs typeface="Arial" charset="0"/>
              </a:rPr>
              <a:t> by real time </a:t>
            </a:r>
            <a:r>
              <a:rPr lang="en-US" sz="1600" dirty="0" err="1">
                <a:solidFill>
                  <a:prstClr val="black"/>
                </a:solidFill>
                <a:latin typeface="Baskerville Old Face" pitchFamily="18" charset="0"/>
                <a:cs typeface="Arial" charset="0"/>
              </a:rPr>
              <a:t>pcr</a:t>
            </a:r>
            <a:r>
              <a:rPr lang="en-US" sz="1600" dirty="0">
                <a:solidFill>
                  <a:prstClr val="black"/>
                </a:solidFill>
                <a:latin typeface="Baskerville Old Face" pitchFamily="18" charset="0"/>
                <a:cs typeface="Arial" charset="0"/>
              </a:rPr>
              <a:t>. (Pasteur Institute of Iran)</a:t>
            </a:r>
          </a:p>
          <a:p>
            <a:pPr>
              <a:defRPr/>
            </a:pPr>
            <a:r>
              <a:rPr lang="en-US" sz="1600" dirty="0">
                <a:solidFill>
                  <a:prstClr val="black"/>
                </a:solidFill>
                <a:latin typeface="Baskerville Old Face" pitchFamily="18" charset="0"/>
                <a:cs typeface="+mn-cs"/>
              </a:rPr>
              <a:t>9)</a:t>
            </a:r>
            <a:r>
              <a:rPr lang="en-US" sz="1600" dirty="0">
                <a:latin typeface="Baskerville Old Face" pitchFamily="18" charset="0"/>
                <a:cs typeface="Arial" charset="0"/>
              </a:rPr>
              <a:t> Detection of cystic ®</a:t>
            </a:r>
            <a:r>
              <a:rPr lang="en-US" sz="1600" dirty="0" err="1">
                <a:latin typeface="Baskerville Old Face" pitchFamily="18" charset="0"/>
                <a:cs typeface="Arial" charset="0"/>
              </a:rPr>
              <a:t>brosis</a:t>
            </a:r>
            <a:r>
              <a:rPr lang="en-US" sz="1600" dirty="0">
                <a:latin typeface="Baskerville Old Face" pitchFamily="18" charset="0"/>
                <a:cs typeface="Arial" charset="0"/>
              </a:rPr>
              <a:t> alleles from single cells using molecular beacons and a novel method of asymmetric real-time PCR</a:t>
            </a:r>
          </a:p>
          <a:p>
            <a:pPr>
              <a:defRPr/>
            </a:pPr>
            <a:r>
              <a:rPr lang="en-US" sz="1600" dirty="0">
                <a:latin typeface="Baskerville Old Face" pitchFamily="18" charset="0"/>
                <a:cs typeface="+mn-cs"/>
              </a:rPr>
              <a:t>10)</a:t>
            </a:r>
            <a:r>
              <a:rPr lang="en-US" sz="1600" dirty="0">
                <a:latin typeface="Baskerville Old Face" pitchFamily="18" charset="0"/>
                <a:cs typeface="Arial" charset="0"/>
              </a:rPr>
              <a:t> Development of a Real-Time PCR Assay for Detection of </a:t>
            </a:r>
            <a:r>
              <a:rPr lang="en-US" sz="1600" i="1" dirty="0">
                <a:latin typeface="Baskerville Old Face" pitchFamily="18" charset="0"/>
                <a:cs typeface="Arial" charset="0"/>
              </a:rPr>
              <a:t>Plasmodium</a:t>
            </a:r>
          </a:p>
          <a:p>
            <a:pPr>
              <a:defRPr/>
            </a:pPr>
            <a:r>
              <a:rPr lang="en-US" sz="1600" i="1" dirty="0" err="1">
                <a:latin typeface="Baskerville Old Face" pitchFamily="18" charset="0"/>
                <a:cs typeface="Arial" charset="0"/>
              </a:rPr>
              <a:t>Falciparum</a:t>
            </a:r>
            <a:endParaRPr lang="en-US" sz="1600" i="1" dirty="0">
              <a:latin typeface="Baskerville Old Face" pitchFamily="18" charset="0"/>
              <a:cs typeface="Arial" charset="0"/>
            </a:endParaRPr>
          </a:p>
          <a:p>
            <a:pPr>
              <a:defRPr/>
            </a:pPr>
            <a:r>
              <a:rPr lang="en-US" sz="1600" i="1" dirty="0">
                <a:latin typeface="Baskerville Old Face" pitchFamily="18" charset="0"/>
                <a:cs typeface="Arial" charset="0"/>
              </a:rPr>
              <a:t>11)</a:t>
            </a:r>
            <a:r>
              <a:rPr lang="en-US" sz="1600" dirty="0">
                <a:latin typeface="Baskerville Old Face" pitchFamily="18" charset="0"/>
                <a:cs typeface="Arial" charset="0"/>
              </a:rPr>
              <a:t> Real-Time PCR for Detection and Identification of </a:t>
            </a:r>
            <a:r>
              <a:rPr lang="en-US" sz="1600" i="1" dirty="0">
                <a:latin typeface="Baskerville Old Face" pitchFamily="18" charset="0"/>
                <a:cs typeface="Arial" charset="0"/>
              </a:rPr>
              <a:t>Plasmodium </a:t>
            </a:r>
            <a:r>
              <a:rPr lang="en-US" sz="1600" i="1" dirty="0" err="1">
                <a:latin typeface="Baskerville Old Face" pitchFamily="18" charset="0"/>
                <a:cs typeface="Arial" charset="0"/>
              </a:rPr>
              <a:t>spp</a:t>
            </a:r>
            <a:endParaRPr lang="en-US" sz="1600" i="1" dirty="0">
              <a:latin typeface="Baskerville Old Face" pitchFamily="18" charset="0"/>
              <a:cs typeface="Arial" charset="0"/>
            </a:endParaRPr>
          </a:p>
        </p:txBody>
      </p:sp>
      <p:pic>
        <p:nvPicPr>
          <p:cNvPr id="38918" name="Picture 12" descr="C:\Documents and Settings\DELL\My Documents\My Pictures\images.jpg">
            <a:extLst>
              <a:ext uri="{FF2B5EF4-FFF2-40B4-BE49-F238E27FC236}">
                <a16:creationId xmlns:a16="http://schemas.microsoft.com/office/drawing/2014/main" id="{CFB7B3C8-5698-2499-BA02-3D8C49F43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DNA_logo.jpg">
            <a:extLst>
              <a:ext uri="{FF2B5EF4-FFF2-40B4-BE49-F238E27FC236}">
                <a16:creationId xmlns:a16="http://schemas.microsoft.com/office/drawing/2014/main" id="{7D3E1E98-84A1-AF14-80E2-539493AFEF19}"/>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15" name="Picture 14" descr="DNA_logo.jpg">
            <a:extLst>
              <a:ext uri="{FF2B5EF4-FFF2-40B4-BE49-F238E27FC236}">
                <a16:creationId xmlns:a16="http://schemas.microsoft.com/office/drawing/2014/main" id="{663F4A3D-E988-B21B-B286-A059B38277AA}"/>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38921" name="Rectangle 15">
            <a:extLst>
              <a:ext uri="{FF2B5EF4-FFF2-40B4-BE49-F238E27FC236}">
                <a16:creationId xmlns:a16="http://schemas.microsoft.com/office/drawing/2014/main" id="{4373C29E-8486-64DB-C51A-3832F1EB16C4}"/>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38922" name="Rectangle 16">
            <a:extLst>
              <a:ext uri="{FF2B5EF4-FFF2-40B4-BE49-F238E27FC236}">
                <a16:creationId xmlns:a16="http://schemas.microsoft.com/office/drawing/2014/main" id="{424CAD37-AE7A-39C4-BFD3-3E326BDAB9E4}"/>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38923" name="Rectangle 17">
            <a:extLst>
              <a:ext uri="{FF2B5EF4-FFF2-40B4-BE49-F238E27FC236}">
                <a16:creationId xmlns:a16="http://schemas.microsoft.com/office/drawing/2014/main" id="{0FA3E1DA-451B-1291-79AE-964B3C91E029}"/>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38924" name="Rectangle 18">
            <a:extLst>
              <a:ext uri="{FF2B5EF4-FFF2-40B4-BE49-F238E27FC236}">
                <a16:creationId xmlns:a16="http://schemas.microsoft.com/office/drawing/2014/main" id="{E1861AFA-9DED-3AAA-AAE2-A643037E66C4}"/>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38925" name="Rectangle 19">
            <a:extLst>
              <a:ext uri="{FF2B5EF4-FFF2-40B4-BE49-F238E27FC236}">
                <a16:creationId xmlns:a16="http://schemas.microsoft.com/office/drawing/2014/main" id="{37A6B937-2221-F2C4-4511-F85240C6211E}"/>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38926" name="Rectangle 20">
            <a:extLst>
              <a:ext uri="{FF2B5EF4-FFF2-40B4-BE49-F238E27FC236}">
                <a16:creationId xmlns:a16="http://schemas.microsoft.com/office/drawing/2014/main" id="{6480E5D5-2A16-000D-2C6F-2005F20BA880}"/>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38927" name="Rectangle 21">
            <a:extLst>
              <a:ext uri="{FF2B5EF4-FFF2-40B4-BE49-F238E27FC236}">
                <a16:creationId xmlns:a16="http://schemas.microsoft.com/office/drawing/2014/main" id="{53C2237E-31E0-78F0-DC9D-1AF22F2331B0}"/>
              </a:ext>
            </a:extLst>
          </p:cNvPr>
          <p:cNvSpPr>
            <a:spLocks noChangeArrowheads="1"/>
          </p:cNvSpPr>
          <p:nvPr/>
        </p:nvSpPr>
        <p:spPr bwMode="auto">
          <a:xfrm rot="1363924">
            <a:off x="7785100" y="5260975"/>
            <a:ext cx="1493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Reference</a:t>
            </a:r>
            <a:endParaRPr lang="en-US" altLang="en-US" sz="2400" b="1">
              <a:solidFill>
                <a:srgbClr val="FF0000"/>
              </a:solidFill>
            </a:endParaRPr>
          </a:p>
        </p:txBody>
      </p:sp>
      <p:sp>
        <p:nvSpPr>
          <p:cNvPr id="23" name="Rectangle 22">
            <a:extLst>
              <a:ext uri="{FF2B5EF4-FFF2-40B4-BE49-F238E27FC236}">
                <a16:creationId xmlns:a16="http://schemas.microsoft.com/office/drawing/2014/main" id="{ECA17C15-192E-CBC1-6EB5-2D6466BD73AD}"/>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
        <p:nvSpPr>
          <p:cNvPr id="38929" name="Rectangle 23">
            <a:extLst>
              <a:ext uri="{FF2B5EF4-FFF2-40B4-BE49-F238E27FC236}">
                <a16:creationId xmlns:a16="http://schemas.microsoft.com/office/drawing/2014/main" id="{2DCD43DE-6D94-8D2B-7C0A-29C0FCCF2D3D}"/>
              </a:ext>
            </a:extLst>
          </p:cNvPr>
          <p:cNvSpPr>
            <a:spLocks noChangeArrowheads="1"/>
          </p:cNvSpPr>
          <p:nvPr/>
        </p:nvSpPr>
        <p:spPr bwMode="auto">
          <a:xfrm>
            <a:off x="4000500" y="0"/>
            <a:ext cx="1627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Baskerville Old Face" panose="02020602080505020303" pitchFamily="18" charset="0"/>
              </a:rPr>
              <a:t>Reference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478DE0D-640C-9F98-37DE-8FD3393CFEE7}"/>
              </a:ext>
            </a:extLst>
          </p:cNvPr>
          <p:cNvSpPr>
            <a:spLocks noGrp="1"/>
          </p:cNvSpPr>
          <p:nvPr>
            <p:ph type="dt" sz="quarter" idx="10"/>
          </p:nvPr>
        </p:nvSpPr>
        <p:spPr/>
        <p:txBody>
          <a:bodyPr/>
          <a:lstStyle/>
          <a:p>
            <a:pPr>
              <a:defRPr/>
            </a:pPr>
            <a:fld id="{81C3B10B-EEAE-4BE7-A3FE-55F4557AB2C2}"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4" name="Slide Number Placeholder 3">
            <a:extLst>
              <a:ext uri="{FF2B5EF4-FFF2-40B4-BE49-F238E27FC236}">
                <a16:creationId xmlns:a16="http://schemas.microsoft.com/office/drawing/2014/main" id="{DDF09A0A-FF67-4DEC-17CE-43A296AF8C1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D00324-E654-4AA8-ADF2-2BEA47E3F87C}" type="slidenum">
              <a:rPr lang="en-US" altLang="en-US">
                <a:solidFill>
                  <a:srgbClr val="0D0D0D"/>
                </a:solidFill>
                <a:latin typeface="Gill Sans MT" panose="020B0502020104020203" pitchFamily="34" charset="0"/>
              </a:rPr>
              <a:pPr eaLnBrk="1" hangingPunct="1"/>
              <a:t>31</a:t>
            </a:fld>
            <a:endParaRPr lang="en-US" altLang="en-US">
              <a:solidFill>
                <a:srgbClr val="0D0D0D"/>
              </a:solidFill>
              <a:latin typeface="Gill Sans MT" panose="020B0502020104020203" pitchFamily="34" charset="0"/>
            </a:endParaRPr>
          </a:p>
        </p:txBody>
      </p:sp>
      <p:pic>
        <p:nvPicPr>
          <p:cNvPr id="39940" name="Picture 2" descr="E:\academic\lecture\3010552312_34580fae8c.jpg">
            <a:extLst>
              <a:ext uri="{FF2B5EF4-FFF2-40B4-BE49-F238E27FC236}">
                <a16:creationId xmlns:a16="http://schemas.microsoft.com/office/drawing/2014/main" id="{749AB5DE-754B-E512-0EDC-638477D93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000125"/>
            <a:ext cx="6643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2">
            <a:extLst>
              <a:ext uri="{FF2B5EF4-FFF2-40B4-BE49-F238E27FC236}">
                <a16:creationId xmlns:a16="http://schemas.microsoft.com/office/drawing/2014/main" id="{E81E9A5D-72B2-2C3A-68D1-40B5AF1342C5}"/>
              </a:ext>
            </a:extLst>
          </p:cNvPr>
          <p:cNvSpPr txBox="1">
            <a:spLocks noChangeArrowheads="1"/>
          </p:cNvSpPr>
          <p:nvPr/>
        </p:nvSpPr>
        <p:spPr bwMode="auto">
          <a:xfrm>
            <a:off x="1752600" y="2209800"/>
            <a:ext cx="5638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Georgia" panose="02040502050405020303" pitchFamily="18" charset="0"/>
                <a:cs typeface="Times New Roman" panose="02020603050405020304" pitchFamily="18" charset="0"/>
              </a:rPr>
              <a:t>This powerpoint was kindly donated to</a:t>
            </a:r>
          </a:p>
          <a:p>
            <a:pPr eaLnBrk="1" hangingPunct="1"/>
            <a:r>
              <a:rPr lang="en-GB" altLang="en-US">
                <a:latin typeface="Georgia" panose="02040502050405020303" pitchFamily="18" charset="0"/>
                <a:cs typeface="Times New Roman" panose="02020603050405020304" pitchFamily="18" charset="0"/>
                <a:hlinkClick r:id="rId3"/>
              </a:rPr>
              <a:t>www.worldofteaching.com</a:t>
            </a:r>
            <a:endParaRPr lang="en-GB" altLang="en-US">
              <a:latin typeface="Georgia" panose="02040502050405020303" pitchFamily="18" charset="0"/>
              <a:cs typeface="Times New Roman" panose="02020603050405020304" pitchFamily="18" charset="0"/>
            </a:endParaRPr>
          </a:p>
          <a:p>
            <a:pPr eaLnBrk="1" hangingPunct="1"/>
            <a:endParaRPr lang="en-GB" altLang="en-US">
              <a:latin typeface="Georgia" panose="02040502050405020303" pitchFamily="18" charset="0"/>
              <a:cs typeface="Times New Roman" panose="02020603050405020304" pitchFamily="18" charset="0"/>
            </a:endParaRPr>
          </a:p>
          <a:p>
            <a:pPr eaLnBrk="1" hangingPunct="1"/>
            <a:endParaRPr lang="en-GB" altLang="en-US">
              <a:latin typeface="Georgia" panose="02040502050405020303" pitchFamily="18" charset="0"/>
              <a:cs typeface="Times New Roman" panose="02020603050405020304" pitchFamily="18" charset="0"/>
            </a:endParaRPr>
          </a:p>
          <a:p>
            <a:pPr eaLnBrk="1" hangingPunct="1"/>
            <a:r>
              <a:rPr lang="en-GB" altLang="en-US">
                <a:latin typeface="Georgia" panose="02040502050405020303" pitchFamily="18" charset="0"/>
                <a:cs typeface="Times New Roman" panose="02020603050405020304" pitchFamily="18" charset="0"/>
                <a:hlinkClick r:id="rId3"/>
              </a:rPr>
              <a:t>http://www.worldofteaching.com</a:t>
            </a:r>
            <a:endParaRPr lang="en-GB" altLang="en-US">
              <a:latin typeface="Georgia" panose="02040502050405020303" pitchFamily="18" charset="0"/>
              <a:cs typeface="Times New Roman" panose="02020603050405020304" pitchFamily="18" charset="0"/>
            </a:endParaRPr>
          </a:p>
          <a:p>
            <a:pPr eaLnBrk="1" hangingPunct="1"/>
            <a:r>
              <a:rPr lang="en-GB" altLang="en-US">
                <a:latin typeface="Georgia" panose="02040502050405020303" pitchFamily="18" charset="0"/>
                <a:cs typeface="Times New Roman" panose="02020603050405020304" pitchFamily="18" charset="0"/>
              </a:rPr>
              <a:t>Is home to well over a thousand powerpoints submitted by teachers. This a free site. Please visit and I hope it will help in your teaching</a:t>
            </a:r>
          </a:p>
        </p:txBody>
      </p:sp>
    </p:spTree>
  </p:cSld>
  <p:clrMapOvr>
    <a:masterClrMapping/>
  </p:clrMapOvr>
  <p:transition advTm="2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a:extLst>
              <a:ext uri="{FF2B5EF4-FFF2-40B4-BE49-F238E27FC236}">
                <a16:creationId xmlns:a16="http://schemas.microsoft.com/office/drawing/2014/main" id="{B09D2CA8-A79B-30A8-0A90-BAB5E169343B}"/>
              </a:ext>
            </a:extLst>
          </p:cNvPr>
          <p:cNvSpPr txBox="1">
            <a:spLocks noChangeArrowheads="1"/>
          </p:cNvSpPr>
          <p:nvPr/>
        </p:nvSpPr>
        <p:spPr bwMode="auto">
          <a:xfrm>
            <a:off x="914400" y="762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more…</a:t>
            </a:r>
          </a:p>
        </p:txBody>
      </p:sp>
      <p:pic>
        <p:nvPicPr>
          <p:cNvPr id="13315" name="Picture 2" descr="C:\Documents and Settings\DELL\My Documents\My Pictures\images.jpg">
            <a:extLst>
              <a:ext uri="{FF2B5EF4-FFF2-40B4-BE49-F238E27FC236}">
                <a16:creationId xmlns:a16="http://schemas.microsoft.com/office/drawing/2014/main" id="{D03E5DF4-05D2-2129-56D0-C58FC5C91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3">
            <a:extLst>
              <a:ext uri="{FF2B5EF4-FFF2-40B4-BE49-F238E27FC236}">
                <a16:creationId xmlns:a16="http://schemas.microsoft.com/office/drawing/2014/main" id="{FCE80DD7-2932-52DE-2578-1AC25C1C0714}"/>
              </a:ext>
            </a:extLst>
          </p:cNvPr>
          <p:cNvSpPr txBox="1">
            <a:spLocks noChangeArrowheads="1"/>
          </p:cNvSpPr>
          <p:nvPr/>
        </p:nvSpPr>
        <p:spPr bwMode="auto">
          <a:xfrm>
            <a:off x="914400" y="720725"/>
            <a:ext cx="6553200"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There is three basic steps which are in common with all type of PCR </a:t>
            </a:r>
            <a:endParaRPr lang="en-US" altLang="en-US" sz="2400">
              <a:solidFill>
                <a:srgbClr val="231F57"/>
              </a:solidFill>
              <a:latin typeface="Baskerville Old Face" panose="02020602080505020303" pitchFamily="18" charset="0"/>
            </a:endParaRPr>
          </a:p>
          <a:p>
            <a:pPr eaLnBrk="1" hangingPunct="1"/>
            <a:r>
              <a:rPr lang="en-US" altLang="en-US" sz="2400">
                <a:solidFill>
                  <a:srgbClr val="231F57"/>
                </a:solidFill>
                <a:latin typeface="Baskerville Old Face" panose="02020602080505020303" pitchFamily="18" charset="0"/>
              </a:rPr>
              <a:t>Thermal denaturation :</a:t>
            </a:r>
          </a:p>
          <a:p>
            <a:pPr eaLnBrk="1" hangingPunct="1"/>
            <a:r>
              <a:rPr lang="en-US" altLang="en-US" sz="2400">
                <a:latin typeface="Baskerville Old Face" panose="02020602080505020303" pitchFamily="18" charset="0"/>
              </a:rPr>
              <a:t>In this step DNAs are denatured mostly by temprature about 94˚c &amp; single stranded DNAs are made.</a:t>
            </a:r>
          </a:p>
          <a:p>
            <a:pPr eaLnBrk="1" hangingPunct="1"/>
            <a:r>
              <a:rPr lang="en-US" altLang="en-US" sz="2400" i="1">
                <a:solidFill>
                  <a:srgbClr val="00FF00"/>
                </a:solidFill>
                <a:latin typeface="Baskerville Old Face" panose="02020602080505020303" pitchFamily="18" charset="0"/>
              </a:rPr>
              <a:t>( in some  cases It’s done by helicase )</a:t>
            </a:r>
          </a:p>
          <a:p>
            <a:pPr eaLnBrk="1" hangingPunct="1"/>
            <a:r>
              <a:rPr lang="en-US" altLang="en-US" sz="2400">
                <a:solidFill>
                  <a:srgbClr val="231F57"/>
                </a:solidFill>
                <a:latin typeface="Baskerville Old Face" panose="02020602080505020303" pitchFamily="18" charset="0"/>
              </a:rPr>
              <a:t>Primer annealing :</a:t>
            </a:r>
          </a:p>
          <a:p>
            <a:pPr eaLnBrk="1" hangingPunct="1"/>
            <a:r>
              <a:rPr lang="en-US" altLang="en-US" sz="2400">
                <a:latin typeface="Baskerville Old Face" panose="02020602080505020303" pitchFamily="18" charset="0"/>
              </a:rPr>
              <a:t>In this step Primers are attached to ssDNA by their complementary regions.</a:t>
            </a:r>
          </a:p>
          <a:p>
            <a:pPr eaLnBrk="1" hangingPunct="1"/>
            <a:r>
              <a:rPr lang="en-US" altLang="en-US" sz="2400">
                <a:solidFill>
                  <a:srgbClr val="231F57"/>
                </a:solidFill>
                <a:latin typeface="Baskerville Old Face" panose="02020602080505020303" pitchFamily="18" charset="0"/>
              </a:rPr>
              <a:t>Extension or polymerization :</a:t>
            </a:r>
          </a:p>
          <a:p>
            <a:pPr eaLnBrk="1" hangingPunct="1"/>
            <a:r>
              <a:rPr lang="en-US" altLang="en-US" sz="2400">
                <a:latin typeface="Baskerville Old Face" panose="02020602080505020303" pitchFamily="18" charset="0"/>
              </a:rPr>
              <a:t>This is done by a temprature resistance polymerase named  </a:t>
            </a:r>
            <a:r>
              <a:rPr lang="en-US" altLang="en-US" sz="2400" b="1">
                <a:latin typeface="Baskerville Old Face" panose="02020602080505020303" pitchFamily="18" charset="0"/>
              </a:rPr>
              <a:t>Taq  polymerase  </a:t>
            </a:r>
            <a:r>
              <a:rPr lang="en-US" altLang="en-US" sz="2400">
                <a:latin typeface="Baskerville Old Face" panose="02020602080505020303" pitchFamily="18" charset="0"/>
              </a:rPr>
              <a:t>which is extracted from </a:t>
            </a:r>
            <a:r>
              <a:rPr lang="en-US" altLang="en-US" sz="2400" b="1">
                <a:latin typeface="Baskerville Old Face" panose="02020602080505020303" pitchFamily="18" charset="0"/>
              </a:rPr>
              <a:t>Thermus  aquaticus. </a:t>
            </a:r>
            <a:endParaRPr lang="en-US" altLang="en-US" sz="2400">
              <a:latin typeface="Baskerville Old Face" panose="02020602080505020303" pitchFamily="18" charset="0"/>
            </a:endParaRPr>
          </a:p>
          <a:p>
            <a:pPr eaLnBrk="1" hangingPunct="1"/>
            <a:endParaRPr lang="en-US" altLang="en-US">
              <a:latin typeface="Gill Sans MT" panose="020B0502020104020203" pitchFamily="34" charset="0"/>
            </a:endParaRPr>
          </a:p>
        </p:txBody>
      </p:sp>
      <p:sp>
        <p:nvSpPr>
          <p:cNvPr id="5" name="Date Placeholder 4">
            <a:extLst>
              <a:ext uri="{FF2B5EF4-FFF2-40B4-BE49-F238E27FC236}">
                <a16:creationId xmlns:a16="http://schemas.microsoft.com/office/drawing/2014/main" id="{09D5CF49-4E6B-F342-A76C-6F0FB71E0F38}"/>
              </a:ext>
            </a:extLst>
          </p:cNvPr>
          <p:cNvSpPr>
            <a:spLocks noGrp="1"/>
          </p:cNvSpPr>
          <p:nvPr>
            <p:ph type="dt" sz="quarter" idx="10"/>
          </p:nvPr>
        </p:nvSpPr>
        <p:spPr/>
        <p:txBody>
          <a:bodyPr/>
          <a:lstStyle/>
          <a:p>
            <a:pPr>
              <a:defRPr/>
            </a:pPr>
            <a:fld id="{EEC3DA42-A8F1-4259-9F3F-F3FAA32FF258}"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6" name="Slide Number Placeholder 5">
            <a:extLst>
              <a:ext uri="{FF2B5EF4-FFF2-40B4-BE49-F238E27FC236}">
                <a16:creationId xmlns:a16="http://schemas.microsoft.com/office/drawing/2014/main" id="{F11AA6DC-398B-5C67-5C77-DC1E833710C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D814D2-072A-4832-B409-343A1F000956}" type="slidenum">
              <a:rPr lang="en-US" altLang="en-US">
                <a:solidFill>
                  <a:srgbClr val="0D0D0D"/>
                </a:solidFill>
                <a:latin typeface="Gill Sans MT" panose="020B0502020104020203" pitchFamily="34" charset="0"/>
              </a:rPr>
              <a:pPr eaLnBrk="1" hangingPunct="1"/>
              <a:t>4</a:t>
            </a:fld>
            <a:endParaRPr lang="en-US" altLang="en-US">
              <a:solidFill>
                <a:srgbClr val="0D0D0D"/>
              </a:solidFill>
              <a:latin typeface="Gill Sans MT" panose="020B0502020104020203" pitchFamily="34" charset="0"/>
            </a:endParaRPr>
          </a:p>
        </p:txBody>
      </p:sp>
      <p:pic>
        <p:nvPicPr>
          <p:cNvPr id="15" name="Picture 14" descr="DNA_logo.jpg">
            <a:extLst>
              <a:ext uri="{FF2B5EF4-FFF2-40B4-BE49-F238E27FC236}">
                <a16:creationId xmlns:a16="http://schemas.microsoft.com/office/drawing/2014/main" id="{4DE921A8-F639-D695-5F83-5092D1EA9D69}"/>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16" name="Picture 15" descr="DNA_logo.jpg">
            <a:extLst>
              <a:ext uri="{FF2B5EF4-FFF2-40B4-BE49-F238E27FC236}">
                <a16:creationId xmlns:a16="http://schemas.microsoft.com/office/drawing/2014/main" id="{01D01311-0F32-A11E-BE4E-BC1CC4F92F68}"/>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13321" name="Rectangle 17">
            <a:extLst>
              <a:ext uri="{FF2B5EF4-FFF2-40B4-BE49-F238E27FC236}">
                <a16:creationId xmlns:a16="http://schemas.microsoft.com/office/drawing/2014/main" id="{09B00D8B-D5D5-F301-B597-9303AB2F9CF9}"/>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13322" name="Rectangle 18">
            <a:extLst>
              <a:ext uri="{FF2B5EF4-FFF2-40B4-BE49-F238E27FC236}">
                <a16:creationId xmlns:a16="http://schemas.microsoft.com/office/drawing/2014/main" id="{75446342-959E-B1C2-9289-79E8E7B4D601}"/>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13323" name="Rectangle 19">
            <a:extLst>
              <a:ext uri="{FF2B5EF4-FFF2-40B4-BE49-F238E27FC236}">
                <a16:creationId xmlns:a16="http://schemas.microsoft.com/office/drawing/2014/main" id="{10119BE1-3168-5CF5-5A84-B35C9A5F9040}"/>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13324" name="Rectangle 20">
            <a:extLst>
              <a:ext uri="{FF2B5EF4-FFF2-40B4-BE49-F238E27FC236}">
                <a16:creationId xmlns:a16="http://schemas.microsoft.com/office/drawing/2014/main" id="{5FE2A555-031C-3B02-7DDB-6271146A2178}"/>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13325" name="Rectangle 21">
            <a:extLst>
              <a:ext uri="{FF2B5EF4-FFF2-40B4-BE49-F238E27FC236}">
                <a16:creationId xmlns:a16="http://schemas.microsoft.com/office/drawing/2014/main" id="{F3E276ED-8A49-A3FE-92FE-558B5E360676}"/>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13326" name="Rectangle 22">
            <a:extLst>
              <a:ext uri="{FF2B5EF4-FFF2-40B4-BE49-F238E27FC236}">
                <a16:creationId xmlns:a16="http://schemas.microsoft.com/office/drawing/2014/main" id="{46B0244B-0D48-5FB2-52A1-DC245EA62FE8}"/>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4" name="Rectangle 23">
            <a:extLst>
              <a:ext uri="{FF2B5EF4-FFF2-40B4-BE49-F238E27FC236}">
                <a16:creationId xmlns:a16="http://schemas.microsoft.com/office/drawing/2014/main" id="{11B69790-85C2-89E0-CA2F-14C531E4A234}"/>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
        <p:nvSpPr>
          <p:cNvPr id="13328" name="Rectangle 25">
            <a:extLst>
              <a:ext uri="{FF2B5EF4-FFF2-40B4-BE49-F238E27FC236}">
                <a16:creationId xmlns:a16="http://schemas.microsoft.com/office/drawing/2014/main" id="{9F56AF27-5D8A-3558-4E3C-ACC0B7664B0E}"/>
              </a:ext>
            </a:extLst>
          </p:cNvPr>
          <p:cNvSpPr>
            <a:spLocks noChangeArrowheads="1"/>
          </p:cNvSpPr>
          <p:nvPr/>
        </p:nvSpPr>
        <p:spPr bwMode="auto">
          <a:xfrm rot="1531087">
            <a:off x="7345363" y="1589088"/>
            <a:ext cx="1885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Introduction </a:t>
            </a:r>
            <a:endParaRPr lang="en-US" altLang="en-US" sz="2400" b="1">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36218F9-D184-569E-5E07-947D167C2BE3}"/>
              </a:ext>
            </a:extLst>
          </p:cNvPr>
          <p:cNvSpPr txBox="1">
            <a:spLocks noChangeArrowheads="1"/>
          </p:cNvSpPr>
          <p:nvPr/>
        </p:nvSpPr>
        <p:spPr>
          <a:xfrm>
            <a:off x="990600" y="304800"/>
            <a:ext cx="6781800" cy="960438"/>
          </a:xfrm>
          <a:prstGeom prst="rect">
            <a:avLst/>
          </a:prstGeom>
        </p:spPr>
        <p:txBody>
          <a:bodyPr/>
          <a:lstStyle/>
          <a:p>
            <a:pPr fontAlgn="auto">
              <a:spcAft>
                <a:spcPts val="0"/>
              </a:spcAft>
              <a:defRPr/>
            </a:pPr>
            <a:endParaRPr lang="en-US" sz="3200" dirty="0">
              <a:solidFill>
                <a:srgbClr val="11111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graphicFrame>
        <p:nvGraphicFramePr>
          <p:cNvPr id="1026" name="Object 2">
            <a:extLst>
              <a:ext uri="{FF2B5EF4-FFF2-40B4-BE49-F238E27FC236}">
                <a16:creationId xmlns:a16="http://schemas.microsoft.com/office/drawing/2014/main" id="{1C0DC84A-91D3-1793-86B2-FA6C0F94487B}"/>
              </a:ext>
            </a:extLst>
          </p:cNvPr>
          <p:cNvGraphicFramePr>
            <a:graphicFrameLocks noChangeAspect="1"/>
          </p:cNvGraphicFramePr>
          <p:nvPr/>
        </p:nvGraphicFramePr>
        <p:xfrm>
          <a:off x="1071563" y="1571625"/>
          <a:ext cx="6215062" cy="3786188"/>
        </p:xfrm>
        <a:graphic>
          <a:graphicData uri="http://schemas.openxmlformats.org/presentationml/2006/ole">
            <mc:AlternateContent xmlns:mc="http://schemas.openxmlformats.org/markup-compatibility/2006">
              <mc:Choice xmlns:v="urn:schemas-microsoft-com:vml" Requires="v">
                <p:oleObj name="Chart" r:id="rId3" imgW="3543300" imgH="2457450" progId="Excel.Sheet.8">
                  <p:embed/>
                </p:oleObj>
              </mc:Choice>
              <mc:Fallback>
                <p:oleObj name="Chart" r:id="rId3" imgW="3543300" imgH="245745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571625"/>
                        <a:ext cx="6215062" cy="378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a:extLst>
              <a:ext uri="{FF2B5EF4-FFF2-40B4-BE49-F238E27FC236}">
                <a16:creationId xmlns:a16="http://schemas.microsoft.com/office/drawing/2014/main" id="{FB41B8AA-C108-4CB2-8D25-F4ADD53A1242}"/>
              </a:ext>
            </a:extLst>
          </p:cNvPr>
          <p:cNvSpPr txBox="1">
            <a:spLocks noChangeArrowheads="1"/>
          </p:cNvSpPr>
          <p:nvPr/>
        </p:nvSpPr>
        <p:spPr>
          <a:xfrm>
            <a:off x="928688" y="1143000"/>
            <a:ext cx="6572250" cy="4714875"/>
          </a:xfrm>
          <a:prstGeom prst="rect">
            <a:avLst/>
          </a:prstGeom>
        </p:spPr>
        <p:txBody>
          <a:bodyPr/>
          <a:lstStyle/>
          <a:p>
            <a:pPr marL="365760" indent="-283464" fontAlgn="auto">
              <a:lnSpc>
                <a:spcPct val="80000"/>
              </a:lnSpc>
              <a:spcBef>
                <a:spcPts val="600"/>
              </a:spcBef>
              <a:spcAft>
                <a:spcPts val="0"/>
              </a:spcAft>
              <a:buClr>
                <a:schemeClr val="accent1"/>
              </a:buClr>
              <a:buSzPct val="80000"/>
              <a:defRPr/>
            </a:pPr>
            <a:r>
              <a:rPr lang="en-US" sz="2800" dirty="0">
                <a:solidFill>
                  <a:srgbClr val="111111"/>
                </a:solidFill>
                <a:effectLst>
                  <a:outerShdw blurRad="50000" dist="30000" dir="5400000" algn="tl" rotWithShape="0">
                    <a:srgbClr val="000000">
                      <a:alpha val="30000"/>
                    </a:srgbClr>
                  </a:outerShdw>
                </a:effectLst>
                <a:latin typeface="Times New Roman" pitchFamily="18" charset="0"/>
                <a:cs typeface="Times New Roman" pitchFamily="18" charset="0"/>
              </a:rPr>
              <a:t>PCR phases</a:t>
            </a:r>
          </a:p>
          <a:p>
            <a:pPr marL="365760" indent="-283464" fontAlgn="auto">
              <a:lnSpc>
                <a:spcPct val="80000"/>
              </a:lnSpc>
              <a:spcBef>
                <a:spcPts val="600"/>
              </a:spcBef>
              <a:spcAft>
                <a:spcPts val="0"/>
              </a:spcAft>
              <a:buClr>
                <a:schemeClr val="accent1"/>
              </a:buClr>
              <a:buSzPct val="80000"/>
              <a:defRPr/>
            </a:pPr>
            <a:endParaRPr lang="en-US" sz="2400" b="1" dirty="0">
              <a:solidFill>
                <a:srgbClr val="292929"/>
              </a:solidFill>
              <a:latin typeface="Baskerville Old Face" pitchFamily="18" charset="0"/>
              <a:cs typeface="+mn-cs"/>
            </a:endParaRPr>
          </a:p>
          <a:p>
            <a:pPr marL="365760" indent="-283464" fontAlgn="auto">
              <a:lnSpc>
                <a:spcPct val="80000"/>
              </a:lnSpc>
              <a:spcBef>
                <a:spcPts val="600"/>
              </a:spcBef>
              <a:spcAft>
                <a:spcPts val="0"/>
              </a:spcAft>
              <a:buClr>
                <a:schemeClr val="accent1"/>
              </a:buClr>
              <a:buSzPct val="80000"/>
              <a:buFont typeface="Wingdings 2"/>
              <a:buChar char=""/>
              <a:defRPr/>
            </a:pPr>
            <a:r>
              <a:rPr lang="en-US" sz="2400" b="1" dirty="0">
                <a:solidFill>
                  <a:srgbClr val="292929"/>
                </a:solidFill>
                <a:latin typeface="Baskerville Old Face" pitchFamily="18" charset="0"/>
                <a:cs typeface="+mn-cs"/>
              </a:rPr>
              <a:t>Exponential</a:t>
            </a:r>
          </a:p>
          <a:p>
            <a:pPr marL="640080" lvl="1" indent="-237744" fontAlgn="auto">
              <a:lnSpc>
                <a:spcPct val="80000"/>
              </a:lnSpc>
              <a:spcBef>
                <a:spcPts val="550"/>
              </a:spcBef>
              <a:spcAft>
                <a:spcPts val="0"/>
              </a:spcAft>
              <a:buClr>
                <a:schemeClr val="accent1"/>
              </a:buClr>
              <a:buFont typeface="Verdana"/>
              <a:buChar char="◦"/>
              <a:defRPr/>
            </a:pPr>
            <a:r>
              <a:rPr lang="en-US" sz="2000" dirty="0">
                <a:solidFill>
                  <a:srgbClr val="292929"/>
                </a:solidFill>
                <a:latin typeface="Baskerville Old Face" pitchFamily="18" charset="0"/>
                <a:cs typeface="+mn-cs"/>
              </a:rPr>
              <a:t>If 100% efficiency – exact doubling of products. Specific and precise</a:t>
            </a:r>
          </a:p>
          <a:p>
            <a:pPr marL="640080" lvl="1" indent="-237744" fontAlgn="auto">
              <a:lnSpc>
                <a:spcPct val="80000"/>
              </a:lnSpc>
              <a:spcBef>
                <a:spcPts val="550"/>
              </a:spcBef>
              <a:spcAft>
                <a:spcPts val="0"/>
              </a:spcAft>
              <a:buClr>
                <a:schemeClr val="accent1"/>
              </a:buClr>
              <a:buFont typeface="Verdana"/>
              <a:buChar char="◦"/>
              <a:defRPr/>
            </a:pPr>
            <a:endParaRPr lang="en-US" sz="2400" dirty="0">
              <a:solidFill>
                <a:srgbClr val="292929"/>
              </a:solidFill>
              <a:latin typeface="Baskerville Old Face" pitchFamily="18" charset="0"/>
              <a:cs typeface="+mn-cs"/>
            </a:endParaRPr>
          </a:p>
          <a:p>
            <a:pPr marL="365760" indent="-283464" fontAlgn="auto">
              <a:lnSpc>
                <a:spcPct val="80000"/>
              </a:lnSpc>
              <a:spcBef>
                <a:spcPts val="600"/>
              </a:spcBef>
              <a:spcAft>
                <a:spcPts val="0"/>
              </a:spcAft>
              <a:buClr>
                <a:schemeClr val="accent1"/>
              </a:buClr>
              <a:buSzPct val="80000"/>
              <a:buFont typeface="Wingdings 2"/>
              <a:buChar char=""/>
              <a:defRPr/>
            </a:pPr>
            <a:r>
              <a:rPr lang="en-US" sz="2400" b="1" dirty="0">
                <a:solidFill>
                  <a:srgbClr val="292929"/>
                </a:solidFill>
                <a:latin typeface="Baskerville Old Face" pitchFamily="18" charset="0"/>
                <a:cs typeface="+mn-cs"/>
              </a:rPr>
              <a:t>Linear</a:t>
            </a:r>
          </a:p>
          <a:p>
            <a:pPr marL="640080" lvl="1" indent="-237744" fontAlgn="auto">
              <a:lnSpc>
                <a:spcPct val="80000"/>
              </a:lnSpc>
              <a:spcBef>
                <a:spcPts val="550"/>
              </a:spcBef>
              <a:spcAft>
                <a:spcPts val="0"/>
              </a:spcAft>
              <a:buClr>
                <a:schemeClr val="accent1"/>
              </a:buClr>
              <a:buFont typeface="Verdana"/>
              <a:buChar char="◦"/>
              <a:defRPr/>
            </a:pPr>
            <a:r>
              <a:rPr lang="en-US" sz="2000" dirty="0">
                <a:solidFill>
                  <a:srgbClr val="292929"/>
                </a:solidFill>
                <a:latin typeface="Baskerville Old Face" pitchFamily="18" charset="0"/>
                <a:cs typeface="+mn-cs"/>
              </a:rPr>
              <a:t>High variability. Reaction components are being consumed and PCR products are starting to degrade.</a:t>
            </a:r>
          </a:p>
          <a:p>
            <a:pPr marL="640080" lvl="1" indent="-237744" fontAlgn="auto">
              <a:lnSpc>
                <a:spcPct val="80000"/>
              </a:lnSpc>
              <a:spcBef>
                <a:spcPts val="550"/>
              </a:spcBef>
              <a:spcAft>
                <a:spcPts val="0"/>
              </a:spcAft>
              <a:buClr>
                <a:schemeClr val="accent1"/>
              </a:buClr>
              <a:buFont typeface="Verdana"/>
              <a:buChar char="◦"/>
              <a:defRPr/>
            </a:pPr>
            <a:endParaRPr lang="en-US" sz="2400" dirty="0">
              <a:solidFill>
                <a:srgbClr val="292929"/>
              </a:solidFill>
              <a:latin typeface="Baskerville Old Face" pitchFamily="18" charset="0"/>
              <a:cs typeface="+mn-cs"/>
            </a:endParaRPr>
          </a:p>
          <a:p>
            <a:pPr marL="365760" indent="-283464" fontAlgn="auto">
              <a:lnSpc>
                <a:spcPct val="80000"/>
              </a:lnSpc>
              <a:spcBef>
                <a:spcPts val="600"/>
              </a:spcBef>
              <a:spcAft>
                <a:spcPts val="0"/>
              </a:spcAft>
              <a:buClr>
                <a:schemeClr val="accent1"/>
              </a:buClr>
              <a:buSzPct val="80000"/>
              <a:buFont typeface="Wingdings 2"/>
              <a:buChar char=""/>
              <a:defRPr/>
            </a:pPr>
            <a:r>
              <a:rPr lang="en-US" sz="2400" b="1" dirty="0">
                <a:solidFill>
                  <a:srgbClr val="292929"/>
                </a:solidFill>
                <a:latin typeface="Baskerville Old Face" pitchFamily="18" charset="0"/>
                <a:cs typeface="+mn-cs"/>
              </a:rPr>
              <a:t>Plateau</a:t>
            </a:r>
          </a:p>
          <a:p>
            <a:pPr marL="640080" lvl="1" indent="-237744" fontAlgn="auto">
              <a:lnSpc>
                <a:spcPct val="80000"/>
              </a:lnSpc>
              <a:spcBef>
                <a:spcPts val="550"/>
              </a:spcBef>
              <a:spcAft>
                <a:spcPts val="0"/>
              </a:spcAft>
              <a:buClr>
                <a:schemeClr val="accent1"/>
              </a:buClr>
              <a:buFont typeface="Verdana"/>
              <a:buChar char="◦"/>
              <a:defRPr/>
            </a:pPr>
            <a:r>
              <a:rPr lang="en-US" sz="2000" dirty="0">
                <a:solidFill>
                  <a:srgbClr val="292929"/>
                </a:solidFill>
                <a:latin typeface="Baskerville Old Face" pitchFamily="18" charset="0"/>
                <a:cs typeface="+mn-cs"/>
              </a:rPr>
              <a:t>End-point analysis. The reaction has stopped and if left for long – degradation of PCR products.</a:t>
            </a:r>
          </a:p>
        </p:txBody>
      </p:sp>
      <p:pic>
        <p:nvPicPr>
          <p:cNvPr id="1029" name="Picture 2" descr="C:\Documents and Settings\DELL\My Documents\My Pictures\images.jpg">
            <a:extLst>
              <a:ext uri="{FF2B5EF4-FFF2-40B4-BE49-F238E27FC236}">
                <a16:creationId xmlns:a16="http://schemas.microsoft.com/office/drawing/2014/main" id="{F5FA0C61-1F9C-A3D6-FF7D-E5707209DF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a:extLst>
              <a:ext uri="{FF2B5EF4-FFF2-40B4-BE49-F238E27FC236}">
                <a16:creationId xmlns:a16="http://schemas.microsoft.com/office/drawing/2014/main" id="{72205DE3-8331-2C20-C8B8-BD6B4DA467FF}"/>
              </a:ext>
            </a:extLst>
          </p:cNvPr>
          <p:cNvSpPr>
            <a:spLocks noGrp="1"/>
          </p:cNvSpPr>
          <p:nvPr>
            <p:ph type="dt" sz="quarter" idx="10"/>
          </p:nvPr>
        </p:nvSpPr>
        <p:spPr/>
        <p:txBody>
          <a:bodyPr/>
          <a:lstStyle/>
          <a:p>
            <a:pPr>
              <a:defRPr/>
            </a:pPr>
            <a:fld id="{70B8FD2E-7DCE-4AF8-9F29-14DF25966B1B}"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7" name="Slide Number Placeholder 6">
            <a:extLst>
              <a:ext uri="{FF2B5EF4-FFF2-40B4-BE49-F238E27FC236}">
                <a16:creationId xmlns:a16="http://schemas.microsoft.com/office/drawing/2014/main" id="{F2CB32DF-72F1-6182-6376-F659DE27431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B38C61-E9AB-4522-A3A6-B2C0BF0BFCE8}" type="slidenum">
              <a:rPr lang="en-US" altLang="en-US">
                <a:solidFill>
                  <a:srgbClr val="0D0D0D"/>
                </a:solidFill>
                <a:latin typeface="Gill Sans MT" panose="020B0502020104020203" pitchFamily="34" charset="0"/>
              </a:rPr>
              <a:pPr eaLnBrk="1" hangingPunct="1"/>
              <a:t>5</a:t>
            </a:fld>
            <a:endParaRPr lang="en-US" altLang="en-US">
              <a:solidFill>
                <a:srgbClr val="0D0D0D"/>
              </a:solidFill>
              <a:latin typeface="Gill Sans MT" panose="020B0502020104020203" pitchFamily="34" charset="0"/>
            </a:endParaRPr>
          </a:p>
        </p:txBody>
      </p:sp>
      <p:sp>
        <p:nvSpPr>
          <p:cNvPr id="1032" name="TextBox 14">
            <a:extLst>
              <a:ext uri="{FF2B5EF4-FFF2-40B4-BE49-F238E27FC236}">
                <a16:creationId xmlns:a16="http://schemas.microsoft.com/office/drawing/2014/main" id="{B990FB4F-ED3E-1111-A980-73053A13CB8B}"/>
              </a:ext>
            </a:extLst>
          </p:cNvPr>
          <p:cNvSpPr txBox="1">
            <a:spLocks noChangeArrowheads="1"/>
          </p:cNvSpPr>
          <p:nvPr/>
        </p:nvSpPr>
        <p:spPr bwMode="auto">
          <a:xfrm>
            <a:off x="914400" y="762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more…</a:t>
            </a:r>
          </a:p>
        </p:txBody>
      </p:sp>
      <p:pic>
        <p:nvPicPr>
          <p:cNvPr id="16" name="Picture 15" descr="DNA_logo.jpg">
            <a:extLst>
              <a:ext uri="{FF2B5EF4-FFF2-40B4-BE49-F238E27FC236}">
                <a16:creationId xmlns:a16="http://schemas.microsoft.com/office/drawing/2014/main" id="{63489380-93A4-6182-F9C0-82CD9F8574E7}"/>
              </a:ext>
            </a:extLst>
          </p:cNvPr>
          <p:cNvPicPr>
            <a:picLocks noChangeAspect="1"/>
          </p:cNvPicPr>
          <p:nvPr/>
        </p:nvPicPr>
        <p:blipFill>
          <a:blip r:embed="rId6" cstate="print"/>
          <a:stretch>
            <a:fillRect/>
          </a:stretch>
        </p:blipFill>
        <p:spPr>
          <a:xfrm>
            <a:off x="7824984" y="1371600"/>
            <a:ext cx="1143000" cy="2286000"/>
          </a:xfrm>
          <a:prstGeom prst="rect">
            <a:avLst/>
          </a:prstGeom>
          <a:effectLst/>
          <a:scene3d>
            <a:camera prst="perspectiveFront"/>
            <a:lightRig rig="threePt" dir="t"/>
          </a:scene3d>
        </p:spPr>
      </p:pic>
      <p:pic>
        <p:nvPicPr>
          <p:cNvPr id="17" name="Picture 16" descr="DNA_logo.jpg">
            <a:extLst>
              <a:ext uri="{FF2B5EF4-FFF2-40B4-BE49-F238E27FC236}">
                <a16:creationId xmlns:a16="http://schemas.microsoft.com/office/drawing/2014/main" id="{27227E41-474C-F278-3AA6-2AC1A1973D50}"/>
              </a:ext>
            </a:extLst>
          </p:cNvPr>
          <p:cNvPicPr>
            <a:picLocks noChangeAspect="1"/>
          </p:cNvPicPr>
          <p:nvPr/>
        </p:nvPicPr>
        <p:blipFill>
          <a:blip r:embed="rId7"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1035" name="Rectangle 18">
            <a:extLst>
              <a:ext uri="{FF2B5EF4-FFF2-40B4-BE49-F238E27FC236}">
                <a16:creationId xmlns:a16="http://schemas.microsoft.com/office/drawing/2014/main" id="{19B2CF35-2111-48D0-10D6-7AE5971F652C}"/>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1036" name="Rectangle 19">
            <a:extLst>
              <a:ext uri="{FF2B5EF4-FFF2-40B4-BE49-F238E27FC236}">
                <a16:creationId xmlns:a16="http://schemas.microsoft.com/office/drawing/2014/main" id="{F6982F94-29A7-C7F5-E46F-2B6A1EA0256B}"/>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1037" name="Rectangle 20">
            <a:extLst>
              <a:ext uri="{FF2B5EF4-FFF2-40B4-BE49-F238E27FC236}">
                <a16:creationId xmlns:a16="http://schemas.microsoft.com/office/drawing/2014/main" id="{B66A411D-CCE3-C6DD-0C66-552B5A4CEB9E}"/>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1038" name="Rectangle 21">
            <a:extLst>
              <a:ext uri="{FF2B5EF4-FFF2-40B4-BE49-F238E27FC236}">
                <a16:creationId xmlns:a16="http://schemas.microsoft.com/office/drawing/2014/main" id="{E76D9C70-D81E-B113-EE08-DEC106F1A750}"/>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1039" name="Rectangle 22">
            <a:extLst>
              <a:ext uri="{FF2B5EF4-FFF2-40B4-BE49-F238E27FC236}">
                <a16:creationId xmlns:a16="http://schemas.microsoft.com/office/drawing/2014/main" id="{261E3F9C-E040-52DC-2B6A-4D1B5CAB61BF}"/>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1040" name="Rectangle 23">
            <a:extLst>
              <a:ext uri="{FF2B5EF4-FFF2-40B4-BE49-F238E27FC236}">
                <a16:creationId xmlns:a16="http://schemas.microsoft.com/office/drawing/2014/main" id="{3AB1CC33-718C-32A3-AB1D-402B64660D14}"/>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5" name="Rectangle 24">
            <a:extLst>
              <a:ext uri="{FF2B5EF4-FFF2-40B4-BE49-F238E27FC236}">
                <a16:creationId xmlns:a16="http://schemas.microsoft.com/office/drawing/2014/main" id="{565EEED9-03D7-9238-5A00-946E01BCC8D5}"/>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
        <p:nvSpPr>
          <p:cNvPr id="1042" name="Rectangle 25">
            <a:extLst>
              <a:ext uri="{FF2B5EF4-FFF2-40B4-BE49-F238E27FC236}">
                <a16:creationId xmlns:a16="http://schemas.microsoft.com/office/drawing/2014/main" id="{13E73B1D-2EFA-4A29-68C6-1D3037660606}"/>
              </a:ext>
            </a:extLst>
          </p:cNvPr>
          <p:cNvSpPr>
            <a:spLocks noChangeArrowheads="1"/>
          </p:cNvSpPr>
          <p:nvPr/>
        </p:nvSpPr>
        <p:spPr bwMode="auto">
          <a:xfrm rot="1531087">
            <a:off x="7345363" y="1589088"/>
            <a:ext cx="1885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Introduction </a:t>
            </a:r>
            <a:endParaRPr lang="en-US" altLang="en-US" sz="2400" b="1">
              <a:solidFill>
                <a:srgbClr val="FF0000"/>
              </a:solidFill>
            </a:endParaRPr>
          </a:p>
        </p:txBody>
      </p:sp>
      <p:sp>
        <p:nvSpPr>
          <p:cNvPr id="28" name="Text Box 16">
            <a:extLst>
              <a:ext uri="{FF2B5EF4-FFF2-40B4-BE49-F238E27FC236}">
                <a16:creationId xmlns:a16="http://schemas.microsoft.com/office/drawing/2014/main" id="{C4518E98-BCF2-3991-7FC3-430D4FE63BB0}"/>
              </a:ext>
            </a:extLst>
          </p:cNvPr>
          <p:cNvSpPr txBox="1">
            <a:spLocks noChangeArrowheads="1"/>
          </p:cNvSpPr>
          <p:nvPr/>
        </p:nvSpPr>
        <p:spPr bwMode="auto">
          <a:xfrm>
            <a:off x="2786063" y="4000500"/>
            <a:ext cx="7921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000" b="1">
                <a:solidFill>
                  <a:srgbClr val="000000"/>
                </a:solidFill>
              </a:rPr>
              <a:t>Exponential</a:t>
            </a:r>
          </a:p>
        </p:txBody>
      </p:sp>
      <p:sp>
        <p:nvSpPr>
          <p:cNvPr id="29" name="Text Box 19">
            <a:extLst>
              <a:ext uri="{FF2B5EF4-FFF2-40B4-BE49-F238E27FC236}">
                <a16:creationId xmlns:a16="http://schemas.microsoft.com/office/drawing/2014/main" id="{AE337E29-2599-787F-4D70-69CA7B342545}"/>
              </a:ext>
            </a:extLst>
          </p:cNvPr>
          <p:cNvSpPr txBox="1">
            <a:spLocks noChangeArrowheads="1"/>
          </p:cNvSpPr>
          <p:nvPr/>
        </p:nvSpPr>
        <p:spPr bwMode="auto">
          <a:xfrm>
            <a:off x="3643313" y="3071813"/>
            <a:ext cx="431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000" b="1">
                <a:solidFill>
                  <a:schemeClr val="folHlink"/>
                </a:solidFill>
              </a:rPr>
              <a:t>Linear</a:t>
            </a:r>
          </a:p>
        </p:txBody>
      </p:sp>
      <p:sp>
        <p:nvSpPr>
          <p:cNvPr id="30" name="Text Box 20">
            <a:extLst>
              <a:ext uri="{FF2B5EF4-FFF2-40B4-BE49-F238E27FC236}">
                <a16:creationId xmlns:a16="http://schemas.microsoft.com/office/drawing/2014/main" id="{D8305232-2B70-C43F-74AD-B388EF84DC46}"/>
              </a:ext>
            </a:extLst>
          </p:cNvPr>
          <p:cNvSpPr txBox="1">
            <a:spLocks noChangeArrowheads="1"/>
          </p:cNvSpPr>
          <p:nvPr/>
        </p:nvSpPr>
        <p:spPr bwMode="auto">
          <a:xfrm>
            <a:off x="5214938" y="2357438"/>
            <a:ext cx="5032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000" b="1">
                <a:solidFill>
                  <a:srgbClr val="FF0000"/>
                </a:solidFill>
              </a:rPr>
              <a:t>Plateau</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4">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4">
                                            <p:txEl>
                                              <p:pRg st="0" end="0"/>
                                            </p:txEl>
                                          </p:spTgt>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p:tgtEl>
                                          <p:spTgt spid="4">
                                            <p:txEl>
                                              <p:pRg st="2" end="2"/>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4">
                                            <p:txEl>
                                              <p:pRg st="2" end="2"/>
                                            </p:txEl>
                                          </p:spTgt>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1" dur="500"/>
                                        <p:tgtEl>
                                          <p:spTgt spid="4">
                                            <p:txEl>
                                              <p:pRg st="3" end="3"/>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4">
                                            <p:txEl>
                                              <p:pRg st="3" end="3"/>
                                            </p:txEl>
                                          </p:spTgt>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5" dur="500"/>
                                        <p:tgtEl>
                                          <p:spTgt spid="4">
                                            <p:txEl>
                                              <p:pRg st="5" end="5"/>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4">
                                            <p:txEl>
                                              <p:pRg st="5" end="5"/>
                                            </p:txEl>
                                          </p:spTgt>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9" dur="500"/>
                                        <p:tgtEl>
                                          <p:spTgt spid="4">
                                            <p:txEl>
                                              <p:pRg st="6" end="6"/>
                                            </p:txEl>
                                          </p:spTgt>
                                        </p:tgtEl>
                                        <p:attrNameLst>
                                          <p:attrName>ppt_y</p:attrName>
                                        </p:attrNameLst>
                                      </p:cBhvr>
                                      <p:tavLst>
                                        <p:tav tm="0">
                                          <p:val>
                                            <p:strVal val="ppt_y"/>
                                          </p:val>
                                        </p:tav>
                                        <p:tav tm="100000">
                                          <p:val>
                                            <p:strVal val="1+ppt_h/2"/>
                                          </p:val>
                                        </p:tav>
                                      </p:tavLst>
                                    </p:anim>
                                    <p:set>
                                      <p:cBhvr>
                                        <p:cTn id="30" dur="1" fill="hold">
                                          <p:stCondLst>
                                            <p:cond delay="499"/>
                                          </p:stCondLst>
                                        </p:cTn>
                                        <p:tgtEl>
                                          <p:spTgt spid="4">
                                            <p:txEl>
                                              <p:pRg st="6" end="6"/>
                                            </p:txEl>
                                          </p:spTgt>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3" dur="500"/>
                                        <p:tgtEl>
                                          <p:spTgt spid="4">
                                            <p:txEl>
                                              <p:pRg st="8" end="8"/>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4">
                                            <p:txEl>
                                              <p:pRg st="8" end="8"/>
                                            </p:txEl>
                                          </p:spTgt>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7" dur="500"/>
                                        <p:tgtEl>
                                          <p:spTgt spid="4">
                                            <p:txEl>
                                              <p:pRg st="9" end="9"/>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4">
                                            <p:txEl>
                                              <p:pRg st="9" end="9"/>
                                            </p:txEl>
                                          </p:spTgt>
                                        </p:tgtEl>
                                        <p:attrNameLst>
                                          <p:attrName>style.visibility</p:attrName>
                                        </p:attrNameLst>
                                      </p:cBhvr>
                                      <p:to>
                                        <p:strVal val="hidden"/>
                                      </p:to>
                                    </p:set>
                                  </p:childTnLst>
                                </p:cTn>
                              </p:par>
                              <p:par>
                                <p:cTn id="39" presetID="2" presetClass="entr" presetSubtype="4"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additive="base">
                                        <p:cTn id="41" dur="500" fill="hold"/>
                                        <p:tgtEl>
                                          <p:spTgt spid="1026"/>
                                        </p:tgtEl>
                                        <p:attrNameLst>
                                          <p:attrName>ppt_x</p:attrName>
                                        </p:attrNameLst>
                                      </p:cBhvr>
                                      <p:tavLst>
                                        <p:tav tm="0">
                                          <p:val>
                                            <p:strVal val="#ppt_x"/>
                                          </p:val>
                                        </p:tav>
                                        <p:tav tm="100000">
                                          <p:val>
                                            <p:strVal val="#ppt_x"/>
                                          </p:val>
                                        </p:tav>
                                      </p:tavLst>
                                    </p:anim>
                                    <p:anim calcmode="lin" valueType="num">
                                      <p:cBhvr additive="base">
                                        <p:cTn id="42" dur="500" fill="hold"/>
                                        <p:tgtEl>
                                          <p:spTgt spid="1026"/>
                                        </p:tgtEl>
                                        <p:attrNameLst>
                                          <p:attrName>ppt_y</p:attrName>
                                        </p:attrNameLst>
                                      </p:cBhvr>
                                      <p:tavLst>
                                        <p:tav tm="0">
                                          <p:val>
                                            <p:strVal val="1+#ppt_h/2"/>
                                          </p:val>
                                        </p:tav>
                                        <p:tav tm="100000">
                                          <p:val>
                                            <p:strVal val="#ppt_y"/>
                                          </p:val>
                                        </p:tav>
                                      </p:tavLst>
                                    </p:anim>
                                  </p:childTnLst>
                                </p:cTn>
                              </p:par>
                              <p:par>
                                <p:cTn id="43" presetID="9"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dissolve">
                                      <p:cBhvr>
                                        <p:cTn id="45" dur="500"/>
                                        <p:tgtEl>
                                          <p:spTgt spid="28"/>
                                        </p:tgtEl>
                                      </p:cBhvr>
                                    </p:animEffect>
                                  </p:childTnLst>
                                </p:cTn>
                              </p:par>
                              <p:par>
                                <p:cTn id="46" presetID="9"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dissolve">
                                      <p:cBhvr>
                                        <p:cTn id="48" dur="500"/>
                                        <p:tgtEl>
                                          <p:spTgt spid="29"/>
                                        </p:tgtEl>
                                      </p:cBhvr>
                                    </p:animEffect>
                                  </p:childTnLst>
                                </p:cTn>
                              </p:par>
                              <p:par>
                                <p:cTn id="49" presetID="9"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dissolve">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OleChart spid="1026" grpId="0"/>
      <p:bldP spid="4" grpId="0" build="allAtOnce"/>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DELL\My Documents\My Pictures\images.jpg">
            <a:extLst>
              <a:ext uri="{FF2B5EF4-FFF2-40B4-BE49-F238E27FC236}">
                <a16:creationId xmlns:a16="http://schemas.microsoft.com/office/drawing/2014/main" id="{D386676E-08D3-15EB-7A09-BD95178ED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
            <a:extLst>
              <a:ext uri="{FF2B5EF4-FFF2-40B4-BE49-F238E27FC236}">
                <a16:creationId xmlns:a16="http://schemas.microsoft.com/office/drawing/2014/main" id="{7DEB72AC-83A6-5A2E-6D89-9EEC908D592B}"/>
              </a:ext>
            </a:extLst>
          </p:cNvPr>
          <p:cNvSpPr txBox="1">
            <a:spLocks noChangeArrowheads="1"/>
          </p:cNvSpPr>
          <p:nvPr/>
        </p:nvSpPr>
        <p:spPr bwMode="auto">
          <a:xfrm>
            <a:off x="914400" y="685800"/>
            <a:ext cx="658653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Times New Roman" panose="02020603050405020304" pitchFamily="18" charset="0"/>
                <a:cs typeface="Times New Roman" panose="02020603050405020304" pitchFamily="18" charset="0"/>
              </a:rPr>
              <a:t>  Things which are needed for PCR</a:t>
            </a:r>
            <a:r>
              <a:rPr lang="en-US" altLang="en-US" sz="1600">
                <a:latin typeface="Times New Roman" panose="02020603050405020304" pitchFamily="18" charset="0"/>
                <a:cs typeface="Times New Roman" panose="02020603050405020304" pitchFamily="18" charset="0"/>
              </a:rPr>
              <a:t>(1)</a:t>
            </a:r>
          </a:p>
          <a:p>
            <a:pPr algn="ctr" eaLnBrk="1" hangingPunct="1"/>
            <a:endParaRPr lang="en-US" altLang="en-US" sz="2400" i="1">
              <a:latin typeface="Baskerville Old Face" panose="02020602080505020303" pitchFamily="18" charset="0"/>
            </a:endParaRPr>
          </a:p>
          <a:p>
            <a:pPr algn="just" eaLnBrk="1" hangingPunct="1"/>
            <a:r>
              <a:rPr lang="en-US" altLang="en-US" sz="2400" b="1" i="1">
                <a:latin typeface="Baskerville Old Face" panose="02020602080505020303" pitchFamily="18" charset="0"/>
              </a:rPr>
              <a:t>Template DNA </a:t>
            </a:r>
            <a:r>
              <a:rPr lang="en-US" altLang="en-US" sz="2400" i="1">
                <a:latin typeface="Baskerville Old Face" panose="02020602080505020303" pitchFamily="18" charset="0"/>
              </a:rPr>
              <a:t>that is going to be amplified.this DNA must be pure &amp; all other contaminations like RNAs must be removed by RNase.</a:t>
            </a:r>
          </a:p>
          <a:p>
            <a:pPr algn="just" eaLnBrk="1" hangingPunct="1"/>
            <a:r>
              <a:rPr lang="en-US" altLang="en-US" sz="2400" b="1" i="1">
                <a:latin typeface="Baskerville Old Face" panose="02020602080505020303" pitchFamily="18" charset="0"/>
              </a:rPr>
              <a:t>Primers </a:t>
            </a:r>
            <a:r>
              <a:rPr lang="en-US" altLang="en-US" sz="2400" i="1">
                <a:latin typeface="Baskerville Old Face" panose="02020602080505020303" pitchFamily="18" charset="0"/>
              </a:rPr>
              <a:t>(forward &amp; reverse )which are attached to      their complementary sequence in 3´ of each strand.</a:t>
            </a:r>
          </a:p>
          <a:p>
            <a:pPr algn="just" eaLnBrk="1" hangingPunct="1"/>
            <a:r>
              <a:rPr lang="en-US" altLang="en-US" sz="2400" b="1" i="1">
                <a:latin typeface="Baskerville Old Face" panose="02020602080505020303" pitchFamily="18" charset="0"/>
              </a:rPr>
              <a:t>Taq </a:t>
            </a:r>
            <a:r>
              <a:rPr lang="en-US" altLang="en-US" sz="2400" i="1">
                <a:latin typeface="Baskerville Old Face" panose="02020602080505020303" pitchFamily="18" charset="0"/>
              </a:rPr>
              <a:t>or any other polymerase which must have </a:t>
            </a:r>
          </a:p>
          <a:p>
            <a:pPr algn="just" eaLnBrk="1" hangingPunct="1"/>
            <a:r>
              <a:rPr lang="en-US" altLang="en-US" sz="2400" i="1">
                <a:latin typeface="Baskerville Old Face" panose="02020602080505020303" pitchFamily="18" charset="0"/>
              </a:rPr>
              <a:t>activity in high temprature.</a:t>
            </a:r>
          </a:p>
          <a:p>
            <a:pPr algn="just" eaLnBrk="1" hangingPunct="1"/>
            <a:r>
              <a:rPr lang="en-US" altLang="en-US" sz="2400" b="1" i="1">
                <a:latin typeface="Baskerville Old Face" panose="02020602080505020303" pitchFamily="18" charset="0"/>
              </a:rPr>
              <a:t>dNTP</a:t>
            </a:r>
            <a:r>
              <a:rPr lang="en-US" altLang="en-US" sz="2400" i="1">
                <a:latin typeface="Baskerville Old Face" panose="02020602080505020303" pitchFamily="18" charset="0"/>
              </a:rPr>
              <a:t>s which are the main substances in DNA composition.</a:t>
            </a:r>
            <a:endParaRPr lang="en-US" altLang="en-US" sz="2400" b="1" i="1">
              <a:latin typeface="Baskerville Old Face" panose="02020602080505020303" pitchFamily="18" charset="0"/>
            </a:endParaRPr>
          </a:p>
          <a:p>
            <a:pPr algn="just" eaLnBrk="1" hangingPunct="1"/>
            <a:r>
              <a:rPr lang="en-US" altLang="en-US" sz="2400" b="1" i="1">
                <a:latin typeface="Baskerville Old Face" panose="02020602080505020303" pitchFamily="18" charset="0"/>
              </a:rPr>
              <a:t>Buffer</a:t>
            </a:r>
            <a:r>
              <a:rPr lang="en-US" altLang="en-US" sz="2400" i="1">
                <a:latin typeface="Baskerville Old Face" panose="02020602080505020303" pitchFamily="18" charset="0"/>
              </a:rPr>
              <a:t> which makes a perfect condition to process.</a:t>
            </a:r>
          </a:p>
          <a:p>
            <a:pPr algn="just" eaLnBrk="1" hangingPunct="1"/>
            <a:r>
              <a:rPr lang="en-US" altLang="en-US" sz="2400" b="1" i="1">
                <a:latin typeface="Baskerville Old Face" panose="02020602080505020303" pitchFamily="18" charset="0"/>
              </a:rPr>
              <a:t>Cations</a:t>
            </a:r>
            <a:r>
              <a:rPr lang="en-US" altLang="en-US" sz="2400" i="1">
                <a:latin typeface="Baskerville Old Face" panose="02020602080505020303" pitchFamily="18" charset="0"/>
              </a:rPr>
              <a:t> that are essential for polymerase activity. </a:t>
            </a:r>
          </a:p>
        </p:txBody>
      </p:sp>
      <p:sp>
        <p:nvSpPr>
          <p:cNvPr id="5" name="Date Placeholder 4">
            <a:extLst>
              <a:ext uri="{FF2B5EF4-FFF2-40B4-BE49-F238E27FC236}">
                <a16:creationId xmlns:a16="http://schemas.microsoft.com/office/drawing/2014/main" id="{7A39984E-7F09-6434-54A4-FFF7E856DE44}"/>
              </a:ext>
            </a:extLst>
          </p:cNvPr>
          <p:cNvSpPr>
            <a:spLocks noGrp="1"/>
          </p:cNvSpPr>
          <p:nvPr>
            <p:ph type="dt" sz="quarter" idx="10"/>
          </p:nvPr>
        </p:nvSpPr>
        <p:spPr/>
        <p:txBody>
          <a:bodyPr/>
          <a:lstStyle/>
          <a:p>
            <a:pPr>
              <a:defRPr/>
            </a:pPr>
            <a:fld id="{FC9B6B06-557B-4CF2-8C4E-3492A29F1AFC}"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6" name="Slide Number Placeholder 5">
            <a:extLst>
              <a:ext uri="{FF2B5EF4-FFF2-40B4-BE49-F238E27FC236}">
                <a16:creationId xmlns:a16="http://schemas.microsoft.com/office/drawing/2014/main" id="{CD2EAD53-93A3-8DB0-A4C4-4DB0574E11A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5998C8-5AE6-4F3A-AD48-DE227DB652EA}" type="slidenum">
              <a:rPr lang="en-US" altLang="en-US">
                <a:solidFill>
                  <a:srgbClr val="0D0D0D"/>
                </a:solidFill>
                <a:latin typeface="Gill Sans MT" panose="020B0502020104020203" pitchFamily="34" charset="0"/>
              </a:rPr>
              <a:pPr eaLnBrk="1" hangingPunct="1"/>
              <a:t>6</a:t>
            </a:fld>
            <a:endParaRPr lang="en-US" altLang="en-US">
              <a:solidFill>
                <a:srgbClr val="0D0D0D"/>
              </a:solidFill>
              <a:latin typeface="Gill Sans MT" panose="020B0502020104020203" pitchFamily="34" charset="0"/>
            </a:endParaRPr>
          </a:p>
        </p:txBody>
      </p:sp>
      <p:sp>
        <p:nvSpPr>
          <p:cNvPr id="14342" name="TextBox 14">
            <a:extLst>
              <a:ext uri="{FF2B5EF4-FFF2-40B4-BE49-F238E27FC236}">
                <a16:creationId xmlns:a16="http://schemas.microsoft.com/office/drawing/2014/main" id="{D0E227BE-E98B-8E12-0D73-3B8C2BE63312}"/>
              </a:ext>
            </a:extLst>
          </p:cNvPr>
          <p:cNvSpPr txBox="1">
            <a:spLocks noChangeArrowheads="1"/>
          </p:cNvSpPr>
          <p:nvPr/>
        </p:nvSpPr>
        <p:spPr bwMode="auto">
          <a:xfrm>
            <a:off x="914400" y="762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 more…</a:t>
            </a:r>
          </a:p>
        </p:txBody>
      </p:sp>
      <p:pic>
        <p:nvPicPr>
          <p:cNvPr id="14" name="Picture 13" descr="DNA_logo.jpg">
            <a:extLst>
              <a:ext uri="{FF2B5EF4-FFF2-40B4-BE49-F238E27FC236}">
                <a16:creationId xmlns:a16="http://schemas.microsoft.com/office/drawing/2014/main" id="{8D29C45C-51A4-A675-A8B4-F7CF2B7E248A}"/>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15" name="Picture 14" descr="DNA_logo.jpg">
            <a:extLst>
              <a:ext uri="{FF2B5EF4-FFF2-40B4-BE49-F238E27FC236}">
                <a16:creationId xmlns:a16="http://schemas.microsoft.com/office/drawing/2014/main" id="{83F91B80-4E44-69FC-F1CF-F3BE99AF7E74}"/>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14345" name="Rectangle 16">
            <a:extLst>
              <a:ext uri="{FF2B5EF4-FFF2-40B4-BE49-F238E27FC236}">
                <a16:creationId xmlns:a16="http://schemas.microsoft.com/office/drawing/2014/main" id="{E0E86876-D900-230D-BBD7-2455F0492D59}"/>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14346" name="Rectangle 17">
            <a:extLst>
              <a:ext uri="{FF2B5EF4-FFF2-40B4-BE49-F238E27FC236}">
                <a16:creationId xmlns:a16="http://schemas.microsoft.com/office/drawing/2014/main" id="{E84660A9-1CD0-7322-1150-142233DD9F11}"/>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14347" name="Rectangle 18">
            <a:extLst>
              <a:ext uri="{FF2B5EF4-FFF2-40B4-BE49-F238E27FC236}">
                <a16:creationId xmlns:a16="http://schemas.microsoft.com/office/drawing/2014/main" id="{14209D43-5897-748F-482A-72599EB71DEB}"/>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14348" name="Rectangle 19">
            <a:extLst>
              <a:ext uri="{FF2B5EF4-FFF2-40B4-BE49-F238E27FC236}">
                <a16:creationId xmlns:a16="http://schemas.microsoft.com/office/drawing/2014/main" id="{6177A094-4EDA-FCB4-6AE8-EE4DE83FC2F3}"/>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14349" name="Rectangle 20">
            <a:extLst>
              <a:ext uri="{FF2B5EF4-FFF2-40B4-BE49-F238E27FC236}">
                <a16:creationId xmlns:a16="http://schemas.microsoft.com/office/drawing/2014/main" id="{97B00A52-4DF3-9ED3-DF41-15452F203D70}"/>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14350" name="Rectangle 21">
            <a:extLst>
              <a:ext uri="{FF2B5EF4-FFF2-40B4-BE49-F238E27FC236}">
                <a16:creationId xmlns:a16="http://schemas.microsoft.com/office/drawing/2014/main" id="{3F63B521-72BF-2772-286D-80A670F0B96A}"/>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3" name="Rectangle 22">
            <a:extLst>
              <a:ext uri="{FF2B5EF4-FFF2-40B4-BE49-F238E27FC236}">
                <a16:creationId xmlns:a16="http://schemas.microsoft.com/office/drawing/2014/main" id="{9D48B70E-73F4-BC85-918B-34953F06784B}"/>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
        <p:nvSpPr>
          <p:cNvPr id="14352" name="Rectangle 23">
            <a:extLst>
              <a:ext uri="{FF2B5EF4-FFF2-40B4-BE49-F238E27FC236}">
                <a16:creationId xmlns:a16="http://schemas.microsoft.com/office/drawing/2014/main" id="{DA95FBB3-D590-DBE3-321C-AE5699EE5483}"/>
              </a:ext>
            </a:extLst>
          </p:cNvPr>
          <p:cNvSpPr>
            <a:spLocks noChangeArrowheads="1"/>
          </p:cNvSpPr>
          <p:nvPr/>
        </p:nvSpPr>
        <p:spPr bwMode="auto">
          <a:xfrm rot="1531087">
            <a:off x="7345363" y="1589088"/>
            <a:ext cx="1885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Introduction </a:t>
            </a:r>
            <a:endParaRPr lang="en-US" altLang="en-US" sz="2400" b="1">
              <a:solidFill>
                <a:srgbClr val="FF0000"/>
              </a:solidFill>
            </a:endParaRPr>
          </a:p>
        </p:txBody>
      </p:sp>
      <p:pic>
        <p:nvPicPr>
          <p:cNvPr id="25" name="Picture 7" descr="RNaseA">
            <a:extLst>
              <a:ext uri="{FF2B5EF4-FFF2-40B4-BE49-F238E27FC236}">
                <a16:creationId xmlns:a16="http://schemas.microsoft.com/office/drawing/2014/main" id="{E410889A-5AB9-AD55-A3FD-A9D6E9EC40CC}"/>
              </a:ext>
            </a:extLst>
          </p:cNvPr>
          <p:cNvPicPr>
            <a:picLocks noChangeAspect="1" noChangeArrowheads="1"/>
          </p:cNvPicPr>
          <p:nvPr/>
        </p:nvPicPr>
        <p:blipFill>
          <a:blip r:embed="rId6">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000125" y="2000250"/>
            <a:ext cx="6500813" cy="3643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65354A91-9788-A363-7476-2DD9C5AD722D}"/>
              </a:ext>
            </a:extLst>
          </p:cNvPr>
          <p:cNvSpPr txBox="1">
            <a:spLocks noChangeArrowheads="1"/>
          </p:cNvSpPr>
          <p:nvPr/>
        </p:nvSpPr>
        <p:spPr bwMode="auto">
          <a:xfrm>
            <a:off x="1000125" y="1214438"/>
            <a:ext cx="6500813"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Baskerville Old Face" panose="02020602080505020303" pitchFamily="18" charset="0"/>
              </a:rPr>
              <a:t>Contaminations like RNAs must be removed by RNase.</a:t>
            </a:r>
            <a:endParaRPr lang="en-US" altLang="en-US" sz="2400"/>
          </a:p>
        </p:txBody>
      </p:sp>
      <p:sp>
        <p:nvSpPr>
          <p:cNvPr id="28" name="TextBox 27">
            <a:extLst>
              <a:ext uri="{FF2B5EF4-FFF2-40B4-BE49-F238E27FC236}">
                <a16:creationId xmlns:a16="http://schemas.microsoft.com/office/drawing/2014/main" id="{A0FAD316-C44C-36D4-008F-3C0766E1CC58}"/>
              </a:ext>
            </a:extLst>
          </p:cNvPr>
          <p:cNvSpPr txBox="1">
            <a:spLocks noChangeArrowheads="1"/>
          </p:cNvSpPr>
          <p:nvPr/>
        </p:nvSpPr>
        <p:spPr bwMode="auto">
          <a:xfrm>
            <a:off x="2071688" y="773113"/>
            <a:ext cx="44291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4B9E0695-F03A-7E52-46F6-6DA805C83F8A}"/>
              </a:ext>
            </a:extLst>
          </p:cNvPr>
          <p:cNvSpPr txBox="1">
            <a:spLocks noChangeArrowheads="1"/>
          </p:cNvSpPr>
          <p:nvPr/>
        </p:nvSpPr>
        <p:spPr bwMode="auto">
          <a:xfrm>
            <a:off x="990600" y="228600"/>
            <a:ext cx="434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Advantages &amp; disadvantages</a:t>
            </a:r>
          </a:p>
        </p:txBody>
      </p:sp>
      <p:pic>
        <p:nvPicPr>
          <p:cNvPr id="15363" name="Picture 2" descr="C:\Documents and Settings\DELL\My Documents\My Pictures\images.jpg">
            <a:extLst>
              <a:ext uri="{FF2B5EF4-FFF2-40B4-BE49-F238E27FC236}">
                <a16:creationId xmlns:a16="http://schemas.microsoft.com/office/drawing/2014/main" id="{E575DD2B-65D1-932C-F1EC-4BFC30522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E1F8879-2AAC-B89E-D2A1-060B87147D9E}"/>
              </a:ext>
            </a:extLst>
          </p:cNvPr>
          <p:cNvSpPr txBox="1"/>
          <p:nvPr/>
        </p:nvSpPr>
        <p:spPr>
          <a:xfrm>
            <a:off x="914400" y="1447800"/>
            <a:ext cx="6443663" cy="4062413"/>
          </a:xfrm>
          <a:prstGeom prst="rect">
            <a:avLst/>
          </a:prstGeom>
          <a:noFill/>
        </p:spPr>
        <p:txBody>
          <a:bodyPr>
            <a:spAutoFit/>
          </a:bodyPr>
          <a:lstStyle/>
          <a:p>
            <a:pPr fontAlgn="auto">
              <a:spcBef>
                <a:spcPts val="0"/>
              </a:spcBef>
              <a:spcAft>
                <a:spcPts val="0"/>
              </a:spcAft>
              <a:defRPr/>
            </a:pPr>
            <a:r>
              <a:rPr lang="en-US" sz="2400" dirty="0">
                <a:solidFill>
                  <a:srgbClr val="231F57"/>
                </a:solidFill>
                <a:latin typeface="Baskerville Old Face" pitchFamily="18" charset="0"/>
                <a:cs typeface="+mn-cs"/>
              </a:rPr>
              <a:t>* The most accurate &amp; feasible technique to      determine the amount &amp; concentration of products.</a:t>
            </a:r>
          </a:p>
          <a:p>
            <a:pPr fontAlgn="auto">
              <a:spcBef>
                <a:spcPts val="0"/>
              </a:spcBef>
              <a:spcAft>
                <a:spcPts val="0"/>
              </a:spcAft>
              <a:defRPr/>
            </a:pPr>
            <a:r>
              <a:rPr lang="en-GB" sz="2400" dirty="0">
                <a:solidFill>
                  <a:srgbClr val="231F57"/>
                </a:solidFill>
                <a:latin typeface="Baskerville Old Face" pitchFamily="18" charset="0"/>
                <a:cs typeface="Arial" charset="0"/>
              </a:rPr>
              <a:t>* Rapid cycling (30 minutes to 2 hours).</a:t>
            </a:r>
            <a:endParaRPr lang="en-US" sz="2400" dirty="0">
              <a:solidFill>
                <a:srgbClr val="231F57"/>
              </a:solidFill>
              <a:latin typeface="Baskerville Old Face" pitchFamily="18" charset="0"/>
              <a:cs typeface="+mn-cs"/>
            </a:endParaRPr>
          </a:p>
          <a:p>
            <a:pPr fontAlgn="auto">
              <a:spcBef>
                <a:spcPts val="0"/>
              </a:spcBef>
              <a:spcAft>
                <a:spcPts val="0"/>
              </a:spcAft>
              <a:defRPr/>
            </a:pPr>
            <a:r>
              <a:rPr lang="en-GB" sz="2400" dirty="0">
                <a:solidFill>
                  <a:srgbClr val="231F57"/>
                </a:solidFill>
                <a:latin typeface="Baskerville Old Face" pitchFamily="18" charset="0"/>
                <a:cs typeface="Times New Roman" charset="0"/>
              </a:rPr>
              <a:t>* Specific &amp; sensitive.</a:t>
            </a:r>
            <a:endParaRPr lang="en-US" sz="2400" dirty="0">
              <a:solidFill>
                <a:srgbClr val="231F57"/>
              </a:solidFill>
              <a:latin typeface="Baskerville Old Face" pitchFamily="18" charset="0"/>
              <a:cs typeface="+mn-cs"/>
            </a:endParaRPr>
          </a:p>
          <a:p>
            <a:pPr fontAlgn="auto">
              <a:spcBef>
                <a:spcPts val="0"/>
              </a:spcBef>
              <a:spcAft>
                <a:spcPts val="0"/>
              </a:spcAft>
              <a:defRPr/>
            </a:pPr>
            <a:r>
              <a:rPr lang="en-US" sz="2400" dirty="0">
                <a:solidFill>
                  <a:srgbClr val="231F57"/>
                </a:solidFill>
                <a:latin typeface="Baskerville Old Face" pitchFamily="18" charset="0"/>
                <a:cs typeface="Times New Roman" charset="0"/>
              </a:rPr>
              <a:t>* Not much more expensive.</a:t>
            </a:r>
          </a:p>
          <a:p>
            <a:pPr fontAlgn="auto">
              <a:spcBef>
                <a:spcPts val="0"/>
              </a:spcBef>
              <a:spcAft>
                <a:spcPts val="0"/>
              </a:spcAft>
              <a:defRPr/>
            </a:pPr>
            <a:endParaRPr lang="en-US" sz="2400" dirty="0">
              <a:solidFill>
                <a:srgbClr val="231F57"/>
              </a:solidFill>
              <a:latin typeface="Baskerville Old Face" pitchFamily="18" charset="0"/>
              <a:cs typeface="Times New Roman" charset="0"/>
            </a:endParaRPr>
          </a:p>
          <a:p>
            <a:pPr fontAlgn="auto">
              <a:spcBef>
                <a:spcPts val="0"/>
              </a:spcBef>
              <a:spcAft>
                <a:spcPts val="0"/>
              </a:spcAft>
              <a:defRPr/>
            </a:pPr>
            <a:r>
              <a:rPr lang="en-US" sz="2400" dirty="0">
                <a:latin typeface="Baskerville Old Face" pitchFamily="18" charset="0"/>
                <a:cs typeface="+mn-cs"/>
              </a:rPr>
              <a:t>                            * * * * *</a:t>
            </a:r>
          </a:p>
          <a:p>
            <a:pPr fontAlgn="auto">
              <a:spcBef>
                <a:spcPts val="0"/>
              </a:spcBef>
              <a:spcAft>
                <a:spcPts val="0"/>
              </a:spcAft>
              <a:defRPr/>
            </a:pPr>
            <a:r>
              <a:rPr lang="en-US" sz="2400" dirty="0">
                <a:solidFill>
                  <a:schemeClr val="accent6">
                    <a:lumMod val="50000"/>
                  </a:schemeClr>
                </a:solidFill>
                <a:latin typeface="Baskerville Old Face" pitchFamily="18" charset="0"/>
                <a:cs typeface="+mn-cs"/>
              </a:rPr>
              <a:t>* Pollution.</a:t>
            </a:r>
          </a:p>
          <a:p>
            <a:pPr fontAlgn="auto">
              <a:spcBef>
                <a:spcPts val="0"/>
              </a:spcBef>
              <a:spcAft>
                <a:spcPts val="0"/>
              </a:spcAft>
              <a:defRPr/>
            </a:pPr>
            <a:r>
              <a:rPr lang="en-US" sz="2400" dirty="0">
                <a:solidFill>
                  <a:schemeClr val="accent6">
                    <a:lumMod val="50000"/>
                  </a:schemeClr>
                </a:solidFill>
                <a:latin typeface="Baskerville Old Face" pitchFamily="18" charset="0"/>
                <a:cs typeface="+mn-cs"/>
              </a:rPr>
              <a:t>* Poor precision.</a:t>
            </a:r>
          </a:p>
          <a:p>
            <a:pPr fontAlgn="auto">
              <a:spcBef>
                <a:spcPts val="0"/>
              </a:spcBef>
              <a:spcAft>
                <a:spcPts val="0"/>
              </a:spcAft>
              <a:defRPr/>
            </a:pPr>
            <a:r>
              <a:rPr lang="en-US" sz="2400" dirty="0">
                <a:solidFill>
                  <a:schemeClr val="accent6">
                    <a:lumMod val="50000"/>
                  </a:schemeClr>
                </a:solidFill>
                <a:latin typeface="Baskerville Old Face" pitchFamily="18" charset="0"/>
                <a:cs typeface="+mn-cs"/>
              </a:rPr>
              <a:t>* Hard to get quantitative data.</a:t>
            </a:r>
          </a:p>
          <a:p>
            <a:pPr fontAlgn="auto">
              <a:spcBef>
                <a:spcPts val="0"/>
              </a:spcBef>
              <a:spcAft>
                <a:spcPts val="0"/>
              </a:spcAft>
              <a:defRPr/>
            </a:pPr>
            <a:endParaRPr lang="en-US" dirty="0">
              <a:latin typeface="+mn-lt"/>
              <a:cs typeface="+mn-cs"/>
            </a:endParaRPr>
          </a:p>
        </p:txBody>
      </p:sp>
      <p:sp>
        <p:nvSpPr>
          <p:cNvPr id="5" name="Date Placeholder 4">
            <a:extLst>
              <a:ext uri="{FF2B5EF4-FFF2-40B4-BE49-F238E27FC236}">
                <a16:creationId xmlns:a16="http://schemas.microsoft.com/office/drawing/2014/main" id="{3B79F2C6-95C7-4647-3FD5-5D933205088B}"/>
              </a:ext>
            </a:extLst>
          </p:cNvPr>
          <p:cNvSpPr>
            <a:spLocks noGrp="1"/>
          </p:cNvSpPr>
          <p:nvPr>
            <p:ph type="dt" sz="quarter" idx="10"/>
          </p:nvPr>
        </p:nvSpPr>
        <p:spPr/>
        <p:txBody>
          <a:bodyPr/>
          <a:lstStyle/>
          <a:p>
            <a:pPr>
              <a:defRPr/>
            </a:pPr>
            <a:fld id="{5D04D623-B603-472A-B8F2-769774BB3D32}"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6" name="Slide Number Placeholder 5">
            <a:extLst>
              <a:ext uri="{FF2B5EF4-FFF2-40B4-BE49-F238E27FC236}">
                <a16:creationId xmlns:a16="http://schemas.microsoft.com/office/drawing/2014/main" id="{99CD94EC-D65D-7820-CFE7-A34CEAA9914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E103DE-A32C-4A03-89CE-7EDB791A92B7}" type="slidenum">
              <a:rPr lang="en-US" altLang="en-US">
                <a:solidFill>
                  <a:srgbClr val="0D0D0D"/>
                </a:solidFill>
                <a:latin typeface="Gill Sans MT" panose="020B0502020104020203" pitchFamily="34" charset="0"/>
              </a:rPr>
              <a:pPr eaLnBrk="1" hangingPunct="1"/>
              <a:t>7</a:t>
            </a:fld>
            <a:endParaRPr lang="en-US" altLang="en-US">
              <a:solidFill>
                <a:srgbClr val="0D0D0D"/>
              </a:solidFill>
              <a:latin typeface="Gill Sans MT" panose="020B0502020104020203" pitchFamily="34" charset="0"/>
            </a:endParaRPr>
          </a:p>
        </p:txBody>
      </p:sp>
      <p:pic>
        <p:nvPicPr>
          <p:cNvPr id="14" name="Picture 13" descr="DNA_logo.jpg">
            <a:extLst>
              <a:ext uri="{FF2B5EF4-FFF2-40B4-BE49-F238E27FC236}">
                <a16:creationId xmlns:a16="http://schemas.microsoft.com/office/drawing/2014/main" id="{1E49B8EC-9636-C9B7-B916-3C1AA44B67B2}"/>
              </a:ext>
            </a:extLst>
          </p:cNvPr>
          <p:cNvPicPr>
            <a:picLocks noChangeAspect="1"/>
          </p:cNvPicPr>
          <p:nvPr/>
        </p:nvPicPr>
        <p:blipFill>
          <a:blip r:embed="rId4" cstate="print"/>
          <a:stretch>
            <a:fillRect/>
          </a:stretch>
        </p:blipFill>
        <p:spPr>
          <a:xfrm>
            <a:off x="7824984" y="1371600"/>
            <a:ext cx="1143000" cy="2286000"/>
          </a:xfrm>
          <a:prstGeom prst="rect">
            <a:avLst/>
          </a:prstGeom>
          <a:effectLst/>
          <a:scene3d>
            <a:camera prst="perspectiveFront"/>
            <a:lightRig rig="threePt" dir="t"/>
          </a:scene3d>
        </p:spPr>
      </p:pic>
      <p:pic>
        <p:nvPicPr>
          <p:cNvPr id="15" name="Picture 14" descr="DNA_logo.jpg">
            <a:extLst>
              <a:ext uri="{FF2B5EF4-FFF2-40B4-BE49-F238E27FC236}">
                <a16:creationId xmlns:a16="http://schemas.microsoft.com/office/drawing/2014/main" id="{6D878AF1-A057-EB0F-E7DB-3BCAEDE675C9}"/>
              </a:ext>
            </a:extLst>
          </p:cNvPr>
          <p:cNvPicPr>
            <a:picLocks noChangeAspect="1"/>
          </p:cNvPicPr>
          <p:nvPr/>
        </p:nvPicPr>
        <p:blipFill>
          <a:blip r:embed="rId5"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15369" name="Rectangle 15">
            <a:extLst>
              <a:ext uri="{FF2B5EF4-FFF2-40B4-BE49-F238E27FC236}">
                <a16:creationId xmlns:a16="http://schemas.microsoft.com/office/drawing/2014/main" id="{750E2F74-DB04-3DCB-2DC2-90CFD6B25B3A}"/>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15370" name="Rectangle 16">
            <a:extLst>
              <a:ext uri="{FF2B5EF4-FFF2-40B4-BE49-F238E27FC236}">
                <a16:creationId xmlns:a16="http://schemas.microsoft.com/office/drawing/2014/main" id="{4C71DA18-8C41-F025-9B4B-38B87FEEC69E}"/>
              </a:ext>
            </a:extLst>
          </p:cNvPr>
          <p:cNvSpPr>
            <a:spLocks noChangeArrowheads="1"/>
          </p:cNvSpPr>
          <p:nvPr/>
        </p:nvSpPr>
        <p:spPr bwMode="auto">
          <a:xfrm rot="1386429">
            <a:off x="7204075" y="2001838"/>
            <a:ext cx="21859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Advantage disadvantages </a:t>
            </a:r>
            <a:endParaRPr lang="en-US" altLang="en-US" sz="2400" b="1" i="1">
              <a:solidFill>
                <a:srgbClr val="FF0000"/>
              </a:solidFill>
            </a:endParaRPr>
          </a:p>
        </p:txBody>
      </p:sp>
      <p:sp>
        <p:nvSpPr>
          <p:cNvPr id="15371" name="Rectangle 17">
            <a:extLst>
              <a:ext uri="{FF2B5EF4-FFF2-40B4-BE49-F238E27FC236}">
                <a16:creationId xmlns:a16="http://schemas.microsoft.com/office/drawing/2014/main" id="{03D375DF-FB23-B246-446F-4ABE5412E450}"/>
              </a:ext>
            </a:extLst>
          </p:cNvPr>
          <p:cNvSpPr>
            <a:spLocks noChangeArrowheads="1"/>
          </p:cNvSpPr>
          <p:nvPr/>
        </p:nvSpPr>
        <p:spPr bwMode="auto">
          <a:xfrm rot="1567779">
            <a:off x="7537450" y="2876550"/>
            <a:ext cx="1725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Real Time PCR</a:t>
            </a:r>
            <a:endParaRPr lang="en-US" altLang="en-US" b="1"/>
          </a:p>
        </p:txBody>
      </p:sp>
      <p:sp>
        <p:nvSpPr>
          <p:cNvPr id="15372" name="Rectangle 18">
            <a:extLst>
              <a:ext uri="{FF2B5EF4-FFF2-40B4-BE49-F238E27FC236}">
                <a16:creationId xmlns:a16="http://schemas.microsoft.com/office/drawing/2014/main" id="{0A4201F5-7371-1CCB-EA4B-AEDE48CEDF4D}"/>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15373" name="Rectangle 19">
            <a:extLst>
              <a:ext uri="{FF2B5EF4-FFF2-40B4-BE49-F238E27FC236}">
                <a16:creationId xmlns:a16="http://schemas.microsoft.com/office/drawing/2014/main" id="{592B870E-0CE8-1BA5-32AA-2A7007A928C6}"/>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15374" name="Rectangle 20">
            <a:extLst>
              <a:ext uri="{FF2B5EF4-FFF2-40B4-BE49-F238E27FC236}">
                <a16:creationId xmlns:a16="http://schemas.microsoft.com/office/drawing/2014/main" id="{983731BD-F567-38C5-0431-B11A4344B130}"/>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15375" name="Rectangle 21">
            <a:extLst>
              <a:ext uri="{FF2B5EF4-FFF2-40B4-BE49-F238E27FC236}">
                <a16:creationId xmlns:a16="http://schemas.microsoft.com/office/drawing/2014/main" id="{850500F0-AC1B-9788-C5B0-DD5DCF2A257F}"/>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3" name="Rectangle 22">
            <a:extLst>
              <a:ext uri="{FF2B5EF4-FFF2-40B4-BE49-F238E27FC236}">
                <a16:creationId xmlns:a16="http://schemas.microsoft.com/office/drawing/2014/main" id="{BE142EAC-3FFA-75F1-73C2-21D1E54AB5AF}"/>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6885-9DF7-070A-8254-293ABDBD859F}"/>
              </a:ext>
            </a:extLst>
          </p:cNvPr>
          <p:cNvSpPr>
            <a:spLocks noGrp="1"/>
          </p:cNvSpPr>
          <p:nvPr>
            <p:ph type="title"/>
          </p:nvPr>
        </p:nvSpPr>
        <p:spPr>
          <a:xfrm>
            <a:off x="990600" y="152400"/>
            <a:ext cx="3962400" cy="914400"/>
          </a:xfrm>
        </p:spPr>
        <p:txBody>
          <a:bodyPr/>
          <a:lstStyle/>
          <a:p>
            <a:pPr fontAlgn="auto">
              <a:spcAft>
                <a:spcPts val="0"/>
              </a:spcAft>
              <a:defRPr/>
            </a:pPr>
            <a:r>
              <a:rPr lang="en-US" dirty="0">
                <a:solidFill>
                  <a:schemeClr val="tx2">
                    <a:satMod val="130000"/>
                  </a:schemeClr>
                </a:solidFill>
                <a:latin typeface="Baskerville Old Face" pitchFamily="18" charset="0"/>
              </a:rPr>
              <a:t>Real Time PCR</a:t>
            </a:r>
          </a:p>
        </p:txBody>
      </p:sp>
      <p:sp>
        <p:nvSpPr>
          <p:cNvPr id="16387" name="TextBox 2">
            <a:extLst>
              <a:ext uri="{FF2B5EF4-FFF2-40B4-BE49-F238E27FC236}">
                <a16:creationId xmlns:a16="http://schemas.microsoft.com/office/drawing/2014/main" id="{BE4B85E1-E7A2-83CD-960F-D27E04C69563}"/>
              </a:ext>
            </a:extLst>
          </p:cNvPr>
          <p:cNvSpPr txBox="1">
            <a:spLocks noChangeArrowheads="1"/>
          </p:cNvSpPr>
          <p:nvPr/>
        </p:nvSpPr>
        <p:spPr bwMode="auto">
          <a:xfrm>
            <a:off x="990600" y="1771650"/>
            <a:ext cx="6477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FF00"/>
                </a:solidFill>
                <a:latin typeface="Baskerville Old Face" panose="02020602080505020303" pitchFamily="18" charset="0"/>
                <a:cs typeface="Times New Roman" panose="02020603050405020304" pitchFamily="18" charset="0"/>
              </a:rPr>
              <a:t>The perfect standard does not exist.</a:t>
            </a:r>
            <a:endParaRPr lang="en-US" altLang="en-US" sz="2400" b="1" i="1">
              <a:solidFill>
                <a:srgbClr val="00FF00"/>
              </a:solidFill>
              <a:latin typeface="Baskerville Old Face" panose="02020602080505020303" pitchFamily="18" charset="0"/>
            </a:endParaRPr>
          </a:p>
          <a:p>
            <a:pPr eaLnBrk="1" hangingPunct="1"/>
            <a:r>
              <a:rPr lang="en-US" altLang="en-US" sz="2400" i="1">
                <a:latin typeface="Baskerville Old Face" panose="02020602080505020303" pitchFamily="18" charset="0"/>
              </a:rPr>
              <a:t>Quantitative Real-Time PCR is an important technique for quantifying messenger RNA levels (gene expression) and DNA gene levels (copy number) in biological samples.</a:t>
            </a:r>
            <a:r>
              <a:rPr lang="en-US" altLang="en-US" sz="2000">
                <a:latin typeface="Baskerville Old Face" panose="02020602080505020303" pitchFamily="18" charset="0"/>
              </a:rPr>
              <a:t>(1)</a:t>
            </a:r>
          </a:p>
        </p:txBody>
      </p:sp>
      <p:sp>
        <p:nvSpPr>
          <p:cNvPr id="16388" name="Rectangle 3">
            <a:extLst>
              <a:ext uri="{FF2B5EF4-FFF2-40B4-BE49-F238E27FC236}">
                <a16:creationId xmlns:a16="http://schemas.microsoft.com/office/drawing/2014/main" id="{86CBDE0F-4151-5284-9F2C-5D505DC52A29}"/>
              </a:ext>
            </a:extLst>
          </p:cNvPr>
          <p:cNvSpPr>
            <a:spLocks noChangeArrowheads="1"/>
          </p:cNvSpPr>
          <p:nvPr/>
        </p:nvSpPr>
        <p:spPr bwMode="auto">
          <a:xfrm>
            <a:off x="990600" y="3657600"/>
            <a:ext cx="640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en-US" sz="2400">
                <a:latin typeface="Baskerville Old Face" panose="02020602080505020303" pitchFamily="18" charset="0"/>
              </a:rPr>
              <a:t>Additional benefits of Real-Time quantitative PCR include sensitivity and a wide dynamic range. As few as 10 copies of an RNA/DNA target can be detected with linearity of detection greater than six orders of magnitude.</a:t>
            </a:r>
          </a:p>
        </p:txBody>
      </p:sp>
      <p:sp>
        <p:nvSpPr>
          <p:cNvPr id="16389" name="Rectangle 4">
            <a:extLst>
              <a:ext uri="{FF2B5EF4-FFF2-40B4-BE49-F238E27FC236}">
                <a16:creationId xmlns:a16="http://schemas.microsoft.com/office/drawing/2014/main" id="{98C64206-1DD5-3475-A8FC-BB83CB57C337}"/>
              </a:ext>
            </a:extLst>
          </p:cNvPr>
          <p:cNvSpPr>
            <a:spLocks noChangeArrowheads="1"/>
          </p:cNvSpPr>
          <p:nvPr/>
        </p:nvSpPr>
        <p:spPr bwMode="auto">
          <a:xfrm>
            <a:off x="990600" y="5113338"/>
            <a:ext cx="6477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a:latin typeface="Baskerville Old Face" panose="02020602080505020303" pitchFamily="18" charset="0"/>
              </a:rPr>
              <a:t>Considered to be the most sensitive method for the detection and quantification of gene expression</a:t>
            </a:r>
          </a:p>
        </p:txBody>
      </p:sp>
      <p:pic>
        <p:nvPicPr>
          <p:cNvPr id="16390" name="Picture 2" descr="C:\Documents and Settings\DELL\My Documents\My Pictures\images.jpg">
            <a:extLst>
              <a:ext uri="{FF2B5EF4-FFF2-40B4-BE49-F238E27FC236}">
                <a16:creationId xmlns:a16="http://schemas.microsoft.com/office/drawing/2014/main" id="{9D1FAD76-5B45-71F1-3594-7DFD7A7F5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video(4).mpg">
            <a:hlinkClick r:id="" action="ppaction://media"/>
            <a:extLst>
              <a:ext uri="{FF2B5EF4-FFF2-40B4-BE49-F238E27FC236}">
                <a16:creationId xmlns:a16="http://schemas.microsoft.com/office/drawing/2014/main" id="{7BD08EDD-8C72-BEC2-838C-E35A58BAAD1D}"/>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038225" y="1214438"/>
            <a:ext cx="6248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071B3DE3-0715-B61E-4DBA-6D2AED95A253}"/>
              </a:ext>
            </a:extLst>
          </p:cNvPr>
          <p:cNvSpPr>
            <a:spLocks noGrp="1"/>
          </p:cNvSpPr>
          <p:nvPr>
            <p:ph type="dt" sz="quarter" idx="10"/>
          </p:nvPr>
        </p:nvSpPr>
        <p:spPr/>
        <p:txBody>
          <a:bodyPr/>
          <a:lstStyle/>
          <a:p>
            <a:pPr>
              <a:defRPr/>
            </a:pPr>
            <a:fld id="{B58566C8-16C0-4B0D-AA23-1755E69E2A9B}" type="datetime1">
              <a:rPr lang="en-US">
                <a:solidFill>
                  <a:schemeClr val="tx1">
                    <a:lumMod val="95000"/>
                    <a:lumOff val="5000"/>
                  </a:schemeClr>
                </a:solidFill>
              </a:rPr>
              <a:pPr>
                <a:defRPr/>
              </a:pPr>
              <a:t>3/14/2023</a:t>
            </a:fld>
            <a:endParaRPr lang="en-US" dirty="0">
              <a:solidFill>
                <a:schemeClr val="tx1">
                  <a:lumMod val="95000"/>
                  <a:lumOff val="5000"/>
                </a:schemeClr>
              </a:solidFill>
            </a:endParaRPr>
          </a:p>
        </p:txBody>
      </p:sp>
      <p:sp>
        <p:nvSpPr>
          <p:cNvPr id="10" name="Slide Number Placeholder 9">
            <a:extLst>
              <a:ext uri="{FF2B5EF4-FFF2-40B4-BE49-F238E27FC236}">
                <a16:creationId xmlns:a16="http://schemas.microsoft.com/office/drawing/2014/main" id="{62D00E7D-AB2F-BF42-8B9A-33846CF3217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403921-3879-43BB-8FE1-68492CFA2AED}" type="slidenum">
              <a:rPr lang="en-US" altLang="en-US">
                <a:solidFill>
                  <a:srgbClr val="0D0D0D"/>
                </a:solidFill>
                <a:latin typeface="Gill Sans MT" panose="020B0502020104020203" pitchFamily="34" charset="0"/>
              </a:rPr>
              <a:pPr eaLnBrk="1" hangingPunct="1"/>
              <a:t>8</a:t>
            </a:fld>
            <a:endParaRPr lang="en-US" altLang="en-US">
              <a:solidFill>
                <a:srgbClr val="0D0D0D"/>
              </a:solidFill>
              <a:latin typeface="Gill Sans MT" panose="020B0502020104020203" pitchFamily="34" charset="0"/>
            </a:endParaRPr>
          </a:p>
        </p:txBody>
      </p:sp>
      <p:pic>
        <p:nvPicPr>
          <p:cNvPr id="18" name="Picture 17" descr="DNA_logo.jpg">
            <a:extLst>
              <a:ext uri="{FF2B5EF4-FFF2-40B4-BE49-F238E27FC236}">
                <a16:creationId xmlns:a16="http://schemas.microsoft.com/office/drawing/2014/main" id="{C5D75007-5194-6ADB-55D9-C7BE9226628D}"/>
              </a:ext>
            </a:extLst>
          </p:cNvPr>
          <p:cNvPicPr>
            <a:picLocks noChangeAspect="1"/>
          </p:cNvPicPr>
          <p:nvPr/>
        </p:nvPicPr>
        <p:blipFill>
          <a:blip r:embed="rId6" cstate="print"/>
          <a:stretch>
            <a:fillRect/>
          </a:stretch>
        </p:blipFill>
        <p:spPr>
          <a:xfrm>
            <a:off x="7824984" y="1371600"/>
            <a:ext cx="1143000" cy="2286000"/>
          </a:xfrm>
          <a:prstGeom prst="rect">
            <a:avLst/>
          </a:prstGeom>
          <a:effectLst/>
          <a:scene3d>
            <a:camera prst="perspectiveFront"/>
            <a:lightRig rig="threePt" dir="t"/>
          </a:scene3d>
        </p:spPr>
      </p:pic>
      <p:pic>
        <p:nvPicPr>
          <p:cNvPr id="19" name="Picture 18" descr="DNA_logo.jpg">
            <a:extLst>
              <a:ext uri="{FF2B5EF4-FFF2-40B4-BE49-F238E27FC236}">
                <a16:creationId xmlns:a16="http://schemas.microsoft.com/office/drawing/2014/main" id="{79D5355E-C39D-E478-402C-B5F6E0D211C8}"/>
              </a:ext>
            </a:extLst>
          </p:cNvPr>
          <p:cNvPicPr>
            <a:picLocks noChangeAspect="1"/>
          </p:cNvPicPr>
          <p:nvPr/>
        </p:nvPicPr>
        <p:blipFill>
          <a:blip r:embed="rId7"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16396" name="Rectangle 19">
            <a:extLst>
              <a:ext uri="{FF2B5EF4-FFF2-40B4-BE49-F238E27FC236}">
                <a16:creationId xmlns:a16="http://schemas.microsoft.com/office/drawing/2014/main" id="{6359EE21-313F-A14F-B258-A5554E569F4C}"/>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16397" name="Rectangle 20">
            <a:extLst>
              <a:ext uri="{FF2B5EF4-FFF2-40B4-BE49-F238E27FC236}">
                <a16:creationId xmlns:a16="http://schemas.microsoft.com/office/drawing/2014/main" id="{78EEDF09-FE44-8F2C-966E-C4B68BDD80D2}"/>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16398" name="Rectangle 21">
            <a:extLst>
              <a:ext uri="{FF2B5EF4-FFF2-40B4-BE49-F238E27FC236}">
                <a16:creationId xmlns:a16="http://schemas.microsoft.com/office/drawing/2014/main" id="{BC29208A-7884-E0EC-7F54-BA5969887A18}"/>
              </a:ext>
            </a:extLst>
          </p:cNvPr>
          <p:cNvSpPr>
            <a:spLocks noChangeArrowheads="1"/>
          </p:cNvSpPr>
          <p:nvPr/>
        </p:nvSpPr>
        <p:spPr bwMode="auto">
          <a:xfrm rot="1567779">
            <a:off x="7107238" y="2752725"/>
            <a:ext cx="2268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Real Time PCR</a:t>
            </a:r>
            <a:endParaRPr lang="en-US" altLang="en-US" sz="2400" b="1">
              <a:solidFill>
                <a:srgbClr val="FF0000"/>
              </a:solidFill>
            </a:endParaRPr>
          </a:p>
        </p:txBody>
      </p:sp>
      <p:sp>
        <p:nvSpPr>
          <p:cNvPr id="16399" name="Rectangle 22">
            <a:extLst>
              <a:ext uri="{FF2B5EF4-FFF2-40B4-BE49-F238E27FC236}">
                <a16:creationId xmlns:a16="http://schemas.microsoft.com/office/drawing/2014/main" id="{5737E91F-22FC-D6ED-9FE5-4E8A1A586447}"/>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16400" name="Rectangle 23">
            <a:extLst>
              <a:ext uri="{FF2B5EF4-FFF2-40B4-BE49-F238E27FC236}">
                <a16:creationId xmlns:a16="http://schemas.microsoft.com/office/drawing/2014/main" id="{B285A911-55A7-1E5E-FD08-99DF124A3F5B}"/>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16401" name="Rectangle 24">
            <a:extLst>
              <a:ext uri="{FF2B5EF4-FFF2-40B4-BE49-F238E27FC236}">
                <a16:creationId xmlns:a16="http://schemas.microsoft.com/office/drawing/2014/main" id="{0F8A149F-CBD6-09B1-DCFD-884E62EE2F88}"/>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16402" name="Rectangle 25">
            <a:extLst>
              <a:ext uri="{FF2B5EF4-FFF2-40B4-BE49-F238E27FC236}">
                <a16:creationId xmlns:a16="http://schemas.microsoft.com/office/drawing/2014/main" id="{52947B97-84ED-C474-4ECA-D4B4A16DC89B}"/>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27" name="Rectangle 26">
            <a:extLst>
              <a:ext uri="{FF2B5EF4-FFF2-40B4-BE49-F238E27FC236}">
                <a16:creationId xmlns:a16="http://schemas.microsoft.com/office/drawing/2014/main" id="{4DC837D2-824D-EC57-E517-1CF593A08A73}"/>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8"/>
                </p:tgtEl>
              </p:cMediaNode>
            </p:video>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D0605-A8C1-7D08-9135-FA8D8605A60A}"/>
              </a:ext>
            </a:extLst>
          </p:cNvPr>
          <p:cNvSpPr>
            <a:spLocks noGrp="1"/>
          </p:cNvSpPr>
          <p:nvPr>
            <p:ph type="dt" sz="quarter" idx="10"/>
          </p:nvPr>
        </p:nvSpPr>
        <p:spPr>
          <a:xfrm>
            <a:off x="4786313" y="6500813"/>
            <a:ext cx="928687" cy="280987"/>
          </a:xfrm>
        </p:spPr>
        <p:txBody>
          <a:bodyPr/>
          <a:lstStyle/>
          <a:p>
            <a:pPr>
              <a:defRPr/>
            </a:pPr>
            <a:fld id="{E08E4DFA-491F-4D0A-B780-AD46EDB67BCE}" type="datetime1">
              <a:rPr lang="en-US" smtClean="0"/>
              <a:pPr>
                <a:defRPr/>
              </a:pPr>
              <a:t>3/14/2023</a:t>
            </a:fld>
            <a:endParaRPr lang="en-US" dirty="0"/>
          </a:p>
        </p:txBody>
      </p:sp>
      <p:sp>
        <p:nvSpPr>
          <p:cNvPr id="3" name="Slide Number Placeholder 2">
            <a:extLst>
              <a:ext uri="{FF2B5EF4-FFF2-40B4-BE49-F238E27FC236}">
                <a16:creationId xmlns:a16="http://schemas.microsoft.com/office/drawing/2014/main" id="{2DB83517-26CC-6D70-91F4-07EB21CF7B4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5B852C-CA3A-42F2-8E1C-0EB0664EF3DC}" type="slidenum">
              <a:rPr lang="en-US" altLang="en-US">
                <a:solidFill>
                  <a:srgbClr val="B5A788"/>
                </a:solidFill>
                <a:latin typeface="Gill Sans MT" panose="020B0502020104020203" pitchFamily="34" charset="0"/>
              </a:rPr>
              <a:pPr eaLnBrk="1" hangingPunct="1"/>
              <a:t>9</a:t>
            </a:fld>
            <a:endParaRPr lang="en-US" altLang="en-US">
              <a:solidFill>
                <a:srgbClr val="B5A788"/>
              </a:solidFill>
              <a:latin typeface="Gill Sans MT" panose="020B0502020104020203" pitchFamily="34" charset="0"/>
            </a:endParaRPr>
          </a:p>
        </p:txBody>
      </p:sp>
      <p:sp>
        <p:nvSpPr>
          <p:cNvPr id="4" name="Rectangle 2">
            <a:extLst>
              <a:ext uri="{FF2B5EF4-FFF2-40B4-BE49-F238E27FC236}">
                <a16:creationId xmlns:a16="http://schemas.microsoft.com/office/drawing/2014/main" id="{4AE8EDBA-B57F-8F69-1C4A-3B0BC5C1101B}"/>
              </a:ext>
            </a:extLst>
          </p:cNvPr>
          <p:cNvSpPr txBox="1">
            <a:spLocks noChangeArrowheads="1"/>
          </p:cNvSpPr>
          <p:nvPr/>
        </p:nvSpPr>
        <p:spPr>
          <a:xfrm>
            <a:off x="1785938" y="0"/>
            <a:ext cx="4857750" cy="642938"/>
          </a:xfrm>
          <a:prstGeom prst="rect">
            <a:avLst/>
          </a:prstGeom>
        </p:spPr>
        <p:txBody>
          <a:bodyPr/>
          <a:lstStyle/>
          <a:p>
            <a:pPr algn="ctr">
              <a:defRPr/>
            </a:pPr>
            <a:r>
              <a:rPr lang="en-US" sz="2800" dirty="0">
                <a:latin typeface="Baskerville Old Face" pitchFamily="18" charset="0"/>
                <a:cs typeface="Arial" charset="0"/>
              </a:rPr>
              <a:t>The Basic of Real time PCR</a:t>
            </a:r>
          </a:p>
          <a:p>
            <a:pPr algn="ctr">
              <a:defRPr/>
            </a:pPr>
            <a:endParaRPr lang="en-US" sz="4300" dirty="0">
              <a:solidFill>
                <a:srgbClr val="111111"/>
              </a:solidFill>
              <a:effectLst>
                <a:outerShdw blurRad="50000" dist="30000" dir="5400000" algn="tl" rotWithShape="0">
                  <a:srgbClr val="000000">
                    <a:alpha val="30000"/>
                  </a:srgbClr>
                </a:outerShdw>
              </a:effectLst>
              <a:latin typeface="+mj-lt"/>
              <a:ea typeface="+mj-ea"/>
              <a:cs typeface="+mj-cs"/>
            </a:endParaRPr>
          </a:p>
        </p:txBody>
      </p:sp>
      <p:pic>
        <p:nvPicPr>
          <p:cNvPr id="17413" name="Picture 8">
            <a:extLst>
              <a:ext uri="{FF2B5EF4-FFF2-40B4-BE49-F238E27FC236}">
                <a16:creationId xmlns:a16="http://schemas.microsoft.com/office/drawing/2014/main" id="{919C4F18-18B2-0402-B099-1C3BCF53ED8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84"/>
          <a:stretch>
            <a:fillRect/>
          </a:stretch>
        </p:blipFill>
        <p:spPr bwMode="auto">
          <a:xfrm>
            <a:off x="1071563" y="500063"/>
            <a:ext cx="6500812"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2A1F2ACC-8A19-5857-78AF-91046BEED584}"/>
              </a:ext>
            </a:extLst>
          </p:cNvPr>
          <p:cNvSpPr txBox="1">
            <a:spLocks noChangeArrowheads="1"/>
          </p:cNvSpPr>
          <p:nvPr/>
        </p:nvSpPr>
        <p:spPr>
          <a:xfrm>
            <a:off x="933450" y="4429125"/>
            <a:ext cx="6781800" cy="2143125"/>
          </a:xfrm>
          <a:prstGeom prst="rect">
            <a:avLst/>
          </a:prstGeom>
        </p:spPr>
        <p:txBody>
          <a:bodyPr/>
          <a:lstStyle/>
          <a:p>
            <a:pPr>
              <a:defRPr/>
            </a:pPr>
            <a:r>
              <a:rPr lang="en-US" sz="1400" b="1" dirty="0">
                <a:solidFill>
                  <a:schemeClr val="accent6">
                    <a:lumMod val="50000"/>
                  </a:schemeClr>
                </a:solidFill>
                <a:latin typeface="Baskerville Old Face" pitchFamily="18" charset="0"/>
                <a:cs typeface="+mn-cs"/>
              </a:rPr>
              <a:t> Baseline</a:t>
            </a:r>
            <a:r>
              <a:rPr lang="en-US" sz="1400" dirty="0">
                <a:solidFill>
                  <a:schemeClr val="accent6">
                    <a:lumMod val="50000"/>
                  </a:schemeClr>
                </a:solidFill>
                <a:latin typeface="Baskerville Old Face" pitchFamily="18" charset="0"/>
                <a:cs typeface="+mn-cs"/>
              </a:rPr>
              <a:t> – </a:t>
            </a:r>
            <a:r>
              <a:rPr lang="en-US" sz="1400" dirty="0">
                <a:solidFill>
                  <a:schemeClr val="accent6">
                    <a:lumMod val="50000"/>
                  </a:schemeClr>
                </a:solidFill>
                <a:latin typeface="Baskerville Old Face" pitchFamily="18" charset="0"/>
                <a:cs typeface="Arial" charset="0"/>
              </a:rPr>
              <a:t>The baseline phase contains all the amplification that is below the level of detection of the real time instrument.</a:t>
            </a:r>
            <a:endParaRPr lang="en-US" sz="1400" dirty="0">
              <a:solidFill>
                <a:schemeClr val="accent6">
                  <a:lumMod val="50000"/>
                </a:schemeClr>
              </a:solidFill>
              <a:latin typeface="Baskerville Old Face" pitchFamily="18" charset="0"/>
              <a:cs typeface="+mn-cs"/>
            </a:endParaRPr>
          </a:p>
          <a:p>
            <a:pPr marL="263525" indent="-263525">
              <a:lnSpc>
                <a:spcPct val="80000"/>
              </a:lnSpc>
              <a:spcBef>
                <a:spcPts val="600"/>
              </a:spcBef>
              <a:buClr>
                <a:schemeClr val="accent1"/>
              </a:buClr>
              <a:buSzPct val="80000"/>
              <a:defRPr/>
            </a:pPr>
            <a:r>
              <a:rPr lang="en-US" sz="1400" b="1" dirty="0">
                <a:solidFill>
                  <a:schemeClr val="accent6">
                    <a:lumMod val="50000"/>
                  </a:schemeClr>
                </a:solidFill>
                <a:latin typeface="Baskerville Old Face" pitchFamily="18" charset="0"/>
                <a:cs typeface="+mn-cs"/>
              </a:rPr>
              <a:t>Threshold</a:t>
            </a:r>
            <a:r>
              <a:rPr lang="en-US" sz="1400" dirty="0">
                <a:solidFill>
                  <a:schemeClr val="accent6">
                    <a:lumMod val="50000"/>
                  </a:schemeClr>
                </a:solidFill>
                <a:latin typeface="Baskerville Old Face" pitchFamily="18" charset="0"/>
                <a:cs typeface="+mn-cs"/>
              </a:rPr>
              <a:t> – where the threshold and the amplification plot intersect defines C</a:t>
            </a:r>
            <a:r>
              <a:rPr lang="en-US" sz="1400" baseline="-25000" dirty="0">
                <a:solidFill>
                  <a:schemeClr val="accent6">
                    <a:lumMod val="50000"/>
                  </a:schemeClr>
                </a:solidFill>
                <a:latin typeface="Baskerville Old Face" pitchFamily="18" charset="0"/>
                <a:cs typeface="+mn-cs"/>
              </a:rPr>
              <a:t>T</a:t>
            </a:r>
            <a:r>
              <a:rPr lang="en-US" sz="1400" dirty="0">
                <a:solidFill>
                  <a:schemeClr val="accent6">
                    <a:lumMod val="50000"/>
                  </a:schemeClr>
                </a:solidFill>
                <a:latin typeface="Baskerville Old Face" pitchFamily="18" charset="0"/>
                <a:cs typeface="+mn-cs"/>
              </a:rPr>
              <a:t>. Can be set manually/automatically</a:t>
            </a:r>
            <a:endParaRPr lang="en-US" sz="1400" baseline="-25000" dirty="0">
              <a:solidFill>
                <a:schemeClr val="accent6">
                  <a:lumMod val="50000"/>
                </a:schemeClr>
              </a:solidFill>
              <a:latin typeface="Baskerville Old Face" pitchFamily="18" charset="0"/>
              <a:cs typeface="+mn-cs"/>
            </a:endParaRPr>
          </a:p>
          <a:p>
            <a:pPr marL="263525" indent="-263525">
              <a:lnSpc>
                <a:spcPct val="80000"/>
              </a:lnSpc>
              <a:spcBef>
                <a:spcPts val="600"/>
              </a:spcBef>
              <a:buClr>
                <a:schemeClr val="accent1"/>
              </a:buClr>
              <a:buSzPct val="80000"/>
              <a:defRPr/>
            </a:pPr>
            <a:r>
              <a:rPr lang="en-US" sz="1400" b="1" dirty="0">
                <a:solidFill>
                  <a:schemeClr val="accent6">
                    <a:lumMod val="50000"/>
                  </a:schemeClr>
                </a:solidFill>
                <a:latin typeface="Baskerville Old Face" pitchFamily="18" charset="0"/>
                <a:cs typeface="+mn-cs"/>
              </a:rPr>
              <a:t>C</a:t>
            </a:r>
            <a:r>
              <a:rPr lang="en-US" sz="1400" b="1" baseline="-25000" dirty="0">
                <a:solidFill>
                  <a:schemeClr val="accent6">
                    <a:lumMod val="50000"/>
                  </a:schemeClr>
                </a:solidFill>
                <a:latin typeface="Baskerville Old Face" pitchFamily="18" charset="0"/>
                <a:cs typeface="+mn-cs"/>
              </a:rPr>
              <a:t>T</a:t>
            </a:r>
            <a:r>
              <a:rPr lang="en-US" sz="1400" dirty="0">
                <a:solidFill>
                  <a:schemeClr val="accent6">
                    <a:lumMod val="50000"/>
                  </a:schemeClr>
                </a:solidFill>
                <a:latin typeface="Baskerville Old Face" pitchFamily="18" charset="0"/>
                <a:cs typeface="+mn-cs"/>
              </a:rPr>
              <a:t> – (cycle threshold) the cycle number where the fluorescence passes the threshold</a:t>
            </a:r>
          </a:p>
          <a:p>
            <a:pPr marL="263525" indent="-263525">
              <a:lnSpc>
                <a:spcPct val="80000"/>
              </a:lnSpc>
              <a:spcBef>
                <a:spcPts val="600"/>
              </a:spcBef>
              <a:buClr>
                <a:schemeClr val="accent1"/>
              </a:buClr>
              <a:buSzPct val="80000"/>
              <a:defRPr/>
            </a:pPr>
            <a:r>
              <a:rPr lang="en-US" sz="1400" b="1" dirty="0">
                <a:solidFill>
                  <a:schemeClr val="accent6">
                    <a:lumMod val="50000"/>
                  </a:schemeClr>
                </a:solidFill>
                <a:latin typeface="Baskerville Old Face" pitchFamily="18" charset="0"/>
                <a:cs typeface="+mn-cs"/>
                <a:sym typeface="Symbol" pitchFamily="18" charset="2"/>
              </a:rPr>
              <a:t></a:t>
            </a:r>
            <a:r>
              <a:rPr lang="en-US" sz="1400" b="1" dirty="0" err="1">
                <a:solidFill>
                  <a:schemeClr val="accent6">
                    <a:lumMod val="50000"/>
                  </a:schemeClr>
                </a:solidFill>
                <a:latin typeface="Baskerville Old Face" pitchFamily="18" charset="0"/>
                <a:cs typeface="+mn-cs"/>
              </a:rPr>
              <a:t>R</a:t>
            </a:r>
            <a:r>
              <a:rPr lang="en-US" sz="1400" b="1" baseline="-25000" dirty="0" err="1">
                <a:solidFill>
                  <a:schemeClr val="accent6">
                    <a:lumMod val="50000"/>
                  </a:schemeClr>
                </a:solidFill>
                <a:latin typeface="Baskerville Old Face" pitchFamily="18" charset="0"/>
                <a:cs typeface="+mn-cs"/>
              </a:rPr>
              <a:t>n</a:t>
            </a:r>
            <a:r>
              <a:rPr lang="en-US" sz="1400" dirty="0">
                <a:solidFill>
                  <a:schemeClr val="accent6">
                    <a:lumMod val="50000"/>
                  </a:schemeClr>
                </a:solidFill>
                <a:latin typeface="Baskerville Old Face" pitchFamily="18" charset="0"/>
                <a:cs typeface="+mn-cs"/>
              </a:rPr>
              <a:t> – (</a:t>
            </a:r>
            <a:r>
              <a:rPr lang="en-US" sz="1400" dirty="0" err="1">
                <a:solidFill>
                  <a:schemeClr val="accent6">
                    <a:lumMod val="50000"/>
                  </a:schemeClr>
                </a:solidFill>
                <a:latin typeface="Baskerville Old Face" pitchFamily="18" charset="0"/>
                <a:cs typeface="+mn-cs"/>
              </a:rPr>
              <a:t>R</a:t>
            </a:r>
            <a:r>
              <a:rPr lang="en-US" sz="1400" baseline="-25000" dirty="0" err="1">
                <a:solidFill>
                  <a:schemeClr val="accent6">
                    <a:lumMod val="50000"/>
                  </a:schemeClr>
                </a:solidFill>
                <a:latin typeface="Baskerville Old Face" pitchFamily="18" charset="0"/>
                <a:cs typeface="+mn-cs"/>
              </a:rPr>
              <a:t>n</a:t>
            </a:r>
            <a:r>
              <a:rPr lang="en-US" sz="1400" dirty="0">
                <a:solidFill>
                  <a:schemeClr val="accent6">
                    <a:lumMod val="50000"/>
                  </a:schemeClr>
                </a:solidFill>
                <a:latin typeface="Baskerville Old Face" pitchFamily="18" charset="0"/>
                <a:cs typeface="+mn-cs"/>
              </a:rPr>
              <a:t>-baseline)</a:t>
            </a:r>
            <a:endParaRPr lang="en-US" sz="1400" baseline="-25000" dirty="0">
              <a:solidFill>
                <a:schemeClr val="accent6">
                  <a:lumMod val="50000"/>
                </a:schemeClr>
              </a:solidFill>
              <a:latin typeface="Baskerville Old Face" pitchFamily="18" charset="0"/>
              <a:cs typeface="+mn-cs"/>
            </a:endParaRPr>
          </a:p>
          <a:p>
            <a:pPr marL="263525" indent="-263525">
              <a:lnSpc>
                <a:spcPct val="80000"/>
              </a:lnSpc>
              <a:spcBef>
                <a:spcPts val="600"/>
              </a:spcBef>
              <a:buClr>
                <a:schemeClr val="accent1"/>
              </a:buClr>
              <a:buSzPct val="80000"/>
              <a:defRPr/>
            </a:pPr>
            <a:r>
              <a:rPr lang="en-US" sz="1400" b="1" dirty="0">
                <a:solidFill>
                  <a:schemeClr val="accent6">
                    <a:lumMod val="50000"/>
                  </a:schemeClr>
                </a:solidFill>
                <a:latin typeface="Baskerville Old Face" pitchFamily="18" charset="0"/>
                <a:cs typeface="+mn-cs"/>
              </a:rPr>
              <a:t>NTC</a:t>
            </a:r>
            <a:r>
              <a:rPr lang="en-US" sz="1400" dirty="0">
                <a:solidFill>
                  <a:schemeClr val="accent6">
                    <a:lumMod val="50000"/>
                  </a:schemeClr>
                </a:solidFill>
                <a:latin typeface="Baskerville Old Face" pitchFamily="18" charset="0"/>
                <a:cs typeface="+mn-cs"/>
              </a:rPr>
              <a:t> – no template control</a:t>
            </a:r>
          </a:p>
          <a:p>
            <a:pPr marL="263525" indent="-263525">
              <a:lnSpc>
                <a:spcPct val="80000"/>
              </a:lnSpc>
              <a:spcBef>
                <a:spcPts val="600"/>
              </a:spcBef>
              <a:buClr>
                <a:schemeClr val="accent1"/>
              </a:buClr>
              <a:buSzPct val="80000"/>
              <a:defRPr/>
            </a:pPr>
            <a:r>
              <a:rPr lang="en-GB" sz="1400" b="1" dirty="0" err="1">
                <a:solidFill>
                  <a:schemeClr val="accent6">
                    <a:lumMod val="50000"/>
                  </a:schemeClr>
                </a:solidFill>
                <a:latin typeface="Symbol" pitchFamily="18" charset="2"/>
                <a:cs typeface="Times New Roman" charset="0"/>
              </a:rPr>
              <a:t>D</a:t>
            </a:r>
            <a:r>
              <a:rPr lang="en-GB" sz="1400" dirty="0" err="1">
                <a:solidFill>
                  <a:schemeClr val="accent6">
                    <a:lumMod val="50000"/>
                  </a:schemeClr>
                </a:solidFill>
                <a:latin typeface="Baskerville Old Face" pitchFamily="18" charset="0"/>
                <a:cs typeface="Arial" charset="0"/>
              </a:rPr>
              <a:t>Rn</a:t>
            </a:r>
            <a:r>
              <a:rPr lang="en-GB" sz="1400" dirty="0">
                <a:solidFill>
                  <a:schemeClr val="accent6">
                    <a:lumMod val="50000"/>
                  </a:schemeClr>
                </a:solidFill>
                <a:latin typeface="Baskerville Old Face" pitchFamily="18" charset="0"/>
                <a:cs typeface="Arial" charset="0"/>
              </a:rPr>
              <a:t> is plotted against cycle numbers to produce the amplification curves and gives the C</a:t>
            </a:r>
            <a:r>
              <a:rPr lang="en-GB" sz="1400" baseline="-30000" dirty="0">
                <a:solidFill>
                  <a:schemeClr val="accent6">
                    <a:lumMod val="50000"/>
                  </a:schemeClr>
                </a:solidFill>
                <a:latin typeface="Baskerville Old Face" pitchFamily="18" charset="0"/>
                <a:cs typeface="Arial" charset="0"/>
              </a:rPr>
              <a:t>T</a:t>
            </a:r>
            <a:r>
              <a:rPr lang="en-GB" sz="1400" dirty="0">
                <a:solidFill>
                  <a:schemeClr val="accent6">
                    <a:lumMod val="50000"/>
                  </a:schemeClr>
                </a:solidFill>
                <a:latin typeface="Baskerville Old Face" pitchFamily="18" charset="0"/>
                <a:cs typeface="Arial" charset="0"/>
              </a:rPr>
              <a:t> value.</a:t>
            </a:r>
            <a:endParaRPr lang="en-US" sz="1400" dirty="0">
              <a:solidFill>
                <a:schemeClr val="accent6">
                  <a:lumMod val="50000"/>
                </a:schemeClr>
              </a:solidFill>
              <a:latin typeface="Baskerville Old Face" pitchFamily="18" charset="0"/>
              <a:cs typeface="Arial" charset="0"/>
            </a:endParaRPr>
          </a:p>
        </p:txBody>
      </p:sp>
      <p:pic>
        <p:nvPicPr>
          <p:cNvPr id="17415" name="Picture 2" descr="C:\Documents and Settings\DELL\My Documents\My Pictures\images.jpg">
            <a:extLst>
              <a:ext uri="{FF2B5EF4-FFF2-40B4-BE49-F238E27FC236}">
                <a16:creationId xmlns:a16="http://schemas.microsoft.com/office/drawing/2014/main" id="{1B5D4485-FBEE-ECB9-A514-9F65D0D87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0"/>
            <a:ext cx="83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NA_logo.jpg">
            <a:extLst>
              <a:ext uri="{FF2B5EF4-FFF2-40B4-BE49-F238E27FC236}">
                <a16:creationId xmlns:a16="http://schemas.microsoft.com/office/drawing/2014/main" id="{D068A86E-BE58-D204-6543-E2772DF37A1D}"/>
              </a:ext>
            </a:extLst>
          </p:cNvPr>
          <p:cNvPicPr>
            <a:picLocks noChangeAspect="1"/>
          </p:cNvPicPr>
          <p:nvPr/>
        </p:nvPicPr>
        <p:blipFill>
          <a:blip r:embed="rId5" cstate="print"/>
          <a:stretch>
            <a:fillRect/>
          </a:stretch>
        </p:blipFill>
        <p:spPr>
          <a:xfrm>
            <a:off x="7824984" y="1371600"/>
            <a:ext cx="1143000" cy="2286000"/>
          </a:xfrm>
          <a:prstGeom prst="rect">
            <a:avLst/>
          </a:prstGeom>
          <a:effectLst/>
          <a:scene3d>
            <a:camera prst="perspectiveFront"/>
            <a:lightRig rig="threePt" dir="t"/>
          </a:scene3d>
        </p:spPr>
      </p:pic>
      <p:pic>
        <p:nvPicPr>
          <p:cNvPr id="9" name="Picture 8" descr="DNA_logo.jpg">
            <a:extLst>
              <a:ext uri="{FF2B5EF4-FFF2-40B4-BE49-F238E27FC236}">
                <a16:creationId xmlns:a16="http://schemas.microsoft.com/office/drawing/2014/main" id="{08F2B841-9B03-6B8C-19E9-F5BE0D4AB37C}"/>
              </a:ext>
            </a:extLst>
          </p:cNvPr>
          <p:cNvPicPr>
            <a:picLocks noChangeAspect="1"/>
          </p:cNvPicPr>
          <p:nvPr/>
        </p:nvPicPr>
        <p:blipFill>
          <a:blip r:embed="rId6" cstate="print"/>
          <a:stretch>
            <a:fillRect/>
          </a:stretch>
        </p:blipFill>
        <p:spPr>
          <a:xfrm rot="10800000">
            <a:off x="7901184" y="3657599"/>
            <a:ext cx="1143000" cy="2514599"/>
          </a:xfrm>
          <a:prstGeom prst="rect">
            <a:avLst/>
          </a:prstGeom>
          <a:effectLst/>
          <a:scene3d>
            <a:camera prst="perspectiveFront"/>
            <a:lightRig rig="threePt" dir="t"/>
          </a:scene3d>
        </p:spPr>
      </p:pic>
      <p:sp>
        <p:nvSpPr>
          <p:cNvPr id="17418" name="Rectangle 9">
            <a:extLst>
              <a:ext uri="{FF2B5EF4-FFF2-40B4-BE49-F238E27FC236}">
                <a16:creationId xmlns:a16="http://schemas.microsoft.com/office/drawing/2014/main" id="{6E7DE4CA-236D-8177-50A3-25FDCFE3E760}"/>
              </a:ext>
            </a:extLst>
          </p:cNvPr>
          <p:cNvSpPr>
            <a:spLocks noChangeArrowheads="1"/>
          </p:cNvSpPr>
          <p:nvPr/>
        </p:nvSpPr>
        <p:spPr bwMode="auto">
          <a:xfrm rot="1531087">
            <a:off x="7626350" y="1679575"/>
            <a:ext cx="1509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Introduction </a:t>
            </a:r>
            <a:endParaRPr lang="en-US" altLang="en-US" b="1"/>
          </a:p>
        </p:txBody>
      </p:sp>
      <p:sp>
        <p:nvSpPr>
          <p:cNvPr id="17419" name="Rectangle 10">
            <a:extLst>
              <a:ext uri="{FF2B5EF4-FFF2-40B4-BE49-F238E27FC236}">
                <a16:creationId xmlns:a16="http://schemas.microsoft.com/office/drawing/2014/main" id="{9E08F343-0C63-F990-C836-260925B38CC1}"/>
              </a:ext>
            </a:extLst>
          </p:cNvPr>
          <p:cNvSpPr>
            <a:spLocks noChangeArrowheads="1"/>
          </p:cNvSpPr>
          <p:nvPr/>
        </p:nvSpPr>
        <p:spPr bwMode="auto">
          <a:xfrm rot="1386429">
            <a:off x="7681913" y="2117725"/>
            <a:ext cx="1606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Advantage disadvantages </a:t>
            </a:r>
            <a:endParaRPr lang="en-US" altLang="en-US" b="1" i="1"/>
          </a:p>
        </p:txBody>
      </p:sp>
      <p:sp>
        <p:nvSpPr>
          <p:cNvPr id="17420" name="Rectangle 11">
            <a:extLst>
              <a:ext uri="{FF2B5EF4-FFF2-40B4-BE49-F238E27FC236}">
                <a16:creationId xmlns:a16="http://schemas.microsoft.com/office/drawing/2014/main" id="{8A9112AE-8CE8-D9AA-E5B5-79B8F9F38A28}"/>
              </a:ext>
            </a:extLst>
          </p:cNvPr>
          <p:cNvSpPr>
            <a:spLocks noChangeArrowheads="1"/>
          </p:cNvSpPr>
          <p:nvPr/>
        </p:nvSpPr>
        <p:spPr bwMode="auto">
          <a:xfrm rot="1494267">
            <a:off x="7785100" y="3305175"/>
            <a:ext cx="1362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Product Detection</a:t>
            </a:r>
            <a:endParaRPr lang="en-US" altLang="en-US" b="1" i="1"/>
          </a:p>
        </p:txBody>
      </p:sp>
      <p:sp>
        <p:nvSpPr>
          <p:cNvPr id="17421" name="Rectangle 12">
            <a:extLst>
              <a:ext uri="{FF2B5EF4-FFF2-40B4-BE49-F238E27FC236}">
                <a16:creationId xmlns:a16="http://schemas.microsoft.com/office/drawing/2014/main" id="{4187EAE0-1FBB-AFBD-7D0F-C1DE14870E1B}"/>
              </a:ext>
            </a:extLst>
          </p:cNvPr>
          <p:cNvSpPr>
            <a:spLocks noChangeArrowheads="1"/>
          </p:cNvSpPr>
          <p:nvPr/>
        </p:nvSpPr>
        <p:spPr bwMode="auto">
          <a:xfrm rot="1402830">
            <a:off x="7616825" y="3998913"/>
            <a:ext cx="156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in medicine</a:t>
            </a:r>
            <a:endParaRPr lang="en-US" altLang="en-US" b="1"/>
          </a:p>
        </p:txBody>
      </p:sp>
      <p:sp>
        <p:nvSpPr>
          <p:cNvPr id="17422" name="Rectangle 13">
            <a:extLst>
              <a:ext uri="{FF2B5EF4-FFF2-40B4-BE49-F238E27FC236}">
                <a16:creationId xmlns:a16="http://schemas.microsoft.com/office/drawing/2014/main" id="{253CAC1C-A785-E8E0-5B9D-59A1DE314250}"/>
              </a:ext>
            </a:extLst>
          </p:cNvPr>
          <p:cNvSpPr>
            <a:spLocks noChangeArrowheads="1"/>
          </p:cNvSpPr>
          <p:nvPr/>
        </p:nvSpPr>
        <p:spPr bwMode="auto">
          <a:xfrm rot="1377403">
            <a:off x="7835900" y="4646613"/>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Conclusion</a:t>
            </a:r>
            <a:endParaRPr lang="en-US" altLang="en-US" b="1"/>
          </a:p>
        </p:txBody>
      </p:sp>
      <p:sp>
        <p:nvSpPr>
          <p:cNvPr id="17423" name="Rectangle 14">
            <a:extLst>
              <a:ext uri="{FF2B5EF4-FFF2-40B4-BE49-F238E27FC236}">
                <a16:creationId xmlns:a16="http://schemas.microsoft.com/office/drawing/2014/main" id="{0431A2DF-4000-105C-F40D-3D0B1E821DE6}"/>
              </a:ext>
            </a:extLst>
          </p:cNvPr>
          <p:cNvSpPr>
            <a:spLocks noChangeArrowheads="1"/>
          </p:cNvSpPr>
          <p:nvPr/>
        </p:nvSpPr>
        <p:spPr bwMode="auto">
          <a:xfrm rot="1363924">
            <a:off x="7948613" y="5307013"/>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i="1">
                <a:latin typeface="Times New Roman" panose="02020603050405020304" pitchFamily="18" charset="0"/>
                <a:cs typeface="Times New Roman" panose="02020603050405020304" pitchFamily="18" charset="0"/>
              </a:rPr>
              <a:t>Reference</a:t>
            </a:r>
            <a:endParaRPr lang="en-US" altLang="en-US" b="1"/>
          </a:p>
        </p:txBody>
      </p:sp>
      <p:sp>
        <p:nvSpPr>
          <p:cNvPr id="17424" name="Rectangle 15">
            <a:extLst>
              <a:ext uri="{FF2B5EF4-FFF2-40B4-BE49-F238E27FC236}">
                <a16:creationId xmlns:a16="http://schemas.microsoft.com/office/drawing/2014/main" id="{248DE965-93B7-84EC-2240-29FA7EB63CCA}"/>
              </a:ext>
            </a:extLst>
          </p:cNvPr>
          <p:cNvSpPr>
            <a:spLocks noChangeArrowheads="1"/>
          </p:cNvSpPr>
          <p:nvPr/>
        </p:nvSpPr>
        <p:spPr bwMode="auto">
          <a:xfrm rot="1567779">
            <a:off x="7107238" y="2752725"/>
            <a:ext cx="2268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a:solidFill>
                  <a:srgbClr val="FF0000"/>
                </a:solidFill>
                <a:latin typeface="Times New Roman" panose="02020603050405020304" pitchFamily="18" charset="0"/>
                <a:cs typeface="Times New Roman" panose="02020603050405020304" pitchFamily="18" charset="0"/>
              </a:rPr>
              <a:t>Real Time PCR</a:t>
            </a:r>
            <a:endParaRPr lang="en-US" altLang="en-US" sz="2400" b="1">
              <a:solidFill>
                <a:srgbClr val="FF0000"/>
              </a:solidFill>
            </a:endParaRPr>
          </a:p>
        </p:txBody>
      </p:sp>
      <p:sp>
        <p:nvSpPr>
          <p:cNvPr id="17" name="Rectangle 16">
            <a:extLst>
              <a:ext uri="{FF2B5EF4-FFF2-40B4-BE49-F238E27FC236}">
                <a16:creationId xmlns:a16="http://schemas.microsoft.com/office/drawing/2014/main" id="{C78BD634-9128-3BDB-8E90-33CA825C930A}"/>
              </a:ext>
            </a:extLst>
          </p:cNvPr>
          <p:cNvSpPr/>
          <p:nvPr/>
        </p:nvSpPr>
        <p:spPr>
          <a:xfrm>
            <a:off x="1000125" y="6500813"/>
            <a:ext cx="3857625" cy="277812"/>
          </a:xfrm>
          <a:prstGeom prst="rect">
            <a:avLst/>
          </a:prstGeom>
        </p:spPr>
        <p:txBody>
          <a:bodyPr>
            <a:spAutoFit/>
          </a:bodyPr>
          <a:lstStyle/>
          <a:p>
            <a:pPr>
              <a:defRPr/>
            </a:pPr>
            <a:r>
              <a:rPr lang="en-US" sz="1200" i="1" dirty="0">
                <a:solidFill>
                  <a:schemeClr val="tx2">
                    <a:lumMod val="50000"/>
                  </a:schemeClr>
                </a:solidFill>
                <a:latin typeface="Times New Roman" pitchFamily="18" charset="0"/>
                <a:cs typeface="Times New Roman" pitchFamily="18" charset="0"/>
              </a:rPr>
              <a:t>REAL TIME PCR &amp; IT’S FUNCTIONS IN DIAGNOSIS</a:t>
            </a:r>
            <a:endParaRPr lang="en-US" sz="1200" dirty="0">
              <a:latin typeface="Arial" charset="0"/>
              <a:cs typeface="Arial" charset="0"/>
            </a:endParaRPr>
          </a:p>
        </p:txBody>
      </p:sp>
      <p:sp>
        <p:nvSpPr>
          <p:cNvPr id="17426" name="Rectangle 17">
            <a:extLst>
              <a:ext uri="{FF2B5EF4-FFF2-40B4-BE49-F238E27FC236}">
                <a16:creationId xmlns:a16="http://schemas.microsoft.com/office/drawing/2014/main" id="{62519F38-91FC-3580-556E-E23C60300800}"/>
              </a:ext>
            </a:extLst>
          </p:cNvPr>
          <p:cNvSpPr>
            <a:spLocks noChangeArrowheads="1"/>
          </p:cNvSpPr>
          <p:nvPr/>
        </p:nvSpPr>
        <p:spPr bwMode="auto">
          <a:xfrm rot="-5400000">
            <a:off x="29369" y="2113757"/>
            <a:ext cx="24542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Log fluorescence (Rn)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n 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Presentation</Template>
  <TotalTime>1427</TotalTime>
  <Words>3718</Words>
  <Application>Microsoft Office PowerPoint</Application>
  <PresentationFormat>On-screen Show (4:3)</PresentationFormat>
  <Paragraphs>592</Paragraphs>
  <Slides>32</Slides>
  <Notes>32</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Arial</vt:lpstr>
      <vt:lpstr>Gill Sans MT</vt:lpstr>
      <vt:lpstr>Wingdings 2</vt:lpstr>
      <vt:lpstr>Verdana</vt:lpstr>
      <vt:lpstr>Calibri</vt:lpstr>
      <vt:lpstr>Times New Roman</vt:lpstr>
      <vt:lpstr>Baskerville Old Face</vt:lpstr>
      <vt:lpstr>Symbol</vt:lpstr>
      <vt:lpstr>Georgia</vt:lpstr>
      <vt:lpstr>main Presentation</vt:lpstr>
      <vt:lpstr>Chart</vt:lpstr>
      <vt:lpstr>REAL TIME PCR &amp; IT’S FUNCTIONS IN DIAGNOSIS</vt:lpstr>
      <vt:lpstr>1:Introduction to PCR 2:Advantages &amp; disadvantages  3:Real Time PCR 4:Detection of products 5:Function in medicine 6:Conclusion 7:Reference</vt:lpstr>
      <vt:lpstr>PowerPoint Presentation</vt:lpstr>
      <vt:lpstr>PowerPoint Presentation</vt:lpstr>
      <vt:lpstr>PowerPoint Presentation</vt:lpstr>
      <vt:lpstr>PowerPoint Presentation</vt:lpstr>
      <vt:lpstr>PowerPoint Presentation</vt:lpstr>
      <vt:lpstr>Real Time PCR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time PCR and it's role in diagnosis</dc:title>
  <dc:subject>Real time PCR and it's role in diagnosis</dc:subject>
  <dc:creator>DELL-PC</dc:creator>
  <cp:keywords>Real time PCR and it's role in diagnosis</cp:keywords>
  <dc:description>Real time PCR and it's role in diagnosis</dc:description>
  <cp:lastModifiedBy>Nayan GRIFFITHS</cp:lastModifiedBy>
  <cp:revision>88</cp:revision>
  <dcterms:created xsi:type="dcterms:W3CDTF">2009-11-15T12:16:21Z</dcterms:created>
  <dcterms:modified xsi:type="dcterms:W3CDTF">2023-03-14T11:46:19Z</dcterms:modified>
</cp:coreProperties>
</file>