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858000" y="-731520"/>
            <a:ext cx="3200400" cy="320040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-731520" y="3474720"/>
            <a:ext cx="2560320" cy="256032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7724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7D5B3"/>
                </a:solidFill>
                <a:latin typeface="Calibri"/>
              </a:rPr>
              <a:t>ECOLOGY — GCSE BIOLOGY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234440"/>
            <a:ext cx="822960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FFFF"/>
                </a:solidFill>
                <a:latin typeface="Georgia"/>
              </a:rPr>
              <a:t>Populations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176272"/>
            <a:ext cx="822960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E7D5B3"/>
                </a:solidFill>
                <a:latin typeface="Georgia"/>
              </a:rPr>
              <a:t>&amp; Ecosystems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3182112"/>
            <a:ext cx="6858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E7D5B3"/>
                </a:solidFill>
                <a:latin typeface="Calibri"/>
              </a:rPr>
              <a:t>Growth, limits, cycles and balance in the natural world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A0A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4736592"/>
            <a:ext cx="8229600" cy="40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4724A"/>
                </a:solidFill>
                <a:latin typeface="Calibri"/>
              </a:rPr>
              <a:t>worldofteaching.com  ·  Free to use and adapt  ·  Suitable for KS3 and GCSE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132320" y="-548640"/>
            <a:ext cx="2926080" cy="2926080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-548640" y="3566160"/>
            <a:ext cx="2377440" cy="2377440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Georgia"/>
              </a:rPr>
              <a:t>Quick-Fire Questions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50392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7D5B3"/>
                </a:solidFill>
                <a:latin typeface="Calibri"/>
              </a:rPr>
              <a:t>Think · Pair · Share — then discuss as a class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325880"/>
            <a:ext cx="8229600" cy="749808"/>
          </a:xfrm>
          <a:prstGeom prst="rect">
            <a:avLst/>
          </a:prstGeom>
          <a:solidFill>
            <a:srgbClr val="1A08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325880"/>
            <a:ext cx="502920" cy="749808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325880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4128" y="1417320"/>
            <a:ext cx="7498079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A rabbit population doubles every month on an island with no predators. What will eventually happen, and why?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221991"/>
            <a:ext cx="8229600" cy="749808"/>
          </a:xfrm>
          <a:prstGeom prst="rect">
            <a:avLst/>
          </a:prstGeom>
          <a:solidFill>
            <a:srgbClr val="1A08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221991"/>
            <a:ext cx="502920" cy="749808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221991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4128" y="2313432"/>
            <a:ext cx="7498079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A graph shows hare numbers peak in Year 3 and lynx numbers peak in Year 4. Explain this time lag.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118104"/>
            <a:ext cx="8229600" cy="749808"/>
          </a:xfrm>
          <a:prstGeom prst="rect">
            <a:avLst/>
          </a:prstGeom>
          <a:solidFill>
            <a:srgbClr val="1A08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118104"/>
            <a:ext cx="502920" cy="749808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3118104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4128" y="3209544"/>
            <a:ext cx="7498079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Wolves were reintroduced to Yellowstone National Park in 1995. Describe how this could affect the deer, vegetation and river populations.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4014215"/>
            <a:ext cx="8229600" cy="749808"/>
          </a:xfrm>
          <a:prstGeom prst="rect">
            <a:avLst/>
          </a:prstGeom>
          <a:solidFill>
            <a:srgbClr val="1A08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4014215"/>
            <a:ext cx="502920" cy="749808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4014215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24128" y="4105655"/>
            <a:ext cx="7498079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Why does intraspecific competition become more intense as a population grows? What is the effect on population growth rate?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B2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eorgia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50392"/>
            <a:ext cx="640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E7D5B3"/>
                </a:solidFill>
                <a:latin typeface="Calibri"/>
              </a:rPr>
              <a:t>What we covered today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26464"/>
            <a:ext cx="292608" cy="292608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426464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B2E22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1353312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E7D5B3"/>
                </a:solidFill>
                <a:latin typeface="Calibri"/>
              </a:rPr>
              <a:t>A population is all individuals of one species; a community is all populations; an ecosystem adds the abiotic environment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993392"/>
            <a:ext cx="292608" cy="292608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993392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B2E22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920240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E7D5B3"/>
                </a:solidFill>
                <a:latin typeface="Calibri"/>
              </a:rPr>
              <a:t>Population growth is limited by biotic factors (predation, competition, disease) and abiotic factors (temperature, light, water)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560320"/>
            <a:ext cx="292608" cy="292608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2560320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B2E22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2487168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E7D5B3"/>
                </a:solidFill>
                <a:latin typeface="Calibri"/>
              </a:rPr>
              <a:t>The S-shaped curve shows lag, exponential and stationary phases — growth stops at the carrying capacity (K)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127248"/>
            <a:ext cx="292608" cy="292608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127248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B2E22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3054096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E7D5B3"/>
                </a:solidFill>
                <a:latin typeface="Calibri"/>
              </a:rPr>
              <a:t>Predator-prey cycles are linked — lynx and hare numbers oscillate with a time lag as each population responds to the other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694176"/>
            <a:ext cx="292608" cy="292608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3694176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B2E22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" y="3621024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E7D5B3"/>
                </a:solidFill>
                <a:latin typeface="Calibri"/>
              </a:rPr>
              <a:t>Intraspecific competition (same species) stabilises populations; interspecific competition can cause niche partitioning or exclusion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261104"/>
            <a:ext cx="292608" cy="292608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4261104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8B2E22"/>
                </a:solidFill>
                <a:latin typeface="Calibri"/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0120" y="4187952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E7D5B3"/>
                </a:solidFill>
                <a:latin typeface="Calibri"/>
              </a:rPr>
              <a:t>Human activities — overhunting, urbanisation, climate change, invasive species — disrupt natural population dynamics globally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A0A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4736592"/>
            <a:ext cx="8229600" cy="40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4724A"/>
                </a:solidFill>
                <a:latin typeface="Calibri"/>
              </a:rPr>
              <a:t>worldofteaching.com  ·  Free PowerPoint Presentations for Teachers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B85042"/>
                </a:solidFill>
                <a:latin typeface="Georgia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77824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7A5A48"/>
                </a:solidFill>
                <a:latin typeface="Calibri"/>
              </a:rPr>
              <a:t>By the end of this lesson you should be able to: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335024"/>
            <a:ext cx="438912" cy="43891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335024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896112" y="1380744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87552" y="1380744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2A1A0E"/>
                </a:solidFill>
                <a:latin typeface="Calibri"/>
              </a:rPr>
              <a:t>Define population, community, habitat and ecosystem — and explain how they relate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993391"/>
            <a:ext cx="438912" cy="43891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993391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6112" y="2039111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87552" y="2039111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2A1A0E"/>
                </a:solidFill>
                <a:latin typeface="Calibri"/>
              </a:rPr>
              <a:t>Describe the factors that limit population growth (biotic and abiotic)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651760"/>
            <a:ext cx="438912" cy="43891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2651760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6112" y="2697479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87552" y="2697479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2A1A0E"/>
                </a:solidFill>
                <a:latin typeface="Calibri"/>
              </a:rPr>
              <a:t>Explain and sketch an S-shaped (sigmoid) population growth curve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310128"/>
            <a:ext cx="438912" cy="43891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3310128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6112" y="3355848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87552" y="3355848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2A1A0E"/>
                </a:solidFill>
                <a:latin typeface="Calibri"/>
              </a:rPr>
              <a:t>Interpret predator-prey graphs and explain the time lag between populations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968496"/>
            <a:ext cx="438912" cy="43891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3968496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96112" y="4014215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87552" y="4014215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2A1A0E"/>
                </a:solidFill>
                <a:latin typeface="Calibri"/>
              </a:rPr>
              <a:t>Evaluate the impact of human activity on natural population dynamics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B85042"/>
                </a:solidFill>
                <a:latin typeface="Georgia"/>
              </a:rPr>
              <a:t>Key Terms: Levels of Organisation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7A5A48"/>
                </a:solidFill>
                <a:latin typeface="Calibri"/>
              </a:rPr>
              <a:t>Each level of organisation is nested inside the next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61872"/>
            <a:ext cx="4160520" cy="1133856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261872"/>
            <a:ext cx="109728" cy="1133856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31673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5042"/>
                </a:solidFill>
                <a:latin typeface="Calibri"/>
              </a:rPr>
              <a:t>🐾  Individual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64207"/>
            <a:ext cx="3886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5A48"/>
                </a:solidFill>
                <a:latin typeface="Calibri"/>
              </a:rPr>
              <a:t>A single organism of one species — e.g. one red deer.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81728" y="1261872"/>
            <a:ext cx="4160520" cy="1133856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681728" y="1261872"/>
            <a:ext cx="109728" cy="1133856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131673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5042"/>
                </a:solidFill>
                <a:latin typeface="Calibri"/>
              </a:rPr>
              <a:t>🦌  Population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1664207"/>
            <a:ext cx="3886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5A48"/>
                </a:solidFill>
                <a:latin typeface="Calibri"/>
              </a:rPr>
              <a:t>All individuals of the same species living in an area at the same time.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523744"/>
            <a:ext cx="4160520" cy="1133856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2523744"/>
            <a:ext cx="109728" cy="1133856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57860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5042"/>
                </a:solidFill>
                <a:latin typeface="Calibri"/>
              </a:rPr>
              <a:t>🌿  Community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926079"/>
            <a:ext cx="3886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5A48"/>
                </a:solidFill>
                <a:latin typeface="Calibri"/>
              </a:rPr>
              <a:t>All populations of all species living and interacting in an area.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81728" y="2523744"/>
            <a:ext cx="4160520" cy="1133856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81728" y="2523744"/>
            <a:ext cx="109728" cy="1133856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64608" y="257860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5042"/>
                </a:solidFill>
                <a:latin typeface="Calibri"/>
              </a:rPr>
              <a:t>🌍  Ecosystem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64608" y="2926079"/>
            <a:ext cx="3886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5A48"/>
                </a:solidFill>
                <a:latin typeface="Calibri"/>
              </a:rPr>
              <a:t>A community plus its non-living (abiotic) environment — soil, water, climate.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785615"/>
            <a:ext cx="4160520" cy="1133856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3785615"/>
            <a:ext cx="109728" cy="1133856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3840479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5042"/>
                </a:solidFill>
                <a:latin typeface="Calibri"/>
              </a:rPr>
              <a:t>☀️  Abiotic factors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187952"/>
            <a:ext cx="3886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5A48"/>
                </a:solidFill>
                <a:latin typeface="Calibri"/>
              </a:rPr>
              <a:t>Non-living physical conditions: temperature, light, pH, water availability.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681728" y="3785615"/>
            <a:ext cx="4160520" cy="1133856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681728" y="3785615"/>
            <a:ext cx="109728" cy="1133856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864608" y="3840479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5042"/>
                </a:solidFill>
                <a:latin typeface="Calibri"/>
              </a:rPr>
              <a:t>🐺  Biotic factors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64608" y="4187952"/>
            <a:ext cx="3886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5A48"/>
                </a:solidFill>
                <a:latin typeface="Calibri"/>
              </a:rPr>
              <a:t>Living influences on organisms: predation, competition, disease, parasitism.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0A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eorgia"/>
              </a:rPr>
              <a:t>The S-Shaped Population Growth Curve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E7D5B3"/>
                </a:solidFill>
                <a:latin typeface="Calibri"/>
              </a:rPr>
              <a:t>Also called the sigmoid or logistic growth curve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05840"/>
            <a:ext cx="50292" cy="3291840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4297680"/>
            <a:ext cx="4572000" cy="50292"/>
          </a:xfrm>
          <a:prstGeom prst="rect">
            <a:avLst/>
          </a:prstGeom>
          <a:solidFill>
            <a:srgbClr val="E7D5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" y="2011680"/>
            <a:ext cx="502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E7D5B3"/>
                </a:solidFill>
                <a:latin typeface="Calibri"/>
              </a:rPr>
              <a:t>Population
size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4407408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E7D5B3"/>
                </a:solidFill>
                <a:latin typeface="Calibri"/>
              </a:rPr>
              <a:t>Time →</a:t>
            </a:r>
          </a:p>
        </p:txBody>
      </p:sp>
      <p:sp>
        <p:nvSpPr>
          <p:cNvPr id="9" name="Rectangle 8"/>
          <p:cNvSpPr/>
          <p:nvPr/>
        </p:nvSpPr>
        <p:spPr>
          <a:xfrm>
            <a:off x="690372" y="427024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4192" y="427024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58012" y="427024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941832" y="4270248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5651" y="4263541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109472" y="4255177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93292" y="4244802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277111" y="4231956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360932" y="4216084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444752" y="4196521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528572" y="4172487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612391" y="4143073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696212" y="4107246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780032" y="4063859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63851" y="4011680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947672" y="3949453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031492" y="3875976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115312" y="3790230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199132" y="3691524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282952" y="3579667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2366772" y="3455137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2450592" y="3319201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2534412" y="3173964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2618232" y="3022300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2702052" y="2867659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2785872" y="2713769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2869692" y="256428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2953512" y="2422467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3037331" y="229088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3121152" y="2171321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204972" y="206470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3288792" y="1971241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3372611" y="1890507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3456432" y="1821666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540252" y="176360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624072" y="1715096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707891" y="1674877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791712" y="1641747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3875532" y="1614603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3959352" y="1592459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043172" y="1574459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126992" y="1559871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210812" y="1548074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294632" y="1538554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378452" y="1530883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4462272" y="1524709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46092" y="1519745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629912" y="1515758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4713732" y="1512556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4797552" y="1509987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4881372" y="1507927"/>
            <a:ext cx="83819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965192" y="1506275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5049012" y="1504950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132832" y="1503889"/>
            <a:ext cx="83820" cy="64008"/>
          </a:xfrm>
          <a:prstGeom prst="rect">
            <a:avLst/>
          </a:prstGeom>
          <a:solidFill>
            <a:srgbClr val="D494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640080" y="1298448"/>
            <a:ext cx="4572000" cy="34747"/>
          </a:xfrm>
          <a:prstGeom prst="rect">
            <a:avLst/>
          </a:prstGeom>
          <a:solidFill>
            <a:srgbClr val="C47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371600" y="1042415"/>
            <a:ext cx="32004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4940A"/>
                </a:solidFill>
                <a:latin typeface="Calibri"/>
              </a:rPr>
              <a:t>K = Carrying Capacity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90372" y="4352544"/>
            <a:ext cx="1417320" cy="237744"/>
          </a:xfrm>
          <a:prstGeom prst="rect">
            <a:avLst/>
          </a:prstGeom>
          <a:solidFill>
            <a:srgbClr val="3A1A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94944" y="4361688"/>
            <a:ext cx="13716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C4724A"/>
                </a:solidFill>
                <a:latin typeface="Calibri"/>
              </a:rPr>
              <a:t>LAG phase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03120" y="4352544"/>
            <a:ext cx="1645920" cy="237744"/>
          </a:xfrm>
          <a:prstGeom prst="rect">
            <a:avLst/>
          </a:prstGeom>
          <a:solidFill>
            <a:srgbClr val="2A3A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21408" y="4361688"/>
            <a:ext cx="16002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7A9E7E"/>
                </a:solidFill>
                <a:latin typeface="Calibri"/>
              </a:rPr>
              <a:t>LOG phase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794760" y="4352544"/>
            <a:ext cx="1389888" cy="237744"/>
          </a:xfrm>
          <a:prstGeom prst="rect">
            <a:avLst/>
          </a:prstGeom>
          <a:solidFill>
            <a:srgbClr val="163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3813048" y="4361688"/>
            <a:ext cx="1353312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7AAECC"/>
                </a:solidFill>
                <a:latin typeface="Calibri"/>
              </a:rPr>
              <a:t>STATIONARY</a:t>
            </a:r>
          </a:p>
        </p:txBody>
      </p:sp>
      <p:sp>
        <p:nvSpPr>
          <p:cNvPr id="71" name="Rectangle 70"/>
          <p:cNvSpPr/>
          <p:nvPr/>
        </p:nvSpPr>
        <p:spPr>
          <a:xfrm>
            <a:off x="5394960" y="1005840"/>
            <a:ext cx="3566160" cy="3291840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5468112" y="1051560"/>
            <a:ext cx="340156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The Three Phases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5468112" y="1417320"/>
            <a:ext cx="109728" cy="731520"/>
          </a:xfrm>
          <a:prstGeom prst="rect">
            <a:avLst/>
          </a:prstGeom>
          <a:solidFill>
            <a:srgbClr val="C47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5650992" y="1444752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C4724A"/>
                </a:solidFill>
                <a:latin typeface="Calibri"/>
              </a:rPr>
              <a:t>LAG phase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650992" y="171907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7D5B3"/>
                </a:solidFill>
                <a:latin typeface="Calibri"/>
              </a:rPr>
              <a:t>Few individuals — slow growth. Population is small, reproduction begins, mortality is relatively high.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468112" y="2331720"/>
            <a:ext cx="109728" cy="731520"/>
          </a:xfrm>
          <a:prstGeom prst="rect">
            <a:avLst/>
          </a:prstGeom>
          <a:solidFill>
            <a:srgbClr val="7A9E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650992" y="2359151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7A9E7E"/>
                </a:solidFill>
                <a:latin typeface="Calibri"/>
              </a:rPr>
              <a:t>LOG phase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650992" y="263347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7D5B3"/>
                </a:solidFill>
                <a:latin typeface="Calibri"/>
              </a:rPr>
              <a:t>Resources are plentiful — rapid exponential growth. Birth rate far exceeds death rate.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468112" y="3246120"/>
            <a:ext cx="109728" cy="731520"/>
          </a:xfrm>
          <a:prstGeom prst="rect">
            <a:avLst/>
          </a:prstGeom>
          <a:solidFill>
            <a:srgbClr val="7AAE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5650992" y="3273551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7AAECC"/>
                </a:solidFill>
                <a:latin typeface="Calibri"/>
              </a:rPr>
              <a:t>STATIONARY phase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650992" y="354787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7D5B3"/>
                </a:solidFill>
                <a:latin typeface="Calibri"/>
              </a:rPr>
              <a:t>Population reaches carrying capacity (K). Birth rate = death rate. Resources become limiting.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468112" y="4114800"/>
            <a:ext cx="34015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940A"/>
                </a:solidFill>
                <a:latin typeface="Calibri"/>
              </a:rPr>
              <a:t>What limits growth at K?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468112" y="4370832"/>
            <a:ext cx="34015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7D5B3"/>
                </a:solidFill>
                <a:latin typeface="Calibri"/>
              </a:rPr>
              <a:t>Predators increase · Disease spreads · Competition for food/space · Waste accumulates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B85042"/>
                </a:solidFill>
                <a:latin typeface="Georgia"/>
              </a:rPr>
              <a:t>Limiting Factors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4124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7A5A48"/>
                </a:solidFill>
                <a:latin typeface="Calibri"/>
              </a:rPr>
              <a:t>The factors that prevent a population growing indefinitely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61872"/>
            <a:ext cx="4114800" cy="384048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61872"/>
            <a:ext cx="39319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BIOTIC  — living factors</a:t>
            </a:r>
          </a:p>
        </p:txBody>
      </p:sp>
      <p:sp>
        <p:nvSpPr>
          <p:cNvPr id="8" name="Rectangle 7"/>
          <p:cNvSpPr/>
          <p:nvPr/>
        </p:nvSpPr>
        <p:spPr>
          <a:xfrm>
            <a:off x="4663440" y="1261872"/>
            <a:ext cx="4114800" cy="384048"/>
          </a:xfrm>
          <a:prstGeom prst="rect">
            <a:avLst/>
          </a:prstGeom>
          <a:solidFill>
            <a:srgbClr val="7A9E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0" y="1261872"/>
            <a:ext cx="39319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ABIOTIC  — non-living factors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755648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801368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85042"/>
                </a:solidFill>
                <a:latin typeface="Calibri"/>
              </a:rPr>
              <a:t>🐺  Predation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2066543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More predators = fewer prey. Predator numbers also respond to prey levels.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523744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2569463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85042"/>
                </a:solidFill>
                <a:latin typeface="Calibri"/>
              </a:rPr>
              <a:t>⚔️  Competition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2834639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Intraspecific (same species) or interspecific (different species) competition for food, mates, territory.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291839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3337559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85042"/>
                </a:solidFill>
                <a:latin typeface="Calibri"/>
              </a:rPr>
              <a:t>🦠  Disease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602735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Spreads more easily in dense populations — high density = more contact.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4059935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2920" y="4105655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85042"/>
                </a:solidFill>
                <a:latin typeface="Calibri"/>
              </a:rPr>
              <a:t>🌿  Food availability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4370831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If prey or plant food declines, herbivore and carnivore populations follow.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63440" y="1755648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800600" y="1801368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7A3A"/>
                </a:solidFill>
                <a:latin typeface="Calibri"/>
              </a:rPr>
              <a:t>🌡️  Temperature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00600" y="2066543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Most organisms have an optimum range — extremes reduce growth and reproduction.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63440" y="2523744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800600" y="2569463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7A3A"/>
                </a:solidFill>
                <a:latin typeface="Calibri"/>
              </a:rPr>
              <a:t>☀️  Light intensity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00600" y="2834639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Plants need light for photosynthesis — affects all organisms in the food chain.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663440" y="3291839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800600" y="3337559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7A3A"/>
                </a:solidFill>
                <a:latin typeface="Calibri"/>
              </a:rPr>
              <a:t>💧  Water availability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00600" y="3602735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Drought reduces plant growth, affecting the entire ecosystem above it.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63440" y="4059935"/>
            <a:ext cx="41148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800600" y="4105655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4A7A3A"/>
                </a:solidFill>
                <a:latin typeface="Calibri"/>
              </a:rPr>
              <a:t>🧪  pH and salinity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00600" y="4370831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Too acidic, alkaline or saline prevents enzyme function and survival.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0A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eorgia"/>
              </a:rPr>
              <a:t>Predator-Prey Population Cycles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04672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E7D5B3"/>
                </a:solidFill>
                <a:latin typeface="Calibri"/>
              </a:rPr>
              <a:t>The classic example: Canadian lynx and snowshoe hare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987552"/>
            <a:ext cx="54864" cy="3200400"/>
          </a:xfrm>
          <a:prstGeom prst="rect">
            <a:avLst/>
          </a:prstGeom>
          <a:solidFill>
            <a:srgbClr val="D0C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4187952"/>
            <a:ext cx="6858000" cy="45720"/>
          </a:xfrm>
          <a:prstGeom prst="rect">
            <a:avLst/>
          </a:prstGeom>
          <a:solidFill>
            <a:srgbClr val="D0C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" y="1737360"/>
            <a:ext cx="5486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E7D5B3"/>
                </a:solidFill>
                <a:latin typeface="Calibri"/>
              </a:rPr>
              <a:t>Population
size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0" y="4343400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E7D5B3"/>
                </a:solidFill>
                <a:latin typeface="Calibri"/>
              </a:rPr>
              <a:t>Time (years)</a:t>
            </a:r>
          </a:p>
        </p:txBody>
      </p:sp>
      <p:sp>
        <p:nvSpPr>
          <p:cNvPr id="9" name="Rectangle 8"/>
          <p:cNvSpPr/>
          <p:nvPr/>
        </p:nvSpPr>
        <p:spPr>
          <a:xfrm>
            <a:off x="694944" y="2813464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9526" y="262761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4108" y="2450118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948690" y="2286247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33272" y="214088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117854" y="2018365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202436" y="1922332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287018" y="1855647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371600" y="1820297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456182" y="1817334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540764" y="184684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625346" y="1907954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709928" y="199883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794510" y="2116794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79091" y="225830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963674" y="2419160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048256" y="2594566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132838" y="2779301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217420" y="2967862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302002" y="3154635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2386584" y="3334056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2471166" y="3500782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2555748" y="3649848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2640330" y="3776815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2724912" y="3877901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2809494" y="395009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2894076" y="399124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2978658" y="4000136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3063239" y="3976492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3147822" y="3921020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232404" y="3835372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3316986" y="3722100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3401568" y="3584577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3486150" y="342689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570732" y="3253760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655314" y="3070318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739896" y="288203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824478" y="2694521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3909060" y="2513358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3993641" y="2343941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078224" y="219131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162806" y="206002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247388" y="1953990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331970" y="187635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416552" y="182943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4501134" y="1814638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85716" y="1832392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670298" y="1882172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4754880" y="1962498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4839462" y="2070975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4924044" y="2204374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008626" y="2358721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5093208" y="2529421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5177790" y="271138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262372" y="2899206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346954" y="3087279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431536" y="327000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516118" y="3441946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600700" y="3597979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685282" y="373345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769864" y="3844344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5854446" y="3927341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5939028" y="3979974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6023609" y="400067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6108192" y="3988830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6192774" y="3944789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6277355" y="3869866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361938" y="3766290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6446520" y="3637147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6531102" y="3486283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6615684" y="3318191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6700266" y="3137877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6784848" y="2950710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6869430" y="2762265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954012" y="2578154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7038594" y="2403860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7123176" y="2244574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7207758" y="2105039"/>
            <a:ext cx="84581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7292340" y="1989412"/>
            <a:ext cx="84582" cy="54864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694944" y="3995187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779526" y="3922869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864108" y="3833937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948690" y="373103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1033272" y="3617239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1117854" y="3495927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1202436" y="3370715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1287018" y="3245333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1371600" y="3123515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1456182" y="300888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1540764" y="2904867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1625346" y="281454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1709928" y="2740623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1794510" y="2685292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1879091" y="2650203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1963674" y="2636402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2048256" y="2644299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2132838" y="2673660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217420" y="2723609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302002" y="2792659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386584" y="2878754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2471166" y="2979330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2555748" y="3091392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2640330" y="3211601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2724912" y="3336379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2809494" y="3462009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2894076" y="3584750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2978658" y="3700946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3063239" y="3807137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3147822" y="3900160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3232404" y="3977245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316986" y="4036096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401568" y="4074961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486150" y="4092682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570732" y="4088732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655314" y="4063227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3739896" y="401692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824478" y="3951214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909060" y="3868041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993641" y="3769886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078224" y="3659674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162806" y="3540685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4247388" y="3416464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4331970" y="3290710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4416552" y="316716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4501134" y="3049518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85716" y="2941262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4670298" y="2845626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754880" y="276545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4839462" y="2703144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4924044" y="2660541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5008626" y="263891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5093208" y="2638918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5177790" y="2660541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5262372" y="2703144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5346954" y="2765458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5431536" y="2845626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5516118" y="2941262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600700" y="304951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685282" y="3167168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769864" y="3290710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5854446" y="3416464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5939028" y="3540685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6023609" y="3659674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108192" y="3769886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192774" y="3868041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277355" y="3951214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6361938" y="4016928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6446520" y="4063227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6531102" y="4088732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6615684" y="4092682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6700266" y="4074961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6784848" y="4036096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6869430" y="3977245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6954012" y="3900160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7038594" y="3807137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7123176" y="3700946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7207758" y="3584750"/>
            <a:ext cx="84581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7292340" y="3462009"/>
            <a:ext cx="84582" cy="54864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731520" y="4279392"/>
            <a:ext cx="274320" cy="109728"/>
          </a:xfrm>
          <a:prstGeom prst="rect">
            <a:avLst/>
          </a:prstGeom>
          <a:solidFill>
            <a:srgbClr val="E8A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1051560" y="4224528"/>
            <a:ext cx="2743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8A040"/>
                </a:solidFill>
                <a:latin typeface="Calibri"/>
              </a:rPr>
              <a:t>Snowshoe hare (prey)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4114800" y="4279392"/>
            <a:ext cx="274320" cy="109728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4434840" y="4224528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4724A"/>
                </a:solidFill>
                <a:latin typeface="Calibri"/>
              </a:rPr>
              <a:t>Canadian lynx (predator)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7589520" y="987552"/>
            <a:ext cx="1417320" cy="3200400"/>
          </a:xfrm>
          <a:prstGeom prst="rect">
            <a:avLst/>
          </a:prstGeom>
          <a:solidFill>
            <a:srgbClr val="2A0E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7635240" y="1024128"/>
            <a:ext cx="1325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E7D5B3"/>
                </a:solidFill>
                <a:latin typeface="Calibri"/>
              </a:rPr>
              <a:t>The Cycle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7543800" y="1353312"/>
            <a:ext cx="1508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① Hares increase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7543800" y="1554480"/>
            <a:ext cx="1508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② Lynx have more food → lynx increase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7635240" y="1755648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③ More lynx → hares decrease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635240" y="1956816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④ Less food → lynx decrease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7635240" y="2157984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⑤ Hares recover…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7635240" y="2359152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⑥ Cycle repeats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7635240" y="2560320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/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7635240" y="2761488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D4940A"/>
                </a:solidFill>
                <a:latin typeface="Calibri"/>
              </a:rPr>
              <a:t>⏱ Time lag: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7635240" y="2962656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Lynx peak comes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635240" y="3163824"/>
            <a:ext cx="13258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E7D5B3"/>
                </a:solidFill>
                <a:latin typeface="Calibri"/>
              </a:rPr>
              <a:t>after hare peak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B85042"/>
                </a:solidFill>
                <a:latin typeface="Georgia"/>
              </a:rPr>
              <a:t>Competition in Ecosystems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7A5A48"/>
                </a:solidFill>
                <a:latin typeface="Calibri"/>
              </a:rPr>
              <a:t>When organisms compete for the same limited resources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61872"/>
            <a:ext cx="3931920" cy="3584448"/>
          </a:xfrm>
          <a:prstGeom prst="rect">
            <a:avLst/>
          </a:prstGeom>
          <a:solidFill>
            <a:srgbClr val="FFFFFF"/>
          </a:solidFill>
          <a:ln w="9525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261872"/>
            <a:ext cx="3931920" cy="43891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261872"/>
            <a:ext cx="3749039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INTRASPECIFIC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481328"/>
            <a:ext cx="3749039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7D5B3"/>
                </a:solidFill>
                <a:latin typeface="Calibri"/>
              </a:rPr>
              <a:t>Competition within the same species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46320" y="1261872"/>
            <a:ext cx="3931920" cy="3584448"/>
          </a:xfrm>
          <a:prstGeom prst="rect">
            <a:avLst/>
          </a:prstGeom>
          <a:solidFill>
            <a:srgbClr val="FFFFFF"/>
          </a:solidFill>
          <a:ln w="9525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46320" y="1261872"/>
            <a:ext cx="3931920" cy="438912"/>
          </a:xfrm>
          <a:prstGeom prst="rect">
            <a:avLst/>
          </a:prstGeom>
          <a:solidFill>
            <a:srgbClr val="7A9E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37760" y="1261872"/>
            <a:ext cx="3749039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INTERSPECIFIC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37760" y="1481328"/>
            <a:ext cx="3749039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Competition between different species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1828800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B85042"/>
                </a:solidFill>
                <a:latin typeface="Calibri"/>
              </a:rPr>
              <a:t>What?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182880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Members of the same species compete for the same resources in the same niche.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2578608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B85042"/>
                </a:solidFill>
                <a:latin typeface="Calibri"/>
              </a:rPr>
              <a:t>Effect on pop.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2578608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Limits population growth — as numbers rise, competition intensifies and some individuals die or fail to reproduce.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328415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B85042"/>
                </a:solidFill>
                <a:latin typeface="Calibri"/>
              </a:rPr>
              <a:t>Example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3328415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Male red deer competing for females during rut. Robin territories competing for worms.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078224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B85042"/>
                </a:solidFill>
                <a:latin typeface="Calibri"/>
              </a:rPr>
              <a:t>Outcome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54480" y="4078224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Stabilises population around carrying capacity — a density-dependent control.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83480" y="1828800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A6A3A"/>
                </a:solidFill>
                <a:latin typeface="Calibri"/>
              </a:rPr>
              <a:t>What?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35040" y="1828800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Different species compete for overlapping resources — food, space, light or nesting sites.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3480" y="2578608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A6A3A"/>
                </a:solidFill>
                <a:latin typeface="Calibri"/>
              </a:rPr>
              <a:t>Effect on pop.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5040" y="2578608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Can drive one species to local extinction or force it to adapt to a different niche (niche partitioning).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3328415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A6A3A"/>
                </a:solidFill>
                <a:latin typeface="Calibri"/>
              </a:rPr>
              <a:t>Example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35040" y="3328415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Grey squirrels outcompete red squirrels in broadleaved woodland — reds now restricted to conifer forests.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078224"/>
            <a:ext cx="1005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A6A3A"/>
                </a:solidFill>
                <a:latin typeface="Calibri"/>
              </a:rPr>
              <a:t>Outcome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35040" y="4078224"/>
            <a:ext cx="26060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Can lead to competitive exclusion. Species coexist by evolving different niches.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0A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Human Impacts on Population Dynamics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04672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E7D5B3"/>
                </a:solidFill>
                <a:latin typeface="Calibri"/>
              </a:rPr>
              <a:t>We are the dominant species — with consequences that ripple through entire ecosystems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316736"/>
            <a:ext cx="502920" cy="50292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316736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Calibri"/>
              </a:rPr>
              <a:t>🌿</a:t>
            </a:r>
          </a:p>
        </p:txBody>
      </p:sp>
      <p:sp>
        <p:nvSpPr>
          <p:cNvPr id="7" name="Rectangle 6"/>
          <p:cNvSpPr/>
          <p:nvPr/>
        </p:nvSpPr>
        <p:spPr>
          <a:xfrm>
            <a:off x="1051560" y="1316736"/>
            <a:ext cx="7635240" cy="502920"/>
          </a:xfrm>
          <a:prstGeom prst="rect">
            <a:avLst/>
          </a:prstGeom>
          <a:solidFill>
            <a:srgbClr val="0E04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43000" y="1344168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7D5B3"/>
                </a:solidFill>
                <a:latin typeface="Calibri"/>
              </a:rPr>
              <a:t>Overhunting &amp;
overfishing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63240" y="1371600"/>
            <a:ext cx="5532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7D5B3"/>
                </a:solidFill>
                <a:latin typeface="Calibri"/>
              </a:rPr>
              <a:t>Removal of apex predators causes trophic cascades — prey populations explode, vegetation is decimated. Wolf reintroduction in Yellowstone reversed this.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029967"/>
            <a:ext cx="502920" cy="502920"/>
          </a:xfrm>
          <a:prstGeom prst="rect">
            <a:avLst/>
          </a:prstGeom>
          <a:solidFill>
            <a:srgbClr val="4260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029967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Calibri"/>
              </a:rPr>
              <a:t>🏙️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51560" y="2029967"/>
            <a:ext cx="7635240" cy="502920"/>
          </a:xfrm>
          <a:prstGeom prst="rect">
            <a:avLst/>
          </a:prstGeom>
          <a:solidFill>
            <a:srgbClr val="0E04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43000" y="2057399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7D5B3"/>
                </a:solidFill>
                <a:latin typeface="Calibri"/>
              </a:rPr>
              <a:t>Urbanisation &amp;
habitat fragmentation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3240" y="2084831"/>
            <a:ext cx="5532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7D5B3"/>
                </a:solidFill>
                <a:latin typeface="Calibri"/>
              </a:rPr>
              <a:t>Breaks populations into isolated groups. Small populations suffer inbreeding depression, reduced genetic diversity and local extinction risk.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2743200"/>
            <a:ext cx="502920" cy="502920"/>
          </a:xfrm>
          <a:prstGeom prst="rect">
            <a:avLst/>
          </a:prstGeom>
          <a:solidFill>
            <a:srgbClr val="8B4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2743200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Calibri"/>
              </a:rPr>
              <a:t>🌡️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2743200"/>
            <a:ext cx="7635240" cy="502920"/>
          </a:xfrm>
          <a:prstGeom prst="rect">
            <a:avLst/>
          </a:prstGeom>
          <a:solidFill>
            <a:srgbClr val="0E04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43000" y="2770632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7D5B3"/>
                </a:solidFill>
                <a:latin typeface="Calibri"/>
              </a:rPr>
              <a:t>Climate change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63240" y="2798064"/>
            <a:ext cx="5532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7D5B3"/>
                </a:solidFill>
                <a:latin typeface="Calibri"/>
              </a:rPr>
              <a:t>Shifts timing of seasons — disrupts synchrony between species (e.g. caterpillar peak no longer matching bird breeding). Some populations move poleward; others cannot adapt fast enough.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456432"/>
            <a:ext cx="502920" cy="502920"/>
          </a:xfrm>
          <a:prstGeom prst="rect">
            <a:avLst/>
          </a:prstGeom>
          <a:solidFill>
            <a:srgbClr val="2A6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345643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Calibri"/>
              </a:rPr>
              <a:t>🐟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51560" y="3456432"/>
            <a:ext cx="7635240" cy="502920"/>
          </a:xfrm>
          <a:prstGeom prst="rect">
            <a:avLst/>
          </a:prstGeom>
          <a:solidFill>
            <a:srgbClr val="0E04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143000" y="3483863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7D5B3"/>
                </a:solidFill>
                <a:latin typeface="Calibri"/>
              </a:rPr>
              <a:t>Invasive species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63240" y="3511296"/>
            <a:ext cx="5532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7D5B3"/>
                </a:solidFill>
                <a:latin typeface="Calibri"/>
              </a:rPr>
              <a:t>Introduced species compete with or prey on natives that have no evolved defences. Grey squirrel, cane toad, Japanese knotweed — all examples of population crashes in native species.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169664"/>
            <a:ext cx="502920" cy="502920"/>
          </a:xfrm>
          <a:prstGeom prst="rect">
            <a:avLst/>
          </a:prstGeom>
          <a:solidFill>
            <a:srgbClr val="3A6E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4169664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Calibri"/>
              </a:rPr>
              <a:t>💊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51560" y="4169664"/>
            <a:ext cx="7635240" cy="502920"/>
          </a:xfrm>
          <a:prstGeom prst="rect">
            <a:avLst/>
          </a:prstGeom>
          <a:solidFill>
            <a:srgbClr val="0E04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143000" y="4197096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7D5B3"/>
                </a:solidFill>
                <a:latin typeface="Calibri"/>
              </a:rPr>
              <a:t>Pollution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63240" y="4224528"/>
            <a:ext cx="5532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7D5B3"/>
                </a:solidFill>
                <a:latin typeface="Calibri"/>
              </a:rPr>
              <a:t>Pesticides remove insects from food chains (neonicotinoids and bee populations). Eutrophication from fertilisers causes algal blooms that deplete oxygen in water, crashing aquatic populations.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B85042"/>
                </a:solidFill>
                <a:latin typeface="Georgia"/>
              </a:rPr>
              <a:t>Key Vocabulary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932688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932688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978408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280160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All individuals of one species in the same area at the same time</a:t>
            </a:r>
          </a:p>
        </p:txBody>
      </p:sp>
      <p:sp>
        <p:nvSpPr>
          <p:cNvPr id="9" name="Rectangle 8"/>
          <p:cNvSpPr/>
          <p:nvPr/>
        </p:nvSpPr>
        <p:spPr>
          <a:xfrm>
            <a:off x="4681728" y="932688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681728" y="932688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64608" y="978408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Community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64608" y="1280160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All populations of all species living together in an area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1737360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65760" y="1737360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1783080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Ecosystem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2084831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A community plus its abiotic (non-living) environment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81728" y="1737360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681728" y="1737360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64608" y="1783080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Carrying capacity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4608" y="2084831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The maximum population size an environment can sustain (K)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2542032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65760" y="2542032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2587752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Limiting factor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2889504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Any factor that prevents further population growth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81728" y="2542032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681728" y="2542032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864608" y="2587752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Biotic factor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64608" y="2889504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A living influence on population: predation, competition, disease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3346704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" y="3346704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3392424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Abiotic factor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369417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A non-living influence: temperature, light, pH, water availability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81728" y="3346704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681728" y="3346704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864608" y="3392424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Predator-prey cycle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64608" y="369417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Linked oscillations in predator and prey population sizes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760" y="4151376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365760" y="4151376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8640" y="4197096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Intraspecific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8640" y="449884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Competition or interaction between individuals of the same species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681728" y="4151376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8C8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681728" y="4151376"/>
            <a:ext cx="109728" cy="713232"/>
          </a:xfrm>
          <a:prstGeom prst="rect">
            <a:avLst/>
          </a:prstGeom>
          <a:solidFill>
            <a:srgbClr val="B85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864608" y="4197096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B85042"/>
                </a:solidFill>
                <a:latin typeface="Calibri"/>
              </a:rPr>
              <a:t>Interspecific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864608" y="449884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5A48"/>
                </a:solidFill>
                <a:latin typeface="Calibri"/>
              </a:rPr>
              <a:t>Competition or interaction between individuals of different species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