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sldIdLst>
    <p:sldId id="256" r:id="rId2"/>
    <p:sldId id="263" r:id="rId3"/>
    <p:sldId id="257" r:id="rId4"/>
    <p:sldId id="261" r:id="rId5"/>
    <p:sldId id="262" r:id="rId6"/>
    <p:sldId id="264" r:id="rId7"/>
    <p:sldId id="267" r:id="rId8"/>
    <p:sldId id="265" r:id="rId9"/>
    <p:sldId id="258" r:id="rId10"/>
    <p:sldId id="259" r:id="rId11"/>
    <p:sldId id="266" r:id="rId12"/>
    <p:sldId id="268" r:id="rId13"/>
    <p:sldId id="260" r:id="rId14"/>
    <p:sldId id="269" r:id="rId1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43" autoAdjust="0"/>
  </p:normalViewPr>
  <p:slideViewPr>
    <p:cSldViewPr>
      <p:cViewPr varScale="1">
        <p:scale>
          <a:sx n="104" d="100"/>
          <a:sy n="104" d="100"/>
        </p:scale>
        <p:origin x="37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9AB3EF9-42A3-E68D-7041-2FF8999C81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4208BF8-D885-7145-3BB6-AE5EC3FC412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6C06F68D-71F6-E99F-33D7-BC8AB8EDA749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6EA89BAE-8A35-4972-7FC0-EAAAB3AE262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F72AA555-F1D8-457C-33E5-B687A5BB58E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ED11804D-42A7-1055-4803-5EBE783DD5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anose="020B0604020202020204" pitchFamily="34" charset="0"/>
              </a:defRPr>
            </a:lvl1pPr>
          </a:lstStyle>
          <a:p>
            <a:fld id="{DDE9207C-3069-4982-BF42-E9EAB1827EB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8AC8402-93EB-FDCE-4476-16DCE91DE9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D028D-8698-47D7-975B-A0DB60F082A5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C6B25EE3-CB85-4B2C-9E86-CB12ED11A1B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CFA7B1D-864D-7982-786A-266D115866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4775A91-15E6-E4F0-4153-E711A95064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D7E051-A25A-4C06-9A56-A2F176A3E68B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31C76F48-9896-484D-E207-3DC959BBC68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787F37CC-3E0C-5D74-D0D5-0CEBC99BA9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91D4779-330D-3254-0EFE-9F54828AF2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3DA36D-F865-407B-8662-0546D05E69D1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53446DE0-6CE7-D20B-E77F-3CC16BD8926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BDEA192-FF4A-8C22-7E9C-A114A4C61A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E97905F-6E97-1E45-3C55-32DB6E429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664A68-A604-4C3D-919C-A01A292495A0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681D513D-2F60-E190-4B7D-CB66F3EE1C2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C016A671-1C90-4598-AF55-15E72CC87A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0F80025-6B5A-56BA-6E89-29C5647EB3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D24C63-4935-48F6-9A9A-CED7A5D5E553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3C6254A9-CE00-7077-7AB2-5A0A4E62AF3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34767B01-A06C-948D-5106-F353E6BBDC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FF5637E-307D-53C4-7F22-24B85BCF81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36583D-44DA-45D3-B15A-5A45A6B54310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B3FA98FB-B2B6-3601-ED84-B435A2E43B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C4D2889-680A-A360-47CD-DB78A7B835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C553AC7-732E-2B8A-4123-D708EA1D46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6D137C-CD73-4D15-940F-0E0E2630FC98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A6688CA4-EAA8-AA7F-2881-8852F881634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FEE9B97-DE51-E0FB-D1CF-B396368D5E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219695E-D585-849F-58D0-F8688E4241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8DE571-8F0E-4889-83DF-B546909FC17A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73A46839-BD67-4E5A-8AB7-9049520F788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80B41EE-1ACA-F39F-F8F7-D805590805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F819A47-8364-5057-B96F-938362FB27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7BCD42-C500-4938-8654-F37F5CCB290D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50007F88-6EA4-8810-8334-82AE83EC8D1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AA2726C-6290-74DF-3F86-68DB180F5C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860CDC1-7A79-1261-1283-5F67A2F289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E87687-0D1F-46EE-84DA-916969861AAE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F5300A2B-E71F-1857-CB64-49852075AD8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5BDC8117-5A4E-9217-31BE-B8A7CDC744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768C6FB-E254-F22E-91DE-8F6042BF51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8CDFEE-BF64-4FF2-9AFC-DEFE63B1E297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9AE2C06D-4C63-F35A-4C19-9DCED6B3CA3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FF02451-024E-0853-3F0D-A1D7094B91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C57F6FF-76A9-D718-6428-C4173222FA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935A46-D9F3-4BCA-81B5-745301CF9E8C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FBD32D71-907F-6A09-F22A-A8E64827748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67B0BD0-E3C0-9BA7-013F-3AC9F60F2C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D0199DD-5DEA-DE78-4E47-F34FE50534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C6DAB-863F-4C69-8760-230D6FF894B9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FC01ECD3-85BA-2410-3CF7-109E87C81C3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850F8D1-07AA-59E2-0AB3-72F9B907A7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2370881-A6BE-E3AB-DA05-D66D6D115F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D8395A-4B36-484C-881A-00B41E0461F9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0F250436-647A-4224-4654-52DF18FEAA8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C14181E-19D6-A197-F94E-6295BFBB38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>
            <a:extLst>
              <a:ext uri="{FF2B5EF4-FFF2-40B4-BE49-F238E27FC236}">
                <a16:creationId xmlns:a16="http://schemas.microsoft.com/office/drawing/2014/main" id="{14775536-E32F-7178-8F88-AD4D0EF77F1F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3315" name="Freeform 3">
              <a:extLst>
                <a:ext uri="{FF2B5EF4-FFF2-40B4-BE49-F238E27FC236}">
                  <a16:creationId xmlns:a16="http://schemas.microsoft.com/office/drawing/2014/main" id="{1F54A558-81A6-F8C8-4B79-C14EC066D0A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16" name="Freeform 4">
              <a:extLst>
                <a:ext uri="{FF2B5EF4-FFF2-40B4-BE49-F238E27FC236}">
                  <a16:creationId xmlns:a16="http://schemas.microsoft.com/office/drawing/2014/main" id="{2FEA2B85-9877-D271-1E51-F3F3F1AB86F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17" name="Freeform 5">
              <a:extLst>
                <a:ext uri="{FF2B5EF4-FFF2-40B4-BE49-F238E27FC236}">
                  <a16:creationId xmlns:a16="http://schemas.microsoft.com/office/drawing/2014/main" id="{E66DF5C7-F18A-BCA3-765D-F143ED1356D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18" name="Freeform 6">
              <a:extLst>
                <a:ext uri="{FF2B5EF4-FFF2-40B4-BE49-F238E27FC236}">
                  <a16:creationId xmlns:a16="http://schemas.microsoft.com/office/drawing/2014/main" id="{18A2EAA5-EF66-8FB4-4797-51882149BD1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19" name="Freeform 7">
              <a:extLst>
                <a:ext uri="{FF2B5EF4-FFF2-40B4-BE49-F238E27FC236}">
                  <a16:creationId xmlns:a16="http://schemas.microsoft.com/office/drawing/2014/main" id="{3B99250B-0EBA-E54A-865A-CF26E863175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0" name="Freeform 8">
              <a:extLst>
                <a:ext uri="{FF2B5EF4-FFF2-40B4-BE49-F238E27FC236}">
                  <a16:creationId xmlns:a16="http://schemas.microsoft.com/office/drawing/2014/main" id="{857B7975-4BED-92E0-B5BF-600668268B5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1" name="Freeform 9">
              <a:extLst>
                <a:ext uri="{FF2B5EF4-FFF2-40B4-BE49-F238E27FC236}">
                  <a16:creationId xmlns:a16="http://schemas.microsoft.com/office/drawing/2014/main" id="{1F8E52F3-01B3-27C1-AABD-8BC12D7432D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2" name="Freeform 10">
              <a:extLst>
                <a:ext uri="{FF2B5EF4-FFF2-40B4-BE49-F238E27FC236}">
                  <a16:creationId xmlns:a16="http://schemas.microsoft.com/office/drawing/2014/main" id="{236DB8CD-2547-7FEA-BF85-1296F0349BA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3" name="Freeform 11">
              <a:extLst>
                <a:ext uri="{FF2B5EF4-FFF2-40B4-BE49-F238E27FC236}">
                  <a16:creationId xmlns:a16="http://schemas.microsoft.com/office/drawing/2014/main" id="{1AEBFCB6-1D32-DC08-5B11-63F4720AED9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4" name="Freeform 12">
              <a:extLst>
                <a:ext uri="{FF2B5EF4-FFF2-40B4-BE49-F238E27FC236}">
                  <a16:creationId xmlns:a16="http://schemas.microsoft.com/office/drawing/2014/main" id="{B9EEE3A1-FA27-6215-5B3B-9E7D3E78F5A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5" name="Freeform 13">
              <a:extLst>
                <a:ext uri="{FF2B5EF4-FFF2-40B4-BE49-F238E27FC236}">
                  <a16:creationId xmlns:a16="http://schemas.microsoft.com/office/drawing/2014/main" id="{66BE3A40-74F2-38C4-1633-4D4A112D075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6" name="Freeform 14">
              <a:extLst>
                <a:ext uri="{FF2B5EF4-FFF2-40B4-BE49-F238E27FC236}">
                  <a16:creationId xmlns:a16="http://schemas.microsoft.com/office/drawing/2014/main" id="{3B859E37-72CA-B72A-9DBC-0BFA88F937C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7" name="Freeform 15">
              <a:extLst>
                <a:ext uri="{FF2B5EF4-FFF2-40B4-BE49-F238E27FC236}">
                  <a16:creationId xmlns:a16="http://schemas.microsoft.com/office/drawing/2014/main" id="{CB1324B8-F1D7-AD8C-9EE5-D272E717A64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8" name="Freeform 16">
              <a:extLst>
                <a:ext uri="{FF2B5EF4-FFF2-40B4-BE49-F238E27FC236}">
                  <a16:creationId xmlns:a16="http://schemas.microsoft.com/office/drawing/2014/main" id="{73F500AE-11A5-6884-F794-88BBB69FFD9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9" name="Freeform 17">
              <a:extLst>
                <a:ext uri="{FF2B5EF4-FFF2-40B4-BE49-F238E27FC236}">
                  <a16:creationId xmlns:a16="http://schemas.microsoft.com/office/drawing/2014/main" id="{B4DB81C4-6381-9CDF-72C5-6161B34E27B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3330" name="Rectangle 18">
            <a:extLst>
              <a:ext uri="{FF2B5EF4-FFF2-40B4-BE49-F238E27FC236}">
                <a16:creationId xmlns:a16="http://schemas.microsoft.com/office/drawing/2014/main" id="{4DF9B41A-8A15-8431-20A8-20B765F1E239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13331" name="Rectangle 19">
            <a:extLst>
              <a:ext uri="{FF2B5EF4-FFF2-40B4-BE49-F238E27FC236}">
                <a16:creationId xmlns:a16="http://schemas.microsoft.com/office/drawing/2014/main" id="{FB1BF7EE-2C3D-B7B1-BD5F-D312EC340D24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13332" name="Rectangle 20">
            <a:extLst>
              <a:ext uri="{FF2B5EF4-FFF2-40B4-BE49-F238E27FC236}">
                <a16:creationId xmlns:a16="http://schemas.microsoft.com/office/drawing/2014/main" id="{3A977C04-DEB3-3107-8B47-570856522BA0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13333" name="Rectangle 21">
            <a:extLst>
              <a:ext uri="{FF2B5EF4-FFF2-40B4-BE49-F238E27FC236}">
                <a16:creationId xmlns:a16="http://schemas.microsoft.com/office/drawing/2014/main" id="{73CDF22E-5F9B-0DB2-6D28-5FC1BAE88BA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13334" name="Rectangle 22">
            <a:extLst>
              <a:ext uri="{FF2B5EF4-FFF2-40B4-BE49-F238E27FC236}">
                <a16:creationId xmlns:a16="http://schemas.microsoft.com/office/drawing/2014/main" id="{A5B4113F-A1A5-1617-FD29-ADF6E50DE1A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F349FCF-9393-47CA-BE4E-91793612EE6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D8FEC-927D-0E92-F030-7CE1749E7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3F3DC1-B8DF-C0A7-2DED-7586B6B46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BE314-FBA5-230B-B682-CA31E8082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05EDB-ADC2-8FA7-DF7B-93418C92B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F405B-E018-7537-F1B3-39F26C23B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274E8-8A7F-4150-B3BE-1AC768A110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2455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CF1DEB-E183-B81E-EF78-116CEE567F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31A149-D5A4-2142-2A27-369FE49D56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AF771-CA54-D68F-2273-4012FCF21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93455-099E-367B-EC8A-9C9D8FB10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90163-3E8F-F7AE-7C79-CDDDFF78B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34BBA1-0B86-4DBA-AE71-F948883298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3070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8F90F-51EB-F176-631D-22D5CB49A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F80E7-9F96-3657-2007-79ECD2EF5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CFB66-E5D1-1A6C-4784-DFED633AB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FD027-BA97-7D10-5185-AC4AA7740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B5B90-B20D-8FB7-CE1C-35BC73002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3349D-C9E2-4B4D-9FE0-456FD1D318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963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4ED63-2E9C-9272-2860-9FAAD376D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CD985-501A-1231-3E26-9FED49277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75B43-E69B-7746-B808-B13756FEF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9363E-32E0-8D6B-1A34-2223F5CFF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51358-4BED-B373-1E02-F605FCE1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5FBEB-6912-4763-B3BB-91CA2A4188D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588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2DB44-B34E-EBAC-5684-F426E08AB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66578-7A57-7D8C-C638-28284CB22F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AED19E-B3B6-3977-3134-11E08C3F3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4789EE-BA63-F0D3-B383-5F07929AE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E3216C-9DAF-962B-0903-FCE011322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C98C20-662A-9942-A598-D8276BCF6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85B7F9-66D6-40FB-8086-026DC85E19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3471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AC4B5-5FAF-2FCC-61D8-84DAA837E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2AD935-9467-827E-7D07-2889268A9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302275-8BE9-C08A-01E3-13823BCF7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290F36-D2EC-0A26-B78F-AC9F35F72D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3091B8-9583-B953-0161-34028958A4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53508D-D56D-19F9-0ABB-D9816E4DA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B8205C-CADE-7468-3681-485FCBE0F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B6454-BF72-D75B-A8C6-AB871C0C5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87068-84F9-4220-A60A-E1607C4CAAE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1346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F2ADB-1FBB-F597-9711-2D93AB62A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BA0CF1-570D-6AEB-91AC-24F2F63A9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05FBC5-2416-DF71-95CA-50A674D40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EC6EA7-AC0C-2FEB-4919-860ED904E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9A4FFD-463C-44FC-867D-D7CE205C2D2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6219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9F2739-00C2-BA82-DECC-7E6C73268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041E5D-15BD-4E6D-B447-B37C1D20F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47ACF-767F-CA13-3540-0A8A31B18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DE7A54-237A-45AF-A963-B5490570B4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5108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5A530-17C7-11B2-1F96-5C0D88217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9B922-9B32-38DD-D4BB-B32DC8843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F7031D-DEAA-9240-664B-47A3726736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56AE1-E0E6-79BC-FF71-7E1A1CB13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F3B605-6B03-2984-8158-19BC3C96C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829224-509E-075E-AB48-569FED7E7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1E26E-6FB9-4E96-ABF1-DEB10C9E930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261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CF07B-120D-E197-3423-1D45F09AB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59384B-EF57-94C0-E549-50FDC78FD7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87AB2-BB23-34B3-6C6C-A1D4A87EE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C2A9B-49AD-8919-91B9-32A16CE69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4B699-400A-FFBF-A8FD-59CE7A7A8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326A85-666E-E8F1-4B6A-F9175968B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B6B6D-BEF6-4821-AD51-2F3A19654D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9788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>
            <a:extLst>
              <a:ext uri="{FF2B5EF4-FFF2-40B4-BE49-F238E27FC236}">
                <a16:creationId xmlns:a16="http://schemas.microsoft.com/office/drawing/2014/main" id="{85A898DC-F631-3B0A-FEB6-52052484E78C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2291" name="Freeform 3">
              <a:extLst>
                <a:ext uri="{FF2B5EF4-FFF2-40B4-BE49-F238E27FC236}">
                  <a16:creationId xmlns:a16="http://schemas.microsoft.com/office/drawing/2014/main" id="{E28DF795-F3B0-EA90-E9E4-5258D5C6ABD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292" name="Freeform 4">
              <a:extLst>
                <a:ext uri="{FF2B5EF4-FFF2-40B4-BE49-F238E27FC236}">
                  <a16:creationId xmlns:a16="http://schemas.microsoft.com/office/drawing/2014/main" id="{4CE8FF33-83C4-1F4C-A163-2B76AA17040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293" name="Freeform 5">
              <a:extLst>
                <a:ext uri="{FF2B5EF4-FFF2-40B4-BE49-F238E27FC236}">
                  <a16:creationId xmlns:a16="http://schemas.microsoft.com/office/drawing/2014/main" id="{203C566B-EA22-A913-A8C7-49119B13AD2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294" name="Freeform 6">
              <a:extLst>
                <a:ext uri="{FF2B5EF4-FFF2-40B4-BE49-F238E27FC236}">
                  <a16:creationId xmlns:a16="http://schemas.microsoft.com/office/drawing/2014/main" id="{38F7EC5D-F16E-9D01-7128-B08A98552C8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295" name="Freeform 7">
              <a:extLst>
                <a:ext uri="{FF2B5EF4-FFF2-40B4-BE49-F238E27FC236}">
                  <a16:creationId xmlns:a16="http://schemas.microsoft.com/office/drawing/2014/main" id="{88F9D3C3-4BC4-28B2-3416-49F0A14AD67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296" name="Freeform 8">
              <a:extLst>
                <a:ext uri="{FF2B5EF4-FFF2-40B4-BE49-F238E27FC236}">
                  <a16:creationId xmlns:a16="http://schemas.microsoft.com/office/drawing/2014/main" id="{7E28EBD0-78EA-6404-95AE-A3FF43BD504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297" name="Freeform 9">
              <a:extLst>
                <a:ext uri="{FF2B5EF4-FFF2-40B4-BE49-F238E27FC236}">
                  <a16:creationId xmlns:a16="http://schemas.microsoft.com/office/drawing/2014/main" id="{59D2A76F-3B80-A560-99DF-392900CB815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298" name="Freeform 10">
              <a:extLst>
                <a:ext uri="{FF2B5EF4-FFF2-40B4-BE49-F238E27FC236}">
                  <a16:creationId xmlns:a16="http://schemas.microsoft.com/office/drawing/2014/main" id="{DCB83922-3DA7-84EE-20BF-C3BC8B56100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299" name="Freeform 11">
              <a:extLst>
                <a:ext uri="{FF2B5EF4-FFF2-40B4-BE49-F238E27FC236}">
                  <a16:creationId xmlns:a16="http://schemas.microsoft.com/office/drawing/2014/main" id="{D447D662-BB53-E631-9914-286CE287FCD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00" name="Freeform 12">
              <a:extLst>
                <a:ext uri="{FF2B5EF4-FFF2-40B4-BE49-F238E27FC236}">
                  <a16:creationId xmlns:a16="http://schemas.microsoft.com/office/drawing/2014/main" id="{50D8C3CB-3433-B6A0-B1D7-7BAB760A177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01" name="Freeform 13">
              <a:extLst>
                <a:ext uri="{FF2B5EF4-FFF2-40B4-BE49-F238E27FC236}">
                  <a16:creationId xmlns:a16="http://schemas.microsoft.com/office/drawing/2014/main" id="{A52942F9-1C07-BC28-AD1A-9C304D23F24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02" name="Freeform 14">
              <a:extLst>
                <a:ext uri="{FF2B5EF4-FFF2-40B4-BE49-F238E27FC236}">
                  <a16:creationId xmlns:a16="http://schemas.microsoft.com/office/drawing/2014/main" id="{A5984B77-CB9B-B788-A769-54233DFAF74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03" name="Freeform 15">
              <a:extLst>
                <a:ext uri="{FF2B5EF4-FFF2-40B4-BE49-F238E27FC236}">
                  <a16:creationId xmlns:a16="http://schemas.microsoft.com/office/drawing/2014/main" id="{2BDE6B15-7670-C59A-9D56-1A66DEBF2B7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04" name="Freeform 16">
              <a:extLst>
                <a:ext uri="{FF2B5EF4-FFF2-40B4-BE49-F238E27FC236}">
                  <a16:creationId xmlns:a16="http://schemas.microsoft.com/office/drawing/2014/main" id="{76B7823A-77F8-AC10-3FB5-42C5D333F5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05" name="Freeform 17">
              <a:extLst>
                <a:ext uri="{FF2B5EF4-FFF2-40B4-BE49-F238E27FC236}">
                  <a16:creationId xmlns:a16="http://schemas.microsoft.com/office/drawing/2014/main" id="{1AB3A824-2BA4-48A6-26BF-33D7E66E0B0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2306" name="Rectangle 18">
            <a:extLst>
              <a:ext uri="{FF2B5EF4-FFF2-40B4-BE49-F238E27FC236}">
                <a16:creationId xmlns:a16="http://schemas.microsoft.com/office/drawing/2014/main" id="{05A39A95-19B7-FAC3-90AC-4F3A3AC913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2307" name="Rectangle 19">
            <a:extLst>
              <a:ext uri="{FF2B5EF4-FFF2-40B4-BE49-F238E27FC236}">
                <a16:creationId xmlns:a16="http://schemas.microsoft.com/office/drawing/2014/main" id="{7B5BA3FE-380B-0301-C776-18062BA1DEF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 altLang="en-US"/>
          </a:p>
        </p:txBody>
      </p:sp>
      <p:sp>
        <p:nvSpPr>
          <p:cNvPr id="12308" name="Rectangle 20">
            <a:extLst>
              <a:ext uri="{FF2B5EF4-FFF2-40B4-BE49-F238E27FC236}">
                <a16:creationId xmlns:a16="http://schemas.microsoft.com/office/drawing/2014/main" id="{F1E06665-C657-7DD1-D9E6-EDD43ED1184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 altLang="en-US"/>
          </a:p>
        </p:txBody>
      </p:sp>
      <p:sp>
        <p:nvSpPr>
          <p:cNvPr id="12309" name="Rectangle 21">
            <a:extLst>
              <a:ext uri="{FF2B5EF4-FFF2-40B4-BE49-F238E27FC236}">
                <a16:creationId xmlns:a16="http://schemas.microsoft.com/office/drawing/2014/main" id="{0BF7CB16-84E7-C722-049B-D69117112F5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B95F7E3-77B5-48CF-8505-B6F2986AD47B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2310" name="Rectangle 22">
            <a:extLst>
              <a:ext uri="{FF2B5EF4-FFF2-40B4-BE49-F238E27FC236}">
                <a16:creationId xmlns:a16="http://schemas.microsoft.com/office/drawing/2014/main" id="{68FE8FB4-7FEB-9DB4-6F87-AE49E1FBA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u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u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nobelprize.org/nobel_prizes/chemistry/laureates/1993/illpres/already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nalc.org/ddnalc/resources/pcr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xanim.com/genetics/PCR/pcr.sw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767DA23-02DF-FD3D-FCA1-AE3D33DE880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838200"/>
            <a:ext cx="7772400" cy="935038"/>
          </a:xfrm>
        </p:spPr>
        <p:txBody>
          <a:bodyPr/>
          <a:lstStyle/>
          <a:p>
            <a:r>
              <a:rPr lang="en-GB" altLang="en-US" sz="4400"/>
              <a:t>Polymerase Chain Reaction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5977316-5CC6-F79D-A2C3-08B2C44BFCF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1828800"/>
            <a:ext cx="8001000" cy="3810000"/>
          </a:xfrm>
        </p:spPr>
        <p:txBody>
          <a:bodyPr/>
          <a:lstStyle/>
          <a:p>
            <a:pPr algn="l"/>
            <a:r>
              <a:rPr lang="en-GB" altLang="en-US"/>
              <a:t>Aims</a:t>
            </a:r>
          </a:p>
          <a:p>
            <a:pPr algn="l">
              <a:buFont typeface="Wingdings" panose="05000000000000000000" pitchFamily="2" charset="2"/>
              <a:buChar char="u"/>
            </a:pPr>
            <a:r>
              <a:rPr lang="en-GB" altLang="en-US"/>
              <a:t>To understand the process of </a:t>
            </a:r>
            <a:r>
              <a:rPr lang="en-GB" altLang="en-US">
                <a:solidFill>
                  <a:srgbClr val="FF0000"/>
                </a:solidFill>
              </a:rPr>
              <a:t>PCR</a:t>
            </a:r>
            <a:r>
              <a:rPr lang="en-GB" altLang="en-US"/>
              <a:t> and its </a:t>
            </a:r>
            <a:r>
              <a:rPr lang="en-GB" altLang="en-US">
                <a:solidFill>
                  <a:srgbClr val="FF0000"/>
                </a:solidFill>
              </a:rPr>
              <a:t>uses</a:t>
            </a:r>
            <a:r>
              <a:rPr lang="en-GB" altLang="en-US"/>
              <a:t>.</a:t>
            </a:r>
          </a:p>
          <a:p>
            <a:pPr algn="l"/>
            <a:endParaRPr lang="en-GB" altLang="en-US">
              <a:solidFill>
                <a:srgbClr val="FFFF66"/>
              </a:solidFill>
            </a:endParaRPr>
          </a:p>
          <a:p>
            <a:pPr algn="l"/>
            <a:r>
              <a:rPr lang="en-GB" altLang="en-US">
                <a:solidFill>
                  <a:srgbClr val="FFFF66"/>
                </a:solidFill>
              </a:rPr>
              <a:t>Starter - Match each term with its correct description (work in pairs)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56CCFABC-96B1-620D-BFE0-FFE534873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048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fld id="{2BE18C53-5A28-4373-ABF3-80174982AE2E}" type="datetime4">
              <a:rPr lang="en-GB" altLang="en-US" sz="2400">
                <a:latin typeface="Arial" panose="020B0604020202020204" pitchFamily="34" charset="0"/>
              </a:rPr>
              <a:pPr algn="r" eaLnBrk="0" hangingPunct="0">
                <a:spcBef>
                  <a:spcPct val="50000"/>
                </a:spcBef>
              </a:pPr>
              <a:t>14 March 2023</a:t>
            </a:fld>
            <a:endParaRPr lang="en-GB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DAFD6D8-6906-803C-0CF1-5D9FD67F2F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6492386-6BC9-0859-E0B0-9E47B14F13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609600"/>
            <a:ext cx="8139113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The first step for PCR would be to synthesize "primers" of about 20 letters-long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ONE primer exactly like the lower left-hand sequence, and ONE primer exactly like the upper right-hand sequence: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8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TTAACGGGGCCCTTTAAA.....…TTTAAACCCGGGTT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 i="1">
                <a:solidFill>
                  <a:srgbClr val="FF0000"/>
                </a:solidFill>
              </a:rPr>
              <a:t>AATTGCCCCGGGAAATTT</a:t>
            </a:r>
            <a:r>
              <a:rPr lang="en-GB" altLang="en-US" sz="2400" i="1"/>
              <a:t>.......................&gt;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/>
              <a:t>and: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 i="1"/>
              <a:t>&lt;........................................</a:t>
            </a:r>
            <a:r>
              <a:rPr lang="en-GB" altLang="en-US" sz="2400" i="1">
                <a:solidFill>
                  <a:srgbClr val="FF0000"/>
                </a:solidFill>
              </a:rPr>
              <a:t>TTTAAACCCGGGTTT</a:t>
            </a:r>
            <a:endParaRPr lang="en-GB" altLang="en-US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AATTGCCCCGGGAAATTT........AAATTTGGGCCCAAA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8012BA4-FC99-E553-03AD-6B304B3E9C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BEBE135-5792-1878-174D-A1E2F7F0F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1021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GB" altLang="en-US"/>
          </a:p>
          <a:p>
            <a:r>
              <a:rPr lang="en-GB" altLang="en-US"/>
              <a:t>DNA polymerase must be thermostable (37</a:t>
            </a:r>
            <a:r>
              <a:rPr lang="en-GB" altLang="en-US" baseline="30000"/>
              <a:t>o</a:t>
            </a:r>
            <a:r>
              <a:rPr lang="en-GB" altLang="en-US"/>
              <a:t>C – 95</a:t>
            </a:r>
            <a:r>
              <a:rPr lang="en-GB" altLang="en-US" baseline="30000"/>
              <a:t>o</a:t>
            </a:r>
            <a:r>
              <a:rPr lang="en-GB" altLang="en-US"/>
              <a:t>C used) to avoid fresh enzyme being added.</a:t>
            </a:r>
          </a:p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4A9C3DA-376D-7B9C-C525-863019C4B8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Remember….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E1CCFF9-6B05-389B-3215-1CB3076BCF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Nucleotides used must be very pure.</a:t>
            </a:r>
          </a:p>
          <a:p>
            <a:r>
              <a:rPr lang="en-GB" altLang="en-US"/>
              <a:t>DNA must not be contaminated  - any foreign DNA would also be copied….PCR in legal cases in UK suspended at present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1C564A5-99DD-7401-D254-BF6B21A21E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altLang="en-US"/>
              <a:t>Uses of PCR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0B3F67A-A0EC-A30D-9C08-F25A5C7D4B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>
                <a:hlinkClick r:id="rId3"/>
              </a:rPr>
              <a:t>http://nobelprize.org/nobel_prizes/chemistry/laureates/1993/illpres/already.html</a:t>
            </a:r>
            <a:endParaRPr lang="en-GB" altLang="en-US"/>
          </a:p>
          <a:p>
            <a:pPr>
              <a:buFont typeface="Wingdings" panose="05000000000000000000" pitchFamily="2" charset="2"/>
              <a:buNone/>
            </a:pPr>
            <a:endParaRPr lang="en-GB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>
            <a:extLst>
              <a:ext uri="{FF2B5EF4-FFF2-40B4-BE49-F238E27FC236}">
                <a16:creationId xmlns:a16="http://schemas.microsoft.com/office/drawing/2014/main" id="{C8C4216B-AB95-96A3-7EE4-121EDD6B5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8E5B0E9-0760-22B1-874D-43BD88081B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71537"/>
          </a:xfrm>
        </p:spPr>
        <p:txBody>
          <a:bodyPr/>
          <a:lstStyle/>
          <a:p>
            <a:pPr algn="l"/>
            <a:r>
              <a:rPr lang="en-GB" altLang="en-US"/>
              <a:t>What is it?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BCE2180-8FBE-CA1D-0439-7FE4EBD985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85DE008D-849A-8BD6-5979-41FC6DD3EA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773238"/>
            <a:ext cx="6400800" cy="4357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BAFCC8A-F199-D8D9-6538-AA44C2321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altLang="en-US"/>
              <a:t>Animations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B13EC66-2737-639F-E27A-4EB32D1498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>
                <a:hlinkClick r:id="rId3"/>
              </a:rPr>
              <a:t>http://www.dnalc.org/ddnalc/resources/pcr.html</a:t>
            </a:r>
            <a:endParaRPr lang="en-GB" altLang="en-US"/>
          </a:p>
          <a:p>
            <a:pPr>
              <a:buFont typeface="Wingdings" panose="05000000000000000000" pitchFamily="2" charset="2"/>
              <a:buNone/>
            </a:pPr>
            <a:r>
              <a:rPr lang="en-GB" altLang="en-US">
                <a:hlinkClick r:id="rId4"/>
              </a:rPr>
              <a:t>http://www.maxanim.com/genetics/PCR/pcr.swf</a:t>
            </a:r>
            <a:endParaRPr lang="en-GB" altLang="en-US"/>
          </a:p>
          <a:p>
            <a:pPr>
              <a:buFont typeface="Wingdings" panose="05000000000000000000" pitchFamily="2" charset="2"/>
              <a:buNone/>
            </a:pPr>
            <a:endParaRPr lang="en-GB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600B162-6174-FC0B-A30C-32C54BB541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220ED35-E3EB-6504-DA6A-D232C32752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  <p:pic>
        <p:nvPicPr>
          <p:cNvPr id="7172" name="Picture 4">
            <a:extLst>
              <a:ext uri="{FF2B5EF4-FFF2-40B4-BE49-F238E27FC236}">
                <a16:creationId xmlns:a16="http://schemas.microsoft.com/office/drawing/2014/main" id="{49CC2B09-22BC-F25A-6852-FB570E430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152400"/>
            <a:ext cx="28448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3C1EADD-6E11-8011-AF38-8740558AE9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1FDC097-6187-94C0-C197-3DC1839F6A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4410CBC1-11A2-35C8-320C-6A6FCD94A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0"/>
            <a:ext cx="68199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16CDFDE-2203-FC34-9596-ED0464AED3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01687"/>
          </a:xfrm>
        </p:spPr>
        <p:txBody>
          <a:bodyPr/>
          <a:lstStyle/>
          <a:p>
            <a:pPr algn="l"/>
            <a:r>
              <a:rPr lang="en-GB" altLang="en-US"/>
              <a:t>Information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57F7F48-752E-78CA-11A0-C1243AE2C4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12875"/>
            <a:ext cx="7772400" cy="4683125"/>
          </a:xfrm>
        </p:spPr>
        <p:txBody>
          <a:bodyPr/>
          <a:lstStyle/>
          <a:p>
            <a:r>
              <a:rPr lang="en-GB" altLang="en-US"/>
              <a:t>Polymerase chain reaction enables large amounts of DNA to be produced from very small samples (0.1ml)</a:t>
            </a:r>
          </a:p>
          <a:p>
            <a:r>
              <a:rPr lang="en-GB" altLang="en-US"/>
              <a:t>There is a repeating cycle of: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/>
              <a:t>	</a:t>
            </a:r>
            <a:r>
              <a:rPr lang="en-GB" altLang="en-US">
                <a:solidFill>
                  <a:srgbClr val="FF0000"/>
                </a:solidFill>
              </a:rPr>
              <a:t>separation</a:t>
            </a:r>
            <a:r>
              <a:rPr lang="en-GB" altLang="en-US"/>
              <a:t> of double DNA strands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/>
              <a:t>	</a:t>
            </a:r>
            <a:r>
              <a:rPr lang="en-GB" altLang="en-US">
                <a:solidFill>
                  <a:srgbClr val="FF0000"/>
                </a:solidFill>
              </a:rPr>
              <a:t>synthesis</a:t>
            </a:r>
            <a:r>
              <a:rPr lang="en-GB" altLang="en-US"/>
              <a:t> of a complementary strand for each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30D1E59-0B49-9CAE-A336-366B9CA153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r>
              <a:rPr lang="en-GB" altLang="en-US"/>
              <a:t>What happens?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B64082F-0854-4DE7-8CB2-A9B9B9BCF4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256212"/>
          </a:xfrm>
        </p:spPr>
        <p:txBody>
          <a:bodyPr/>
          <a:lstStyle/>
          <a:p>
            <a:r>
              <a:rPr lang="en-GB" altLang="en-US" sz="2800"/>
              <a:t>Sample DNA , nucleotides, DNA primers &amp; thermostable DNA polymerase placed in PCR machine.</a:t>
            </a:r>
          </a:p>
          <a:p>
            <a:r>
              <a:rPr lang="en-GB" altLang="en-US" sz="2800"/>
              <a:t>Strands of sample DNA </a:t>
            </a:r>
            <a:r>
              <a:rPr lang="en-GB" altLang="en-US" sz="2800">
                <a:solidFill>
                  <a:srgbClr val="FF0000"/>
                </a:solidFill>
              </a:rPr>
              <a:t>separated </a:t>
            </a:r>
            <a:r>
              <a:rPr lang="en-GB" altLang="en-US" sz="2800"/>
              <a:t>by heating to </a:t>
            </a:r>
            <a:r>
              <a:rPr lang="en-GB" altLang="en-US" sz="2800">
                <a:solidFill>
                  <a:srgbClr val="FF0000"/>
                </a:solidFill>
              </a:rPr>
              <a:t>95</a:t>
            </a:r>
            <a:r>
              <a:rPr lang="en-GB" altLang="en-US" sz="2800" baseline="30000">
                <a:solidFill>
                  <a:srgbClr val="FF0000"/>
                </a:solidFill>
              </a:rPr>
              <a:t>o</a:t>
            </a:r>
            <a:r>
              <a:rPr lang="en-GB" altLang="en-US" sz="2800">
                <a:solidFill>
                  <a:srgbClr val="FF0000"/>
                </a:solidFill>
              </a:rPr>
              <a:t>C</a:t>
            </a:r>
          </a:p>
          <a:p>
            <a:r>
              <a:rPr lang="en-GB" altLang="en-US" sz="2800"/>
              <a:t>Mixture cooled to </a:t>
            </a:r>
            <a:r>
              <a:rPr lang="en-GB" altLang="en-US" sz="2800">
                <a:solidFill>
                  <a:srgbClr val="FF0000"/>
                </a:solidFill>
              </a:rPr>
              <a:t>37</a:t>
            </a:r>
            <a:r>
              <a:rPr lang="en-GB" altLang="en-US" sz="2800" baseline="30000">
                <a:solidFill>
                  <a:srgbClr val="FF0000"/>
                </a:solidFill>
              </a:rPr>
              <a:t>o</a:t>
            </a:r>
            <a:r>
              <a:rPr lang="en-GB" altLang="en-US" sz="2800">
                <a:solidFill>
                  <a:srgbClr val="FF0000"/>
                </a:solidFill>
              </a:rPr>
              <a:t>C</a:t>
            </a:r>
            <a:r>
              <a:rPr lang="en-GB" altLang="en-US" sz="2800"/>
              <a:t> to allow </a:t>
            </a:r>
            <a:r>
              <a:rPr lang="en-GB" altLang="en-US" sz="2800">
                <a:solidFill>
                  <a:srgbClr val="FF0000"/>
                </a:solidFill>
              </a:rPr>
              <a:t>primers to bind</a:t>
            </a:r>
            <a:r>
              <a:rPr lang="en-GB" altLang="en-US" sz="2800"/>
              <a:t>.</a:t>
            </a:r>
          </a:p>
          <a:p>
            <a:r>
              <a:rPr lang="en-GB" altLang="en-US" sz="2800"/>
              <a:t>Mixture heated to </a:t>
            </a:r>
            <a:r>
              <a:rPr lang="en-GB" altLang="en-US" sz="2800">
                <a:solidFill>
                  <a:srgbClr val="FF0000"/>
                </a:solidFill>
              </a:rPr>
              <a:t>72</a:t>
            </a:r>
            <a:r>
              <a:rPr lang="en-GB" altLang="en-US" sz="2800" baseline="30000">
                <a:solidFill>
                  <a:srgbClr val="FF0000"/>
                </a:solidFill>
              </a:rPr>
              <a:t>o</a:t>
            </a:r>
            <a:r>
              <a:rPr lang="en-GB" altLang="en-US" sz="2800">
                <a:solidFill>
                  <a:srgbClr val="FF0000"/>
                </a:solidFill>
              </a:rPr>
              <a:t>C </a:t>
            </a:r>
            <a:r>
              <a:rPr lang="en-GB" altLang="en-US" sz="2800"/>
              <a:t>for </a:t>
            </a:r>
            <a:r>
              <a:rPr lang="en-GB" altLang="en-US" sz="2800">
                <a:solidFill>
                  <a:srgbClr val="FF0000"/>
                </a:solidFill>
              </a:rPr>
              <a:t>replication</a:t>
            </a:r>
            <a:r>
              <a:rPr lang="en-GB" altLang="en-US" sz="2800"/>
              <a:t> (optimum temp of DNA polymerase) </a:t>
            </a:r>
          </a:p>
          <a:p>
            <a:r>
              <a:rPr lang="en-GB" altLang="en-US" sz="2800"/>
              <a:t>Cycle repeats many times (~8mins /cycle)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49875B3-A797-732B-1456-87D83A70F4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Problems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CE2C71B-6990-C548-3635-959555C865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800"/>
              <a:t>Separation achieved by heating to 95</a:t>
            </a:r>
            <a:r>
              <a:rPr lang="en-GB" altLang="en-US" sz="2800" baseline="30000"/>
              <a:t>o</a:t>
            </a:r>
            <a:r>
              <a:rPr lang="en-GB" altLang="en-US" sz="2800"/>
              <a:t>C – no suitable </a:t>
            </a:r>
            <a:r>
              <a:rPr lang="en-GB" altLang="en-US" sz="2800">
                <a:solidFill>
                  <a:srgbClr val="FF0000"/>
                </a:solidFill>
              </a:rPr>
              <a:t>helicase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DNA polymerase can’t work on completely </a:t>
            </a:r>
            <a:r>
              <a:rPr lang="en-GB" altLang="en-US" sz="2800">
                <a:solidFill>
                  <a:srgbClr val="FF0000"/>
                </a:solidFill>
              </a:rPr>
              <a:t>single stranded DNA</a:t>
            </a:r>
            <a:r>
              <a:rPr lang="en-GB" altLang="en-US" sz="2800"/>
              <a:t> – double stranded regions needed at the start of sequence to be copied: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GB" altLang="en-US" sz="2800"/>
              <a:t>	</a:t>
            </a:r>
            <a:r>
              <a:rPr lang="en-GB" altLang="en-US" sz="2800">
                <a:solidFill>
                  <a:srgbClr val="FF0000"/>
                </a:solidFill>
              </a:rPr>
              <a:t>primers</a:t>
            </a:r>
            <a:r>
              <a:rPr lang="en-GB" altLang="en-US" sz="2800"/>
              <a:t> (short sequences DNA) complementary to bases at start of region to be copied used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GB" altLang="en-US" sz="2800"/>
              <a:t>To synthesize  primers , base sequence at start must be known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FBD953A-43A2-FF4E-BCF9-1DB3BA529F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E5E14FF-411D-6F9F-CCF8-5D82DECB5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458200" cy="4824412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GB" altLang="en-US" sz="2400"/>
              <a:t>TTAACGGGGCCCTTTAAA.....…TTTAAACCCGGGTTT</a:t>
            </a:r>
          </a:p>
          <a:p>
            <a:pPr algn="ctr">
              <a:buFont typeface="Wingdings" panose="05000000000000000000" pitchFamily="2" charset="2"/>
              <a:buNone/>
            </a:pPr>
            <a:endParaRPr lang="en-GB" altLang="en-US"/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2400"/>
              <a:t>AATTGCCCCGGGAAATTT.....…AAATTTGGGCCCAAA</a:t>
            </a:r>
          </a:p>
          <a:p>
            <a:pPr algn="ctr">
              <a:buFont typeface="Wingdings" panose="05000000000000000000" pitchFamily="2" charset="2"/>
              <a:buNone/>
            </a:pPr>
            <a:endParaRPr lang="en-GB" altLang="en-US"/>
          </a:p>
          <a:p>
            <a:r>
              <a:rPr lang="en-GB" altLang="en-US"/>
              <a:t>the sequence of bases which ONLY flank a particular region of a particular organism's DNA, and NO OTHER ORGANISM'S DNA. This region would be a target sequence for PCR.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264</TotalTime>
  <Words>452</Words>
  <Application>Microsoft Office PowerPoint</Application>
  <PresentationFormat>On-screen Show (4:3)</PresentationFormat>
  <Paragraphs>66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MS PGothic</vt:lpstr>
      <vt:lpstr>Times New Roman</vt:lpstr>
      <vt:lpstr>Verdana</vt:lpstr>
      <vt:lpstr>Wingdings</vt:lpstr>
      <vt:lpstr>Cliff</vt:lpstr>
      <vt:lpstr>Polymerase Chain Reaction</vt:lpstr>
      <vt:lpstr>What is it?</vt:lpstr>
      <vt:lpstr>Animations</vt:lpstr>
      <vt:lpstr>PowerPoint Presentation</vt:lpstr>
      <vt:lpstr>PowerPoint Presentation</vt:lpstr>
      <vt:lpstr>Information</vt:lpstr>
      <vt:lpstr>What happens?</vt:lpstr>
      <vt:lpstr>Problems</vt:lpstr>
      <vt:lpstr>PowerPoint Presentation</vt:lpstr>
      <vt:lpstr>PowerPoint Presentation</vt:lpstr>
      <vt:lpstr>PowerPoint Presentation</vt:lpstr>
      <vt:lpstr>Remember….</vt:lpstr>
      <vt:lpstr>Uses of PCR</vt:lpstr>
      <vt:lpstr>PowerPoint Presentation</vt:lpstr>
    </vt:vector>
  </TitlesOfParts>
  <Company>Dominic Conrad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Polymerase Chain Reaction PCR</dc:title>
  <dc:creator>Dominic Conrad</dc:creator>
  <cp:lastModifiedBy>Nayan GRIFFITHS</cp:lastModifiedBy>
  <cp:revision>5</cp:revision>
  <dcterms:created xsi:type="dcterms:W3CDTF">2008-01-16T19:44:27Z</dcterms:created>
  <dcterms:modified xsi:type="dcterms:W3CDTF">2023-03-14T11:42:19Z</dcterms:modified>
</cp:coreProperties>
</file>