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handoutMasterIdLst>
    <p:handoutMasterId r:id="rId23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6" r:id="rId8"/>
    <p:sldId id="262" r:id="rId9"/>
    <p:sldId id="263" r:id="rId10"/>
    <p:sldId id="264" r:id="rId11"/>
    <p:sldId id="265" r:id="rId12"/>
    <p:sldId id="267" r:id="rId13"/>
    <p:sldId id="268" r:id="rId14"/>
    <p:sldId id="269" r:id="rId15"/>
    <p:sldId id="270" r:id="rId16"/>
    <p:sldId id="271" r:id="rId17"/>
    <p:sldId id="273" r:id="rId18"/>
    <p:sldId id="272" r:id="rId19"/>
    <p:sldId id="274" r:id="rId20"/>
    <p:sldId id="275" r:id="rId21"/>
  </p:sldIdLst>
  <p:sldSz cx="9144000" cy="6858000" type="screen4x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2787"/>
    <p:restoredTop sz="90929"/>
  </p:normalViewPr>
  <p:slideViewPr>
    <p:cSldViewPr>
      <p:cViewPr varScale="1">
        <p:scale>
          <a:sx n="90" d="100"/>
          <a:sy n="90" d="100"/>
        </p:scale>
        <p:origin x="96" y="30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>
            <a:extLst>
              <a:ext uri="{FF2B5EF4-FFF2-40B4-BE49-F238E27FC236}">
                <a16:creationId xmlns:a16="http://schemas.microsoft.com/office/drawing/2014/main" id="{0DA3D77A-9193-EC4C-35EC-E403B8C86D87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GB" altLang="en-US"/>
          </a:p>
        </p:txBody>
      </p:sp>
      <p:sp>
        <p:nvSpPr>
          <p:cNvPr id="24579" name="Rectangle 3">
            <a:extLst>
              <a:ext uri="{FF2B5EF4-FFF2-40B4-BE49-F238E27FC236}">
                <a16:creationId xmlns:a16="http://schemas.microsoft.com/office/drawing/2014/main" id="{543E739B-4379-9FB6-7C1E-5CE9B2FE7BB9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GB" altLang="en-US"/>
          </a:p>
        </p:txBody>
      </p:sp>
      <p:sp>
        <p:nvSpPr>
          <p:cNvPr id="24580" name="Rectangle 4">
            <a:extLst>
              <a:ext uri="{FF2B5EF4-FFF2-40B4-BE49-F238E27FC236}">
                <a16:creationId xmlns:a16="http://schemas.microsoft.com/office/drawing/2014/main" id="{01C61D5D-9DE3-FFFB-A760-15729207D494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GB" altLang="en-US"/>
          </a:p>
        </p:txBody>
      </p:sp>
      <p:sp>
        <p:nvSpPr>
          <p:cNvPr id="24581" name="Rectangle 5">
            <a:extLst>
              <a:ext uri="{FF2B5EF4-FFF2-40B4-BE49-F238E27FC236}">
                <a16:creationId xmlns:a16="http://schemas.microsoft.com/office/drawing/2014/main" id="{EAA4A735-DCF8-C6BD-EF89-F88B18E0413B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1DF76312-DADE-4461-A1B0-08671CA83FDD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>
            <a:extLst>
              <a:ext uri="{FF2B5EF4-FFF2-40B4-BE49-F238E27FC236}">
                <a16:creationId xmlns:a16="http://schemas.microsoft.com/office/drawing/2014/main" id="{ADF6E19D-186B-1286-AD54-25AEA99475A4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GB" altLang="en-US"/>
          </a:p>
        </p:txBody>
      </p:sp>
      <p:sp>
        <p:nvSpPr>
          <p:cNvPr id="25603" name="Rectangle 3">
            <a:extLst>
              <a:ext uri="{FF2B5EF4-FFF2-40B4-BE49-F238E27FC236}">
                <a16:creationId xmlns:a16="http://schemas.microsoft.com/office/drawing/2014/main" id="{505F642D-4AE5-9010-8B8E-94116D521E51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GB" altLang="en-US"/>
          </a:p>
        </p:txBody>
      </p:sp>
      <p:sp>
        <p:nvSpPr>
          <p:cNvPr id="25604" name="Rectangle 4">
            <a:extLst>
              <a:ext uri="{FF2B5EF4-FFF2-40B4-BE49-F238E27FC236}">
                <a16:creationId xmlns:a16="http://schemas.microsoft.com/office/drawing/2014/main" id="{D0FD3FE6-AC69-47F9-C5D0-F7FB365BDD05}"/>
              </a:ext>
            </a:extLst>
          </p:cNvPr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5605" name="Rectangle 5">
            <a:extLst>
              <a:ext uri="{FF2B5EF4-FFF2-40B4-BE49-F238E27FC236}">
                <a16:creationId xmlns:a16="http://schemas.microsoft.com/office/drawing/2014/main" id="{0EABF215-5574-3199-B014-EC8E97557404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text styles</a:t>
            </a:r>
          </a:p>
          <a:p>
            <a:pPr lvl="1"/>
            <a:r>
              <a:rPr lang="en-GB" altLang="en-US"/>
              <a:t>Second level</a:t>
            </a:r>
          </a:p>
          <a:p>
            <a:pPr lvl="2"/>
            <a:r>
              <a:rPr lang="en-GB" altLang="en-US"/>
              <a:t>Third level</a:t>
            </a:r>
          </a:p>
          <a:p>
            <a:pPr lvl="3"/>
            <a:r>
              <a:rPr lang="en-GB" altLang="en-US"/>
              <a:t>Fourth level</a:t>
            </a:r>
          </a:p>
          <a:p>
            <a:pPr lvl="4"/>
            <a:r>
              <a:rPr lang="en-GB" altLang="en-US"/>
              <a:t>Fifth level</a:t>
            </a:r>
          </a:p>
        </p:txBody>
      </p:sp>
      <p:sp>
        <p:nvSpPr>
          <p:cNvPr id="25606" name="Rectangle 6">
            <a:extLst>
              <a:ext uri="{FF2B5EF4-FFF2-40B4-BE49-F238E27FC236}">
                <a16:creationId xmlns:a16="http://schemas.microsoft.com/office/drawing/2014/main" id="{90D42C54-240A-3378-3220-922CC6D546DE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GB" altLang="en-US"/>
          </a:p>
        </p:txBody>
      </p:sp>
      <p:sp>
        <p:nvSpPr>
          <p:cNvPr id="25607" name="Rectangle 7">
            <a:extLst>
              <a:ext uri="{FF2B5EF4-FFF2-40B4-BE49-F238E27FC236}">
                <a16:creationId xmlns:a16="http://schemas.microsoft.com/office/drawing/2014/main" id="{13B6094D-0DA8-0DB2-CF81-FEF7E1C0AD2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14BECDFC-E0F8-4230-8243-613C917793AD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BE64EF6E-84D8-B4D3-E77B-8578D08F4CC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9D7E530-21C8-4DE6-8A02-24C87C31A1AA}" type="slidenum">
              <a:rPr lang="en-GB" altLang="en-US"/>
              <a:pPr/>
              <a:t>1</a:t>
            </a:fld>
            <a:endParaRPr lang="en-GB" altLang="en-US"/>
          </a:p>
        </p:txBody>
      </p:sp>
      <p:sp>
        <p:nvSpPr>
          <p:cNvPr id="26626" name="Rectangle 2">
            <a:extLst>
              <a:ext uri="{FF2B5EF4-FFF2-40B4-BE49-F238E27FC236}">
                <a16:creationId xmlns:a16="http://schemas.microsoft.com/office/drawing/2014/main" id="{0AD38E0C-0DB0-EFB5-5DC9-48002A0A01D8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7" name="Rectangle 3">
            <a:extLst>
              <a:ext uri="{FF2B5EF4-FFF2-40B4-BE49-F238E27FC236}">
                <a16:creationId xmlns:a16="http://schemas.microsoft.com/office/drawing/2014/main" id="{214F64E1-24FD-F4A8-DE6E-72B2599C779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5544D70B-9F97-42DC-DC92-DE4C3DE9E47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ABB96CB-1F63-409D-A7CC-E8BD8AF7C70A}" type="slidenum">
              <a:rPr lang="en-GB" altLang="en-US"/>
              <a:pPr/>
              <a:t>10</a:t>
            </a:fld>
            <a:endParaRPr lang="en-GB" altLang="en-US"/>
          </a:p>
        </p:txBody>
      </p:sp>
      <p:sp>
        <p:nvSpPr>
          <p:cNvPr id="35842" name="Rectangle 2">
            <a:extLst>
              <a:ext uri="{FF2B5EF4-FFF2-40B4-BE49-F238E27FC236}">
                <a16:creationId xmlns:a16="http://schemas.microsoft.com/office/drawing/2014/main" id="{1EC859A3-F294-621C-C00D-AE1DFA6451E9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3" name="Rectangle 3">
            <a:extLst>
              <a:ext uri="{FF2B5EF4-FFF2-40B4-BE49-F238E27FC236}">
                <a16:creationId xmlns:a16="http://schemas.microsoft.com/office/drawing/2014/main" id="{3DC7E1F1-3779-223F-88E3-8D1163F50BA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225C4FA4-A417-E062-9F49-5231CB121F5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D321FA6-549D-4553-AA7F-6F2C8DB4EB52}" type="slidenum">
              <a:rPr lang="en-GB" altLang="en-US"/>
              <a:pPr/>
              <a:t>11</a:t>
            </a:fld>
            <a:endParaRPr lang="en-GB" altLang="en-US"/>
          </a:p>
        </p:txBody>
      </p:sp>
      <p:sp>
        <p:nvSpPr>
          <p:cNvPr id="36866" name="Rectangle 2">
            <a:extLst>
              <a:ext uri="{FF2B5EF4-FFF2-40B4-BE49-F238E27FC236}">
                <a16:creationId xmlns:a16="http://schemas.microsoft.com/office/drawing/2014/main" id="{A5773D9A-2A86-62D6-128F-5D53844D3E34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7" name="Rectangle 3">
            <a:extLst>
              <a:ext uri="{FF2B5EF4-FFF2-40B4-BE49-F238E27FC236}">
                <a16:creationId xmlns:a16="http://schemas.microsoft.com/office/drawing/2014/main" id="{50786ECA-B05D-26CA-185C-82859E5C2F5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65B200D9-4F9C-F334-4FF6-A00BFAAE62F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19488AF-EE08-49E8-8E04-3BA85DFF086D}" type="slidenum">
              <a:rPr lang="en-GB" altLang="en-US"/>
              <a:pPr/>
              <a:t>12</a:t>
            </a:fld>
            <a:endParaRPr lang="en-GB" altLang="en-US"/>
          </a:p>
        </p:txBody>
      </p:sp>
      <p:sp>
        <p:nvSpPr>
          <p:cNvPr id="37890" name="Rectangle 2">
            <a:extLst>
              <a:ext uri="{FF2B5EF4-FFF2-40B4-BE49-F238E27FC236}">
                <a16:creationId xmlns:a16="http://schemas.microsoft.com/office/drawing/2014/main" id="{E5DA3B1D-CA90-E5E1-9A0C-EA6E77DCDD7C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1" name="Rectangle 3">
            <a:extLst>
              <a:ext uri="{FF2B5EF4-FFF2-40B4-BE49-F238E27FC236}">
                <a16:creationId xmlns:a16="http://schemas.microsoft.com/office/drawing/2014/main" id="{C2AD8356-65D9-210B-397D-586451F2BC3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F674786F-8B02-B423-8956-E32EF15903D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1060004-7A47-448D-A213-C9572805693A}" type="slidenum">
              <a:rPr lang="en-GB" altLang="en-US"/>
              <a:pPr/>
              <a:t>13</a:t>
            </a:fld>
            <a:endParaRPr lang="en-GB" altLang="en-US"/>
          </a:p>
        </p:txBody>
      </p:sp>
      <p:sp>
        <p:nvSpPr>
          <p:cNvPr id="38914" name="Rectangle 2">
            <a:extLst>
              <a:ext uri="{FF2B5EF4-FFF2-40B4-BE49-F238E27FC236}">
                <a16:creationId xmlns:a16="http://schemas.microsoft.com/office/drawing/2014/main" id="{1836579B-098D-0972-757D-E88458DB21E9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5" name="Rectangle 3">
            <a:extLst>
              <a:ext uri="{FF2B5EF4-FFF2-40B4-BE49-F238E27FC236}">
                <a16:creationId xmlns:a16="http://schemas.microsoft.com/office/drawing/2014/main" id="{8CCAD1ED-AD6F-511C-8F0A-FBA5D8BFA9E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22258AAC-B0AB-5CD0-994B-42143F29865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0CD8CFA-5853-4084-B73E-30064F523CF0}" type="slidenum">
              <a:rPr lang="en-GB" altLang="en-US"/>
              <a:pPr/>
              <a:t>14</a:t>
            </a:fld>
            <a:endParaRPr lang="en-GB" altLang="en-US"/>
          </a:p>
        </p:txBody>
      </p:sp>
      <p:sp>
        <p:nvSpPr>
          <p:cNvPr id="39938" name="Rectangle 2">
            <a:extLst>
              <a:ext uri="{FF2B5EF4-FFF2-40B4-BE49-F238E27FC236}">
                <a16:creationId xmlns:a16="http://schemas.microsoft.com/office/drawing/2014/main" id="{2FAF90F8-345B-D083-53E7-D89860B26561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39" name="Rectangle 3">
            <a:extLst>
              <a:ext uri="{FF2B5EF4-FFF2-40B4-BE49-F238E27FC236}">
                <a16:creationId xmlns:a16="http://schemas.microsoft.com/office/drawing/2014/main" id="{695C562E-9537-B00F-751B-3A9E24371E3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A816989C-3164-FCD7-C74D-0C467BFCD84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877C9D4-663C-4D7A-846D-2203576202A8}" type="slidenum">
              <a:rPr lang="en-GB" altLang="en-US"/>
              <a:pPr/>
              <a:t>15</a:t>
            </a:fld>
            <a:endParaRPr lang="en-GB" altLang="en-US"/>
          </a:p>
        </p:txBody>
      </p:sp>
      <p:sp>
        <p:nvSpPr>
          <p:cNvPr id="40962" name="Rectangle 2">
            <a:extLst>
              <a:ext uri="{FF2B5EF4-FFF2-40B4-BE49-F238E27FC236}">
                <a16:creationId xmlns:a16="http://schemas.microsoft.com/office/drawing/2014/main" id="{0F574CB2-B9FC-0B39-ACD0-1B1D1BBF649E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3" name="Rectangle 3">
            <a:extLst>
              <a:ext uri="{FF2B5EF4-FFF2-40B4-BE49-F238E27FC236}">
                <a16:creationId xmlns:a16="http://schemas.microsoft.com/office/drawing/2014/main" id="{0B51E1BA-C390-1EED-8200-FD1894607A9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410C3381-86FC-6F23-1729-AC599C48BCB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0976F9F-453E-49C1-A062-82E18070684C}" type="slidenum">
              <a:rPr lang="en-GB" altLang="en-US"/>
              <a:pPr/>
              <a:t>16</a:t>
            </a:fld>
            <a:endParaRPr lang="en-GB" altLang="en-US"/>
          </a:p>
        </p:txBody>
      </p:sp>
      <p:sp>
        <p:nvSpPr>
          <p:cNvPr id="41986" name="Rectangle 2">
            <a:extLst>
              <a:ext uri="{FF2B5EF4-FFF2-40B4-BE49-F238E27FC236}">
                <a16:creationId xmlns:a16="http://schemas.microsoft.com/office/drawing/2014/main" id="{133084E4-A640-0323-EEF6-645E5C2482AD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7" name="Rectangle 3">
            <a:extLst>
              <a:ext uri="{FF2B5EF4-FFF2-40B4-BE49-F238E27FC236}">
                <a16:creationId xmlns:a16="http://schemas.microsoft.com/office/drawing/2014/main" id="{5084FD23-1026-B0E5-C49C-FF04E602004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761B71C8-11A9-6AAC-F3AC-DBBBA9A3C42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622F5DA-29B1-4898-A9F6-0FE211A1233A}" type="slidenum">
              <a:rPr lang="en-GB" altLang="en-US"/>
              <a:pPr/>
              <a:t>17</a:t>
            </a:fld>
            <a:endParaRPr lang="en-GB" altLang="en-US"/>
          </a:p>
        </p:txBody>
      </p:sp>
      <p:sp>
        <p:nvSpPr>
          <p:cNvPr id="43010" name="Rectangle 2">
            <a:extLst>
              <a:ext uri="{FF2B5EF4-FFF2-40B4-BE49-F238E27FC236}">
                <a16:creationId xmlns:a16="http://schemas.microsoft.com/office/drawing/2014/main" id="{8546AA50-4047-12B4-07E2-9FF283958625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1" name="Rectangle 3">
            <a:extLst>
              <a:ext uri="{FF2B5EF4-FFF2-40B4-BE49-F238E27FC236}">
                <a16:creationId xmlns:a16="http://schemas.microsoft.com/office/drawing/2014/main" id="{5C7DA103-C7AE-8486-F31E-1D51310ADB8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D6602902-2306-3B10-7C65-BB9FE270991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E805CB9-8D51-435C-8C3C-C7D6E0734D08}" type="slidenum">
              <a:rPr lang="en-GB" altLang="en-US"/>
              <a:pPr/>
              <a:t>18</a:t>
            </a:fld>
            <a:endParaRPr lang="en-GB" altLang="en-US"/>
          </a:p>
        </p:txBody>
      </p:sp>
      <p:sp>
        <p:nvSpPr>
          <p:cNvPr id="44034" name="Rectangle 2">
            <a:extLst>
              <a:ext uri="{FF2B5EF4-FFF2-40B4-BE49-F238E27FC236}">
                <a16:creationId xmlns:a16="http://schemas.microsoft.com/office/drawing/2014/main" id="{7C6692C0-0573-B7AE-5CC9-6497F271EE70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5" name="Rectangle 3">
            <a:extLst>
              <a:ext uri="{FF2B5EF4-FFF2-40B4-BE49-F238E27FC236}">
                <a16:creationId xmlns:a16="http://schemas.microsoft.com/office/drawing/2014/main" id="{037A526B-D133-04EE-265C-FE3B8B98CC1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33836C9F-6498-EB91-EFC7-8A2EBC0DF1A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BDC7C4A-DF3F-4A13-A86A-3C9FEDF21C5D}" type="slidenum">
              <a:rPr lang="en-GB" altLang="en-US"/>
              <a:pPr/>
              <a:t>19</a:t>
            </a:fld>
            <a:endParaRPr lang="en-GB" altLang="en-US"/>
          </a:p>
        </p:txBody>
      </p:sp>
      <p:sp>
        <p:nvSpPr>
          <p:cNvPr id="45058" name="Rectangle 2">
            <a:extLst>
              <a:ext uri="{FF2B5EF4-FFF2-40B4-BE49-F238E27FC236}">
                <a16:creationId xmlns:a16="http://schemas.microsoft.com/office/drawing/2014/main" id="{083B560F-1FDB-B762-693E-18AA07D5F8A2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59" name="Rectangle 3">
            <a:extLst>
              <a:ext uri="{FF2B5EF4-FFF2-40B4-BE49-F238E27FC236}">
                <a16:creationId xmlns:a16="http://schemas.microsoft.com/office/drawing/2014/main" id="{C6626C5C-45B0-DBE9-7B9B-65A040F2C96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D478A87C-D969-5B8F-0B75-DC53A34129C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8EE9CEA-44B9-4604-9DDB-E685DBC9B02D}" type="slidenum">
              <a:rPr lang="en-GB" altLang="en-US"/>
              <a:pPr/>
              <a:t>2</a:t>
            </a:fld>
            <a:endParaRPr lang="en-GB" altLang="en-US"/>
          </a:p>
        </p:txBody>
      </p:sp>
      <p:sp>
        <p:nvSpPr>
          <p:cNvPr id="27650" name="Rectangle 2">
            <a:extLst>
              <a:ext uri="{FF2B5EF4-FFF2-40B4-BE49-F238E27FC236}">
                <a16:creationId xmlns:a16="http://schemas.microsoft.com/office/drawing/2014/main" id="{18A39648-0688-BE8A-E475-A6CEE93C3D17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1" name="Rectangle 3">
            <a:extLst>
              <a:ext uri="{FF2B5EF4-FFF2-40B4-BE49-F238E27FC236}">
                <a16:creationId xmlns:a16="http://schemas.microsoft.com/office/drawing/2014/main" id="{EE3B76F9-9D83-DE91-3138-3837CABE42C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5EE3F7D2-8305-0C81-86AE-10F4A732DA1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13D812C-F4A1-42DB-AAB7-8FD691FCB711}" type="slidenum">
              <a:rPr lang="en-GB" altLang="en-US"/>
              <a:pPr/>
              <a:t>20</a:t>
            </a:fld>
            <a:endParaRPr lang="en-GB" altLang="en-US"/>
          </a:p>
        </p:txBody>
      </p:sp>
      <p:sp>
        <p:nvSpPr>
          <p:cNvPr id="47106" name="Rectangle 2">
            <a:extLst>
              <a:ext uri="{FF2B5EF4-FFF2-40B4-BE49-F238E27FC236}">
                <a16:creationId xmlns:a16="http://schemas.microsoft.com/office/drawing/2014/main" id="{4B983798-D818-6A4F-4CEE-C5E5FA3C46E2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xfrm>
            <a:off x="1144588" y="685800"/>
            <a:ext cx="4572000" cy="3429000"/>
          </a:xfrm>
          <a:ln/>
        </p:spPr>
      </p:sp>
      <p:sp>
        <p:nvSpPr>
          <p:cNvPr id="47107" name="Rectangle 3">
            <a:extLst>
              <a:ext uri="{FF2B5EF4-FFF2-40B4-BE49-F238E27FC236}">
                <a16:creationId xmlns:a16="http://schemas.microsoft.com/office/drawing/2014/main" id="{19FDF513-0B40-84D2-7F8C-D44EF809F7F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50E09399-6527-0256-880E-3FC45C02012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32FEE17-ED5E-4673-8DFA-F346A11D6EF8}" type="slidenum">
              <a:rPr lang="en-GB" altLang="en-US"/>
              <a:pPr/>
              <a:t>3</a:t>
            </a:fld>
            <a:endParaRPr lang="en-GB" altLang="en-US"/>
          </a:p>
        </p:txBody>
      </p:sp>
      <p:sp>
        <p:nvSpPr>
          <p:cNvPr id="28674" name="Rectangle 2">
            <a:extLst>
              <a:ext uri="{FF2B5EF4-FFF2-40B4-BE49-F238E27FC236}">
                <a16:creationId xmlns:a16="http://schemas.microsoft.com/office/drawing/2014/main" id="{80C0352D-757C-5BF3-E2B6-F3973B674C23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5" name="Rectangle 3">
            <a:extLst>
              <a:ext uri="{FF2B5EF4-FFF2-40B4-BE49-F238E27FC236}">
                <a16:creationId xmlns:a16="http://schemas.microsoft.com/office/drawing/2014/main" id="{E7C36DDF-916A-6652-42DE-6C3F3748892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314204CF-0815-854C-1B31-C97F52EC045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CEB6474-D903-43B7-BFD7-42176832DAB5}" type="slidenum">
              <a:rPr lang="en-GB" altLang="en-US"/>
              <a:pPr/>
              <a:t>4</a:t>
            </a:fld>
            <a:endParaRPr lang="en-GB" altLang="en-US"/>
          </a:p>
        </p:txBody>
      </p:sp>
      <p:sp>
        <p:nvSpPr>
          <p:cNvPr id="29698" name="Rectangle 2">
            <a:extLst>
              <a:ext uri="{FF2B5EF4-FFF2-40B4-BE49-F238E27FC236}">
                <a16:creationId xmlns:a16="http://schemas.microsoft.com/office/drawing/2014/main" id="{0B566A80-9A17-BAFB-C3B0-D3534399639D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699" name="Rectangle 3">
            <a:extLst>
              <a:ext uri="{FF2B5EF4-FFF2-40B4-BE49-F238E27FC236}">
                <a16:creationId xmlns:a16="http://schemas.microsoft.com/office/drawing/2014/main" id="{BC4DDED7-3A60-8889-B906-DF373407BFA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08D3B79D-A151-924E-53CA-207F2BBACC4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007F6A4-5500-489B-BCFE-BD843C670745}" type="slidenum">
              <a:rPr lang="en-GB" altLang="en-US"/>
              <a:pPr/>
              <a:t>5</a:t>
            </a:fld>
            <a:endParaRPr lang="en-GB" altLang="en-US"/>
          </a:p>
        </p:txBody>
      </p:sp>
      <p:sp>
        <p:nvSpPr>
          <p:cNvPr id="30722" name="Rectangle 2">
            <a:extLst>
              <a:ext uri="{FF2B5EF4-FFF2-40B4-BE49-F238E27FC236}">
                <a16:creationId xmlns:a16="http://schemas.microsoft.com/office/drawing/2014/main" id="{30DB0609-DFD2-7FBC-7BA4-1D515420134D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3" name="Rectangle 3">
            <a:extLst>
              <a:ext uri="{FF2B5EF4-FFF2-40B4-BE49-F238E27FC236}">
                <a16:creationId xmlns:a16="http://schemas.microsoft.com/office/drawing/2014/main" id="{DF5B0696-B5B6-BC98-996D-776360D2589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A96EA7F6-C6C4-CC85-BF1B-E25FFDDEC48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76C49C0-48CA-42FB-84F0-C7E556F90EAD}" type="slidenum">
              <a:rPr lang="en-GB" altLang="en-US"/>
              <a:pPr/>
              <a:t>6</a:t>
            </a:fld>
            <a:endParaRPr lang="en-GB" altLang="en-US"/>
          </a:p>
        </p:txBody>
      </p:sp>
      <p:sp>
        <p:nvSpPr>
          <p:cNvPr id="31746" name="Rectangle 2">
            <a:extLst>
              <a:ext uri="{FF2B5EF4-FFF2-40B4-BE49-F238E27FC236}">
                <a16:creationId xmlns:a16="http://schemas.microsoft.com/office/drawing/2014/main" id="{D9F0E5CB-40E0-FCDC-C979-A3EE00CC0119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7" name="Rectangle 3">
            <a:extLst>
              <a:ext uri="{FF2B5EF4-FFF2-40B4-BE49-F238E27FC236}">
                <a16:creationId xmlns:a16="http://schemas.microsoft.com/office/drawing/2014/main" id="{4D84636B-074C-4A52-187C-E621E5C6317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58989B12-D6B4-692C-3EE5-0162B2CA223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F179B4C-F8DA-42A9-816E-1ED477E49728}" type="slidenum">
              <a:rPr lang="en-GB" altLang="en-US"/>
              <a:pPr/>
              <a:t>7</a:t>
            </a:fld>
            <a:endParaRPr lang="en-GB" altLang="en-US"/>
          </a:p>
        </p:txBody>
      </p:sp>
      <p:sp>
        <p:nvSpPr>
          <p:cNvPr id="32770" name="Rectangle 2">
            <a:extLst>
              <a:ext uri="{FF2B5EF4-FFF2-40B4-BE49-F238E27FC236}">
                <a16:creationId xmlns:a16="http://schemas.microsoft.com/office/drawing/2014/main" id="{917D8089-8135-7DAC-B1B7-A460FAD0AEF3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1" name="Rectangle 3">
            <a:extLst>
              <a:ext uri="{FF2B5EF4-FFF2-40B4-BE49-F238E27FC236}">
                <a16:creationId xmlns:a16="http://schemas.microsoft.com/office/drawing/2014/main" id="{CF7B5DA7-0A05-5C63-D46B-71FE53F27D9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77297775-1FDC-C3E2-E03B-92109E316B4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CEB72E6-A884-4C30-B80B-00F82AC69380}" type="slidenum">
              <a:rPr lang="en-GB" altLang="en-US"/>
              <a:pPr/>
              <a:t>8</a:t>
            </a:fld>
            <a:endParaRPr lang="en-GB" altLang="en-US"/>
          </a:p>
        </p:txBody>
      </p:sp>
      <p:sp>
        <p:nvSpPr>
          <p:cNvPr id="33794" name="Rectangle 2">
            <a:extLst>
              <a:ext uri="{FF2B5EF4-FFF2-40B4-BE49-F238E27FC236}">
                <a16:creationId xmlns:a16="http://schemas.microsoft.com/office/drawing/2014/main" id="{D775AA1B-8996-21E6-8C04-67E44BED4BD7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5" name="Rectangle 3">
            <a:extLst>
              <a:ext uri="{FF2B5EF4-FFF2-40B4-BE49-F238E27FC236}">
                <a16:creationId xmlns:a16="http://schemas.microsoft.com/office/drawing/2014/main" id="{4BA57054-F75C-B7FD-59C4-5B03C013D97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42AE4B37-EAAF-BFE9-CCC0-124237A31BD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800E4E4-02C1-4DCC-923F-6991775B0A8D}" type="slidenum">
              <a:rPr lang="en-GB" altLang="en-US"/>
              <a:pPr/>
              <a:t>9</a:t>
            </a:fld>
            <a:endParaRPr lang="en-GB" altLang="en-US"/>
          </a:p>
        </p:txBody>
      </p:sp>
      <p:sp>
        <p:nvSpPr>
          <p:cNvPr id="34818" name="Rectangle 2">
            <a:extLst>
              <a:ext uri="{FF2B5EF4-FFF2-40B4-BE49-F238E27FC236}">
                <a16:creationId xmlns:a16="http://schemas.microsoft.com/office/drawing/2014/main" id="{0D272AF8-B2AD-EB65-ECFE-B45708D062A6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19" name="Rectangle 3">
            <a:extLst>
              <a:ext uri="{FF2B5EF4-FFF2-40B4-BE49-F238E27FC236}">
                <a16:creationId xmlns:a16="http://schemas.microsoft.com/office/drawing/2014/main" id="{A776C1B7-764C-6E37-0AB0-F205874DBCB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F4D0FF-DD9E-37AA-340F-193DDA1A77D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616CC5A-E2FB-38C9-4C30-A92FE1EF63E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EC57256-6FF1-B389-0D80-1EDF8CC223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22C869-BA4A-423E-6FB3-8C4672B4F7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E92B1F6-20FB-8CAC-760E-1876818360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E869672-55C6-40FD-B297-29E79D281F2A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3319937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BD9E52-9194-565F-D5E7-5D1C7228B9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87266C1-0E13-5B61-41C3-756BC1BFDE9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0BAB31-4401-7140-6D02-6865DDF189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71AD18E-634E-EB31-4D38-330A212C7E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5491EBE-43AC-20B4-DD7C-BC194F37E1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0D5C4D7-2845-4054-A711-094876F9A0EA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5825400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1E07214-C39F-DAE3-9F8E-6AF337718C0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CE15871-74B5-BE53-9CB3-1723E74B029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672ECC3-2F23-1BCC-F843-F5C670AB61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1BF252-8200-0C26-710A-7E7B83B247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C838E4E-9945-2724-C7B9-60BD5F112F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B5AFCF5-F41F-434B-A4A4-84EA025869BB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0429995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4C974F-29FB-A563-FDB7-5C6F2AA7C8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09527E-8498-9C08-E94E-44B707E74A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0F6B89B-35BD-3E67-EAC8-68FC78F84C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CEC6DBA-82F4-289F-125F-8C70237B03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CEF4314-2A2B-E00E-42C7-29CCB02E84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242AE11-33FA-4C7D-A43E-81E88A6F59F2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3589666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D0E051-4489-A33B-2F84-1CDD5C59CC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BBD881F-9B34-55D1-1773-A678F4C902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2D850C-4612-2A16-AC17-11DD459F61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96034BA-60DC-362C-E87F-B3D606778C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C26D61F-A12E-739F-1F7C-1CEAC67CD2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A87AF91-4952-402A-A071-2E5706745271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5309098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C8B810-AC84-334D-D115-604F1AF0E3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2219E0-A532-863F-1834-0CA558CC6AA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90DDB7F-A35B-BE7D-D600-CABDD3D2C56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E08D873-7017-A04C-A708-CD8218B30E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3B003C3-1C00-7A68-BEFE-CA20BC4A5F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3624D49-94C7-3424-ECD4-5CEFDE028A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28834D6-5F70-49F9-A29B-A924AF58F1A2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441261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AB4FCD-0311-6DE7-35D3-5323B2CA5F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FF0C3DB-9654-FFAD-822B-800890FD285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34B6C03-171C-52F0-3386-2FB78EE557D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5910477-3FAB-7CE1-D71C-84A6AC200D2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BDC1B9A-8CF6-3642-51EE-55999CC4F0E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C7B789E-92AC-DFF7-B8BE-1D48EF9DEE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D44A46E-C406-11F3-0F68-3BD92FDFD0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DDC1920-BF29-4B17-47E6-D1EAA4277B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7664C0E-02CA-4921-A247-3DDC351742F6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9582528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191679-C012-936C-D1F6-3A4EC6879A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85B70BB-1E20-9767-5DD3-7E917DA8DE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4EEB690-5730-73D8-8310-8AA3B76F87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BB1753A-A9ED-EF7C-110C-CBABE664E4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E5D2F25-6C05-45DB-ADA4-A32EEDBD8FF8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9805638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E98DB4E-AC87-AC95-16F7-8AD4C02163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C183EA1-9A22-C925-655D-872F73506F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97208EB-77CD-156B-5749-146008C4F2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63692D2-3E95-4326-AAC4-DE5A8E8B1693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2129306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F365FB-B12C-C2B4-1DB1-F6767E3FCF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E5B23E9-4C61-DA14-CE3A-E1FEE2FA75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C9020C3-D69B-5234-6DBF-102CE68EF45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5CDF931-4AAB-A73A-08A3-EB6FCB35C1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E35920E-9A7D-3097-4648-E9FA36E240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B5CC2AA-101B-2AF3-B09C-5CF3342926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DF71075-48FA-4F77-8188-8C431FF5CFD3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6386543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963F30-B8D6-E370-1567-B564B65F1C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DCCCEC5-17F0-2BCB-A06F-DDE12D03170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9852B98-785D-A9EB-5714-BC7DF99339E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4DAA57F-3F92-1C29-5EEF-67F8B5D1DA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81C0A7F-601D-6BF4-7962-F04A0FDED0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16B55E8-3B86-54E1-2CC2-CF46304A1E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D9587EB-1080-4266-8750-581B9E66477D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5119789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67E63405-0A35-F2F4-7A50-3AB6108F5EB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BBCA041F-4D6B-1854-5DAE-84B7B63DCDE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text styles</a:t>
            </a:r>
          </a:p>
          <a:p>
            <a:pPr lvl="1"/>
            <a:r>
              <a:rPr lang="en-GB" altLang="en-US"/>
              <a:t>Second level</a:t>
            </a:r>
          </a:p>
          <a:p>
            <a:pPr lvl="2"/>
            <a:r>
              <a:rPr lang="en-GB" altLang="en-US"/>
              <a:t>Third level</a:t>
            </a:r>
          </a:p>
          <a:p>
            <a:pPr lvl="3"/>
            <a:r>
              <a:rPr lang="en-GB" altLang="en-US"/>
              <a:t>Fourth level</a:t>
            </a:r>
          </a:p>
          <a:p>
            <a:pPr lvl="4"/>
            <a:r>
              <a:rPr lang="en-GB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81F33740-CAF8-C1BD-54F6-251E75F535D4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GB" alt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C84C845E-BFB4-3550-AA46-0AA86AADD6BA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GB" alt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AAC8F56D-DF9C-3DAC-EB7C-346F7B6CE4F3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A322F221-2E73-40EF-9D51-63F74B3213AC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worldofteaching.com/" TargetMode="External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biostudio.com/d_%20Meiotic%20Nondisjunction%20Meiosis%20I.htm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29A107BF-EEEE-7428-02BB-2720A3EB819F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 anchor="ctr"/>
          <a:lstStyle/>
          <a:p>
            <a:r>
              <a:rPr lang="en-GB" altLang="en-US" sz="4400">
                <a:latin typeface="Comic Sans MS" panose="030F0702030302020204" pitchFamily="66" charset="0"/>
              </a:rPr>
              <a:t>Mutation</a:t>
            </a:r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49135CD4-949A-635E-5D83-6A7933827AFA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/>
          <a:p>
            <a:r>
              <a:rPr lang="en-GB" altLang="en-US" sz="3200">
                <a:latin typeface="Comic Sans MS" panose="030F0702030302020204" pitchFamily="66" charset="0"/>
              </a:rPr>
              <a:t>Higher Biology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>
            <a:extLst>
              <a:ext uri="{FF2B5EF4-FFF2-40B4-BE49-F238E27FC236}">
                <a16:creationId xmlns:a16="http://schemas.microsoft.com/office/drawing/2014/main" id="{65D757A9-E514-E958-4DB2-FD9965259E0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>
                <a:latin typeface="Comic Sans MS" panose="030F0702030302020204" pitchFamily="66" charset="0"/>
              </a:rPr>
              <a:t>Turner’s syndrome</a:t>
            </a:r>
          </a:p>
        </p:txBody>
      </p:sp>
      <p:sp>
        <p:nvSpPr>
          <p:cNvPr id="11267" name="Rectangle 3">
            <a:extLst>
              <a:ext uri="{FF2B5EF4-FFF2-40B4-BE49-F238E27FC236}">
                <a16:creationId xmlns:a16="http://schemas.microsoft.com/office/drawing/2014/main" id="{9C6FE702-7818-F223-6E38-8456AE7C3A4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GB" altLang="en-US" sz="2800">
                <a:latin typeface="Comic Sans MS" panose="030F0702030302020204" pitchFamily="66" charset="0"/>
              </a:rPr>
              <a:t>Gamete with no sex chromosomes fuses with normal X gamete</a:t>
            </a:r>
          </a:p>
          <a:p>
            <a:pPr>
              <a:lnSpc>
                <a:spcPct val="90000"/>
              </a:lnSpc>
            </a:pPr>
            <a:r>
              <a:rPr lang="en-GB" altLang="en-US" sz="2800">
                <a:latin typeface="Comic Sans MS" panose="030F0702030302020204" pitchFamily="66" charset="0"/>
              </a:rPr>
              <a:t>Zygote has chromosome complement 2n = 45</a:t>
            </a:r>
          </a:p>
          <a:p>
            <a:pPr>
              <a:lnSpc>
                <a:spcPct val="90000"/>
              </a:lnSpc>
            </a:pPr>
            <a:endParaRPr lang="en-GB" altLang="en-US" sz="2800">
              <a:latin typeface="Comic Sans MS" panose="030F0702030302020204" pitchFamily="66" charset="0"/>
            </a:endParaRPr>
          </a:p>
          <a:p>
            <a:pPr>
              <a:lnSpc>
                <a:spcPct val="90000"/>
              </a:lnSpc>
            </a:pPr>
            <a:r>
              <a:rPr lang="en-GB" altLang="en-US" sz="2800">
                <a:latin typeface="Comic Sans MS" panose="030F0702030302020204" pitchFamily="66" charset="0"/>
              </a:rPr>
              <a:t>Individuals are female and short in stature</a:t>
            </a:r>
          </a:p>
          <a:p>
            <a:pPr>
              <a:lnSpc>
                <a:spcPct val="90000"/>
              </a:lnSpc>
            </a:pPr>
            <a:endParaRPr lang="en-GB" altLang="en-US" sz="2800">
              <a:latin typeface="Comic Sans MS" panose="030F0702030302020204" pitchFamily="66" charset="0"/>
            </a:endParaRPr>
          </a:p>
          <a:p>
            <a:pPr>
              <a:lnSpc>
                <a:spcPct val="90000"/>
              </a:lnSpc>
            </a:pPr>
            <a:r>
              <a:rPr lang="en-GB" altLang="en-US" sz="2800">
                <a:latin typeface="Comic Sans MS" panose="030F0702030302020204" pitchFamily="66" charset="0"/>
              </a:rPr>
              <a:t>Infertile because ovaries haven’t developed normally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1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1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7" grpId="0" build="p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2" name="Picture 4">
            <a:extLst>
              <a:ext uri="{FF2B5EF4-FFF2-40B4-BE49-F238E27FC236}">
                <a16:creationId xmlns:a16="http://schemas.microsoft.com/office/drawing/2014/main" id="{8D66F68E-C129-24A7-035F-15A2A492980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571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>
            <a:extLst>
              <a:ext uri="{FF2B5EF4-FFF2-40B4-BE49-F238E27FC236}">
                <a16:creationId xmlns:a16="http://schemas.microsoft.com/office/drawing/2014/main" id="{5AC3C2FC-5E50-1F23-6687-01BBB640C44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>
                <a:latin typeface="Comic Sans MS" panose="030F0702030302020204" pitchFamily="66" charset="0"/>
              </a:rPr>
              <a:t>Klinefelter’s syndrome</a:t>
            </a:r>
          </a:p>
        </p:txBody>
      </p:sp>
      <p:sp>
        <p:nvSpPr>
          <p:cNvPr id="14339" name="Rectangle 3">
            <a:extLst>
              <a:ext uri="{FF2B5EF4-FFF2-40B4-BE49-F238E27FC236}">
                <a16:creationId xmlns:a16="http://schemas.microsoft.com/office/drawing/2014/main" id="{66AF8918-AC93-7FFC-35F3-B1257672FC7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altLang="en-US">
                <a:latin typeface="Comic Sans MS" panose="030F0702030302020204" pitchFamily="66" charset="0"/>
              </a:rPr>
              <a:t>XX egg fertilised by normal Y sperm</a:t>
            </a:r>
          </a:p>
          <a:p>
            <a:pPr>
              <a:buFontTx/>
              <a:buNone/>
            </a:pPr>
            <a:r>
              <a:rPr lang="en-GB" altLang="en-US">
                <a:latin typeface="Comic Sans MS" panose="030F0702030302020204" pitchFamily="66" charset="0"/>
              </a:rPr>
              <a:t>                                or</a:t>
            </a:r>
          </a:p>
          <a:p>
            <a:r>
              <a:rPr lang="en-GB" altLang="en-US">
                <a:latin typeface="Comic Sans MS" panose="030F0702030302020204" pitchFamily="66" charset="0"/>
              </a:rPr>
              <a:t>Normal X egg is fertilised by an XY sperm</a:t>
            </a:r>
          </a:p>
          <a:p>
            <a:endParaRPr lang="en-GB" altLang="en-US">
              <a:latin typeface="Comic Sans MS" panose="030F0702030302020204" pitchFamily="66" charset="0"/>
            </a:endParaRPr>
          </a:p>
          <a:p>
            <a:r>
              <a:rPr lang="en-GB" altLang="en-US">
                <a:latin typeface="Comic Sans MS" panose="030F0702030302020204" pitchFamily="66" charset="0"/>
              </a:rPr>
              <a:t>Zygote has chromosome complement 2n = 47 (44 + XXY)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4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4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9" grpId="0" build="p" autoUpdateAnimBg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4" name="Picture 4">
            <a:extLst>
              <a:ext uri="{FF2B5EF4-FFF2-40B4-BE49-F238E27FC236}">
                <a16:creationId xmlns:a16="http://schemas.microsoft.com/office/drawing/2014/main" id="{896DDC7F-FBFF-5E16-38A3-95323B65D65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0"/>
            <a:ext cx="6956425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Rectangle 3">
            <a:extLst>
              <a:ext uri="{FF2B5EF4-FFF2-40B4-BE49-F238E27FC236}">
                <a16:creationId xmlns:a16="http://schemas.microsoft.com/office/drawing/2014/main" id="{7EE03472-2BE6-E7C6-37E6-64853CEB615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638800" y="1981200"/>
            <a:ext cx="3048000" cy="3505200"/>
          </a:xfrm>
        </p:spPr>
        <p:txBody>
          <a:bodyPr/>
          <a:lstStyle/>
          <a:p>
            <a:r>
              <a:rPr lang="en-GB" altLang="en-US">
                <a:latin typeface="Comic Sans MS" panose="030F0702030302020204" pitchFamily="66" charset="0"/>
              </a:rPr>
              <a:t>Always male</a:t>
            </a:r>
          </a:p>
          <a:p>
            <a:r>
              <a:rPr lang="en-GB" altLang="en-US">
                <a:latin typeface="Comic Sans MS" panose="030F0702030302020204" pitchFamily="66" charset="0"/>
              </a:rPr>
              <a:t>Normally infertile </a:t>
            </a:r>
          </a:p>
          <a:p>
            <a:r>
              <a:rPr lang="en-GB" altLang="en-US">
                <a:latin typeface="Comic Sans MS" panose="030F0702030302020204" pitchFamily="66" charset="0"/>
              </a:rPr>
              <a:t>Cannot produce sperm</a:t>
            </a:r>
          </a:p>
        </p:txBody>
      </p:sp>
      <p:pic>
        <p:nvPicPr>
          <p:cNvPr id="16388" name="Picture 4">
            <a:extLst>
              <a:ext uri="{FF2B5EF4-FFF2-40B4-BE49-F238E27FC236}">
                <a16:creationId xmlns:a16="http://schemas.microsoft.com/office/drawing/2014/main" id="{9ED25D98-FFB9-DD59-20A6-9EDF2F1919A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7244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7" grpId="0" build="p" autoUpdateAnimBg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>
            <a:extLst>
              <a:ext uri="{FF2B5EF4-FFF2-40B4-BE49-F238E27FC236}">
                <a16:creationId xmlns:a16="http://schemas.microsoft.com/office/drawing/2014/main" id="{2B712BC4-5569-0E16-2F08-295953064B5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>
                <a:latin typeface="Comic Sans MS" panose="030F0702030302020204" pitchFamily="66" charset="0"/>
              </a:rPr>
              <a:t>Complete non-disjunction and polyploidy</a:t>
            </a:r>
          </a:p>
        </p:txBody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id="{AB6175B8-7B9C-8D17-794C-D50C03C5A49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GB" altLang="en-US" sz="2800" b="1">
                <a:latin typeface="Comic Sans MS" panose="030F0702030302020204" pitchFamily="66" charset="0"/>
              </a:rPr>
              <a:t>All</a:t>
            </a:r>
            <a:r>
              <a:rPr lang="en-GB" altLang="en-US" sz="2800">
                <a:latin typeface="Comic Sans MS" panose="030F0702030302020204" pitchFamily="66" charset="0"/>
              </a:rPr>
              <a:t> the spindle fibres in a gamete mother cell fail</a:t>
            </a:r>
          </a:p>
          <a:p>
            <a:pPr>
              <a:lnSpc>
                <a:spcPct val="90000"/>
              </a:lnSpc>
            </a:pPr>
            <a:endParaRPr lang="en-GB" altLang="en-US" sz="2800">
              <a:latin typeface="Comic Sans MS" panose="030F0702030302020204" pitchFamily="66" charset="0"/>
            </a:endParaRPr>
          </a:p>
          <a:p>
            <a:pPr>
              <a:lnSpc>
                <a:spcPct val="90000"/>
              </a:lnSpc>
            </a:pPr>
            <a:r>
              <a:rPr lang="en-GB" altLang="en-US" sz="2800" b="1">
                <a:latin typeface="Comic Sans MS" panose="030F0702030302020204" pitchFamily="66" charset="0"/>
              </a:rPr>
              <a:t>All </a:t>
            </a:r>
            <a:r>
              <a:rPr lang="en-GB" altLang="en-US" sz="2800">
                <a:latin typeface="Comic Sans MS" panose="030F0702030302020204" pitchFamily="66" charset="0"/>
              </a:rPr>
              <a:t>homologous pairs fail to become separated</a:t>
            </a:r>
          </a:p>
          <a:p>
            <a:pPr>
              <a:lnSpc>
                <a:spcPct val="90000"/>
              </a:lnSpc>
            </a:pPr>
            <a:endParaRPr lang="en-GB" altLang="en-US" sz="2800">
              <a:latin typeface="Comic Sans MS" panose="030F0702030302020204" pitchFamily="66" charset="0"/>
            </a:endParaRPr>
          </a:p>
          <a:p>
            <a:pPr>
              <a:lnSpc>
                <a:spcPct val="90000"/>
              </a:lnSpc>
            </a:pPr>
            <a:r>
              <a:rPr lang="en-GB" altLang="en-US" sz="2800">
                <a:latin typeface="Comic Sans MS" panose="030F0702030302020204" pitchFamily="66" charset="0"/>
              </a:rPr>
              <a:t>Production of abnormal diploid gametes</a:t>
            </a:r>
          </a:p>
          <a:p>
            <a:pPr>
              <a:lnSpc>
                <a:spcPct val="90000"/>
              </a:lnSpc>
            </a:pPr>
            <a:endParaRPr lang="en-GB" altLang="en-US" sz="2800">
              <a:latin typeface="Comic Sans MS" panose="030F0702030302020204" pitchFamily="66" charset="0"/>
            </a:endParaRPr>
          </a:p>
          <a:p>
            <a:pPr>
              <a:lnSpc>
                <a:spcPct val="90000"/>
              </a:lnSpc>
            </a:pPr>
            <a:r>
              <a:rPr lang="en-GB" altLang="en-US" sz="2800">
                <a:latin typeface="Comic Sans MS" panose="030F0702030302020204" pitchFamily="66" charset="0"/>
              </a:rPr>
              <a:t>Each contains 2 complete sets of chromosomes instead of one</a:t>
            </a:r>
          </a:p>
          <a:p>
            <a:pPr>
              <a:lnSpc>
                <a:spcPct val="90000"/>
              </a:lnSpc>
            </a:pPr>
            <a:endParaRPr lang="en-GB" altLang="en-US" sz="2800" b="1">
              <a:latin typeface="Comic Sans MS" panose="030F0702030302020204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7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7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74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74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1" grpId="0" build="p" autoUpdateAnimBg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>
            <a:extLst>
              <a:ext uri="{FF2B5EF4-FFF2-40B4-BE49-F238E27FC236}">
                <a16:creationId xmlns:a16="http://schemas.microsoft.com/office/drawing/2014/main" id="{9DC23CF4-1D7A-D0C9-BF64-76719F25D33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>
                <a:latin typeface="Comic Sans MS" panose="030F0702030302020204" pitchFamily="66" charset="0"/>
              </a:rPr>
              <a:t>Polyploidy</a:t>
            </a:r>
          </a:p>
        </p:txBody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3E9ECA3E-5306-9542-D5BB-58E86A6CC00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GB" altLang="en-US">
                <a:latin typeface="Comic Sans MS" panose="030F0702030302020204" pitchFamily="66" charset="0"/>
              </a:rPr>
              <a:t>Fertilisation of abnormal gametes</a:t>
            </a:r>
          </a:p>
          <a:p>
            <a:pPr>
              <a:lnSpc>
                <a:spcPct val="90000"/>
              </a:lnSpc>
            </a:pPr>
            <a:endParaRPr lang="en-GB" altLang="en-US">
              <a:latin typeface="Comic Sans MS" panose="030F0702030302020204" pitchFamily="66" charset="0"/>
            </a:endParaRPr>
          </a:p>
          <a:p>
            <a:pPr>
              <a:lnSpc>
                <a:spcPct val="90000"/>
              </a:lnSpc>
            </a:pPr>
            <a:r>
              <a:rPr lang="en-GB" altLang="en-US">
                <a:latin typeface="Comic Sans MS" panose="030F0702030302020204" pitchFamily="66" charset="0"/>
              </a:rPr>
              <a:t>Formation of mutant plants which possess complete extra sets of chromosomes</a:t>
            </a:r>
          </a:p>
          <a:p>
            <a:pPr>
              <a:lnSpc>
                <a:spcPct val="90000"/>
              </a:lnSpc>
            </a:pPr>
            <a:endParaRPr lang="en-GB" altLang="en-US">
              <a:latin typeface="Comic Sans MS" panose="030F0702030302020204" pitchFamily="66" charset="0"/>
            </a:endParaRPr>
          </a:p>
          <a:p>
            <a:pPr>
              <a:lnSpc>
                <a:spcPct val="90000"/>
              </a:lnSpc>
            </a:pPr>
            <a:r>
              <a:rPr lang="en-GB" altLang="en-US">
                <a:latin typeface="Comic Sans MS" panose="030F0702030302020204" pitchFamily="66" charset="0"/>
              </a:rPr>
              <a:t>This type of chromosome mutation is called </a:t>
            </a:r>
            <a:r>
              <a:rPr lang="en-GB" altLang="en-US" b="1">
                <a:latin typeface="Comic Sans MS" panose="030F0702030302020204" pitchFamily="66" charset="0"/>
              </a:rPr>
              <a:t>polyploidy</a:t>
            </a:r>
            <a:endParaRPr lang="en-GB" altLang="en-US">
              <a:latin typeface="Comic Sans MS" panose="030F0702030302020204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8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8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5" grpId="0" build="p" autoUpdateAnimBg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4" name="Picture 4">
            <a:extLst>
              <a:ext uri="{FF2B5EF4-FFF2-40B4-BE49-F238E27FC236}">
                <a16:creationId xmlns:a16="http://schemas.microsoft.com/office/drawing/2014/main" id="{59D9166B-BDDD-AB72-AA8E-25C6E245F66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50292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0485" name="Text Box 5">
            <a:extLst>
              <a:ext uri="{FF2B5EF4-FFF2-40B4-BE49-F238E27FC236}">
                <a16:creationId xmlns:a16="http://schemas.microsoft.com/office/drawing/2014/main" id="{7EF93062-26BA-4E7A-33C3-322503BE948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81600" y="228600"/>
            <a:ext cx="3733800" cy="5021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altLang="en-US" b="1">
                <a:latin typeface="Comic Sans MS" panose="030F0702030302020204" pitchFamily="66" charset="0"/>
              </a:rPr>
              <a:t>A:</a:t>
            </a:r>
            <a:r>
              <a:rPr lang="en-GB" altLang="en-US">
                <a:latin typeface="Comic Sans MS" panose="030F0702030302020204" pitchFamily="66" charset="0"/>
              </a:rPr>
              <a:t> the strawberry plant is exposed to a chemical </a:t>
            </a:r>
          </a:p>
          <a:p>
            <a:pPr>
              <a:spcBef>
                <a:spcPct val="50000"/>
              </a:spcBef>
            </a:pPr>
            <a:r>
              <a:rPr lang="en-GB" altLang="en-US" b="1">
                <a:latin typeface="Comic Sans MS" panose="030F0702030302020204" pitchFamily="66" charset="0"/>
              </a:rPr>
              <a:t>B:</a:t>
            </a:r>
            <a:r>
              <a:rPr lang="en-GB" altLang="en-US">
                <a:latin typeface="Comic Sans MS" panose="030F0702030302020204" pitchFamily="66" charset="0"/>
              </a:rPr>
              <a:t> due to the effect of chemical, total non-disjunction at meiosis produces diploid gametes(2n)</a:t>
            </a:r>
          </a:p>
          <a:p>
            <a:pPr>
              <a:spcBef>
                <a:spcPct val="50000"/>
              </a:spcBef>
            </a:pPr>
            <a:r>
              <a:rPr lang="en-GB" altLang="en-US" b="1">
                <a:latin typeface="Comic Sans MS" panose="030F0702030302020204" pitchFamily="66" charset="0"/>
              </a:rPr>
              <a:t>C:</a:t>
            </a:r>
            <a:r>
              <a:rPr lang="en-GB" altLang="en-US">
                <a:latin typeface="Comic Sans MS" panose="030F0702030302020204" pitchFamily="66" charset="0"/>
              </a:rPr>
              <a:t> two diploid gametes fuse at fertilisation</a:t>
            </a:r>
          </a:p>
          <a:p>
            <a:pPr>
              <a:spcBef>
                <a:spcPct val="50000"/>
              </a:spcBef>
            </a:pPr>
            <a:r>
              <a:rPr lang="en-GB" altLang="en-US" b="1">
                <a:latin typeface="Comic Sans MS" panose="030F0702030302020204" pitchFamily="66" charset="0"/>
              </a:rPr>
              <a:t>D:</a:t>
            </a:r>
            <a:r>
              <a:rPr lang="en-GB" altLang="en-US">
                <a:latin typeface="Comic Sans MS" panose="030F0702030302020204" pitchFamily="66" charset="0"/>
              </a:rPr>
              <a:t> a new plant develops which has four sets of chromosomes (4n) 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>
            <a:extLst>
              <a:ext uri="{FF2B5EF4-FFF2-40B4-BE49-F238E27FC236}">
                <a16:creationId xmlns:a16="http://schemas.microsoft.com/office/drawing/2014/main" id="{C81BEE81-8E9A-D653-234F-C0383F6DB25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>
                <a:latin typeface="Comic Sans MS" panose="030F0702030302020204" pitchFamily="66" charset="0"/>
              </a:rPr>
              <a:t>Economic significance</a:t>
            </a:r>
          </a:p>
        </p:txBody>
      </p:sp>
      <p:sp>
        <p:nvSpPr>
          <p:cNvPr id="19459" name="Rectangle 3">
            <a:extLst>
              <a:ext uri="{FF2B5EF4-FFF2-40B4-BE49-F238E27FC236}">
                <a16:creationId xmlns:a16="http://schemas.microsoft.com/office/drawing/2014/main" id="{6D61DB2E-1B82-2C8C-6216-FD0DBAC5105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GB" altLang="en-US" sz="2800">
                <a:latin typeface="Comic Sans MS" panose="030F0702030302020204" pitchFamily="66" charset="0"/>
              </a:rPr>
              <a:t>Polyploid plants are larger than diploid relatives</a:t>
            </a:r>
          </a:p>
          <a:p>
            <a:pPr>
              <a:lnSpc>
                <a:spcPct val="90000"/>
              </a:lnSpc>
            </a:pPr>
            <a:endParaRPr lang="en-GB" altLang="en-US" sz="2800">
              <a:latin typeface="Comic Sans MS" panose="030F0702030302020204" pitchFamily="66" charset="0"/>
            </a:endParaRPr>
          </a:p>
          <a:p>
            <a:pPr>
              <a:lnSpc>
                <a:spcPct val="90000"/>
              </a:lnSpc>
            </a:pPr>
            <a:r>
              <a:rPr lang="en-GB" altLang="en-US" sz="2800">
                <a:latin typeface="Comic Sans MS" panose="030F0702030302020204" pitchFamily="66" charset="0"/>
              </a:rPr>
              <a:t>Increased seed and fruit size</a:t>
            </a:r>
          </a:p>
          <a:p>
            <a:pPr>
              <a:lnSpc>
                <a:spcPct val="90000"/>
              </a:lnSpc>
            </a:pPr>
            <a:endParaRPr lang="en-GB" altLang="en-US" sz="2800">
              <a:latin typeface="Comic Sans MS" panose="030F0702030302020204" pitchFamily="66" charset="0"/>
            </a:endParaRPr>
          </a:p>
          <a:p>
            <a:pPr>
              <a:lnSpc>
                <a:spcPct val="90000"/>
              </a:lnSpc>
            </a:pPr>
            <a:r>
              <a:rPr lang="en-GB" altLang="en-US" sz="2800">
                <a:latin typeface="Comic Sans MS" panose="030F0702030302020204" pitchFamily="66" charset="0"/>
              </a:rPr>
              <a:t>Many commercially developed crop plants are polyploid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GB" altLang="en-US" sz="2800">
                <a:latin typeface="Comic Sans MS" panose="030F0702030302020204" pitchFamily="66" charset="0"/>
              </a:rPr>
              <a:t>	-apples			-strawberries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GB" altLang="en-US" sz="2800">
                <a:latin typeface="Comic Sans MS" panose="030F0702030302020204" pitchFamily="66" charset="0"/>
              </a:rPr>
              <a:t>	-tomatoes			-wheat</a:t>
            </a:r>
          </a:p>
          <a:p>
            <a:pPr>
              <a:lnSpc>
                <a:spcPct val="90000"/>
              </a:lnSpc>
              <a:buFontTx/>
              <a:buNone/>
            </a:pPr>
            <a:endParaRPr lang="en-GB" altLang="en-US" sz="2800">
              <a:latin typeface="Comic Sans MS" panose="030F0702030302020204" pitchFamily="66" charset="0"/>
            </a:endParaRPr>
          </a:p>
          <a:p>
            <a:pPr>
              <a:lnSpc>
                <a:spcPct val="90000"/>
              </a:lnSpc>
            </a:pPr>
            <a:r>
              <a:rPr lang="en-GB" altLang="en-US" sz="2800">
                <a:latin typeface="Comic Sans MS" panose="030F0702030302020204" pitchFamily="66" charset="0"/>
              </a:rPr>
              <a:t>Give greater yields</a:t>
            </a:r>
          </a:p>
          <a:p>
            <a:pPr>
              <a:lnSpc>
                <a:spcPct val="90000"/>
              </a:lnSpc>
              <a:buFontTx/>
              <a:buNone/>
            </a:pPr>
            <a:endParaRPr lang="en-GB" altLang="en-US" sz="2800">
              <a:latin typeface="Comic Sans MS" panose="030F0702030302020204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94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94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94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94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94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94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945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945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59" grpId="0" build="p" autoUpdateAnimBg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>
            <a:extLst>
              <a:ext uri="{FF2B5EF4-FFF2-40B4-BE49-F238E27FC236}">
                <a16:creationId xmlns:a16="http://schemas.microsoft.com/office/drawing/2014/main" id="{DBF32457-B416-B063-AF45-04166390027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>
                <a:latin typeface="Comic Sans MS" panose="030F0702030302020204" pitchFamily="66" charset="0"/>
              </a:rPr>
              <a:t>Effects of polyploidy</a:t>
            </a:r>
          </a:p>
        </p:txBody>
      </p:sp>
      <p:sp>
        <p:nvSpPr>
          <p:cNvPr id="21507" name="Rectangle 3">
            <a:extLst>
              <a:ext uri="{FF2B5EF4-FFF2-40B4-BE49-F238E27FC236}">
                <a16:creationId xmlns:a16="http://schemas.microsoft.com/office/drawing/2014/main" id="{C60086CA-0EC3-A886-0FE7-3FE3AFB6543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altLang="en-US" sz="2800">
                <a:latin typeface="Comic Sans MS" panose="030F0702030302020204" pitchFamily="66" charset="0"/>
              </a:rPr>
              <a:t>Uneven sets of chromosome</a:t>
            </a:r>
          </a:p>
          <a:p>
            <a:pPr>
              <a:buFontTx/>
              <a:buNone/>
            </a:pPr>
            <a:r>
              <a:rPr lang="en-GB" altLang="en-US" sz="2800">
                <a:latin typeface="Comic Sans MS" panose="030F0702030302020204" pitchFamily="66" charset="0"/>
              </a:rPr>
              <a:t>	-polyploidy plants are sterile</a:t>
            </a:r>
          </a:p>
          <a:p>
            <a:pPr>
              <a:buFontTx/>
              <a:buNone/>
            </a:pPr>
            <a:endParaRPr lang="en-GB" altLang="en-US" sz="2800">
              <a:latin typeface="Comic Sans MS" panose="030F0702030302020204" pitchFamily="66" charset="0"/>
            </a:endParaRPr>
          </a:p>
          <a:p>
            <a:r>
              <a:rPr lang="en-GB" altLang="en-US" sz="2800">
                <a:latin typeface="Comic Sans MS" panose="030F0702030302020204" pitchFamily="66" charset="0"/>
              </a:rPr>
              <a:t>Produce seedless fruit</a:t>
            </a:r>
          </a:p>
          <a:p>
            <a:endParaRPr lang="en-GB" altLang="en-US" sz="2800">
              <a:latin typeface="Comic Sans MS" panose="030F0702030302020204" pitchFamily="66" charset="0"/>
            </a:endParaRPr>
          </a:p>
          <a:p>
            <a:r>
              <a:rPr lang="en-GB" altLang="en-US" sz="2800">
                <a:latin typeface="Comic Sans MS" panose="030F0702030302020204" pitchFamily="66" charset="0"/>
              </a:rPr>
              <a:t>Increase in vigour</a:t>
            </a:r>
          </a:p>
          <a:p>
            <a:endParaRPr lang="en-GB" altLang="en-US" sz="2800">
              <a:latin typeface="Comic Sans MS" panose="030F0702030302020204" pitchFamily="66" charset="0"/>
            </a:endParaRPr>
          </a:p>
          <a:p>
            <a:r>
              <a:rPr lang="en-GB" altLang="en-US" sz="2800">
                <a:latin typeface="Comic Sans MS" panose="030F0702030302020204" pitchFamily="66" charset="0"/>
              </a:rPr>
              <a:t>Resistance to disease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1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1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15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15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150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150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7" grpId="0" build="p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C9C85443-E4F1-282F-6005-CF347BCF290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>
                <a:latin typeface="Comic Sans MS" panose="030F0702030302020204" pitchFamily="66" charset="0"/>
              </a:rPr>
              <a:t>Mutation</a:t>
            </a:r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2C0AADDF-1749-EE8E-7703-C3F2D257772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/>
            <a:r>
              <a:rPr lang="en-GB" altLang="en-US" sz="2800">
                <a:latin typeface="Comic Sans MS" panose="030F0702030302020204" pitchFamily="66" charset="0"/>
              </a:rPr>
              <a:t>Change in structure or amount of an organism’s genetic material</a:t>
            </a:r>
          </a:p>
          <a:p>
            <a:pPr marL="609600" indent="-609600"/>
            <a:r>
              <a:rPr lang="en-GB" altLang="en-US" sz="2800">
                <a:latin typeface="Comic Sans MS" panose="030F0702030302020204" pitchFamily="66" charset="0"/>
              </a:rPr>
              <a:t>Change in genotype produces change in phenotype = </a:t>
            </a:r>
            <a:r>
              <a:rPr lang="en-GB" altLang="en-US" sz="2800" b="1">
                <a:latin typeface="Comic Sans MS" panose="030F0702030302020204" pitchFamily="66" charset="0"/>
              </a:rPr>
              <a:t>mutant</a:t>
            </a:r>
          </a:p>
          <a:p>
            <a:pPr marL="609600" indent="-609600"/>
            <a:endParaRPr lang="en-GB" altLang="en-US" sz="2800" b="1">
              <a:latin typeface="Comic Sans MS" panose="030F0702030302020204" pitchFamily="66" charset="0"/>
            </a:endParaRPr>
          </a:p>
          <a:p>
            <a:pPr marL="609600" indent="-609600"/>
            <a:r>
              <a:rPr lang="en-GB" altLang="en-US" sz="2800">
                <a:latin typeface="Comic Sans MS" panose="030F0702030302020204" pitchFamily="66" charset="0"/>
              </a:rPr>
              <a:t>2 types of mutation</a:t>
            </a:r>
          </a:p>
          <a:p>
            <a:pPr marL="609600" indent="-609600">
              <a:buFontTx/>
              <a:buAutoNum type="arabicPeriod"/>
            </a:pPr>
            <a:r>
              <a:rPr lang="en-GB" altLang="en-US" sz="2800">
                <a:latin typeface="Comic Sans MS" panose="030F0702030302020204" pitchFamily="66" charset="0"/>
              </a:rPr>
              <a:t>Chromosome mutation</a:t>
            </a:r>
          </a:p>
          <a:p>
            <a:pPr marL="609600" indent="-609600">
              <a:buFontTx/>
              <a:buAutoNum type="arabicPeriod"/>
            </a:pPr>
            <a:r>
              <a:rPr lang="en-GB" altLang="en-US" sz="2800">
                <a:latin typeface="Comic Sans MS" panose="030F0702030302020204" pitchFamily="66" charset="0"/>
              </a:rPr>
              <a:t>Change in structure of one chromosome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5" grpId="0" build="p" autoUpdateAnimBg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Text Box 2">
            <a:extLst>
              <a:ext uri="{FF2B5EF4-FFF2-40B4-BE49-F238E27FC236}">
                <a16:creationId xmlns:a16="http://schemas.microsoft.com/office/drawing/2014/main" id="{61C02242-AEF4-CD64-D232-2A66EE22724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4213" y="1052513"/>
            <a:ext cx="7920037" cy="3743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GB" altLang="en-US">
                <a:latin typeface="Arial" panose="020B0604020202020204" pitchFamily="34" charset="0"/>
                <a:cs typeface="Arial" panose="020B0604020202020204" pitchFamily="34" charset="0"/>
              </a:rPr>
              <a:t>This powerpoint was kindly donated to </a:t>
            </a:r>
            <a:r>
              <a:rPr lang="en-GB" altLang="en-US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www.worldofteaching.com</a:t>
            </a:r>
            <a:endParaRPr lang="en-GB" altLang="en-US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altLang="en-US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altLang="en-US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altLang="en-US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altLang="en-US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altLang="en-US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http://www.worldofteaching.com</a:t>
            </a:r>
            <a:r>
              <a:rPr lang="en-GB" altLang="en-US">
                <a:latin typeface="Arial" panose="020B0604020202020204" pitchFamily="34" charset="0"/>
                <a:cs typeface="Arial" panose="020B0604020202020204" pitchFamily="34" charset="0"/>
              </a:rPr>
              <a:t> is home to over a thousand powerpoints submitted by teachers. This is a completely free site and requires no registration. Please visit and I hope it will help in your teaching.</a:t>
            </a:r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2B74BDB2-8BD9-9BA3-586D-96FBF946EC6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>
                <a:latin typeface="Comic Sans MS" panose="030F0702030302020204" pitchFamily="66" charset="0"/>
              </a:rPr>
              <a:t>Chromosome mutations</a:t>
            </a:r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7A07543E-749D-8359-1505-EB1AD9D428A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/>
            <a:r>
              <a:rPr lang="en-GB" altLang="en-US">
                <a:latin typeface="Comic Sans MS" panose="030F0702030302020204" pitchFamily="66" charset="0"/>
              </a:rPr>
              <a:t>Change in chromosome number</a:t>
            </a:r>
          </a:p>
          <a:p>
            <a:pPr marL="609600" indent="-609600"/>
            <a:endParaRPr lang="en-GB" altLang="en-US">
              <a:latin typeface="Comic Sans MS" panose="030F0702030302020204" pitchFamily="66" charset="0"/>
            </a:endParaRPr>
          </a:p>
          <a:p>
            <a:pPr marL="609600" indent="-609600">
              <a:buFontTx/>
              <a:buAutoNum type="arabicPeriod"/>
            </a:pPr>
            <a:r>
              <a:rPr lang="en-GB" altLang="en-US">
                <a:latin typeface="Comic Sans MS" panose="030F0702030302020204" pitchFamily="66" charset="0"/>
              </a:rPr>
              <a:t>Non-disjunction in meiosis</a:t>
            </a:r>
          </a:p>
          <a:p>
            <a:pPr marL="609600" indent="-609600">
              <a:buFontTx/>
              <a:buAutoNum type="arabicPeriod"/>
            </a:pPr>
            <a:r>
              <a:rPr lang="en-GB" altLang="en-US">
                <a:latin typeface="Comic Sans MS" panose="030F0702030302020204" pitchFamily="66" charset="0"/>
              </a:rPr>
              <a:t>Non-disjunction of sex chromosomes</a:t>
            </a:r>
          </a:p>
          <a:p>
            <a:pPr marL="609600" indent="-609600">
              <a:buFontTx/>
              <a:buAutoNum type="arabicPeriod"/>
            </a:pPr>
            <a:r>
              <a:rPr lang="en-GB" altLang="en-US">
                <a:latin typeface="Comic Sans MS" panose="030F0702030302020204" pitchFamily="66" charset="0"/>
              </a:rPr>
              <a:t>Complete non-disjunction and polyploidy</a:t>
            </a:r>
          </a:p>
          <a:p>
            <a:pPr marL="609600" indent="-609600">
              <a:buFontTx/>
              <a:buNone/>
            </a:pPr>
            <a:endParaRPr lang="en-GB" altLang="en-US">
              <a:latin typeface="Comic Sans MS" panose="030F0702030302020204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9" grpId="0" build="p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3295446D-897B-7C21-E5E3-01F99DBDFF6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b="1">
                <a:latin typeface="Comic Sans MS" panose="030F0702030302020204" pitchFamily="66" charset="0"/>
              </a:rPr>
              <a:t>Non-disjunction</a:t>
            </a:r>
            <a:r>
              <a:rPr lang="en-GB" altLang="en-US">
                <a:latin typeface="Comic Sans MS" panose="030F0702030302020204" pitchFamily="66" charset="0"/>
              </a:rPr>
              <a:t> during meiosis</a:t>
            </a:r>
          </a:p>
        </p:txBody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id="{B80AD0B3-152B-845E-9A66-C4DA97FEDBA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GB" altLang="en-US" sz="2800">
                <a:latin typeface="Comic Sans MS" panose="030F0702030302020204" pitchFamily="66" charset="0"/>
              </a:rPr>
              <a:t>Spindle fibre fails during meiosis</a:t>
            </a:r>
          </a:p>
          <a:p>
            <a:pPr>
              <a:lnSpc>
                <a:spcPct val="90000"/>
              </a:lnSpc>
              <a:buFontTx/>
              <a:buNone/>
            </a:pPr>
            <a:endParaRPr lang="en-GB" altLang="en-US" sz="2800">
              <a:latin typeface="Comic Sans MS" panose="030F0702030302020204" pitchFamily="66" charset="0"/>
            </a:endParaRPr>
          </a:p>
          <a:p>
            <a:pPr>
              <a:lnSpc>
                <a:spcPct val="90000"/>
              </a:lnSpc>
            </a:pPr>
            <a:r>
              <a:rPr lang="en-GB" altLang="en-US" sz="2800">
                <a:latin typeface="Comic Sans MS" panose="030F0702030302020204" pitchFamily="66" charset="0"/>
              </a:rPr>
              <a:t>Members of one pair of homologous chromosomes fail to become separated</a:t>
            </a:r>
          </a:p>
          <a:p>
            <a:pPr>
              <a:lnSpc>
                <a:spcPct val="90000"/>
              </a:lnSpc>
            </a:pPr>
            <a:endParaRPr lang="en-GB" altLang="en-US" sz="2800">
              <a:latin typeface="Comic Sans MS" panose="030F0702030302020204" pitchFamily="66" charset="0"/>
            </a:endParaRPr>
          </a:p>
          <a:p>
            <a:pPr>
              <a:lnSpc>
                <a:spcPct val="90000"/>
              </a:lnSpc>
            </a:pPr>
            <a:r>
              <a:rPr lang="en-GB" altLang="en-US" sz="2800">
                <a:latin typeface="Comic Sans MS" panose="030F0702030302020204" pitchFamily="66" charset="0"/>
              </a:rPr>
              <a:t>2 gametes receive extra copy of affected chromosome</a:t>
            </a:r>
          </a:p>
          <a:p>
            <a:pPr>
              <a:lnSpc>
                <a:spcPct val="90000"/>
              </a:lnSpc>
            </a:pPr>
            <a:endParaRPr lang="en-GB" altLang="en-US" sz="2800">
              <a:latin typeface="Comic Sans MS" panose="030F0702030302020204" pitchFamily="66" charset="0"/>
            </a:endParaRPr>
          </a:p>
          <a:p>
            <a:pPr>
              <a:lnSpc>
                <a:spcPct val="90000"/>
              </a:lnSpc>
            </a:pPr>
            <a:r>
              <a:rPr lang="en-GB" altLang="en-US" sz="2800">
                <a:latin typeface="Comic Sans MS" panose="030F0702030302020204" pitchFamily="66" charset="0"/>
              </a:rPr>
              <a:t>2 gametes lack that chromosome</a:t>
            </a:r>
          </a:p>
          <a:p>
            <a:pPr>
              <a:lnSpc>
                <a:spcPct val="90000"/>
              </a:lnSpc>
              <a:buFontTx/>
              <a:buNone/>
            </a:pPr>
            <a:endParaRPr lang="en-GB" altLang="en-US" sz="2800">
              <a:latin typeface="Comic Sans MS" panose="030F0702030302020204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1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1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3" grpId="0" build="p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8" name="Picture 4">
            <a:hlinkClick r:id="rId3"/>
            <a:extLst>
              <a:ext uri="{FF2B5EF4-FFF2-40B4-BE49-F238E27FC236}">
                <a16:creationId xmlns:a16="http://schemas.microsoft.com/office/drawing/2014/main" id="{69EB38EA-264B-F709-1F0B-E930EDB99C7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0"/>
            <a:ext cx="8153400" cy="6802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68EE5E87-2EFD-6DF0-9208-1ECF296B0BE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>
                <a:latin typeface="Comic Sans MS" panose="030F0702030302020204" pitchFamily="66" charset="0"/>
              </a:rPr>
              <a:t>Down’s Syndrome</a:t>
            </a:r>
          </a:p>
        </p:txBody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id="{7598325D-6FDF-C1B2-0581-890478DDE6E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GB" altLang="en-US" sz="2800">
                <a:latin typeface="Comic Sans MS" panose="030F0702030302020204" pitchFamily="66" charset="0"/>
              </a:rPr>
              <a:t>Non-disjunction in chromosome 21</a:t>
            </a:r>
          </a:p>
          <a:p>
            <a:pPr>
              <a:lnSpc>
                <a:spcPct val="90000"/>
              </a:lnSpc>
              <a:buFontTx/>
              <a:buNone/>
            </a:pPr>
            <a:endParaRPr lang="en-GB" altLang="en-US" sz="2800">
              <a:latin typeface="Comic Sans MS" panose="030F0702030302020204" pitchFamily="66" charset="0"/>
            </a:endParaRPr>
          </a:p>
          <a:p>
            <a:pPr>
              <a:lnSpc>
                <a:spcPct val="90000"/>
              </a:lnSpc>
            </a:pPr>
            <a:r>
              <a:rPr lang="en-GB" altLang="en-US" sz="2800">
                <a:latin typeface="Comic Sans MS" panose="030F0702030302020204" pitchFamily="66" charset="0"/>
              </a:rPr>
              <a:t>Occurs in human egg mother cell</a:t>
            </a:r>
          </a:p>
          <a:p>
            <a:pPr>
              <a:lnSpc>
                <a:spcPct val="90000"/>
              </a:lnSpc>
              <a:buFontTx/>
              <a:buNone/>
            </a:pPr>
            <a:endParaRPr lang="en-GB" altLang="en-US" sz="2800">
              <a:latin typeface="Comic Sans MS" panose="030F0702030302020204" pitchFamily="66" charset="0"/>
            </a:endParaRPr>
          </a:p>
          <a:p>
            <a:pPr>
              <a:lnSpc>
                <a:spcPct val="90000"/>
              </a:lnSpc>
            </a:pPr>
            <a:r>
              <a:rPr lang="en-GB" altLang="en-US" sz="2800">
                <a:latin typeface="Comic Sans MS" panose="030F0702030302020204" pitchFamily="66" charset="0"/>
              </a:rPr>
              <a:t>One or more abnormal eggs formed (n = 24)</a:t>
            </a:r>
          </a:p>
          <a:p>
            <a:pPr>
              <a:lnSpc>
                <a:spcPct val="90000"/>
              </a:lnSpc>
              <a:buFontTx/>
              <a:buNone/>
            </a:pPr>
            <a:endParaRPr lang="en-GB" altLang="en-US" sz="2800">
              <a:latin typeface="Comic Sans MS" panose="030F0702030302020204" pitchFamily="66" charset="0"/>
            </a:endParaRPr>
          </a:p>
          <a:p>
            <a:pPr>
              <a:lnSpc>
                <a:spcPct val="90000"/>
              </a:lnSpc>
            </a:pPr>
            <a:r>
              <a:rPr lang="en-GB" altLang="en-US" sz="2800">
                <a:latin typeface="Comic Sans MS" panose="030F0702030302020204" pitchFamily="66" charset="0"/>
              </a:rPr>
              <a:t>Fertilised by normal sperm (n = 23)</a:t>
            </a:r>
          </a:p>
          <a:p>
            <a:pPr>
              <a:lnSpc>
                <a:spcPct val="90000"/>
              </a:lnSpc>
              <a:buFontTx/>
              <a:buNone/>
            </a:pPr>
            <a:endParaRPr lang="en-GB" altLang="en-US" sz="2800">
              <a:latin typeface="Comic Sans MS" panose="030F0702030302020204" pitchFamily="66" charset="0"/>
            </a:endParaRPr>
          </a:p>
          <a:p>
            <a:pPr>
              <a:lnSpc>
                <a:spcPct val="90000"/>
              </a:lnSpc>
            </a:pPr>
            <a:r>
              <a:rPr lang="en-GB" altLang="en-US" sz="2800">
                <a:latin typeface="Comic Sans MS" panose="030F0702030302020204" pitchFamily="66" charset="0"/>
              </a:rPr>
              <a:t>Formation of abnormal zygote (2n = 47)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1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1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17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17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1" grpId="0" build="p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>
            <a:extLst>
              <a:ext uri="{FF2B5EF4-FFF2-40B4-BE49-F238E27FC236}">
                <a16:creationId xmlns:a16="http://schemas.microsoft.com/office/drawing/2014/main" id="{0AEC2B2F-5FB3-FAC6-3C0D-8C647653B65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0"/>
            <a:ext cx="8382000" cy="684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8" name="Picture 6">
            <a:extLst>
              <a:ext uri="{FF2B5EF4-FFF2-40B4-BE49-F238E27FC236}">
                <a16:creationId xmlns:a16="http://schemas.microsoft.com/office/drawing/2014/main" id="{C94C3396-2BDF-D4F7-22C4-93C951F0C22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7800" y="0"/>
            <a:ext cx="7010400" cy="688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>
            <a:extLst>
              <a:ext uri="{FF2B5EF4-FFF2-40B4-BE49-F238E27FC236}">
                <a16:creationId xmlns:a16="http://schemas.microsoft.com/office/drawing/2014/main" id="{89C2856B-ACE8-EED7-110F-554840E78D5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>
                <a:latin typeface="Comic Sans MS" panose="030F0702030302020204" pitchFamily="66" charset="0"/>
              </a:rPr>
              <a:t>Non dis-junction of sex chromosomes</a:t>
            </a:r>
          </a:p>
        </p:txBody>
      </p:sp>
      <p:pic>
        <p:nvPicPr>
          <p:cNvPr id="10244" name="Picture 4">
            <a:extLst>
              <a:ext uri="{FF2B5EF4-FFF2-40B4-BE49-F238E27FC236}">
                <a16:creationId xmlns:a16="http://schemas.microsoft.com/office/drawing/2014/main" id="{FB90A42F-1526-0B3E-9290-AC9FD2E1E07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981200"/>
            <a:ext cx="9144000" cy="457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98</TotalTime>
  <Words>447</Words>
  <Application>Microsoft Office PowerPoint</Application>
  <PresentationFormat>On-screen Show (4:3)</PresentationFormat>
  <Paragraphs>113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4" baseType="lpstr">
      <vt:lpstr>Times New Roman</vt:lpstr>
      <vt:lpstr>Comic Sans MS</vt:lpstr>
      <vt:lpstr>Arial</vt:lpstr>
      <vt:lpstr>Default Design</vt:lpstr>
      <vt:lpstr>Mutation</vt:lpstr>
      <vt:lpstr>Mutation</vt:lpstr>
      <vt:lpstr>Chromosome mutations</vt:lpstr>
      <vt:lpstr>Non-disjunction during meiosis</vt:lpstr>
      <vt:lpstr>PowerPoint Presentation</vt:lpstr>
      <vt:lpstr>Down’s Syndrome</vt:lpstr>
      <vt:lpstr>PowerPoint Presentation</vt:lpstr>
      <vt:lpstr>PowerPoint Presentation</vt:lpstr>
      <vt:lpstr>Non dis-junction of sex chromosomes</vt:lpstr>
      <vt:lpstr>Turner’s syndrome</vt:lpstr>
      <vt:lpstr>PowerPoint Presentation</vt:lpstr>
      <vt:lpstr>Klinefelter’s syndrome</vt:lpstr>
      <vt:lpstr>PowerPoint Presentation</vt:lpstr>
      <vt:lpstr>PowerPoint Presentation</vt:lpstr>
      <vt:lpstr>Complete non-disjunction and polyploidy</vt:lpstr>
      <vt:lpstr>Polyploidy</vt:lpstr>
      <vt:lpstr>PowerPoint Presentation</vt:lpstr>
      <vt:lpstr>Economic significance</vt:lpstr>
      <vt:lpstr>Effects of polyploidy</vt:lpstr>
      <vt:lpstr>PowerPoint Presentation</vt:lpstr>
    </vt:vector>
  </TitlesOfParts>
  <Company>khs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Mutation</dc:title>
  <dc:creator>hhashmi</dc:creator>
  <cp:lastModifiedBy>Nayan GRIFFITHS</cp:lastModifiedBy>
  <cp:revision>2</cp:revision>
  <dcterms:created xsi:type="dcterms:W3CDTF">2008-11-24T11:20:05Z</dcterms:created>
  <dcterms:modified xsi:type="dcterms:W3CDTF">2023-03-14T11:38:18Z</dcterms:modified>
</cp:coreProperties>
</file>