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63" r:id="rId16"/>
    <p:sldId id="271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96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5E4DB7E-B9C6-A15F-0965-007E12142D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EB275F1-717A-0867-41D1-F6D1337BE6E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CDB139D7-1ED9-BBC2-38FF-FD6FC69ACB0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6502B3BE-6ACE-75B1-D6C3-8AA7B0E3907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2D13C60D-E1DF-BF2B-2B1B-00A41C6835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187E383D-FFEB-DC9E-CA2F-4918DD5C83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D4BA8A-FD4C-41F9-918B-1C32EE46F7E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773E893-2664-BAC2-18CA-40801B05A3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06BF1-A19A-4EFE-BBB8-D47FEB618B56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3F9B7CB2-5C48-2E97-A913-F5FA8C9767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B2C2621-C72A-47B3-4EAA-06D48D9EF0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7C03F53-E819-7F5C-6205-EFB64DA52A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901711-CBC6-46E3-902D-BBF6DD6C3F34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DB34D45-FF63-DFFB-174A-5D00C41535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91CB86B-9F5F-C860-A31F-8D09AEEBD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DB48D03-0AD3-A3B4-0B3A-FAF6431047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5B8458-3FBF-4FD5-8226-6112549A6880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96E325A5-60DB-7A5D-34ED-28004E10ADA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9F9CC0E-7090-38B7-3A9F-5CA3FFE7C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26AB3BF-C5E3-8E42-B3DD-AE579B3B86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1DAFDB-BA6E-4467-AFA7-3271F0B5500E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9572A00E-E893-7261-E3F7-4F5458DECB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434DACA-A894-FD76-0E33-D0D315806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BA5AE6C-0C59-F173-B845-DEC3BCAB29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B9762D-2BA0-4780-AAB0-A46458757BB0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CE8E0797-DF72-049E-D0D5-C56BC796B96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A854E90-710E-FDD1-F931-F44ECF855F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61D3FB1-A57D-A91D-FE25-571A51681C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677AF6-214B-4BB8-86C8-E4176B38FC30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9D30D1F-437E-7775-7498-D74E8C342C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5C29CC0-FE9B-C689-6A6F-AE73A0E5C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58B2E09-D9D9-1085-2B4D-B068C92312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7B4E8E-49F6-41A1-9A3F-1CC84FF71772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7C0109EA-C58C-E928-C15B-BCB9CC154C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B393125-5D4F-A4A0-CE9F-3912F6BE7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92FEDC2-715B-9AB2-AEE0-ACB4360A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996C87-823B-498E-9EFB-0D573DFACDB1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DD3FB8E8-22B7-5496-BF25-EA317380E6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3D49487-9D8B-5A9C-FCED-5A54F51C55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10EC3FB-BE68-4676-6291-6F5B6D90C7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D0E869-B7F2-4668-816B-1E24EC828933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A71B1A9B-3CDA-E833-7CB6-BD4191B55D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6AB3461-62AB-8D5F-B240-82F203DF80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1B466DC-2960-5B72-E061-167DCDE9F5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86FEEC-DADE-422F-AD3B-A6F53E26A8BD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EC8DB551-600E-FF67-A85F-B0267CD48C9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45B72F9-63A8-1363-34DB-44E3843263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9861FBE-2122-531B-B5F7-549BFFA1AE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F11E8D-838F-4513-B5BE-9B0DB3074ACF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1FBA487D-9EA7-75C8-7F2A-7DBB0B96607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79FA3F6-C3E7-F576-20BC-4135C5C0CE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6F081C2-55F8-69C5-29DD-57D605DDD9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5349C7-3BF3-4DFB-83ED-45CF9899791D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C11CE711-EA09-1F41-12DE-D9C0CFD1EE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3825339-D716-0986-9F4A-EA06F8052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4D40FAC-8DC6-AF36-F1B2-1551408D91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290676-2CA2-43BF-AC5E-8374372A2040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31698B6-6EE4-5D9C-C98A-9A13017CE5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801E5A7-449B-D131-6009-F8233AE03B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EF849C9-8E2B-EF24-478C-52BDDEB5E7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702AF-8D5F-4153-8CC5-B5C0F526E3E1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DF258A34-E246-D40B-099E-9EAD22BFC06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B6B3567-BFFF-C3DA-7879-9DA8BA8DB5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D80AEC9-056C-8447-4057-EA7C1F0B99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BB01D-AA89-4D80-8041-8E5F8F7DC739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D59D604C-2D23-A4C3-CDD5-64EA8A0225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102CB4D-AB42-B1D3-7233-4195F2DD0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5D31DD4-0196-6D54-83E6-0F253B802F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8215A7-B198-4292-835B-26BF14917D6A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4A0B7FA8-D001-CC2C-5482-CA64D5B87E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70F54C7-829B-E1B3-FC34-7C2E0251C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1F1E-5671-C38D-2C6A-FF5A2360A0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A62A92-3B6A-865C-F89D-069E2ABE6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3CE4D-923E-00FC-9165-1B5DF5ACD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56F8E-379B-B9CA-9091-F00623498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8ADE9-271D-1263-07E3-F4392278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7CC6D-0E5F-44B6-8BF5-250F30E1E5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76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CD496-17F0-87ED-B5B1-87888C283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782164-2CFA-DC7F-4933-552A7EB4F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5C1A4-4CE1-B0A9-77DB-D2DB9C666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A6F1E-2175-F612-B894-F62584183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065F2-3BBD-7A9E-57B4-485B81B5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70FE6-60ED-49D6-89E0-C1CBD88D5F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295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03686C-9886-7647-4697-AF632B572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CFDC2D-DDB8-6B46-E307-40E4664EC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860E8-21E5-A6FF-B350-8C5C31E84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483BD-E9E4-6F7B-8889-4980C0823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FC7A0-CA08-BE5C-977E-5D992F30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7B040-651B-4CFB-9AA1-011AF00C9F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749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8CF34-9A3B-0413-0E13-97B912B2E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C9EB6-D4A8-7269-E18F-CCDB25C46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C467-D8D7-8A08-B76A-B5E655778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B8BEB-E101-D79F-57B6-DA9D2FCD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A8562-10F3-5615-5EF9-5315D25A6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7052E-5599-415C-9130-2BB2A5B0A1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365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A2E26-29EA-35F5-53FB-6161E88A6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1ECF9-5CF9-1635-99B4-D2A520F0E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01E40-9A06-3461-E9DD-5EC08DB67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2DC5D-E6C1-979C-21BA-70F3BA6D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8ABA3-9119-C1BD-3B09-58459B03F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7EAF5-734B-41F9-91E2-048801C2F7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369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B9FF-CBB3-AB60-A7EB-DDC117369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48CAB-E7AE-BE87-4528-6C1DC2E3D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3F182E-AA9D-BD3C-57E7-B780B0D7D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2F250-B39B-A95E-6B3F-926A9F01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B40B3-E821-F260-1EAC-5E7468F08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9BA97-7A81-2BBB-D1CF-542B0EC8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3BFA7-5417-4A01-A664-798DCC7C3D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042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BDEBE-5F8D-BCAA-05C0-EF3016052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89277-4092-A4A3-FA1D-D19968779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94AFE-E14F-654A-BCAA-E55902FCF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739C71-EF32-6EF1-CBC9-97B9A8F3C3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4CAE9C-DC57-0A92-A3A8-468E6C9FCE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2E0935-9665-E7CE-E5C3-659DC7C8D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49E1F7-2B6F-4C54-D6CD-62C204080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B3AA68-CE0B-A420-B392-263889AEA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9627A-A3F7-4776-A67C-BD215D550C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487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58511-B67E-DD92-FD5F-95C025C4D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F8C7C-2D8E-A501-373F-9DC337988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AA4770-8CC5-CFCB-40A2-830D95C0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857BB-7942-EE29-3E1F-D3BBB907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DCD97-27D3-4EFE-861A-59A07C2FC4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371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AC4840-BA16-AE19-E047-5492539E2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70AC03-F7F8-186C-36CF-5648700A7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44D6-F8CA-B037-40EC-F84C62923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035B9-BDCE-4C6D-8F80-073AC8AE8F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985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05121-1E1C-EE30-ED83-7071E7253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23B24-981A-2AE0-E7C8-4BF3DA95E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F615C4-4326-68C4-A521-8471E11B5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8E6C5-7CFE-024F-7423-9307260BF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EA7DA-1F05-0910-AF4D-94005A65D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3B13F4-AD4F-F85A-6BF1-59C5B8385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02199-F849-41FA-AD63-D4BE444DB2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579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C19F2-C791-7FEE-93BD-3D0991562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F4892F-523D-9B2E-5883-72C26151F2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BF2D42-E366-9BD5-4765-D62449074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42E1C4-D416-3305-9380-09AD39690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115F22-45BA-3889-66BC-E11E37901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9C74B-5214-E03D-10A7-8E7F1A698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E2B49-E11E-4332-9BB3-932D29DB20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661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7262E7-9B95-67E6-F804-1146A3A44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78EEAB-C590-B057-867C-80F84D2D7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A13502E-0A37-94DC-AF97-287DEA7C96A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1F72869-8564-7298-F3D4-772FD3CCEF4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DB026AE-3184-60FC-A33D-BAA9EDC2791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B7C96C5-0064-4425-BB30-489988C8F82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VlN7K1-9QB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oHH4JxGxC0s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6F15C46-1E16-3405-5B78-558200CF70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GB" altLang="en-US" sz="4400">
                <a:latin typeface="Comic Sans MS" panose="030F0702030302020204" pitchFamily="66" charset="0"/>
              </a:rPr>
              <a:t>Mitosis and Meiosis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4C0A979-49CB-8DF9-6739-141572045E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GB" altLang="en-US" sz="3200">
                <a:latin typeface="Comic Sans MS" panose="030F0702030302020204" pitchFamily="66" charset="0"/>
              </a:rPr>
              <a:t>Higher Biology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244EFD8-D38C-BF0C-0C84-87B9F96B80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rgbClr val="FF0066"/>
                </a:solidFill>
                <a:latin typeface="Comic Sans MS" panose="030F0702030302020204" pitchFamily="66" charset="0"/>
              </a:rPr>
              <a:t>T</a:t>
            </a:r>
            <a:r>
              <a:rPr lang="en-GB" altLang="en-US">
                <a:latin typeface="Comic Sans MS" panose="030F0702030302020204" pitchFamily="66" charset="0"/>
              </a:rPr>
              <a:t>elophase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F1BAB3C-22C5-72BE-D5E9-E7BD194B98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GB" altLang="en-US">
                <a:latin typeface="Comic Sans MS" panose="030F0702030302020204" pitchFamily="66" charset="0"/>
              </a:rPr>
              <a:t>Now there are </a:t>
            </a:r>
            <a:r>
              <a:rPr lang="en-GB" altLang="en-US" b="1">
                <a:solidFill>
                  <a:srgbClr val="FF0066"/>
                </a:solidFill>
                <a:latin typeface="Comic Sans MS" panose="030F0702030302020204" pitchFamily="66" charset="0"/>
              </a:rPr>
              <a:t>two!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Chromosomes uncoil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Spindle fibres disintegrate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Centrioles replicate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Nucleur membrane forms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Cell divides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>
            <a:extLst>
              <a:ext uri="{FF2B5EF4-FFF2-40B4-BE49-F238E27FC236}">
                <a16:creationId xmlns:a16="http://schemas.microsoft.com/office/drawing/2014/main" id="{B32787AC-4AF9-0C8C-1CE9-F261595B6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89" t="75836" r="9334" b="7806"/>
          <a:stretch>
            <a:fillRect/>
          </a:stretch>
        </p:blipFill>
        <p:spPr bwMode="auto">
          <a:xfrm>
            <a:off x="0" y="4140200"/>
            <a:ext cx="9144000" cy="271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7" name="Picture 5">
            <a:extLst>
              <a:ext uri="{FF2B5EF4-FFF2-40B4-BE49-F238E27FC236}">
                <a16:creationId xmlns:a16="http://schemas.microsoft.com/office/drawing/2014/main" id="{4143C0D1-0057-2BFB-69B4-20439CA71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366395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>
            <a:hlinkClick r:id="rId3"/>
            <a:extLst>
              <a:ext uri="{FF2B5EF4-FFF2-40B4-BE49-F238E27FC236}">
                <a16:creationId xmlns:a16="http://schemas.microsoft.com/office/drawing/2014/main" id="{A6195697-EEFF-45E6-8ED8-AC1F95141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59150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>
            <a:extLst>
              <a:ext uri="{FF2B5EF4-FFF2-40B4-BE49-F238E27FC236}">
                <a16:creationId xmlns:a16="http://schemas.microsoft.com/office/drawing/2014/main" id="{2D2291AE-D0A3-0AA0-86D7-414EA0BEF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0"/>
            <a:ext cx="5638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DC4CFB7-1A37-879E-F1A3-64273FE15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Meiosis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768ED57-4D1A-B0AA-D517-363C167FD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4 daughter cells produced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Each daughter cell has half the chromosomes of the parent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2 sets of cell division involved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6" name="Picture 10">
            <a:hlinkClick r:id="rId3"/>
            <a:extLst>
              <a:ext uri="{FF2B5EF4-FFF2-40B4-BE49-F238E27FC236}">
                <a16:creationId xmlns:a16="http://schemas.microsoft.com/office/drawing/2014/main" id="{2AA44034-1FC4-EF23-8D57-589EC875A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4313"/>
            <a:ext cx="6477000" cy="642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5BED6C79-2EC0-F312-F9EA-BF1BFCFE3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A29FB7A-02F2-FB7B-A3C4-244F3BB445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Mitosis and Meiosis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3888027-9FAB-CAD8-9893-809356AE3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b="1">
                <a:latin typeface="Comic Sans MS" panose="030F0702030302020204" pitchFamily="66" charset="0"/>
              </a:rPr>
              <a:t>Mitosis:</a:t>
            </a:r>
          </a:p>
          <a:p>
            <a:pPr>
              <a:buFontTx/>
              <a:buNone/>
            </a:pPr>
            <a:r>
              <a:rPr lang="en-GB" altLang="en-US" b="1">
                <a:latin typeface="Comic Sans MS" panose="030F0702030302020204" pitchFamily="66" charset="0"/>
              </a:rPr>
              <a:t>	-</a:t>
            </a:r>
            <a:r>
              <a:rPr lang="en-GB" altLang="en-US">
                <a:latin typeface="Comic Sans MS" panose="030F0702030302020204" pitchFamily="66" charset="0"/>
              </a:rPr>
              <a:t>division of </a:t>
            </a:r>
            <a:r>
              <a:rPr lang="en-GB" altLang="en-US" b="1">
                <a:latin typeface="Comic Sans MS" panose="030F0702030302020204" pitchFamily="66" charset="0"/>
              </a:rPr>
              <a:t>somatic </a:t>
            </a:r>
            <a:r>
              <a:rPr lang="en-GB" altLang="en-US">
                <a:latin typeface="Comic Sans MS" panose="030F0702030302020204" pitchFamily="66" charset="0"/>
              </a:rPr>
              <a:t>(body) cells</a:t>
            </a:r>
          </a:p>
          <a:p>
            <a:pPr>
              <a:buFontTx/>
              <a:buNone/>
            </a:pPr>
            <a:endParaRPr lang="en-GB" altLang="en-US">
              <a:latin typeface="Comic Sans MS" panose="030F0702030302020204" pitchFamily="66" charset="0"/>
            </a:endParaRPr>
          </a:p>
          <a:p>
            <a:r>
              <a:rPr lang="en-GB" altLang="en-US" b="1">
                <a:latin typeface="Comic Sans MS" panose="030F0702030302020204" pitchFamily="66" charset="0"/>
              </a:rPr>
              <a:t>Meiosis</a:t>
            </a:r>
          </a:p>
          <a:p>
            <a:pPr>
              <a:buFontTx/>
              <a:buNone/>
            </a:pPr>
            <a:r>
              <a:rPr lang="en-GB" altLang="en-US" b="1">
                <a:latin typeface="Comic Sans MS" panose="030F0702030302020204" pitchFamily="66" charset="0"/>
              </a:rPr>
              <a:t>	-</a:t>
            </a:r>
            <a:r>
              <a:rPr lang="en-GB" altLang="en-US">
                <a:latin typeface="Comic Sans MS" panose="030F0702030302020204" pitchFamily="66" charset="0"/>
              </a:rPr>
              <a:t>division of gametes (sex cells)</a:t>
            </a:r>
            <a:endParaRPr lang="en-GB" altLang="en-US" b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D9B42C1-685E-FBC7-8DEC-74739A0542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Mitosis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AAE12C7-3885-6696-0E58-35CD433615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Interphase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Prophase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Metaphase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Anaphase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Telophase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64DAADF-7F96-03B1-B9DE-FB7A56AC6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rgbClr val="FF0066"/>
                </a:solidFill>
                <a:latin typeface="Comic Sans MS" panose="030F0702030302020204" pitchFamily="66" charset="0"/>
              </a:rPr>
              <a:t>I</a:t>
            </a:r>
            <a:r>
              <a:rPr lang="en-GB" altLang="en-US">
                <a:latin typeface="Comic Sans MS" panose="030F0702030302020204" pitchFamily="66" charset="0"/>
              </a:rPr>
              <a:t>nterphase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8435CBB-17F2-7C61-9FDB-78C84BBF04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GB" altLang="en-US" b="1">
                <a:solidFill>
                  <a:srgbClr val="FF0066"/>
                </a:solidFill>
                <a:latin typeface="Comic Sans MS" panose="030F0702030302020204" pitchFamily="66" charset="0"/>
              </a:rPr>
              <a:t>Interesting</a:t>
            </a:r>
            <a:r>
              <a:rPr lang="en-GB" altLang="en-US">
                <a:latin typeface="Comic Sans MS" panose="030F0702030302020204" pitchFamily="66" charset="0"/>
              </a:rPr>
              <a:t> things happen!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Cell preparing to divide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Genetic material doubles</a:t>
            </a: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C3ED029A-B86E-16B6-1072-D2BDE3F77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038600"/>
            <a:ext cx="2743200" cy="243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>
            <a:extLst>
              <a:ext uri="{FF2B5EF4-FFF2-40B4-BE49-F238E27FC236}">
                <a16:creationId xmlns:a16="http://schemas.microsoft.com/office/drawing/2014/main" id="{73A8448E-93CC-E153-2467-A6EE07BB0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55" b="82713"/>
          <a:stretch>
            <a:fillRect/>
          </a:stretch>
        </p:blipFill>
        <p:spPr bwMode="auto">
          <a:xfrm>
            <a:off x="762000" y="4114800"/>
            <a:ext cx="4419600" cy="196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75605E6-CA9B-2EDF-51EA-021EEA54DD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rgbClr val="FF0066"/>
                </a:solidFill>
                <a:latin typeface="Comic Sans MS" panose="030F0702030302020204" pitchFamily="66" charset="0"/>
              </a:rPr>
              <a:t>Prophase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750B587-F257-52EF-7876-0D1374FAB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GB" altLang="en-US" sz="2800">
                <a:latin typeface="Comic Sans MS" panose="030F0702030302020204" pitchFamily="66" charset="0"/>
              </a:rPr>
              <a:t>Chromosome </a:t>
            </a:r>
            <a:r>
              <a:rPr lang="en-GB" altLang="en-US" sz="2800" b="1">
                <a:solidFill>
                  <a:srgbClr val="FF0066"/>
                </a:solidFill>
                <a:latin typeface="Comic Sans MS" panose="030F0702030302020204" pitchFamily="66" charset="0"/>
              </a:rPr>
              <a:t>pair up</a:t>
            </a:r>
            <a:r>
              <a:rPr lang="en-GB" altLang="en-US" sz="2800">
                <a:latin typeface="Comic Sans MS" panose="030F0702030302020204" pitchFamily="66" charset="0"/>
              </a:rPr>
              <a:t>!</a:t>
            </a:r>
          </a:p>
          <a:p>
            <a:pPr marL="609600" indent="-609600">
              <a:buFontTx/>
              <a:buAutoNum type="arabicPeriod"/>
            </a:pPr>
            <a:r>
              <a:rPr lang="en-GB" altLang="en-US" sz="2800">
                <a:latin typeface="Comic Sans MS" panose="030F0702030302020204" pitchFamily="66" charset="0"/>
              </a:rPr>
              <a:t>Chromosomes thicken and shorten</a:t>
            </a:r>
          </a:p>
          <a:p>
            <a:pPr marL="609600" indent="-609600">
              <a:buFontTx/>
              <a:buNone/>
            </a:pPr>
            <a:r>
              <a:rPr lang="en-GB" altLang="en-US" sz="2800">
                <a:latin typeface="Comic Sans MS" panose="030F0702030302020204" pitchFamily="66" charset="0"/>
              </a:rPr>
              <a:t>	-become visible</a:t>
            </a:r>
          </a:p>
          <a:p>
            <a:pPr marL="609600" indent="-609600">
              <a:buFontTx/>
              <a:buNone/>
            </a:pPr>
            <a:r>
              <a:rPr lang="en-GB" altLang="en-US" sz="2800">
                <a:latin typeface="Comic Sans MS" panose="030F0702030302020204" pitchFamily="66" charset="0"/>
              </a:rPr>
              <a:t>	-2 </a:t>
            </a:r>
            <a:r>
              <a:rPr lang="en-GB" altLang="en-US" sz="2800" b="1">
                <a:latin typeface="Comic Sans MS" panose="030F0702030302020204" pitchFamily="66" charset="0"/>
              </a:rPr>
              <a:t>chromatids</a:t>
            </a:r>
            <a:r>
              <a:rPr lang="en-GB" altLang="en-US" sz="2800">
                <a:latin typeface="Comic Sans MS" panose="030F0702030302020204" pitchFamily="66" charset="0"/>
              </a:rPr>
              <a:t> joined by a </a:t>
            </a:r>
            <a:r>
              <a:rPr lang="en-GB" altLang="en-US" sz="2800" b="1">
                <a:latin typeface="Comic Sans MS" panose="030F0702030302020204" pitchFamily="66" charset="0"/>
              </a:rPr>
              <a:t>centromere</a:t>
            </a:r>
          </a:p>
          <a:p>
            <a:pPr marL="609600" indent="-609600">
              <a:buFontTx/>
              <a:buAutoNum type="arabicPeriod" startAt="2"/>
            </a:pPr>
            <a:r>
              <a:rPr lang="en-GB" altLang="en-US" sz="2800" b="1">
                <a:latin typeface="Comic Sans MS" panose="030F0702030302020204" pitchFamily="66" charset="0"/>
              </a:rPr>
              <a:t>Centrioles</a:t>
            </a:r>
            <a:r>
              <a:rPr lang="en-GB" altLang="en-US" sz="2800">
                <a:latin typeface="Comic Sans MS" panose="030F0702030302020204" pitchFamily="66" charset="0"/>
              </a:rPr>
              <a:t> move to the opposite sides of the nucleus</a:t>
            </a:r>
          </a:p>
          <a:p>
            <a:pPr marL="609600" indent="-609600">
              <a:buFontTx/>
              <a:buAutoNum type="arabicPeriod" startAt="2"/>
            </a:pPr>
            <a:r>
              <a:rPr lang="en-GB" altLang="en-US" sz="2800" b="1">
                <a:latin typeface="Comic Sans MS" panose="030F0702030302020204" pitchFamily="66" charset="0"/>
              </a:rPr>
              <a:t>Nucleolus</a:t>
            </a:r>
            <a:r>
              <a:rPr lang="en-GB" altLang="en-US" sz="2800">
                <a:latin typeface="Comic Sans MS" panose="030F0702030302020204" pitchFamily="66" charset="0"/>
              </a:rPr>
              <a:t> disappears</a:t>
            </a:r>
          </a:p>
          <a:p>
            <a:pPr marL="609600" indent="-609600">
              <a:buFontTx/>
              <a:buAutoNum type="arabicPeriod" startAt="2"/>
            </a:pPr>
            <a:r>
              <a:rPr lang="en-GB" altLang="en-US" sz="2800">
                <a:latin typeface="Comic Sans MS" panose="030F0702030302020204" pitchFamily="66" charset="0"/>
              </a:rPr>
              <a:t>Nuclear membrane disintegrate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>
            <a:extLst>
              <a:ext uri="{FF2B5EF4-FFF2-40B4-BE49-F238E27FC236}">
                <a16:creationId xmlns:a16="http://schemas.microsoft.com/office/drawing/2014/main" id="{4A20E740-BCBF-0436-C583-E9DD152B0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1000"/>
            <a:ext cx="3810000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>
            <a:extLst>
              <a:ext uri="{FF2B5EF4-FFF2-40B4-BE49-F238E27FC236}">
                <a16:creationId xmlns:a16="http://schemas.microsoft.com/office/drawing/2014/main" id="{609282CA-5A29-9C01-5991-5B2FBC7D8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4" r="43111" b="67287"/>
          <a:stretch>
            <a:fillRect/>
          </a:stretch>
        </p:blipFill>
        <p:spPr bwMode="auto">
          <a:xfrm>
            <a:off x="1219200" y="4419600"/>
            <a:ext cx="68580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825A146-4C70-4ACA-E93C-143921688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rgbClr val="FF0066"/>
                </a:solidFill>
                <a:latin typeface="Comic Sans MS" panose="030F0702030302020204" pitchFamily="66" charset="0"/>
              </a:rPr>
              <a:t>M</a:t>
            </a:r>
            <a:r>
              <a:rPr lang="en-GB" altLang="en-US">
                <a:latin typeface="Comic Sans MS" panose="030F0702030302020204" pitchFamily="66" charset="0"/>
              </a:rPr>
              <a:t>etaphase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A8F673A-D051-0DF9-CD65-B06E1449AC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GB" altLang="en-US">
                <a:latin typeface="Comic Sans MS" panose="030F0702030302020204" pitchFamily="66" charset="0"/>
              </a:rPr>
              <a:t>Chromosomes </a:t>
            </a:r>
            <a:r>
              <a:rPr lang="en-GB" altLang="en-US" b="1">
                <a:solidFill>
                  <a:srgbClr val="FF0066"/>
                </a:solidFill>
                <a:latin typeface="Comic Sans MS" panose="030F0702030302020204" pitchFamily="66" charset="0"/>
              </a:rPr>
              <a:t>meet in the middle</a:t>
            </a:r>
            <a:r>
              <a:rPr lang="en-GB" altLang="en-US" b="1">
                <a:latin typeface="Comic Sans MS" panose="030F0702030302020204" pitchFamily="66" charset="0"/>
              </a:rPr>
              <a:t>!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Chromosomes arrange at </a:t>
            </a:r>
            <a:r>
              <a:rPr lang="en-GB" altLang="en-US" b="1">
                <a:latin typeface="Comic Sans MS" panose="030F0702030302020204" pitchFamily="66" charset="0"/>
              </a:rPr>
              <a:t>equator</a:t>
            </a:r>
            <a:r>
              <a:rPr lang="en-GB" altLang="en-US">
                <a:latin typeface="Comic Sans MS" panose="030F0702030302020204" pitchFamily="66" charset="0"/>
              </a:rPr>
              <a:t> of cell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Become attached to </a:t>
            </a:r>
            <a:r>
              <a:rPr lang="en-GB" altLang="en-US" b="1">
                <a:latin typeface="Comic Sans MS" panose="030F0702030302020204" pitchFamily="66" charset="0"/>
              </a:rPr>
              <a:t>spindle fibres</a:t>
            </a:r>
            <a:r>
              <a:rPr lang="en-GB" altLang="en-US">
                <a:latin typeface="Comic Sans MS" panose="030F0702030302020204" pitchFamily="66" charset="0"/>
              </a:rPr>
              <a:t> by </a:t>
            </a:r>
            <a:r>
              <a:rPr lang="en-GB" altLang="en-US" b="1">
                <a:latin typeface="Comic Sans MS" panose="030F0702030302020204" pitchFamily="66" charset="0"/>
              </a:rPr>
              <a:t>centromeres</a:t>
            </a:r>
          </a:p>
          <a:p>
            <a:pPr marL="609600" indent="-609600">
              <a:buFontTx/>
              <a:buAutoNum type="arabicPeriod"/>
            </a:pPr>
            <a:r>
              <a:rPr lang="en-GB" altLang="en-US" b="1">
                <a:latin typeface="Comic Sans MS" panose="030F0702030302020204" pitchFamily="66" charset="0"/>
              </a:rPr>
              <a:t>Homologous</a:t>
            </a:r>
            <a:r>
              <a:rPr lang="en-GB" altLang="en-US">
                <a:latin typeface="Comic Sans MS" panose="030F0702030302020204" pitchFamily="66" charset="0"/>
              </a:rPr>
              <a:t> chromosomes </a:t>
            </a:r>
            <a:r>
              <a:rPr lang="en-GB" altLang="en-US" b="1">
                <a:latin typeface="Comic Sans MS" panose="030F0702030302020204" pitchFamily="66" charset="0"/>
              </a:rPr>
              <a:t>do not associate</a:t>
            </a:r>
          </a:p>
          <a:p>
            <a:pPr marL="609600" indent="-609600">
              <a:buFontTx/>
              <a:buNone/>
            </a:pPr>
            <a:endParaRPr lang="en-GB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>
            <a:extLst>
              <a:ext uri="{FF2B5EF4-FFF2-40B4-BE49-F238E27FC236}">
                <a16:creationId xmlns:a16="http://schemas.microsoft.com/office/drawing/2014/main" id="{92313416-9D80-7AE9-28DD-8AF480774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01" r="30667" b="50929"/>
          <a:stretch>
            <a:fillRect/>
          </a:stretch>
        </p:blipFill>
        <p:spPr bwMode="auto">
          <a:xfrm>
            <a:off x="0" y="4402138"/>
            <a:ext cx="8686800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6" name="Picture 6">
            <a:extLst>
              <a:ext uri="{FF2B5EF4-FFF2-40B4-BE49-F238E27FC236}">
                <a16:creationId xmlns:a16="http://schemas.microsoft.com/office/drawing/2014/main" id="{D2B40947-1390-482B-BD71-01BFADF22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81" b="24545"/>
          <a:stretch>
            <a:fillRect/>
          </a:stretch>
        </p:blipFill>
        <p:spPr bwMode="auto">
          <a:xfrm>
            <a:off x="1981200" y="457200"/>
            <a:ext cx="4648200" cy="3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FEB94BB-5047-34CD-FEF8-9DB400B819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rgbClr val="FF0066"/>
                </a:solidFill>
                <a:latin typeface="Comic Sans MS" panose="030F0702030302020204" pitchFamily="66" charset="0"/>
              </a:rPr>
              <a:t>A</a:t>
            </a:r>
            <a:r>
              <a:rPr lang="en-GB" altLang="en-US">
                <a:latin typeface="Comic Sans MS" panose="030F0702030302020204" pitchFamily="66" charset="0"/>
              </a:rPr>
              <a:t>naphase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C092D83-B160-3466-4060-9A084E2628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GB" altLang="en-US">
                <a:latin typeface="Comic Sans MS" panose="030F0702030302020204" pitchFamily="66" charset="0"/>
              </a:rPr>
              <a:t>Chromosomes get pulled </a:t>
            </a:r>
            <a:r>
              <a:rPr lang="en-GB" altLang="en-US" b="1">
                <a:solidFill>
                  <a:srgbClr val="FF0066"/>
                </a:solidFill>
                <a:latin typeface="Comic Sans MS" panose="030F0702030302020204" pitchFamily="66" charset="0"/>
              </a:rPr>
              <a:t>apart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Spindle fibres contract pulling chromatids to the opposite poles of the cell</a:t>
            </a:r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0F3F3778-4FC4-AB4F-F62B-287CCB778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792538"/>
            <a:ext cx="3086100" cy="306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0" name="Picture 6">
            <a:extLst>
              <a:ext uri="{FF2B5EF4-FFF2-40B4-BE49-F238E27FC236}">
                <a16:creationId xmlns:a16="http://schemas.microsoft.com/office/drawing/2014/main" id="{3F461B03-6FB6-EA30-5E19-19D47CF04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3" t="55019" r="28889" b="28624"/>
          <a:stretch>
            <a:fillRect/>
          </a:stretch>
        </p:blipFill>
        <p:spPr bwMode="auto">
          <a:xfrm>
            <a:off x="228600" y="4900613"/>
            <a:ext cx="5029200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231</Words>
  <Application>Microsoft Office PowerPoint</Application>
  <PresentationFormat>On-screen Show (4:3)</PresentationFormat>
  <Paragraphs>71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Times New Roman</vt:lpstr>
      <vt:lpstr>Comic Sans MS</vt:lpstr>
      <vt:lpstr>Arial</vt:lpstr>
      <vt:lpstr>Default Design</vt:lpstr>
      <vt:lpstr>Mitosis and Meiosis</vt:lpstr>
      <vt:lpstr>Mitosis and Meiosis</vt:lpstr>
      <vt:lpstr>Mitosis</vt:lpstr>
      <vt:lpstr>Interphase</vt:lpstr>
      <vt:lpstr>Prophase</vt:lpstr>
      <vt:lpstr>PowerPoint Presentation</vt:lpstr>
      <vt:lpstr>Metaphase</vt:lpstr>
      <vt:lpstr>PowerPoint Presentation</vt:lpstr>
      <vt:lpstr>Anaphase</vt:lpstr>
      <vt:lpstr>Telophase</vt:lpstr>
      <vt:lpstr>PowerPoint Presentation</vt:lpstr>
      <vt:lpstr>PowerPoint Presentation</vt:lpstr>
      <vt:lpstr>PowerPoint Presentation</vt:lpstr>
      <vt:lpstr>Meiosis</vt:lpstr>
      <vt:lpstr>PowerPoint Presentation</vt:lpstr>
      <vt:lpstr>PowerPoint Presentation</vt:lpstr>
    </vt:vector>
  </TitlesOfParts>
  <Company>khs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Mitosis and Meiosis</dc:title>
  <dc:creator>hhashmi</dc:creator>
  <cp:lastModifiedBy>Nayan GRIFFITHS</cp:lastModifiedBy>
  <cp:revision>3</cp:revision>
  <dcterms:created xsi:type="dcterms:W3CDTF">2008-11-03T16:15:05Z</dcterms:created>
  <dcterms:modified xsi:type="dcterms:W3CDTF">2023-03-14T11:36:47Z</dcterms:modified>
</cp:coreProperties>
</file>