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9.xml" ContentType="application/vnd.openxmlformats-officedocument.presentationml.tags+xml"/>
  <Override PartName="/ppt/notesSlides/notesSlide13.xml" ContentType="application/vnd.openxmlformats-officedocument.presentationml.notesSlide+xml"/>
  <Override PartName="/ppt/tags/tag10.xml" ContentType="application/vnd.openxmlformats-officedocument.presentationml.tags+xml"/>
  <Override PartName="/ppt/notesSlides/notesSlide14.xml" ContentType="application/vnd.openxmlformats-officedocument.presentationml.notesSlide+xml"/>
  <Override PartName="/ppt/tags/tag11.xml" ContentType="application/vnd.openxmlformats-officedocument.presentationml.tags+xml"/>
  <Override PartName="/ppt/notesSlides/notesSlide15.xml" ContentType="application/vnd.openxmlformats-officedocument.presentationml.notesSlide+xml"/>
  <Override PartName="/ppt/tags/tag12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19"/>
  </p:notesMasterIdLst>
  <p:sldIdLst>
    <p:sldId id="256" r:id="rId2"/>
    <p:sldId id="258" r:id="rId3"/>
    <p:sldId id="271" r:id="rId4"/>
    <p:sldId id="288" r:id="rId5"/>
    <p:sldId id="291" r:id="rId6"/>
    <p:sldId id="259" r:id="rId7"/>
    <p:sldId id="260" r:id="rId8"/>
    <p:sldId id="285" r:id="rId9"/>
    <p:sldId id="286" r:id="rId10"/>
    <p:sldId id="262" r:id="rId11"/>
    <p:sldId id="289" r:id="rId12"/>
    <p:sldId id="290" r:id="rId13"/>
    <p:sldId id="264" r:id="rId14"/>
    <p:sldId id="287" r:id="rId15"/>
    <p:sldId id="273" r:id="rId16"/>
    <p:sldId id="281" r:id="rId17"/>
    <p:sldId id="29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6" autoAdjust="0"/>
    <p:restoredTop sz="86371" autoAdjust="0"/>
  </p:normalViewPr>
  <p:slideViewPr>
    <p:cSldViewPr>
      <p:cViewPr varScale="1">
        <p:scale>
          <a:sx n="90" d="100"/>
          <a:sy n="90" d="100"/>
        </p:scale>
        <p:origin x="96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2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>
            <a:extLst>
              <a:ext uri="{FF2B5EF4-FFF2-40B4-BE49-F238E27FC236}">
                <a16:creationId xmlns:a16="http://schemas.microsoft.com/office/drawing/2014/main" id="{24B40776-6CD4-083A-E405-A1B9B9863C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02083" name="Rectangle 3">
            <a:extLst>
              <a:ext uri="{FF2B5EF4-FFF2-40B4-BE49-F238E27FC236}">
                <a16:creationId xmlns:a16="http://schemas.microsoft.com/office/drawing/2014/main" id="{D40EED0C-D171-6E39-8240-317CA5C468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02084" name="Rectangle 4">
            <a:extLst>
              <a:ext uri="{FF2B5EF4-FFF2-40B4-BE49-F238E27FC236}">
                <a16:creationId xmlns:a16="http://schemas.microsoft.com/office/drawing/2014/main" id="{AAFAECB4-0F6C-FBDA-C388-29C8DCCC773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2085" name="Rectangle 5">
            <a:extLst>
              <a:ext uri="{FF2B5EF4-FFF2-40B4-BE49-F238E27FC236}">
                <a16:creationId xmlns:a16="http://schemas.microsoft.com/office/drawing/2014/main" id="{FAE5356E-B080-D157-4A4F-AE0E0F3A01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2086" name="Rectangle 6">
            <a:extLst>
              <a:ext uri="{FF2B5EF4-FFF2-40B4-BE49-F238E27FC236}">
                <a16:creationId xmlns:a16="http://schemas.microsoft.com/office/drawing/2014/main" id="{76C35BC8-0D5A-37CD-A04F-C76C706852B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02087" name="Rectangle 7">
            <a:extLst>
              <a:ext uri="{FF2B5EF4-FFF2-40B4-BE49-F238E27FC236}">
                <a16:creationId xmlns:a16="http://schemas.microsoft.com/office/drawing/2014/main" id="{009180DC-467B-06DF-1259-EA2DC2F05B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D2A4DF-07A2-4398-B2F1-D65948EA2C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9FBA97-1CA4-518D-CD80-87E924B163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1B077-8B54-4B23-B141-46169461059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18466" name="Rectangle 2">
            <a:extLst>
              <a:ext uri="{FF2B5EF4-FFF2-40B4-BE49-F238E27FC236}">
                <a16:creationId xmlns:a16="http://schemas.microsoft.com/office/drawing/2014/main" id="{8A9736DC-DC9F-8E5D-F116-2F99C37471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50CB8871-A1BE-E1B1-6CF9-A11632E73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6F241F-ABD3-01EA-15F8-3201F5A04F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75F360-E251-4D3A-B6F4-748BB4956CA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09250" name="Rectangle 2">
            <a:extLst>
              <a:ext uri="{FF2B5EF4-FFF2-40B4-BE49-F238E27FC236}">
                <a16:creationId xmlns:a16="http://schemas.microsoft.com/office/drawing/2014/main" id="{A8AEDBBB-FC9E-B177-C7DE-A854D29EC6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>
            <a:extLst>
              <a:ext uri="{FF2B5EF4-FFF2-40B4-BE49-F238E27FC236}">
                <a16:creationId xmlns:a16="http://schemas.microsoft.com/office/drawing/2014/main" id="{7E7E9BA9-36D5-45D1-6BCB-C9167B4A7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CC82764-FF98-4BA2-CFA8-BA74116D10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98EF0-8EDA-46B2-82B0-49BE6D349E9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08226" name="Rectangle 2">
            <a:extLst>
              <a:ext uri="{FF2B5EF4-FFF2-40B4-BE49-F238E27FC236}">
                <a16:creationId xmlns:a16="http://schemas.microsoft.com/office/drawing/2014/main" id="{34744B05-6AD4-ECC3-D910-77D83CD835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>
            <a:extLst>
              <a:ext uri="{FF2B5EF4-FFF2-40B4-BE49-F238E27FC236}">
                <a16:creationId xmlns:a16="http://schemas.microsoft.com/office/drawing/2014/main" id="{0F4A0445-39A4-E826-5A23-646879D50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F10612D-32DE-7128-2DAF-45A5E72CB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6A66D1-40F0-46FE-B67E-A36BA549A88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07202" name="Rectangle 2">
            <a:extLst>
              <a:ext uri="{FF2B5EF4-FFF2-40B4-BE49-F238E27FC236}">
                <a16:creationId xmlns:a16="http://schemas.microsoft.com/office/drawing/2014/main" id="{18936D16-2672-9406-FDC2-8CD0120DE6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>
            <a:extLst>
              <a:ext uri="{FF2B5EF4-FFF2-40B4-BE49-F238E27FC236}">
                <a16:creationId xmlns:a16="http://schemas.microsoft.com/office/drawing/2014/main" id="{05A14FE2-1FBB-4653-D923-C59711598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80C58E-41C0-D6EF-1501-EB7814B1C3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AFBCF-2207-4D87-B627-F75F064F49E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06178" name="Rectangle 2">
            <a:extLst>
              <a:ext uri="{FF2B5EF4-FFF2-40B4-BE49-F238E27FC236}">
                <a16:creationId xmlns:a16="http://schemas.microsoft.com/office/drawing/2014/main" id="{588E76C7-1A82-827D-BC8C-28D5DF5791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>
            <a:extLst>
              <a:ext uri="{FF2B5EF4-FFF2-40B4-BE49-F238E27FC236}">
                <a16:creationId xmlns:a16="http://schemas.microsoft.com/office/drawing/2014/main" id="{C577E777-E9AD-0D65-FE5D-01662FADD9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4F6FC4-D933-2A2E-CF42-F52C1C5817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3F744-93DF-4FD5-8E4F-B654F0E55E8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3CA77ED5-86EA-4641-7A53-A36FA36FBE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>
            <a:extLst>
              <a:ext uri="{FF2B5EF4-FFF2-40B4-BE49-F238E27FC236}">
                <a16:creationId xmlns:a16="http://schemas.microsoft.com/office/drawing/2014/main" id="{1E3FFAD9-D71E-1EF8-0FE7-4BA75834E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FDDAF6-8EA6-D8AC-147F-113D2A1CD7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9A2ABB-AC25-4F74-A555-CAFCC5F8359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700D5FDA-2003-B17E-5544-80EC3A13E2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2CBC473F-D73B-6AF6-D980-66F18372C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F3F572F-8C8E-35CD-B78E-342DF65F2E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F3C056-87D0-412F-B0E1-EA4811E8ED6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0044BD64-34A8-6176-4816-6B9045E4EE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E46B3FF0-8D6E-C421-8990-4809807C2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1A5160A-F373-7C55-17BB-64AA1AEB04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05C014-A6B7-4469-863E-9EBDE1D2CA9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25634" name="Rectangle 2">
            <a:extLst>
              <a:ext uri="{FF2B5EF4-FFF2-40B4-BE49-F238E27FC236}">
                <a16:creationId xmlns:a16="http://schemas.microsoft.com/office/drawing/2014/main" id="{50EE81BA-D5FB-F905-0C0C-67A1FD0C2B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72A74D0A-476B-526C-186B-0E313C196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8DC7E1-5BD7-E4E9-40E2-E305E8E44B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742D97-FF32-487D-8DDC-5B279C4D194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17442" name="Rectangle 2">
            <a:extLst>
              <a:ext uri="{FF2B5EF4-FFF2-40B4-BE49-F238E27FC236}">
                <a16:creationId xmlns:a16="http://schemas.microsoft.com/office/drawing/2014/main" id="{4A985FA3-3D4D-90E9-FE90-F77AA4AC17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>
            <a:extLst>
              <a:ext uri="{FF2B5EF4-FFF2-40B4-BE49-F238E27FC236}">
                <a16:creationId xmlns:a16="http://schemas.microsoft.com/office/drawing/2014/main" id="{D128EC5C-587D-DB65-A352-796D08E0A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7BCEC97-A653-7A35-F7BE-07D32273C9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39A68-5630-4866-ADD6-60877A4F597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16418" name="Rectangle 2">
            <a:extLst>
              <a:ext uri="{FF2B5EF4-FFF2-40B4-BE49-F238E27FC236}">
                <a16:creationId xmlns:a16="http://schemas.microsoft.com/office/drawing/2014/main" id="{5F723ADD-25E1-3A51-DACA-693845F1D8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F746D7C5-600F-6CC6-A6AB-CCFBFD956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DB4746-2282-D2DC-7D55-271ECBA7D6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8E9918-0EC8-4C70-9F92-F2C9E2BE0BD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15394" name="Rectangle 2">
            <a:extLst>
              <a:ext uri="{FF2B5EF4-FFF2-40B4-BE49-F238E27FC236}">
                <a16:creationId xmlns:a16="http://schemas.microsoft.com/office/drawing/2014/main" id="{7016D4B4-5649-CDD7-786A-68EA4C6870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>
            <a:extLst>
              <a:ext uri="{FF2B5EF4-FFF2-40B4-BE49-F238E27FC236}">
                <a16:creationId xmlns:a16="http://schemas.microsoft.com/office/drawing/2014/main" id="{E11F833D-0A1F-04C1-1E1D-53F094627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D2D61F-BF57-1567-F3CE-80E35A7A8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94F8D-1548-429A-AD03-A4DC3201DF1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991B8027-6A97-CC98-AD64-84DC33C84F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>
            <a:extLst>
              <a:ext uri="{FF2B5EF4-FFF2-40B4-BE49-F238E27FC236}">
                <a16:creationId xmlns:a16="http://schemas.microsoft.com/office/drawing/2014/main" id="{64F586B7-93CA-8853-0F57-1F5358BFD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E7F52C-DAE0-8C7A-F2A5-F0DFC3A174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FECD9-5889-4825-A075-9A6AC928A78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13346" name="Rectangle 2">
            <a:extLst>
              <a:ext uri="{FF2B5EF4-FFF2-40B4-BE49-F238E27FC236}">
                <a16:creationId xmlns:a16="http://schemas.microsoft.com/office/drawing/2014/main" id="{1D5F7516-4ABE-AE1C-E21D-57F4728362C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>
            <a:extLst>
              <a:ext uri="{FF2B5EF4-FFF2-40B4-BE49-F238E27FC236}">
                <a16:creationId xmlns:a16="http://schemas.microsoft.com/office/drawing/2014/main" id="{76BB933F-8087-8A0D-049E-769F57B605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C587B0-6F26-8516-C291-405908BA87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7DB416-8843-495B-95A2-AE5B9FB9696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12322" name="Rectangle 2">
            <a:extLst>
              <a:ext uri="{FF2B5EF4-FFF2-40B4-BE49-F238E27FC236}">
                <a16:creationId xmlns:a16="http://schemas.microsoft.com/office/drawing/2014/main" id="{4E66013E-DC01-55D9-CA18-D57A4FC09C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>
            <a:extLst>
              <a:ext uri="{FF2B5EF4-FFF2-40B4-BE49-F238E27FC236}">
                <a16:creationId xmlns:a16="http://schemas.microsoft.com/office/drawing/2014/main" id="{6F73BECB-C69D-33FA-A3ED-D5A1E4E65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F72921-2B78-2006-1CE7-808552C708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B7B3E-CD37-48C2-9984-67783C61BFB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11298" name="Rectangle 2">
            <a:extLst>
              <a:ext uri="{FF2B5EF4-FFF2-40B4-BE49-F238E27FC236}">
                <a16:creationId xmlns:a16="http://schemas.microsoft.com/office/drawing/2014/main" id="{B83907A5-4CF0-38D9-B408-25058E5EAF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>
            <a:extLst>
              <a:ext uri="{FF2B5EF4-FFF2-40B4-BE49-F238E27FC236}">
                <a16:creationId xmlns:a16="http://schemas.microsoft.com/office/drawing/2014/main" id="{B62D5558-FC78-5CFD-FC01-357F46C7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E056B71-B1DC-EF31-6CA9-900E452B4C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2E704-3C94-4D8B-AE6D-E4870AD4467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10274" name="Rectangle 2">
            <a:extLst>
              <a:ext uri="{FF2B5EF4-FFF2-40B4-BE49-F238E27FC236}">
                <a16:creationId xmlns:a16="http://schemas.microsoft.com/office/drawing/2014/main" id="{A3B7B820-04A4-2951-68BD-AE41C19FDE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>
            <a:extLst>
              <a:ext uri="{FF2B5EF4-FFF2-40B4-BE49-F238E27FC236}">
                <a16:creationId xmlns:a16="http://schemas.microsoft.com/office/drawing/2014/main" id="{A9B78B60-F945-B58B-A632-308750BDD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586" name="Group 2">
            <a:extLst>
              <a:ext uri="{FF2B5EF4-FFF2-40B4-BE49-F238E27FC236}">
                <a16:creationId xmlns:a16="http://schemas.microsoft.com/office/drawing/2014/main" id="{6A86CBAB-DC66-FA2F-7725-747B79A760E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323587" name="Rectangle 3">
              <a:extLst>
                <a:ext uri="{FF2B5EF4-FFF2-40B4-BE49-F238E27FC236}">
                  <a16:creationId xmlns:a16="http://schemas.microsoft.com/office/drawing/2014/main" id="{FDC22E06-CED9-A76F-7886-CF37C0ACA3D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588" name="Rectangle 4">
              <a:extLst>
                <a:ext uri="{FF2B5EF4-FFF2-40B4-BE49-F238E27FC236}">
                  <a16:creationId xmlns:a16="http://schemas.microsoft.com/office/drawing/2014/main" id="{443BA255-6EAE-BA20-9993-740DE424A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3589" name="Line 5">
              <a:extLst>
                <a:ext uri="{FF2B5EF4-FFF2-40B4-BE49-F238E27FC236}">
                  <a16:creationId xmlns:a16="http://schemas.microsoft.com/office/drawing/2014/main" id="{77D4E6EB-7427-1641-0478-E8A86231B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23590" name="Rectangle 6">
            <a:extLst>
              <a:ext uri="{FF2B5EF4-FFF2-40B4-BE49-F238E27FC236}">
                <a16:creationId xmlns:a16="http://schemas.microsoft.com/office/drawing/2014/main" id="{7762C8DD-7198-AD6E-B7A9-441093E78F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23591" name="Rectangle 7">
            <a:extLst>
              <a:ext uri="{FF2B5EF4-FFF2-40B4-BE49-F238E27FC236}">
                <a16:creationId xmlns:a16="http://schemas.microsoft.com/office/drawing/2014/main" id="{A3F20A6B-3985-9C5C-BEF9-2730D87ED5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23592" name="Rectangle 8">
            <a:extLst>
              <a:ext uri="{FF2B5EF4-FFF2-40B4-BE49-F238E27FC236}">
                <a16:creationId xmlns:a16="http://schemas.microsoft.com/office/drawing/2014/main" id="{8EC63030-2517-5630-35A5-1E0E9BFB36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23593" name="Rectangle 9">
            <a:extLst>
              <a:ext uri="{FF2B5EF4-FFF2-40B4-BE49-F238E27FC236}">
                <a16:creationId xmlns:a16="http://schemas.microsoft.com/office/drawing/2014/main" id="{6B1AEBA7-CBB3-073A-1FBD-211FA45AFF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23594" name="Rectangle 10">
            <a:extLst>
              <a:ext uri="{FF2B5EF4-FFF2-40B4-BE49-F238E27FC236}">
                <a16:creationId xmlns:a16="http://schemas.microsoft.com/office/drawing/2014/main" id="{30F9042C-7C87-6220-710D-4A03753299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A495AC6-CDF9-4EBF-8F58-FAE7ACE717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3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0" grpId="0"/>
      <p:bldP spid="323591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EF085-2259-F8B8-16A2-896F5C6A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A37F1-CCBC-6CE4-ECA3-154476CB8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07430-FE1F-9C38-D70D-EA747AB7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E18CC-4FAD-5BBA-950F-B15A88D0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4D3-6D77-ABE5-9664-167A3BD8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F5BDB-AE8E-4680-951D-D91CEF9EAE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471409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145971-0D57-BB51-11FA-8AA1AFDEA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9A104-D0D6-F21E-529B-F7DC33F83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A91D1-2432-B1E4-B079-F313BF6A6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1C2E0-1C51-D99D-3ABD-E3862AEF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1D572-65C2-E43C-2FFE-4BF6798B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168FA-9BF1-4793-B832-0DCC33D266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3701470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33E78-8923-D14F-FABE-DF2425C7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F85F6-BC94-55DC-1AF8-2175581BBC3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B957E781-06E9-F554-138C-7ECF71C48803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D8EC0-E271-3FDD-38F0-6876BFD0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F06F3-6244-1482-4C0F-43C61279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0BD56-78DA-ADDF-B8BB-417E9339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74C9137-04BF-4C4F-A7C5-BB4C319268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732218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280F-7EB0-410B-76F8-6A7A9205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38A95-9E51-A394-0900-6FF0BF0DA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ACEDB-25EC-A509-7082-57F7230E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B83BF-93B0-5C5B-A73E-DE60826CF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1C59A-FC19-C963-63B3-5CBA6225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EA481-7F2F-4AA0-9FBF-28B17665DF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195518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670F6-EBCE-F460-3C17-087B90F7A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CD425-0663-6F3E-5D50-233993B2F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CE250-29F6-03A0-454F-01FB58E52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6504D-0859-AE7C-D402-3C4966D7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9E8A8-DCC0-A5DC-880F-2267C4AE2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15048-D5A8-4ACD-97A4-D65359EB29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583919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8599F-681E-8C93-0D23-DAAF8961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6B6BE-4923-6018-2BF6-E973D4A34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3B01D-B6FC-D125-741F-66AD62D21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806530-52E3-9E27-6355-B831901A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B7458-0CEF-F738-7C53-59EB8D4EA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CE18A1-39E2-CAF2-6384-6E38149E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02F62-15F3-49C6-A42B-9E2AB63E9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188921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123B6-5A60-8D5B-3268-1FF0A25E8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9E8CD-9973-D366-1FF5-C229C5AC7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524A51-D914-016A-C067-6D7F9AD4E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3BD1D3-1493-A5D7-79CE-9A164CF28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EF2F7-BE1C-3C2A-7C7E-AC86CA4A7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752D8E-0B48-9FF7-B7D9-E0EBDC92A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9463F4-5870-F08E-EC37-61890A30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2EB0E8-4625-2F11-AABA-E4039970A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84C20-B956-4BDA-A7E9-D5CE72D576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956503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53CE1-BE1E-89A5-47CA-5B09C8B0C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23EF93-EBB5-6C86-95F7-B8744139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CFDDB8-2FD7-55AC-3625-238EE68D1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D608E-3113-D079-64E6-01C6EEBA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EB562-0DD6-4A7D-A2FB-D5E4E93A5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79493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3414A-B914-8BA2-8AD0-30BD7320A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383BA8-A507-B2F4-E728-623AE758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1D301-0C02-75AE-8599-FF282C04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17DBB-487B-4B3A-AF68-D85353F5A2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475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5E4A-296C-9145-62A4-CAF33DC6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B985C-5065-FE33-4B8D-8B374D48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5AE63-00D6-30EF-A0EC-090F223AD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378FD-14C7-C03E-0025-1E686AA9D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DE0E0-6911-2B04-CB59-2856C7989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F01AE-CC1B-96D8-0B28-CAB858127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444B8-2AA0-4A7A-8E94-B26D4C5BF5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25814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2388-80AE-9AC3-595F-61346AA29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370505-1953-3FF3-2A1B-AAF3C5B6F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3DB68-EBBD-55F8-7BF0-7E9C6569F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B3997D-4786-3B7E-3268-6DDCB8EA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34C0E-EB3A-6065-5707-B288BC351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E4837-16E5-7668-2E65-A610CF9A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FEA0D-6308-4D40-9CC8-EAEC9CDE1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2941800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2" name="Group 2">
            <a:extLst>
              <a:ext uri="{FF2B5EF4-FFF2-40B4-BE49-F238E27FC236}">
                <a16:creationId xmlns:a16="http://schemas.microsoft.com/office/drawing/2014/main" id="{3EF98980-1A6C-B791-F4DD-2E237B938389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322563" name="Rectangle 3">
              <a:extLst>
                <a:ext uri="{FF2B5EF4-FFF2-40B4-BE49-F238E27FC236}">
                  <a16:creationId xmlns:a16="http://schemas.microsoft.com/office/drawing/2014/main" id="{ABDDF44D-529D-D875-AAB9-90F556F59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564" name="Rectangle 4">
              <a:extLst>
                <a:ext uri="{FF2B5EF4-FFF2-40B4-BE49-F238E27FC236}">
                  <a16:creationId xmlns:a16="http://schemas.microsoft.com/office/drawing/2014/main" id="{A429C968-9930-10F1-F246-F3DAB888379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22565" name="Line 5">
              <a:extLst>
                <a:ext uri="{FF2B5EF4-FFF2-40B4-BE49-F238E27FC236}">
                  <a16:creationId xmlns:a16="http://schemas.microsoft.com/office/drawing/2014/main" id="{1203562B-D0CC-9B7D-B18D-A17157E79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22566" name="Rectangle 6">
            <a:extLst>
              <a:ext uri="{FF2B5EF4-FFF2-40B4-BE49-F238E27FC236}">
                <a16:creationId xmlns:a16="http://schemas.microsoft.com/office/drawing/2014/main" id="{1F6DA7BA-BF82-88B4-F64C-2E59A68D5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2567" name="Rectangle 7">
            <a:extLst>
              <a:ext uri="{FF2B5EF4-FFF2-40B4-BE49-F238E27FC236}">
                <a16:creationId xmlns:a16="http://schemas.microsoft.com/office/drawing/2014/main" id="{37B413AE-3ABA-AA20-7EE9-5A0BA7A9D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2568" name="Rectangle 8">
            <a:extLst>
              <a:ext uri="{FF2B5EF4-FFF2-40B4-BE49-F238E27FC236}">
                <a16:creationId xmlns:a16="http://schemas.microsoft.com/office/drawing/2014/main" id="{A1B8F9BA-040A-105C-F738-D57A76026FC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322569" name="Rectangle 9">
            <a:extLst>
              <a:ext uri="{FF2B5EF4-FFF2-40B4-BE49-F238E27FC236}">
                <a16:creationId xmlns:a16="http://schemas.microsoft.com/office/drawing/2014/main" id="{5D69183B-42EA-BBFC-2DE4-868C9FBF53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en-US"/>
          </a:p>
        </p:txBody>
      </p:sp>
      <p:sp>
        <p:nvSpPr>
          <p:cNvPr id="322570" name="Rectangle 10">
            <a:extLst>
              <a:ext uri="{FF2B5EF4-FFF2-40B4-BE49-F238E27FC236}">
                <a16:creationId xmlns:a16="http://schemas.microsoft.com/office/drawing/2014/main" id="{36ACE0FF-8104-468D-5BD4-5766AE732D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DB67975-C2E5-4D01-A024-94E111BCD3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</p:sldLayoutIdLst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2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2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2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2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2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2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2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2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2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2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2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2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2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2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25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6" grpId="0"/>
      <p:bldP spid="322567" grpId="0" build="p"/>
    </p:bldLst>
  </p:timing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hyperlink" Target="http://www.library.villanova.edu/html2/lib/mendel/mendexhib.htm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6" Type="http://schemas.openxmlformats.org/officeDocument/2006/relationships/hyperlink" Target="http://www.netspace.org/MendelWeb/MWpaptoc.html" TargetMode="External"/><Relationship Id="rId5" Type="http://schemas.openxmlformats.org/officeDocument/2006/relationships/hyperlink" Target="http://www.accessexcellence.org/AB/BC/Gregor_Mendel.html" TargetMode="External"/><Relationship Id="rId4" Type="http://schemas.openxmlformats.org/officeDocument/2006/relationships/hyperlink" Target="http://205.180.85.40/w/pc.cgi?mid=10866&amp;sid=727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villanova.edu/html2/lib/mendel/expergarden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5.png"/><Relationship Id="rId4" Type="http://schemas.openxmlformats.org/officeDocument/2006/relationships/hyperlink" Target="http://www.netspace.org/MendelWeb/images/dianthu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DC43301-F47E-5D35-5002-97DF765CEB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143000"/>
            <a:ext cx="7772400" cy="1600200"/>
          </a:xfrm>
        </p:spPr>
        <p:txBody>
          <a:bodyPr/>
          <a:lstStyle/>
          <a:p>
            <a:r>
              <a:rPr lang="en-US" altLang="en-US"/>
              <a:t>Gregor Mendel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C7FD21E-A198-4530-4109-5BA2B5AA70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 b="1"/>
              <a:t>Group 1</a:t>
            </a:r>
          </a:p>
          <a:p>
            <a:pPr>
              <a:lnSpc>
                <a:spcPct val="90000"/>
              </a:lnSpc>
            </a:pPr>
            <a:r>
              <a:rPr lang="en-US" altLang="en-US" sz="2200"/>
              <a:t>Kristen Enriquez</a:t>
            </a:r>
          </a:p>
          <a:p>
            <a:pPr>
              <a:lnSpc>
                <a:spcPct val="90000"/>
              </a:lnSpc>
            </a:pPr>
            <a:r>
              <a:rPr lang="en-US" altLang="en-US" sz="2200"/>
              <a:t>Cassandra Rojas</a:t>
            </a:r>
          </a:p>
          <a:p>
            <a:pPr>
              <a:lnSpc>
                <a:spcPct val="90000"/>
              </a:lnSpc>
            </a:pPr>
            <a:r>
              <a:rPr lang="en-US" altLang="en-US" sz="2200"/>
              <a:t>William Zuniga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Melissa Medrano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3" name="Rectangle 5">
            <a:extLst>
              <a:ext uri="{FF2B5EF4-FFF2-40B4-BE49-F238E27FC236}">
                <a16:creationId xmlns:a16="http://schemas.microsoft.com/office/drawing/2014/main" id="{0D42CED4-0681-EAE3-F844-C6B49B4A5B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Mendel’s laws of heredity</a:t>
            </a:r>
          </a:p>
        </p:txBody>
      </p:sp>
      <p:sp>
        <p:nvSpPr>
          <p:cNvPr id="222214" name="Rectangle 6">
            <a:extLst>
              <a:ext uri="{FF2B5EF4-FFF2-40B4-BE49-F238E27FC236}">
                <a16:creationId xmlns:a16="http://schemas.microsoft.com/office/drawing/2014/main" id="{51AD9A80-CE3A-144E-C954-9D4F6B546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latin typeface="Baskerville Old Face" panose="02020602080505020303" pitchFamily="18" charset="0"/>
              </a:rPr>
              <a:t>From his studies, Mendel derived certain basic laws of heredity:</a:t>
            </a:r>
            <a:r>
              <a:rPr lang="en-US" altLang="en-US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>
                <a:latin typeface="Baskerville Old Face" panose="02020602080505020303" pitchFamily="18" charset="0"/>
              </a:rPr>
              <a:t>Hereditary factors do not combine, but are passed intact; 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Baskerville Old Face" panose="02020602080505020303" pitchFamily="18" charset="0"/>
              </a:rPr>
              <a:t>Each member of the parental generation transmits only half of its hereditary factors to each offspring (with certain factors "dominant" over others); 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Baskerville Old Face" panose="02020602080505020303" pitchFamily="18" charset="0"/>
              </a:rPr>
              <a:t> Different offspring of the same parents receive different sets of hereditary factors.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Text Box 2">
            <a:extLst>
              <a:ext uri="{FF2B5EF4-FFF2-40B4-BE49-F238E27FC236}">
                <a16:creationId xmlns:a16="http://schemas.microsoft.com/office/drawing/2014/main" id="{3C8C3CE1-8161-7012-7146-AE23E014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810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7987" name="Line 3">
            <a:extLst>
              <a:ext uri="{FF2B5EF4-FFF2-40B4-BE49-F238E27FC236}">
                <a16:creationId xmlns:a16="http://schemas.microsoft.com/office/drawing/2014/main" id="{FA8C423B-8CC5-05D9-4D93-55FEC40D79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33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88" name="Text Box 4">
            <a:extLst>
              <a:ext uri="{FF2B5EF4-FFF2-40B4-BE49-F238E27FC236}">
                <a16:creationId xmlns:a16="http://schemas.microsoft.com/office/drawing/2014/main" id="{1A164DF1-771B-8BA4-B456-E7D9E36F5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10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7989" name="Line 5">
            <a:extLst>
              <a:ext uri="{FF2B5EF4-FFF2-40B4-BE49-F238E27FC236}">
                <a16:creationId xmlns:a16="http://schemas.microsoft.com/office/drawing/2014/main" id="{CECFB06D-FD36-3EC5-BDBD-A1CB5A75D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0" name="Line 6">
            <a:extLst>
              <a:ext uri="{FF2B5EF4-FFF2-40B4-BE49-F238E27FC236}">
                <a16:creationId xmlns:a16="http://schemas.microsoft.com/office/drawing/2014/main" id="{923B2A44-B4D0-663E-E617-D2B94B657D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371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1" name="Line 7">
            <a:extLst>
              <a:ext uri="{FF2B5EF4-FFF2-40B4-BE49-F238E27FC236}">
                <a16:creationId xmlns:a16="http://schemas.microsoft.com/office/drawing/2014/main" id="{97C82286-7AE6-6E6B-BA39-BEE8507FF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2" name="Line 8">
            <a:extLst>
              <a:ext uri="{FF2B5EF4-FFF2-40B4-BE49-F238E27FC236}">
                <a16:creationId xmlns:a16="http://schemas.microsoft.com/office/drawing/2014/main" id="{92D954D3-27B7-69FC-EECF-A4B0FE80C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3" name="Text Box 9">
            <a:extLst>
              <a:ext uri="{FF2B5EF4-FFF2-40B4-BE49-F238E27FC236}">
                <a16:creationId xmlns:a16="http://schemas.microsoft.com/office/drawing/2014/main" id="{93B0E54A-D91D-EB7D-DCE3-2807F10CF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5240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7994" name="Text Box 10">
            <a:extLst>
              <a:ext uri="{FF2B5EF4-FFF2-40B4-BE49-F238E27FC236}">
                <a16:creationId xmlns:a16="http://schemas.microsoft.com/office/drawing/2014/main" id="{87AD8920-7FAC-3940-8F53-7ADCCD16B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002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7995" name="Line 11">
            <a:extLst>
              <a:ext uri="{FF2B5EF4-FFF2-40B4-BE49-F238E27FC236}">
                <a16:creationId xmlns:a16="http://schemas.microsoft.com/office/drawing/2014/main" id="{059942CB-9437-DA22-54EF-DC79FC53B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6" name="Text Box 12">
            <a:extLst>
              <a:ext uri="{FF2B5EF4-FFF2-40B4-BE49-F238E27FC236}">
                <a16:creationId xmlns:a16="http://schemas.microsoft.com/office/drawing/2014/main" id="{F5C2188F-13BA-0757-8FB3-A751A39F8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6002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7997" name="Line 13">
            <a:extLst>
              <a:ext uri="{FF2B5EF4-FFF2-40B4-BE49-F238E27FC236}">
                <a16:creationId xmlns:a16="http://schemas.microsoft.com/office/drawing/2014/main" id="{961AAC9B-7E95-2231-FEFF-BBE290159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37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998" name="Text Box 14">
            <a:extLst>
              <a:ext uri="{FF2B5EF4-FFF2-40B4-BE49-F238E27FC236}">
                <a16:creationId xmlns:a16="http://schemas.microsoft.com/office/drawing/2014/main" id="{FAB0B3CC-946C-DFB2-4C00-972DE5288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6002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7999" name="Text Box 15">
            <a:extLst>
              <a:ext uri="{FF2B5EF4-FFF2-40B4-BE49-F238E27FC236}">
                <a16:creationId xmlns:a16="http://schemas.microsoft.com/office/drawing/2014/main" id="{5B304561-5D0A-D7A4-1C85-D114FD98E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57200"/>
            <a:ext cx="180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Y= Yellow allele</a:t>
            </a:r>
          </a:p>
        </p:txBody>
      </p:sp>
      <p:sp>
        <p:nvSpPr>
          <p:cNvPr id="298000" name="Text Box 16">
            <a:extLst>
              <a:ext uri="{FF2B5EF4-FFF2-40B4-BE49-F238E27FC236}">
                <a16:creationId xmlns:a16="http://schemas.microsoft.com/office/drawing/2014/main" id="{09F717A0-794F-9093-7746-70563A9C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914400"/>
            <a:ext cx="210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     G= Green allele</a:t>
            </a:r>
          </a:p>
        </p:txBody>
      </p:sp>
      <p:sp>
        <p:nvSpPr>
          <p:cNvPr id="298001" name="Line 17">
            <a:extLst>
              <a:ext uri="{FF2B5EF4-FFF2-40B4-BE49-F238E27FC236}">
                <a16:creationId xmlns:a16="http://schemas.microsoft.com/office/drawing/2014/main" id="{697CA905-D3F8-CCF9-128F-CCA850A9E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2" name="Line 18">
            <a:extLst>
              <a:ext uri="{FF2B5EF4-FFF2-40B4-BE49-F238E27FC236}">
                <a16:creationId xmlns:a16="http://schemas.microsoft.com/office/drawing/2014/main" id="{DE808FF0-ABF3-812A-9AA6-E0D0A423F2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286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3" name="Line 19">
            <a:extLst>
              <a:ext uri="{FF2B5EF4-FFF2-40B4-BE49-F238E27FC236}">
                <a16:creationId xmlns:a16="http://schemas.microsoft.com/office/drawing/2014/main" id="{9A5A1D49-D856-400A-7BF2-92C58ABC9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4" name="Line 20">
            <a:extLst>
              <a:ext uri="{FF2B5EF4-FFF2-40B4-BE49-F238E27FC236}">
                <a16:creationId xmlns:a16="http://schemas.microsoft.com/office/drawing/2014/main" id="{396070A0-C497-ADCF-2F04-3E89533EB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5" name="Text Box 21">
            <a:extLst>
              <a:ext uri="{FF2B5EF4-FFF2-40B4-BE49-F238E27FC236}">
                <a16:creationId xmlns:a16="http://schemas.microsoft.com/office/drawing/2014/main" id="{650C9634-B075-A70C-ED4A-06D4BEB31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5908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06" name="Text Box 22">
            <a:extLst>
              <a:ext uri="{FF2B5EF4-FFF2-40B4-BE49-F238E27FC236}">
                <a16:creationId xmlns:a16="http://schemas.microsoft.com/office/drawing/2014/main" id="{0C94FAA6-965C-50E7-882F-FCCA55F64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5908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07" name="Line 23">
            <a:extLst>
              <a:ext uri="{FF2B5EF4-FFF2-40B4-BE49-F238E27FC236}">
                <a16:creationId xmlns:a16="http://schemas.microsoft.com/office/drawing/2014/main" id="{60F23A95-ABE6-D3B1-D126-D02BA58A4C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8" name="Line 24">
            <a:extLst>
              <a:ext uri="{FF2B5EF4-FFF2-40B4-BE49-F238E27FC236}">
                <a16:creationId xmlns:a16="http://schemas.microsoft.com/office/drawing/2014/main" id="{340AB3EB-D49E-09FD-782A-4452F2AFF5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09" name="Text Box 25">
            <a:extLst>
              <a:ext uri="{FF2B5EF4-FFF2-40B4-BE49-F238E27FC236}">
                <a16:creationId xmlns:a16="http://schemas.microsoft.com/office/drawing/2014/main" id="{A83BFE90-5EA4-EC15-323F-97013F561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5908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10" name="Text Box 26">
            <a:extLst>
              <a:ext uri="{FF2B5EF4-FFF2-40B4-BE49-F238E27FC236}">
                <a16:creationId xmlns:a16="http://schemas.microsoft.com/office/drawing/2014/main" id="{DF4CF51C-778E-F1EA-6DF2-B4C507DA8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5908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11" name="Text Box 27">
            <a:extLst>
              <a:ext uri="{FF2B5EF4-FFF2-40B4-BE49-F238E27FC236}">
                <a16:creationId xmlns:a16="http://schemas.microsoft.com/office/drawing/2014/main" id="{A25EC5A2-F3FF-464F-594B-42142DA3D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"/>
            <a:ext cx="164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F1 Generation</a:t>
            </a:r>
          </a:p>
        </p:txBody>
      </p:sp>
      <p:sp>
        <p:nvSpPr>
          <p:cNvPr id="298012" name="Text Box 28">
            <a:extLst>
              <a:ext uri="{FF2B5EF4-FFF2-40B4-BE49-F238E27FC236}">
                <a16:creationId xmlns:a16="http://schemas.microsoft.com/office/drawing/2014/main" id="{14D6B4D8-39EE-26C2-EF64-5676183B8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09800"/>
            <a:ext cx="164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F2 Generation</a:t>
            </a:r>
          </a:p>
        </p:txBody>
      </p:sp>
      <p:sp>
        <p:nvSpPr>
          <p:cNvPr id="298013" name="Line 29">
            <a:extLst>
              <a:ext uri="{FF2B5EF4-FFF2-40B4-BE49-F238E27FC236}">
                <a16:creationId xmlns:a16="http://schemas.microsoft.com/office/drawing/2014/main" id="{1D8DBA46-A292-5E0B-1A6D-8627F7429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895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4" name="Line 30">
            <a:extLst>
              <a:ext uri="{FF2B5EF4-FFF2-40B4-BE49-F238E27FC236}">
                <a16:creationId xmlns:a16="http://schemas.microsoft.com/office/drawing/2014/main" id="{140C4864-3FED-6A29-815B-2E6695C0D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0480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5" name="Line 31">
            <a:extLst>
              <a:ext uri="{FF2B5EF4-FFF2-40B4-BE49-F238E27FC236}">
                <a16:creationId xmlns:a16="http://schemas.microsoft.com/office/drawing/2014/main" id="{A83052F9-47BB-8943-BA35-4716A3AD6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971800"/>
            <a:ext cx="1676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6" name="Line 32">
            <a:extLst>
              <a:ext uri="{FF2B5EF4-FFF2-40B4-BE49-F238E27FC236}">
                <a16:creationId xmlns:a16="http://schemas.microsoft.com/office/drawing/2014/main" id="{4B8E04D5-9F5B-E768-FE6E-DDE9B94D3D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2895600"/>
            <a:ext cx="1524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7" name="Line 33">
            <a:extLst>
              <a:ext uri="{FF2B5EF4-FFF2-40B4-BE49-F238E27FC236}">
                <a16:creationId xmlns:a16="http://schemas.microsoft.com/office/drawing/2014/main" id="{A1AD9E67-574B-6BB5-50B7-BDB0F22D9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191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8" name="Line 34">
            <a:extLst>
              <a:ext uri="{FF2B5EF4-FFF2-40B4-BE49-F238E27FC236}">
                <a16:creationId xmlns:a16="http://schemas.microsoft.com/office/drawing/2014/main" id="{A8E5960C-39B0-AFB4-1F8E-2012EA090C8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19" name="Line 35">
            <a:extLst>
              <a:ext uri="{FF2B5EF4-FFF2-40B4-BE49-F238E27FC236}">
                <a16:creationId xmlns:a16="http://schemas.microsoft.com/office/drawing/2014/main" id="{D9592DE0-F278-C37B-2529-9AE9E9F2F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20" name="Text Box 36">
            <a:extLst>
              <a:ext uri="{FF2B5EF4-FFF2-40B4-BE49-F238E27FC236}">
                <a16:creationId xmlns:a16="http://schemas.microsoft.com/office/drawing/2014/main" id="{7FD9B178-31D6-FBC3-0163-35D8616B3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19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21" name="Line 37">
            <a:extLst>
              <a:ext uri="{FF2B5EF4-FFF2-40B4-BE49-F238E27FC236}">
                <a16:creationId xmlns:a16="http://schemas.microsoft.com/office/drawing/2014/main" id="{5BEA38F4-CB30-27C2-54DD-8A9A6760A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22" name="Line 38">
            <a:extLst>
              <a:ext uri="{FF2B5EF4-FFF2-40B4-BE49-F238E27FC236}">
                <a16:creationId xmlns:a16="http://schemas.microsoft.com/office/drawing/2014/main" id="{1D10A655-6795-148A-E436-0EDBE04E2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23" name="Text Box 39">
            <a:extLst>
              <a:ext uri="{FF2B5EF4-FFF2-40B4-BE49-F238E27FC236}">
                <a16:creationId xmlns:a16="http://schemas.microsoft.com/office/drawing/2014/main" id="{EDF061D7-63E4-8BB4-2117-54135BEDF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724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GB" altLang="en-US"/>
          </a:p>
        </p:txBody>
      </p:sp>
      <p:sp>
        <p:nvSpPr>
          <p:cNvPr id="298024" name="Text Box 40">
            <a:extLst>
              <a:ext uri="{FF2B5EF4-FFF2-40B4-BE49-F238E27FC236}">
                <a16:creationId xmlns:a16="http://schemas.microsoft.com/office/drawing/2014/main" id="{6E10DC84-6B56-6119-B8D6-A8A799680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19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25" name="Text Box 41">
            <a:extLst>
              <a:ext uri="{FF2B5EF4-FFF2-40B4-BE49-F238E27FC236}">
                <a16:creationId xmlns:a16="http://schemas.microsoft.com/office/drawing/2014/main" id="{F56957B9-147F-ADF2-E1EC-E9FDFAB78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19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26" name="Text Box 42">
            <a:extLst>
              <a:ext uri="{FF2B5EF4-FFF2-40B4-BE49-F238E27FC236}">
                <a16:creationId xmlns:a16="http://schemas.microsoft.com/office/drawing/2014/main" id="{0D4E0D6F-3AB9-0003-7773-B74C709E9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27" name="Line 43">
            <a:extLst>
              <a:ext uri="{FF2B5EF4-FFF2-40B4-BE49-F238E27FC236}">
                <a16:creationId xmlns:a16="http://schemas.microsoft.com/office/drawing/2014/main" id="{8A72AF2D-7772-154C-0D21-05CF5C1E63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28" name="Line 44">
            <a:extLst>
              <a:ext uri="{FF2B5EF4-FFF2-40B4-BE49-F238E27FC236}">
                <a16:creationId xmlns:a16="http://schemas.microsoft.com/office/drawing/2014/main" id="{601B316B-32E1-D0BB-CDF6-2E130D6B0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29" name="Line 45">
            <a:extLst>
              <a:ext uri="{FF2B5EF4-FFF2-40B4-BE49-F238E27FC236}">
                <a16:creationId xmlns:a16="http://schemas.microsoft.com/office/drawing/2014/main" id="{C4818453-8CED-73FF-F976-7590EC443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30" name="Text Box 46">
            <a:extLst>
              <a:ext uri="{FF2B5EF4-FFF2-40B4-BE49-F238E27FC236}">
                <a16:creationId xmlns:a16="http://schemas.microsoft.com/office/drawing/2014/main" id="{43285628-D499-9E3E-A884-8E86D15A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419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31" name="Text Box 47">
            <a:extLst>
              <a:ext uri="{FF2B5EF4-FFF2-40B4-BE49-F238E27FC236}">
                <a16:creationId xmlns:a16="http://schemas.microsoft.com/office/drawing/2014/main" id="{FADC8A7F-5B8D-C49F-7BDE-35E2D5FE8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419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GB" altLang="en-US"/>
          </a:p>
        </p:txBody>
      </p:sp>
      <p:sp>
        <p:nvSpPr>
          <p:cNvPr id="298032" name="Text Box 48">
            <a:extLst>
              <a:ext uri="{FF2B5EF4-FFF2-40B4-BE49-F238E27FC236}">
                <a16:creationId xmlns:a16="http://schemas.microsoft.com/office/drawing/2014/main" id="{91022E69-8ECF-F894-CCB6-B20691DAA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3434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33" name="Line 49">
            <a:extLst>
              <a:ext uri="{FF2B5EF4-FFF2-40B4-BE49-F238E27FC236}">
                <a16:creationId xmlns:a16="http://schemas.microsoft.com/office/drawing/2014/main" id="{31322A14-5182-5DA3-412D-21B775E8B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34" name="Line 50">
            <a:extLst>
              <a:ext uri="{FF2B5EF4-FFF2-40B4-BE49-F238E27FC236}">
                <a16:creationId xmlns:a16="http://schemas.microsoft.com/office/drawing/2014/main" id="{0279F30F-87AF-D910-4B31-9A571B88BC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35" name="Text Box 51">
            <a:extLst>
              <a:ext uri="{FF2B5EF4-FFF2-40B4-BE49-F238E27FC236}">
                <a16:creationId xmlns:a16="http://schemas.microsoft.com/office/drawing/2014/main" id="{EF3E185C-DCDE-6CAE-EC35-D6548A32A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3434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36" name="Text Box 52">
            <a:extLst>
              <a:ext uri="{FF2B5EF4-FFF2-40B4-BE49-F238E27FC236}">
                <a16:creationId xmlns:a16="http://schemas.microsoft.com/office/drawing/2014/main" id="{E5CE751F-2241-7034-7566-B661B7ECD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434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37" name="Line 53">
            <a:extLst>
              <a:ext uri="{FF2B5EF4-FFF2-40B4-BE49-F238E27FC236}">
                <a16:creationId xmlns:a16="http://schemas.microsoft.com/office/drawing/2014/main" id="{D816D653-CA4F-3225-E571-A8B0BB12D3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800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38" name="Line 54">
            <a:extLst>
              <a:ext uri="{FF2B5EF4-FFF2-40B4-BE49-F238E27FC236}">
                <a16:creationId xmlns:a16="http://schemas.microsoft.com/office/drawing/2014/main" id="{DCDD074C-4861-F82A-53B5-35F133DF6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39" name="Line 55">
            <a:extLst>
              <a:ext uri="{FF2B5EF4-FFF2-40B4-BE49-F238E27FC236}">
                <a16:creationId xmlns:a16="http://schemas.microsoft.com/office/drawing/2014/main" id="{C788FA4B-04FD-0473-B729-76D55CF5C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0" name="Text Box 56">
            <a:extLst>
              <a:ext uri="{FF2B5EF4-FFF2-40B4-BE49-F238E27FC236}">
                <a16:creationId xmlns:a16="http://schemas.microsoft.com/office/drawing/2014/main" id="{914A1B9B-8B57-2884-0F2E-8E1CF2B6E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1054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YY</a:t>
            </a:r>
          </a:p>
        </p:txBody>
      </p:sp>
      <p:sp>
        <p:nvSpPr>
          <p:cNvPr id="298041" name="Text Box 57">
            <a:extLst>
              <a:ext uri="{FF2B5EF4-FFF2-40B4-BE49-F238E27FC236}">
                <a16:creationId xmlns:a16="http://schemas.microsoft.com/office/drawing/2014/main" id="{D2A422B5-DF63-E18E-B5E0-472B40BAB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1054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42" name="Line 58">
            <a:extLst>
              <a:ext uri="{FF2B5EF4-FFF2-40B4-BE49-F238E27FC236}">
                <a16:creationId xmlns:a16="http://schemas.microsoft.com/office/drawing/2014/main" id="{00E5C4A4-4389-F938-9549-31B9349F8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3" name="Line 59">
            <a:extLst>
              <a:ext uri="{FF2B5EF4-FFF2-40B4-BE49-F238E27FC236}">
                <a16:creationId xmlns:a16="http://schemas.microsoft.com/office/drawing/2014/main" id="{7902A97E-DE5B-9BCB-5EAD-1FF93DBAE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4" name="Text Box 60">
            <a:extLst>
              <a:ext uri="{FF2B5EF4-FFF2-40B4-BE49-F238E27FC236}">
                <a16:creationId xmlns:a16="http://schemas.microsoft.com/office/drawing/2014/main" id="{95FBE5BA-6170-BD94-B0A7-A1AD5BF65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054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45" name="Text Box 61">
            <a:extLst>
              <a:ext uri="{FF2B5EF4-FFF2-40B4-BE49-F238E27FC236}">
                <a16:creationId xmlns:a16="http://schemas.microsoft.com/office/drawing/2014/main" id="{87E2348C-4E05-E613-AFF6-908BAAD5C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05400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YG</a:t>
            </a:r>
          </a:p>
        </p:txBody>
      </p:sp>
      <p:sp>
        <p:nvSpPr>
          <p:cNvPr id="298046" name="Line 62">
            <a:extLst>
              <a:ext uri="{FF2B5EF4-FFF2-40B4-BE49-F238E27FC236}">
                <a16:creationId xmlns:a16="http://schemas.microsoft.com/office/drawing/2014/main" id="{D951F5D4-CBDB-B5EE-02EC-A93371B05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267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7" name="Line 63">
            <a:extLst>
              <a:ext uri="{FF2B5EF4-FFF2-40B4-BE49-F238E27FC236}">
                <a16:creationId xmlns:a16="http://schemas.microsoft.com/office/drawing/2014/main" id="{51570FAF-EBEA-F15B-8305-7A264CDD6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8" name="Line 64">
            <a:extLst>
              <a:ext uri="{FF2B5EF4-FFF2-40B4-BE49-F238E27FC236}">
                <a16:creationId xmlns:a16="http://schemas.microsoft.com/office/drawing/2014/main" id="{EC807A45-051E-948D-E8FD-A6EAA956F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49" name="Text Box 65">
            <a:extLst>
              <a:ext uri="{FF2B5EF4-FFF2-40B4-BE49-F238E27FC236}">
                <a16:creationId xmlns:a16="http://schemas.microsoft.com/office/drawing/2014/main" id="{0CD6EF55-86EE-2CC2-DF0A-FD3A3909E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4196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50" name="Text Box 66">
            <a:extLst>
              <a:ext uri="{FF2B5EF4-FFF2-40B4-BE49-F238E27FC236}">
                <a16:creationId xmlns:a16="http://schemas.microsoft.com/office/drawing/2014/main" id="{48428864-E503-8F16-EC59-1090C7415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4196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51" name="Line 67">
            <a:extLst>
              <a:ext uri="{FF2B5EF4-FFF2-40B4-BE49-F238E27FC236}">
                <a16:creationId xmlns:a16="http://schemas.microsoft.com/office/drawing/2014/main" id="{666DB0F7-7F85-8E5E-3E54-9E1F03FDD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52" name="Line 68">
            <a:extLst>
              <a:ext uri="{FF2B5EF4-FFF2-40B4-BE49-F238E27FC236}">
                <a16:creationId xmlns:a16="http://schemas.microsoft.com/office/drawing/2014/main" id="{335D5ABE-A690-13FD-A857-94A897E8B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8053" name="Text Box 69">
            <a:extLst>
              <a:ext uri="{FF2B5EF4-FFF2-40B4-BE49-F238E27FC236}">
                <a16:creationId xmlns:a16="http://schemas.microsoft.com/office/drawing/2014/main" id="{088BBC2A-6C64-7F0F-4E58-0E7AD4CB1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4196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  <p:sp>
        <p:nvSpPr>
          <p:cNvPr id="298054" name="Text Box 70">
            <a:extLst>
              <a:ext uri="{FF2B5EF4-FFF2-40B4-BE49-F238E27FC236}">
                <a16:creationId xmlns:a16="http://schemas.microsoft.com/office/drawing/2014/main" id="{BFB8BCA4-4BBB-BAC6-8813-E477ACC1D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419600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GG</a:t>
            </a:r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AutoShape 2">
            <a:extLst>
              <a:ext uri="{FF2B5EF4-FFF2-40B4-BE49-F238E27FC236}">
                <a16:creationId xmlns:a16="http://schemas.microsoft.com/office/drawing/2014/main" id="{37EF8D3F-C3EB-0E72-25C9-6BB3B46BC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33400"/>
            <a:ext cx="990600" cy="9906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11" name="Line 3">
            <a:extLst>
              <a:ext uri="{FF2B5EF4-FFF2-40B4-BE49-F238E27FC236}">
                <a16:creationId xmlns:a16="http://schemas.microsoft.com/office/drawing/2014/main" id="{C5F2D0F2-9D1A-A1B9-1FCD-EBE8011AC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1143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12" name="AutoShape 4">
            <a:extLst>
              <a:ext uri="{FF2B5EF4-FFF2-40B4-BE49-F238E27FC236}">
                <a16:creationId xmlns:a16="http://schemas.microsoft.com/office/drawing/2014/main" id="{99658483-A703-AF77-8666-78C99B656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609600"/>
            <a:ext cx="1066800" cy="990600"/>
          </a:xfrm>
          <a:prstGeom prst="flowChartConnector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13" name="Text Box 5">
            <a:extLst>
              <a:ext uri="{FF2B5EF4-FFF2-40B4-BE49-F238E27FC236}">
                <a16:creationId xmlns:a16="http://schemas.microsoft.com/office/drawing/2014/main" id="{AF813205-73C3-E00B-FEE3-FCC5F37A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295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GB" altLang="en-US"/>
          </a:p>
        </p:txBody>
      </p:sp>
      <p:sp>
        <p:nvSpPr>
          <p:cNvPr id="299014" name="Text Box 6">
            <a:extLst>
              <a:ext uri="{FF2B5EF4-FFF2-40B4-BE49-F238E27FC236}">
                <a16:creationId xmlns:a16="http://schemas.microsoft.com/office/drawing/2014/main" id="{235FED8A-A08E-372E-B969-24959509F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219200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Parent Generation</a:t>
            </a:r>
          </a:p>
        </p:txBody>
      </p:sp>
      <p:sp>
        <p:nvSpPr>
          <p:cNvPr id="299015" name="Line 7">
            <a:extLst>
              <a:ext uri="{FF2B5EF4-FFF2-40B4-BE49-F238E27FC236}">
                <a16:creationId xmlns:a16="http://schemas.microsoft.com/office/drawing/2014/main" id="{52B3BA5C-4371-13BA-81A0-F82DC3B768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1371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16" name="Line 8">
            <a:extLst>
              <a:ext uri="{FF2B5EF4-FFF2-40B4-BE49-F238E27FC236}">
                <a16:creationId xmlns:a16="http://schemas.microsoft.com/office/drawing/2014/main" id="{B27F12B1-3C68-98FB-1238-026FDFDD9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219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17" name="Line 9">
            <a:extLst>
              <a:ext uri="{FF2B5EF4-FFF2-40B4-BE49-F238E27FC236}">
                <a16:creationId xmlns:a16="http://schemas.microsoft.com/office/drawing/2014/main" id="{7CCF9D37-B739-DE21-5069-9CC802332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0574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18" name="Line 10">
            <a:extLst>
              <a:ext uri="{FF2B5EF4-FFF2-40B4-BE49-F238E27FC236}">
                <a16:creationId xmlns:a16="http://schemas.microsoft.com/office/drawing/2014/main" id="{9887F3F0-2633-3CCB-DA7A-33A80AD74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057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19" name="Line 11">
            <a:extLst>
              <a:ext uri="{FF2B5EF4-FFF2-40B4-BE49-F238E27FC236}">
                <a16:creationId xmlns:a16="http://schemas.microsoft.com/office/drawing/2014/main" id="{BAF10A25-E53E-0DED-EA05-760946DE2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057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20" name="AutoShape 12">
            <a:extLst>
              <a:ext uri="{FF2B5EF4-FFF2-40B4-BE49-F238E27FC236}">
                <a16:creationId xmlns:a16="http://schemas.microsoft.com/office/drawing/2014/main" id="{19182EAE-46BF-36E7-74D4-E86C165B7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438400"/>
            <a:ext cx="5334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21" name="AutoShape 13">
            <a:extLst>
              <a:ext uri="{FF2B5EF4-FFF2-40B4-BE49-F238E27FC236}">
                <a16:creationId xmlns:a16="http://schemas.microsoft.com/office/drawing/2014/main" id="{9AC32418-0CCB-70ED-2989-938D560B9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38400"/>
            <a:ext cx="5334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22" name="Line 14">
            <a:extLst>
              <a:ext uri="{FF2B5EF4-FFF2-40B4-BE49-F238E27FC236}">
                <a16:creationId xmlns:a16="http://schemas.microsoft.com/office/drawing/2014/main" id="{D7381623-5841-6B0B-807D-204DEBB87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057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23" name="Line 15">
            <a:extLst>
              <a:ext uri="{FF2B5EF4-FFF2-40B4-BE49-F238E27FC236}">
                <a16:creationId xmlns:a16="http://schemas.microsoft.com/office/drawing/2014/main" id="{3A4B5AC4-D72F-85B0-A453-301A5066A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57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24" name="AutoShape 16">
            <a:extLst>
              <a:ext uri="{FF2B5EF4-FFF2-40B4-BE49-F238E27FC236}">
                <a16:creationId xmlns:a16="http://schemas.microsoft.com/office/drawing/2014/main" id="{8554E73F-2F27-D93D-D54D-07778593F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438400"/>
            <a:ext cx="6096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25" name="AutoShape 17">
            <a:extLst>
              <a:ext uri="{FF2B5EF4-FFF2-40B4-BE49-F238E27FC236}">
                <a16:creationId xmlns:a16="http://schemas.microsoft.com/office/drawing/2014/main" id="{D0AB0DBC-4ECE-C1E0-248C-0DFEE38BA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38400"/>
            <a:ext cx="6096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26" name="Text Box 18">
            <a:extLst>
              <a:ext uri="{FF2B5EF4-FFF2-40B4-BE49-F238E27FC236}">
                <a16:creationId xmlns:a16="http://schemas.microsoft.com/office/drawing/2014/main" id="{D7700274-EF89-55FA-4260-AD052A8D5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438400"/>
            <a:ext cx="221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         F1 Generation</a:t>
            </a:r>
          </a:p>
        </p:txBody>
      </p:sp>
      <p:sp>
        <p:nvSpPr>
          <p:cNvPr id="299027" name="Line 19">
            <a:extLst>
              <a:ext uri="{FF2B5EF4-FFF2-40B4-BE49-F238E27FC236}">
                <a16:creationId xmlns:a16="http://schemas.microsoft.com/office/drawing/2014/main" id="{A6E0B685-9967-B039-6102-2E67AE71EC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28" name="Line 20">
            <a:extLst>
              <a:ext uri="{FF2B5EF4-FFF2-40B4-BE49-F238E27FC236}">
                <a16:creationId xmlns:a16="http://schemas.microsoft.com/office/drawing/2014/main" id="{3CF15C8A-6FA6-3F5B-18BE-2396EE347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971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29" name="Line 21">
            <a:extLst>
              <a:ext uri="{FF2B5EF4-FFF2-40B4-BE49-F238E27FC236}">
                <a16:creationId xmlns:a16="http://schemas.microsoft.com/office/drawing/2014/main" id="{62D5397B-192D-078C-3DC4-1BF950F99A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81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30" name="Line 22">
            <a:extLst>
              <a:ext uri="{FF2B5EF4-FFF2-40B4-BE49-F238E27FC236}">
                <a16:creationId xmlns:a16="http://schemas.microsoft.com/office/drawing/2014/main" id="{DE75041D-85A5-A3AF-B08B-1B94B55DC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31" name="Line 23">
            <a:extLst>
              <a:ext uri="{FF2B5EF4-FFF2-40B4-BE49-F238E27FC236}">
                <a16:creationId xmlns:a16="http://schemas.microsoft.com/office/drawing/2014/main" id="{BA95BB92-F9EB-49FC-379C-D40D850F8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32" name="AutoShape 24">
            <a:extLst>
              <a:ext uri="{FF2B5EF4-FFF2-40B4-BE49-F238E27FC236}">
                <a16:creationId xmlns:a16="http://schemas.microsoft.com/office/drawing/2014/main" id="{D5D8689A-2E9F-39B0-0901-B48EF4447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038600"/>
            <a:ext cx="4572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33" name="AutoShape 25">
            <a:extLst>
              <a:ext uri="{FF2B5EF4-FFF2-40B4-BE49-F238E27FC236}">
                <a16:creationId xmlns:a16="http://schemas.microsoft.com/office/drawing/2014/main" id="{65939C17-06D0-91D8-079B-671795B12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038600"/>
            <a:ext cx="533400" cy="533400"/>
          </a:xfrm>
          <a:prstGeom prst="flowChartConnector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34" name="Line 26">
            <a:extLst>
              <a:ext uri="{FF2B5EF4-FFF2-40B4-BE49-F238E27FC236}">
                <a16:creationId xmlns:a16="http://schemas.microsoft.com/office/drawing/2014/main" id="{15405DCB-ECF4-3356-9056-D0E003D35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581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35" name="Line 27">
            <a:extLst>
              <a:ext uri="{FF2B5EF4-FFF2-40B4-BE49-F238E27FC236}">
                <a16:creationId xmlns:a16="http://schemas.microsoft.com/office/drawing/2014/main" id="{7343DB7B-635D-ABD0-A269-DE1231CA78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581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9036" name="AutoShape 28">
            <a:extLst>
              <a:ext uri="{FF2B5EF4-FFF2-40B4-BE49-F238E27FC236}">
                <a16:creationId xmlns:a16="http://schemas.microsoft.com/office/drawing/2014/main" id="{0BE83561-E842-4C9F-2B97-B8066F7C2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038600"/>
            <a:ext cx="5334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37" name="AutoShape 29">
            <a:extLst>
              <a:ext uri="{FF2B5EF4-FFF2-40B4-BE49-F238E27FC236}">
                <a16:creationId xmlns:a16="http://schemas.microsoft.com/office/drawing/2014/main" id="{699A25F3-8475-03FC-BD4E-7F1373DBF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038600"/>
            <a:ext cx="533400" cy="5334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9038" name="Text Box 30">
            <a:extLst>
              <a:ext uri="{FF2B5EF4-FFF2-40B4-BE49-F238E27FC236}">
                <a16:creationId xmlns:a16="http://schemas.microsoft.com/office/drawing/2014/main" id="{874FC202-B197-8DCA-E142-13923E71E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114800"/>
            <a:ext cx="329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/>
              <a:t>           F2 Generation, 3:1 ratio</a:t>
            </a:r>
          </a:p>
        </p:txBody>
      </p:sp>
      <p:sp>
        <p:nvSpPr>
          <p:cNvPr id="299039" name="Line 31">
            <a:extLst>
              <a:ext uri="{FF2B5EF4-FFF2-40B4-BE49-F238E27FC236}">
                <a16:creationId xmlns:a16="http://schemas.microsoft.com/office/drawing/2014/main" id="{B403F454-2747-8472-CD44-FC3C839115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7400" y="4267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3D82D77D-954C-067F-7648-FCADC6CC3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/>
              <a:t>Mendel's work became the foundation for modern genetics</a:t>
            </a:r>
            <a:r>
              <a:rPr lang="en-US" altLang="en-US" b="1"/>
              <a:t>.</a:t>
            </a:r>
          </a:p>
        </p:txBody>
      </p:sp>
      <p:sp>
        <p:nvSpPr>
          <p:cNvPr id="226308" name="Rectangle 4">
            <a:extLst>
              <a:ext uri="{FF2B5EF4-FFF2-40B4-BE49-F238E27FC236}">
                <a16:creationId xmlns:a16="http://schemas.microsoft.com/office/drawing/2014/main" id="{E33DC074-33C1-8C59-BA65-0A5AEFC73AF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700">
                <a:latin typeface="Baskerville Old Face" panose="02020602080505020303" pitchFamily="18" charset="0"/>
              </a:rPr>
              <a:t>The impact of genetic theory is no longer questioned in anyone's mind. </a:t>
            </a:r>
          </a:p>
          <a:p>
            <a:pPr>
              <a:lnSpc>
                <a:spcPct val="80000"/>
              </a:lnSpc>
            </a:pPr>
            <a:r>
              <a:rPr lang="en-US" altLang="en-US" sz="2700">
                <a:latin typeface="Baskerville Old Face" panose="02020602080505020303" pitchFamily="18" charset="0"/>
              </a:rPr>
              <a:t>Many diseases are known to be inherited</a:t>
            </a:r>
          </a:p>
          <a:p>
            <a:pPr>
              <a:lnSpc>
                <a:spcPct val="80000"/>
              </a:lnSpc>
            </a:pPr>
            <a:r>
              <a:rPr lang="en-US" altLang="en-US" sz="2700">
                <a:latin typeface="Baskerville Old Face" panose="02020602080505020303" pitchFamily="18" charset="0"/>
              </a:rPr>
              <a:t> and pedigrees are typically traced to determine the probability of passing along an hereditary disease.</a:t>
            </a:r>
          </a:p>
          <a:p>
            <a:pPr>
              <a:lnSpc>
                <a:spcPct val="80000"/>
              </a:lnSpc>
            </a:pPr>
            <a:r>
              <a:rPr lang="en-US" altLang="en-US" sz="2700">
                <a:latin typeface="Baskerville Old Face" panose="02020602080505020303" pitchFamily="18" charset="0"/>
              </a:rPr>
              <a:t> Plants are now designed in laboratories to exhibit desired characteristics. </a:t>
            </a:r>
          </a:p>
          <a:p>
            <a:pPr>
              <a:lnSpc>
                <a:spcPct val="80000"/>
              </a:lnSpc>
            </a:pPr>
            <a:r>
              <a:rPr lang="en-US" altLang="en-US" sz="2700">
                <a:latin typeface="Baskerville Old Face" panose="02020602080505020303" pitchFamily="18" charset="0"/>
              </a:rPr>
              <a:t>The practical results of Mendel's research has not only changed the way we perceive the world, but also the way we live in it. 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>
            <a:extLst>
              <a:ext uri="{FF2B5EF4-FFF2-40B4-BE49-F238E27FC236}">
                <a16:creationId xmlns:a16="http://schemas.microsoft.com/office/drawing/2014/main" id="{99498583-7847-D598-4E5F-C4C7E8C65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r>
              <a:rPr lang="en-US" altLang="en-US">
                <a:latin typeface="Baskerville Old Face" panose="02020602080505020303" pitchFamily="18" charset="0"/>
              </a:rPr>
              <a:t>Took seven years to prove laws of inheritance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-Basic Laws-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Heredity Factors do not combine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Each member of a parental generation transfers only one half of its heredity factors to each offspring</a:t>
            </a:r>
          </a:p>
        </p:txBody>
      </p:sp>
      <p:sp>
        <p:nvSpPr>
          <p:cNvPr id="295939" name="WordArt 3">
            <a:extLst>
              <a:ext uri="{FF2B5EF4-FFF2-40B4-BE49-F238E27FC236}">
                <a16:creationId xmlns:a16="http://schemas.microsoft.com/office/drawing/2014/main" id="{08C9310A-3020-B50D-1AE4-C2F148CB28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Baskerville Old Face" panose="02020602080505020303" pitchFamily="18" charset="0"/>
              </a:rPr>
              <a:t>Interesting Facts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>
            <a:extLst>
              <a:ext uri="{FF2B5EF4-FFF2-40B4-BE49-F238E27FC236}">
                <a16:creationId xmlns:a16="http://schemas.microsoft.com/office/drawing/2014/main" id="{57DAC608-B431-99DB-687E-953B2790E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648200"/>
          </a:xfrm>
        </p:spPr>
        <p:txBody>
          <a:bodyPr/>
          <a:lstStyle/>
          <a:p>
            <a:r>
              <a:rPr lang="en-US" altLang="en-US" sz="2600">
                <a:latin typeface="Baskerville Old Face" panose="02020602080505020303" pitchFamily="18" charset="0"/>
              </a:rPr>
              <a:t>Mendel’s works became the foundation of modern genetics</a:t>
            </a:r>
          </a:p>
          <a:p>
            <a:r>
              <a:rPr lang="en-US" altLang="en-US" sz="2600">
                <a:latin typeface="Baskerville Old Face" panose="02020602080505020303" pitchFamily="18" charset="0"/>
              </a:rPr>
              <a:t>Later crossed mice and pea plants</a:t>
            </a:r>
          </a:p>
          <a:p>
            <a:r>
              <a:rPr lang="en-US" altLang="en-US" sz="2600">
                <a:latin typeface="Baskerville Old Face" panose="02020602080505020303" pitchFamily="18" charset="0"/>
              </a:rPr>
              <a:t>Noticed traits were inherited in certain numerical ratios</a:t>
            </a:r>
          </a:p>
          <a:p>
            <a:r>
              <a:rPr lang="en-US" altLang="en-US" sz="2600">
                <a:latin typeface="Baskerville Old Face" panose="02020602080505020303" pitchFamily="18" charset="0"/>
              </a:rPr>
              <a:t>Came up with idea of dominance and segregation of genes and set out to test it in peas</a:t>
            </a:r>
          </a:p>
          <a:p>
            <a:r>
              <a:rPr lang="en-US" altLang="en-US" sz="2600">
                <a:latin typeface="Baskerville Old Face" panose="02020602080505020303" pitchFamily="18" charset="0"/>
              </a:rPr>
              <a:t>Love of nature encouraged his interest in research</a:t>
            </a:r>
          </a:p>
          <a:p>
            <a:r>
              <a:rPr lang="en-US" altLang="en-US" sz="2600">
                <a:latin typeface="Baskerville Old Face" panose="02020602080505020303" pitchFamily="18" charset="0"/>
              </a:rPr>
              <a:t>Also interested in meteorology and theories of evolution</a:t>
            </a:r>
          </a:p>
        </p:txBody>
      </p:sp>
      <p:sp>
        <p:nvSpPr>
          <p:cNvPr id="236547" name="WordArt 3">
            <a:extLst>
              <a:ext uri="{FF2B5EF4-FFF2-40B4-BE49-F238E27FC236}">
                <a16:creationId xmlns:a16="http://schemas.microsoft.com/office/drawing/2014/main" id="{D6C63BDA-78A2-3EC2-E64A-8F5C805591C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Baskerville Old Face" panose="02020602080505020303" pitchFamily="18" charset="0"/>
              </a:rPr>
              <a:t>More Interesting Facts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>
            <a:extLst>
              <a:ext uri="{FF2B5EF4-FFF2-40B4-BE49-F238E27FC236}">
                <a16:creationId xmlns:a16="http://schemas.microsoft.com/office/drawing/2014/main" id="{C8D5368F-D93A-F27C-38D8-6D92ACB10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A3556D5B-95C2-5F98-5E68-68F8930D5DC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8686800" cy="4114800"/>
          </a:xfrm>
        </p:spPr>
        <p:txBody>
          <a:bodyPr/>
          <a:lstStyle/>
          <a:p>
            <a:r>
              <a:rPr lang="en-US" altLang="en-US" sz="2000">
                <a:solidFill>
                  <a:schemeClr val="tx2"/>
                </a:solidFill>
                <a:latin typeface="Baskerville Old Face" panose="02020602080505020303" pitchFamily="18" charset="0"/>
                <a:hlinkClick r:id="rId4"/>
              </a:rPr>
              <a:t>http://205.180.85.40/w/pc.cgi?mid=10866&amp;sid=7271</a:t>
            </a:r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r>
              <a:rPr lang="en-US" altLang="en-US" sz="2000">
                <a:solidFill>
                  <a:schemeClr val="tx2"/>
                </a:solidFill>
                <a:latin typeface="Baskerville Old Face" panose="02020602080505020303" pitchFamily="18" charset="0"/>
                <a:hlinkClick r:id="rId5"/>
              </a:rPr>
              <a:t>http://www.accessexcellence.org/AB/BC/Gregor_Mendel.html</a:t>
            </a:r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r>
              <a:rPr lang="en-US" altLang="en-US" sz="2000">
                <a:solidFill>
                  <a:schemeClr val="tx2"/>
                </a:solidFill>
                <a:latin typeface="Baskerville Old Face" panose="02020602080505020303" pitchFamily="18" charset="0"/>
                <a:hlinkClick r:id="rId6"/>
              </a:rPr>
              <a:t>http://www.netspace.org/MendelWeb/MWpaptoc.html</a:t>
            </a:r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r>
              <a:rPr lang="en-US" altLang="en-US" sz="2000">
                <a:solidFill>
                  <a:schemeClr val="tx2"/>
                </a:solidFill>
                <a:latin typeface="Baskerville Old Face" panose="02020602080505020303" pitchFamily="18" charset="0"/>
              </a:rPr>
              <a:t>101 Key Ideas: Genetics</a:t>
            </a:r>
          </a:p>
          <a:p>
            <a:endParaRPr lang="en-US" altLang="en-US" sz="200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r>
              <a:rPr lang="en-US" altLang="en-US" sz="2000" u="sng">
                <a:latin typeface="Baskerville Old Face" panose="02020602080505020303" pitchFamily="18" charset="0"/>
                <a:hlinkClick r:id="rId7"/>
              </a:rPr>
              <a:t>http://www.library.villanova.edu/html2/lib/mendel/mendexhib.htm</a:t>
            </a:r>
            <a:endParaRPr lang="en-US" altLang="en-US" sz="2000" u="sng">
              <a:latin typeface="Baskerville Old Face" panose="02020602080505020303" pitchFamily="18" charset="0"/>
            </a:endParaRPr>
          </a:p>
          <a:p>
            <a:endParaRPr lang="en-US" altLang="en-US" sz="2000" u="sng">
              <a:latin typeface="Baskerville Old Face" panose="02020602080505020303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28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/>
      <p:bldP spid="28672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Text Box 2">
            <a:extLst>
              <a:ext uri="{FF2B5EF4-FFF2-40B4-BE49-F238E27FC236}">
                <a16:creationId xmlns:a16="http://schemas.microsoft.com/office/drawing/2014/main" id="{3FBC6D28-4AA6-2A28-B164-8691A6B77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0" name="Rectangle 10">
            <a:extLst>
              <a:ext uri="{FF2B5EF4-FFF2-40B4-BE49-F238E27FC236}">
                <a16:creationId xmlns:a16="http://schemas.microsoft.com/office/drawing/2014/main" id="{D6E85AA8-26BA-3F60-4F45-5ABA86F5A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>
                <a:latin typeface="Baskerville Old Face" panose="02020602080505020303" pitchFamily="18" charset="0"/>
              </a:rPr>
              <a:t>Father of Modern Genetics</a:t>
            </a:r>
            <a:br>
              <a:rPr lang="en-US" altLang="en-US" sz="4000">
                <a:latin typeface="Baskerville Old Face" panose="02020602080505020303" pitchFamily="18" charset="0"/>
              </a:rPr>
            </a:br>
            <a:endParaRPr lang="en-US" altLang="en-US" sz="4000" b="1">
              <a:solidFill>
                <a:schemeClr val="tx1"/>
              </a:solidFill>
            </a:endParaRPr>
          </a:p>
        </p:txBody>
      </p:sp>
      <p:pic>
        <p:nvPicPr>
          <p:cNvPr id="215049" name="Picture 9" descr="Mendel, Gregor Johann -- Media -- Encarta ® Online ">
            <a:extLst>
              <a:ext uri="{FF2B5EF4-FFF2-40B4-BE49-F238E27FC236}">
                <a16:creationId xmlns:a16="http://schemas.microsoft.com/office/drawing/2014/main" id="{EF8B3688-14D9-E942-F93D-FCF5908E1CCE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1906588"/>
            <a:ext cx="2743200" cy="2436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53" name="Rectangle 13">
            <a:extLst>
              <a:ext uri="{FF2B5EF4-FFF2-40B4-BE49-F238E27FC236}">
                <a16:creationId xmlns:a16="http://schemas.microsoft.com/office/drawing/2014/main" id="{CAD441EF-698B-F9F6-70AD-B54D97E27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4495800"/>
            <a:ext cx="8477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buFontTx/>
              <a:buChar char="•"/>
            </a:pPr>
            <a:r>
              <a:rPr lang="en-US" altLang="en-US" sz="2000" b="1">
                <a:latin typeface="Baskerville Old Face" panose="02020602080505020303" pitchFamily="18" charset="0"/>
              </a:rPr>
              <a:t>The first person to trace the characteristics of successive generations of a living thing </a:t>
            </a:r>
          </a:p>
        </p:txBody>
      </p:sp>
      <p:sp>
        <p:nvSpPr>
          <p:cNvPr id="215054" name="Rectangle 14">
            <a:extLst>
              <a:ext uri="{FF2B5EF4-FFF2-40B4-BE49-F238E27FC236}">
                <a16:creationId xmlns:a16="http://schemas.microsoft.com/office/drawing/2014/main" id="{3AB9C33F-74CB-B853-7C90-4E57C0EBD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095875"/>
            <a:ext cx="82407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buFontTx/>
              <a:buChar char="•"/>
            </a:pPr>
            <a:r>
              <a:rPr lang="en-US" altLang="en-US" b="1">
                <a:latin typeface="Baskerville Old Face" panose="02020602080505020303" pitchFamily="18" charset="0"/>
              </a:rPr>
              <a:t>He was not a world-renowned scientist of his day.</a:t>
            </a:r>
          </a:p>
          <a:p>
            <a:pPr algn="ctr" eaLnBrk="1" hangingPunct="1">
              <a:buFontTx/>
              <a:buChar char="•"/>
            </a:pPr>
            <a:r>
              <a:rPr lang="en-US" altLang="en-US" b="1">
                <a:latin typeface="Baskerville Old Face" panose="02020602080505020303" pitchFamily="18" charset="0"/>
              </a:rPr>
              <a:t> Rather, he was an Augustinian monk who taught natural science to high school students.</a:t>
            </a:r>
            <a:r>
              <a:rPr lang="en-US" altLang="en-US"/>
              <a:t> 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138B975C-0E36-10AF-2C2D-0DFEE12861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775" y="1971675"/>
            <a:ext cx="8074025" cy="3790950"/>
          </a:xfrm>
        </p:spPr>
        <p:txBody>
          <a:bodyPr/>
          <a:lstStyle/>
          <a:p>
            <a:r>
              <a:rPr lang="en-US" altLang="en-US">
                <a:latin typeface="Baskerville Old Face" panose="02020602080505020303" pitchFamily="18" charset="0"/>
              </a:rPr>
              <a:t>Second child of Anton and Rosine Mendel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They were farmers in Brunn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They couldn’t afford for him to attend college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Gregor Mendel then attended the Augustinian Monastery and became a monk</a:t>
            </a:r>
          </a:p>
        </p:txBody>
      </p:sp>
      <p:sp>
        <p:nvSpPr>
          <p:cNvPr id="233475" name="WordArt 3">
            <a:extLst>
              <a:ext uri="{FF2B5EF4-FFF2-40B4-BE49-F238E27FC236}">
                <a16:creationId xmlns:a16="http://schemas.microsoft.com/office/drawing/2014/main" id="{260EC37E-AD86-BF5E-BF07-DC0DA8B948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7848600" cy="1066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Baskerville Old Face" panose="02020602080505020303" pitchFamily="18" charset="0"/>
              </a:rPr>
              <a:t>Family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>
            <a:extLst>
              <a:ext uri="{FF2B5EF4-FFF2-40B4-BE49-F238E27FC236}">
                <a16:creationId xmlns:a16="http://schemas.microsoft.com/office/drawing/2014/main" id="{939FC0EA-E307-5D31-84FE-CB3DCA798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>
                <a:latin typeface="Baskerville Old Face" panose="02020602080505020303" pitchFamily="18" charset="0"/>
              </a:rPr>
              <a:t>Where Mendel Studied</a:t>
            </a:r>
            <a:br>
              <a:rPr lang="en-US" altLang="en-US" sz="4000">
                <a:latin typeface="Baskerville Old Face" panose="02020602080505020303" pitchFamily="18" charset="0"/>
              </a:rPr>
            </a:br>
            <a:endParaRPr lang="en-US" altLang="en-US" sz="4000">
              <a:latin typeface="Baskerville Old Face" panose="02020602080505020303" pitchFamily="18" charset="0"/>
            </a:endParaRPr>
          </a:p>
        </p:txBody>
      </p:sp>
      <p:sp>
        <p:nvSpPr>
          <p:cNvPr id="296963" name="Rectangle 3">
            <a:extLst>
              <a:ext uri="{FF2B5EF4-FFF2-40B4-BE49-F238E27FC236}">
                <a16:creationId xmlns:a16="http://schemas.microsoft.com/office/drawing/2014/main" id="{7C8651FD-62D2-5906-7875-8CF4E38DB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latin typeface="Baskerville Old Face" panose="02020602080505020303" pitchFamily="18" charset="0"/>
              </a:rPr>
              <a:t>He was later sent to the University of Vienna to study. By both his professors at University and his colleagues at the monastery, Mendel was inspired to study variance in plants </a:t>
            </a:r>
          </a:p>
        </p:txBody>
      </p:sp>
      <p:pic>
        <p:nvPicPr>
          <p:cNvPr id="296965" name="Picture 5" descr="Olmutz Class">
            <a:extLst>
              <a:ext uri="{FF2B5EF4-FFF2-40B4-BE49-F238E27FC236}">
                <a16:creationId xmlns:a16="http://schemas.microsoft.com/office/drawing/2014/main" id="{C77479AB-59BA-464C-FCBD-D28894593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971800"/>
            <a:ext cx="4953000" cy="293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037" name="Picture 5" descr="experimental garden">
            <a:hlinkClick r:id="rId3"/>
            <a:extLst>
              <a:ext uri="{FF2B5EF4-FFF2-40B4-BE49-F238E27FC236}">
                <a16:creationId xmlns:a16="http://schemas.microsoft.com/office/drawing/2014/main" id="{87CB8EEB-D86D-91D2-9540-E71D86EBB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329247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43" name="Rectangle 11">
            <a:extLst>
              <a:ext uri="{FF2B5EF4-FFF2-40B4-BE49-F238E27FC236}">
                <a16:creationId xmlns:a16="http://schemas.microsoft.com/office/drawing/2014/main" id="{774A46A9-C8C5-1353-F106-4C003C143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105400"/>
            <a:ext cx="3581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1200" b="1">
                <a:latin typeface="Baskerville Old Face" panose="02020602080505020303" pitchFamily="18" charset="0"/>
              </a:rPr>
              <a:t>Gregor J. Mendel, O.S.A., experimental garden (35x7 meters) in the grounds of the Augustinian Monastery in Old Brno.</a:t>
            </a:r>
            <a:r>
              <a:rPr lang="en-US" altLang="en-US" sz="1200">
                <a:latin typeface="Baskerville Old Face" panose="02020602080505020303" pitchFamily="18" charset="0"/>
              </a:rPr>
              <a:t>Its appearance before 1922. </a:t>
            </a:r>
            <a:r>
              <a:rPr lang="en-US" altLang="en-US" sz="1200" i="1">
                <a:latin typeface="Baskerville Old Face" panose="02020602080505020303" pitchFamily="18" charset="0"/>
              </a:rPr>
              <a:t>Courtesy of Villanova University Archives.</a:t>
            </a:r>
            <a:r>
              <a:rPr lang="en-US" altLang="en-US" sz="1200">
                <a:latin typeface="Baskerville Old Face" panose="02020602080505020303" pitchFamily="18" charset="0"/>
              </a:rPr>
              <a:t> </a:t>
            </a:r>
          </a:p>
        </p:txBody>
      </p:sp>
      <p:pic>
        <p:nvPicPr>
          <p:cNvPr id="300045" name="Picture 13">
            <a:extLst>
              <a:ext uri="{FF2B5EF4-FFF2-40B4-BE49-F238E27FC236}">
                <a16:creationId xmlns:a16="http://schemas.microsoft.com/office/drawing/2014/main" id="{CB7F399A-C86D-AEFD-A9E0-42D4E7049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714750" cy="239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46" name="Rectangle 14">
            <a:extLst>
              <a:ext uri="{FF2B5EF4-FFF2-40B4-BE49-F238E27FC236}">
                <a16:creationId xmlns:a16="http://schemas.microsoft.com/office/drawing/2014/main" id="{B5757449-54CB-24D2-AAED-98E638186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038600"/>
            <a:ext cx="38862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1200" b="1">
                <a:latin typeface="Baskerville Old Face" panose="02020602080505020303" pitchFamily="18" charset="0"/>
              </a:rPr>
              <a:t>The Monastery Garden with the greenhouse which</a:t>
            </a:r>
            <a:br>
              <a:rPr lang="en-US" altLang="en-US" sz="1200" b="1">
                <a:latin typeface="Baskerville Old Face" panose="02020602080505020303" pitchFamily="18" charset="0"/>
              </a:rPr>
            </a:br>
            <a:r>
              <a:rPr lang="en-US" altLang="en-US" sz="1200" b="1">
                <a:latin typeface="Baskerville Old Face" panose="02020602080505020303" pitchFamily="18" charset="0"/>
              </a:rPr>
              <a:t>Gregor J. Mendel, O.S.A., had built in 1870.</a:t>
            </a:r>
            <a:r>
              <a:rPr lang="en-US" altLang="en-US" sz="1200">
                <a:latin typeface="Baskerville Old Face" panose="02020602080505020303" pitchFamily="18" charset="0"/>
              </a:rPr>
              <a:t> Its appearance before 1902.</a:t>
            </a:r>
            <a:r>
              <a:rPr lang="en-US" altLang="en-US" sz="1200" i="1">
                <a:latin typeface="Baskerville Old Face" panose="02020602080505020303" pitchFamily="18" charset="0"/>
              </a:rPr>
              <a:t>Courtesy of Villanova University Archives.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5769C50B-CD2D-0AB0-CF8C-4028A04497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800" b="1">
                <a:latin typeface="Baskerville Old Face" panose="02020602080505020303" pitchFamily="18" charset="0"/>
              </a:rPr>
              <a:t>How Mendel Got Started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5C4662F6-51BC-B363-EA4B-9F973A312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Baskerville Old Face" panose="02020602080505020303" pitchFamily="18" charset="0"/>
              </a:rPr>
              <a:t>Mendel's attraction to research was based on his love of nature.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 He was not only interested in plants, but also in meteorology and theories of evolution. </a:t>
            </a:r>
          </a:p>
          <a:p>
            <a:r>
              <a:rPr lang="en-US" altLang="en-US">
                <a:latin typeface="Baskerville Old Face" panose="02020602080505020303" pitchFamily="18" charset="0"/>
              </a:rPr>
              <a:t>Mendel often wondered how plants obtained atypical characteristics. 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9E95F3D5-D762-9D6F-2B69-DFCAF4D6C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Baskerville Old Face" panose="02020602080505020303" pitchFamily="18" charset="0"/>
              </a:rPr>
              <a:t>The Birth of the idea: Heredity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EEC14BE6-DE7D-1C4F-E25E-3CB0A7AC5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077200" cy="3586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Baskerville Old Face" panose="02020602080505020303" pitchFamily="18" charset="0"/>
              </a:rPr>
              <a:t>On a walk around the monastery, he found an atypical variety of an ornamental plant.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Baskerville Old Face" panose="02020602080505020303" pitchFamily="18" charset="0"/>
              </a:rPr>
              <a:t>He took it and planted it next to the typical variety.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Baskerville Old Face" panose="02020602080505020303" pitchFamily="18" charset="0"/>
              </a:rPr>
              <a:t> He grew their progeny side by side to see if there would be any approximation of the traits passed on to the next generation.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Baskerville Old Face" panose="02020602080505020303" pitchFamily="18" charset="0"/>
              </a:rPr>
              <a:t>This experiment was "designed to support or to illustrate Lamarck's views concerning the influence of environment upon plants.“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Baskerville Old Face" panose="02020602080505020303" pitchFamily="18" charset="0"/>
              </a:rPr>
              <a:t>He found that the plants' respective offspring retained the essential traits of the parents, and therefore were not influenced by the environment. </a:t>
            </a: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>
            <a:extLst>
              <a:ext uri="{FF2B5EF4-FFF2-40B4-BE49-F238E27FC236}">
                <a16:creationId xmlns:a16="http://schemas.microsoft.com/office/drawing/2014/main" id="{076ABDEA-7E8C-D5FE-EC57-EEBB4BEC4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b="1"/>
              <a:t>Mendel's research reflected his personality</a:t>
            </a:r>
            <a:r>
              <a:rPr lang="en-US" altLang="en-US" sz="3600"/>
              <a:t>.</a:t>
            </a:r>
            <a:br>
              <a:rPr lang="en-US" altLang="en-US" sz="3600"/>
            </a:br>
            <a:endParaRPr lang="en-US" altLang="en-US" sz="3600"/>
          </a:p>
        </p:txBody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4E9045F4-8716-8328-78A1-FDFD99A2AEE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4000500" cy="5715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400">
                <a:latin typeface="Baskerville Old Face" panose="02020602080505020303" pitchFamily="18" charset="0"/>
              </a:rPr>
              <a:t>Once he crossed peas and mice of different varieties "for the fun of the thing," and the phenomena of dominance and segregation "forced themselves upon notice."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>
                <a:latin typeface="Baskerville Old Face" panose="02020602080505020303" pitchFamily="18" charset="0"/>
              </a:rPr>
              <a:t>He saw that the traits were inherited in certain numerical ratios.</a:t>
            </a:r>
          </a:p>
        </p:txBody>
      </p:sp>
      <p:sp>
        <p:nvSpPr>
          <p:cNvPr id="291844" name="Rectangle 4">
            <a:extLst>
              <a:ext uri="{FF2B5EF4-FFF2-40B4-BE49-F238E27FC236}">
                <a16:creationId xmlns:a16="http://schemas.microsoft.com/office/drawing/2014/main" id="{72E82124-B8D5-B146-9D66-589E2A0AD3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89475" y="1828800"/>
            <a:ext cx="3997325" cy="4038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400">
                <a:latin typeface="Baskerville Old Face" panose="02020602080505020303" pitchFamily="18" charset="0"/>
              </a:rPr>
              <a:t>He then came up with the idea of dominance and segregation of genes and set out to test it in peas.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>
                <a:latin typeface="Baskerville Old Face" panose="02020602080505020303" pitchFamily="18" charset="0"/>
              </a:rPr>
              <a:t>It took seven years to cross and score the plants to the thousand to prove the laws of inheritance!</a:t>
            </a:r>
            <a:r>
              <a:rPr lang="en-US" altLang="en-US" sz="2700">
                <a:latin typeface="Baskerville Old Face" panose="020206020805050203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700">
              <a:latin typeface="Baskerville Old Face" panose="02020602080505020303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17773C43-B3CF-EAD2-B219-08DB29D1E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/>
              <a:t>Pictures of atypical plant</a:t>
            </a:r>
            <a:br>
              <a:rPr lang="en-US" altLang="en-US" sz="4000"/>
            </a:br>
            <a:endParaRPr lang="en-US" altLang="en-US" sz="4000"/>
          </a:p>
        </p:txBody>
      </p:sp>
      <p:pic>
        <p:nvPicPr>
          <p:cNvPr id="292867" name="Picture 3" descr="Dianthus drawing">
            <a:hlinkClick r:id="rId4"/>
            <a:extLst>
              <a:ext uri="{FF2B5EF4-FFF2-40B4-BE49-F238E27FC236}">
                <a16:creationId xmlns:a16="http://schemas.microsoft.com/office/drawing/2014/main" id="{CB533408-EADE-FCE5-B254-5A656137494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35300" y="1905000"/>
            <a:ext cx="2741613" cy="3811588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 spd="med">
    <p:rand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4|1.1|1.1|1.|0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9|0.8|1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6|0.6|0.7|0.6|0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0.8|1.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0.8|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.|0.6|0.7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1|0.7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8|0.8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8|0.7|1.2|0.7"/>
</p:tagLst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883</Words>
  <Application>Microsoft Office PowerPoint</Application>
  <PresentationFormat>On-screen Show (4:3)</PresentationFormat>
  <Paragraphs>125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Wingdings</vt:lpstr>
      <vt:lpstr>Baskerville Old Face</vt:lpstr>
      <vt:lpstr>Refined</vt:lpstr>
      <vt:lpstr>Gregor Mendel</vt:lpstr>
      <vt:lpstr>Father of Modern Genetics </vt:lpstr>
      <vt:lpstr>PowerPoint Presentation</vt:lpstr>
      <vt:lpstr>Where Mendel Studied </vt:lpstr>
      <vt:lpstr>PowerPoint Presentation</vt:lpstr>
      <vt:lpstr>How Mendel Got Started</vt:lpstr>
      <vt:lpstr>The Birth of the idea: Heredity</vt:lpstr>
      <vt:lpstr>Mendel's research reflected his personality. </vt:lpstr>
      <vt:lpstr>Pictures of atypical plant </vt:lpstr>
      <vt:lpstr>Mendel’s laws of heredity</vt:lpstr>
      <vt:lpstr>PowerPoint Presentation</vt:lpstr>
      <vt:lpstr>PowerPoint Presentation</vt:lpstr>
      <vt:lpstr>Mendel's work became the foundation for modern genetics.</vt:lpstr>
      <vt:lpstr>PowerPoint Presentation</vt:lpstr>
      <vt:lpstr>PowerPoint Presentation</vt:lpstr>
      <vt:lpstr>References</vt:lpstr>
      <vt:lpstr>PowerPoint Presentation</vt:lpstr>
    </vt:vector>
  </TitlesOfParts>
  <Company>Rojas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Gregor Mendel</dc:title>
  <dc:creator>Cassandra Rojas</dc:creator>
  <cp:lastModifiedBy>Nayan GRIFFITHS</cp:lastModifiedBy>
  <cp:revision>18</cp:revision>
  <dcterms:created xsi:type="dcterms:W3CDTF">2002-04-13T17:29:13Z</dcterms:created>
  <dcterms:modified xsi:type="dcterms:W3CDTF">2023-03-14T11:24:33Z</dcterms:modified>
</cp:coreProperties>
</file>