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D740A3-5175-F72D-508C-9FE8899585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75FF9D-3819-6E72-4C10-79BC6B2D9C6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9339C19-DB9D-4FFE-AC05-A9D10AA5B649}" type="datetimeFigureOut">
              <a:rPr lang="en-US"/>
              <a:pPr>
                <a:defRPr/>
              </a:pPr>
              <a:t>3/14/2023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13857FC-4433-B6B1-23DA-EBA57E4B35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AC852C3-81A8-60ED-F8E6-2B6E1AB60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B0D3D-5F38-F1F2-9C12-11E602F950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08612-C363-64E2-44D7-DD5906F669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F9FE93A-55C0-4D45-8F12-FB2A9CD9B3E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3AA42B4C-BDA2-E038-D0CF-E1AB0C09B4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B57479D1-2343-A61C-3F16-99C5468C15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44DEA731-AFEE-420D-ABCD-FB46E361BF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fld id="{8AFCF568-A2DC-4CE5-9243-CF16AC24C82A}" type="slidenum">
              <a:rPr lang="en-GB" altLang="en-US">
                <a:latin typeface="Calibri" panose="020F0502020204030204" pitchFamily="34" charset="0"/>
              </a:rPr>
              <a:pPr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B7222282-0006-D1EC-8F8D-03BC68274F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D7A2267C-BA7A-32AA-F440-738133976D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73CABBAB-9C92-03D1-FA30-1DA8FFA313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fld id="{DDE7A647-7E78-4E12-95B1-60650BC437BE}" type="slidenum">
              <a:rPr lang="en-GB" altLang="en-US">
                <a:latin typeface="Calibri" panose="020F0502020204030204" pitchFamily="34" charset="0"/>
              </a:rPr>
              <a:pPr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D634696B-4D14-1590-D4AC-304D32E75B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5B0EFA7E-7A34-34BE-E4A5-0BDFFA3EBC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32ABC5B7-6949-99D2-52BB-95664E04E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fld id="{DFA4DA46-980E-4D36-9557-6A270E42C037}" type="slidenum">
              <a:rPr lang="en-GB" altLang="en-US">
                <a:latin typeface="Calibri" panose="020F0502020204030204" pitchFamily="34" charset="0"/>
              </a:rPr>
              <a:pPr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F1AC4117-9D79-FF56-0CAC-29D7E3FE1B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6DD2A24B-5C20-30EE-E2EF-8D7DBA67D9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D5603F17-09A7-DF3E-EA1B-8ED5AA7FE0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fld id="{1B762623-3EA0-431D-A730-143CAF019D08}" type="slidenum">
              <a:rPr lang="en-GB" altLang="en-US">
                <a:latin typeface="Calibri" panose="020F0502020204030204" pitchFamily="34" charset="0"/>
              </a:rPr>
              <a:pPr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E46EEBFD-205A-D7A6-6827-B8D8718009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D25BE817-BA24-3340-3C6F-B63B4F1E26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5B223443-5A6A-1A3C-6473-B3E393BC93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fld id="{3E8C5A21-48A4-42B9-B9D2-FC1D705D3C94}" type="slidenum">
              <a:rPr lang="en-GB" altLang="en-US">
                <a:latin typeface="Calibri" panose="020F0502020204030204" pitchFamily="34" charset="0"/>
              </a:rPr>
              <a:pPr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F9BC8FE3-3C45-1F8E-CE45-B5327A3C21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22858469-B7AB-4520-7B94-77A9207D93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7D6AA867-6A5A-270F-B746-576D306A64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fld id="{985FC8E9-F276-42CA-9A28-ECF15CEF5901}" type="slidenum">
              <a:rPr lang="en-GB" altLang="en-US">
                <a:latin typeface="Calibri" panose="020F0502020204030204" pitchFamily="34" charset="0"/>
              </a:rPr>
              <a:pPr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42924A7-C865-C3DF-EC11-56B24EF8421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86AE1AF-B193-47C7-EE24-864FF5F875C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260DFC-417D-34E0-19B2-DC533A1AEDAB}"/>
              </a:ext>
            </a:extLst>
          </p:cNvPr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5B1240-746B-1A79-DC54-B7F7C04864CB}"/>
              </a:ext>
            </a:extLst>
          </p:cNvPr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6047E5-4DBE-E751-6C78-E480B3EED571}"/>
              </a:ext>
            </a:extLst>
          </p:cNvPr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61357C-D398-9886-1D66-A7703585A58C}"/>
              </a:ext>
            </a:extLst>
          </p:cNvPr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27">
            <a:extLst>
              <a:ext uri="{FF2B5EF4-FFF2-40B4-BE49-F238E27FC236}">
                <a16:creationId xmlns:a16="http://schemas.microsoft.com/office/drawing/2014/main" id="{F6D5E9ED-07F9-F965-4B99-9EEDB99C1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40C31F6A-9A64-48F6-8B9F-F516A96C29DF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7" name="Footer Placeholder 16">
            <a:extLst>
              <a:ext uri="{FF2B5EF4-FFF2-40B4-BE49-F238E27FC236}">
                <a16:creationId xmlns:a16="http://schemas.microsoft.com/office/drawing/2014/main" id="{5F2BD4A7-4B89-DFFD-2DC8-E085B559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28">
            <a:extLst>
              <a:ext uri="{FF2B5EF4-FFF2-40B4-BE49-F238E27FC236}">
                <a16:creationId xmlns:a16="http://schemas.microsoft.com/office/drawing/2014/main" id="{602362DB-1964-B636-3862-2933C583D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fld id="{AFFD5E7B-8860-4D09-BA23-5465707444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532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FCE90B7-BC3F-4F21-C3C0-E8A3FA5E8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A2F22-209B-4E03-9CE1-882E402C9C79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B46C036-1B29-B0A4-8597-61A938F3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38105B2-3CB7-DA86-10A1-F8FF505AD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B8AD5-6611-450E-95F8-C8C959AA36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422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E58B0F4C-F864-CDFD-F57F-2965E715DD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33DC1AB1-06CB-C08F-6FF4-12FC04C3B056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F2954492-92ED-E031-FB8D-106C669677B7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DCAFFA1-8A33-DEBC-54B8-4FD539950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9CE1F-1D06-448A-8D9B-6A9DE3BF27B8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6C14094-AE2F-D6EA-6709-451767AFE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6055FDD-B2CF-D725-D839-4E4C8571F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B4841-0C30-4EEE-9E1E-35DB37B129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84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F5D51128-EAF6-0072-5E16-84F7DE023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764E2-AF8E-42CD-8959-D976C8CF6099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EE31430-1085-B957-BA78-968A640F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9EC283D-543F-48E5-DB50-4B3CB339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D66069-09A8-41DF-9671-7808F2D2D9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31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516356-0D44-55BE-DC74-AC1F9DEBA9A0}"/>
              </a:ext>
            </a:extLst>
          </p:cNvPr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3C7549-9F8D-3975-D414-E3C45DDD2E60}"/>
              </a:ext>
            </a:extLst>
          </p:cNvPr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2C40C72-AC41-F89F-3A4C-9732CEBF3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C5B4C-EDF1-4AE9-BEA8-07CEC653037B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50D3A3C-4830-DE7A-B575-4FE24BC95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83A5A63-25BC-8424-2A3C-F2403DD86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fld id="{ADD0C568-0B52-401D-B921-1023DAA76E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554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452DB264-A127-02F8-B4D1-DA0EF32C1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13175-8767-44B5-BF7C-B0AEDA361F28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3153EFE-4429-6299-3070-FABC57518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5E6D247D-4DD5-E671-569F-FA6D64A11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DBC5D-B54A-43E1-9F0A-BB81CEB11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31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85E7BCCE-DB48-952B-AB55-8ABAB983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8B67E-724D-4AAF-985F-0E8E25544B7C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4B6AF8D2-3C6A-0EAC-622B-42B783B7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98394884-9CB4-7809-A026-1D3DAC542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5A74B-ED9D-478E-99AD-A214C40E42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736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E67047FD-D395-5733-4AEA-D1381C67A8F0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8752CB1A-BDCD-C5D6-FBD9-7751FF6A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A1840-B4D6-4E4B-9DA6-0215E4A7FB5D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2FB93E8-672F-53AB-6B49-D03A7BA64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F84B530-5557-75E0-2B24-C1D5993AC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0FFC7-008C-4870-8B4B-37D4C9EEF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001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>
            <a:extLst>
              <a:ext uri="{FF2B5EF4-FFF2-40B4-BE49-F238E27FC236}">
                <a16:creationId xmlns:a16="http://schemas.microsoft.com/office/drawing/2014/main" id="{89A986D2-8DB9-C8DE-68E8-A3640FDA7C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B99F4B90-BC47-C5BA-6D14-B3E5D402115B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F41BB47F-F7EB-1E5A-2904-0899F5870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D3A94-919B-4EE5-8E71-018F2F352173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840B1BE4-6696-5ED0-0B2E-8B1AAA783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EF60CE03-90EF-DEEA-7200-38BBA423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CEFAF-4C73-44F4-9ED4-A01DB06196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75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992497F7-5366-6C94-2FF8-FEABEA3753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07BB26C5-6AE3-3302-39A1-B7CC254FC9D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3EBDFF2E-3057-1B0A-0C0B-261A13066EBB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2CA7C58-50DB-1627-2991-A326415C8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72031-EB5E-4EC4-9952-9B572BD4A463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FFEB739-3C7D-7C5D-E32F-C29E50D9A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93B4227-84A6-51A9-E1CF-F2D1DE2E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A9B1E-C3A8-4B64-AD07-6A0845B3AB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3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6A5E1959-C528-F4CE-9DFF-FF4F9EA666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B5D789B7-237D-B7C0-DEEE-96187B8910D4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214600-C463-18DC-98C8-B733925448EC}"/>
              </a:ext>
            </a:extLst>
          </p:cNvPr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7B426B20-4EAA-C665-C69D-457BB4868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0A5F6-7792-4175-8984-E71CB5B2B1FB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2A25942-5F10-DC49-0729-00123A2A0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F3BF4E99-D986-74FB-3E88-1F842C53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F8259-0D3B-4A76-970E-567944ABA1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03687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>
            <a:extLst>
              <a:ext uri="{FF2B5EF4-FFF2-40B4-BE49-F238E27FC236}">
                <a16:creationId xmlns:a16="http://schemas.microsoft.com/office/drawing/2014/main" id="{1E75FB68-8947-27DD-3DC1-D2D886C293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12">
            <a:extLst>
              <a:ext uri="{FF2B5EF4-FFF2-40B4-BE49-F238E27FC236}">
                <a16:creationId xmlns:a16="http://schemas.microsoft.com/office/drawing/2014/main" id="{A293AC6C-EC60-D56D-22CD-957FB74166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797DA2A5-8028-F439-9DBF-00A9662A4E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A494CB-79E1-4870-9292-E0C43EA214C3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DE71C7-5C55-68B8-FFE8-D46EDCBC05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A11518C-3FE4-FD43-32D1-A48FC3C5F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Gill Sans MT" panose="020B0502020104020203" pitchFamily="34" charset="0"/>
              </a:defRPr>
            </a:lvl1pPr>
          </a:lstStyle>
          <a:p>
            <a:fld id="{F29E90E5-2871-4A28-88A2-1972C97B3F2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8" name="Straight Connector 27">
            <a:extLst>
              <a:ext uri="{FF2B5EF4-FFF2-40B4-BE49-F238E27FC236}">
                <a16:creationId xmlns:a16="http://schemas.microsoft.com/office/drawing/2014/main" id="{1C55D777-0908-ABAD-9FC2-11B9A8608F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>
            <a:extLst>
              <a:ext uri="{FF2B5EF4-FFF2-40B4-BE49-F238E27FC236}">
                <a16:creationId xmlns:a16="http://schemas.microsoft.com/office/drawing/2014/main" id="{DD1D246B-10B0-34A8-6B0B-8BC7FB481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66FC5A06-81F3-C291-8982-4FE732C510BA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6" r:id="rId3"/>
    <p:sldLayoutId id="2147483693" r:id="rId4"/>
    <p:sldLayoutId id="2147483692" r:id="rId5"/>
    <p:sldLayoutId id="2147483697" r:id="rId6"/>
    <p:sldLayoutId id="2147483698" r:id="rId7"/>
    <p:sldLayoutId id="2147483699" r:id="rId8"/>
    <p:sldLayoutId id="2147483700" r:id="rId9"/>
    <p:sldLayoutId id="2147483691" r:id="rId10"/>
    <p:sldLayoutId id="214748370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anose="05040102010807070707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anose="05040102010807070707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anose="05040102010807070707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anose="05000000000000000000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9AC84F1-B1D8-03E1-4D88-D1DC7F4FB4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Genotype and Phenotype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EADEE2-483C-259D-1306-A006F27D61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What is the difference?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6F1AA63-C818-4B0E-5263-738B0113A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Review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EBA66-07D5-7B34-02CA-1912651222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>
                <a:solidFill>
                  <a:srgbClr val="FF0000"/>
                </a:solidFill>
              </a:rPr>
              <a:t>Characteristics</a:t>
            </a:r>
            <a:r>
              <a:rPr lang="en-US" dirty="0"/>
              <a:t> – are the category of a trait –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Example – </a:t>
            </a:r>
            <a:r>
              <a:rPr lang="en-US" dirty="0">
                <a:solidFill>
                  <a:srgbClr val="FF0000"/>
                </a:solidFill>
              </a:rPr>
              <a:t>eye color, height, likes/dislikes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>
                <a:solidFill>
                  <a:srgbClr val="FF0000"/>
                </a:solidFill>
              </a:rPr>
              <a:t>Traits</a:t>
            </a:r>
            <a:r>
              <a:rPr lang="en-US" dirty="0"/>
              <a:t> – the physical, social, and emotional qualities of an organism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Example – </a:t>
            </a:r>
            <a:r>
              <a:rPr lang="en-US" dirty="0">
                <a:solidFill>
                  <a:srgbClr val="FF0000"/>
                </a:solidFill>
              </a:rPr>
              <a:t>blue eyes, tall, hates carrots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Dominant Trait </a:t>
            </a:r>
            <a:r>
              <a:rPr lang="en-US" dirty="0"/>
              <a:t>– when a majority of an organism shows the trait. 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Example – </a:t>
            </a:r>
            <a:r>
              <a:rPr lang="en-US" dirty="0">
                <a:solidFill>
                  <a:srgbClr val="FF0000"/>
                </a:solidFill>
              </a:rPr>
              <a:t>most pea plants show as tall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>
                <a:solidFill>
                  <a:srgbClr val="FF0000"/>
                </a:solidFill>
              </a:rPr>
              <a:t>Recessive Trait </a:t>
            </a:r>
            <a:r>
              <a:rPr lang="en-US" dirty="0"/>
              <a:t>– when a minority of an organism shows the trait.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Example – </a:t>
            </a:r>
            <a:r>
              <a:rPr lang="en-US" dirty="0">
                <a:solidFill>
                  <a:srgbClr val="FF0000"/>
                </a:solidFill>
              </a:rPr>
              <a:t>few pea plants show as short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>
                <a:solidFill>
                  <a:srgbClr val="FF0000"/>
                </a:solidFill>
              </a:rPr>
              <a:t>Alleles</a:t>
            </a:r>
            <a:r>
              <a:rPr lang="en-US" dirty="0"/>
              <a:t> – all the possible choices for a characteristic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Example – </a:t>
            </a:r>
            <a:r>
              <a:rPr lang="en-US" dirty="0">
                <a:solidFill>
                  <a:srgbClr val="FF0000"/>
                </a:solidFill>
              </a:rPr>
              <a:t>eye color – blue, brown, gray, green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7CF7549C-817D-B0C4-35BE-455511A9F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Genotype</a:t>
            </a:r>
            <a:r>
              <a:rPr lang="en-US" altLang="en-US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FB40B-DDA7-209B-E630-335CBBE70F1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600" dirty="0"/>
              <a:t>How the </a:t>
            </a:r>
            <a:r>
              <a:rPr lang="en-US" sz="3600" dirty="0">
                <a:solidFill>
                  <a:srgbClr val="FF0000"/>
                </a:solidFill>
              </a:rPr>
              <a:t>genes code for a specific trait</a:t>
            </a:r>
            <a:r>
              <a:rPr lang="en-US" sz="3600" dirty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600" dirty="0"/>
              <a:t>If the trait is </a:t>
            </a:r>
            <a:r>
              <a:rPr lang="en-US" sz="3600" dirty="0">
                <a:solidFill>
                  <a:srgbClr val="FF0000"/>
                </a:solidFill>
              </a:rPr>
              <a:t>dominant</a:t>
            </a:r>
            <a:r>
              <a:rPr lang="en-US" sz="3600" dirty="0"/>
              <a:t> it uses a </a:t>
            </a:r>
            <a:r>
              <a:rPr lang="en-US" sz="3600" dirty="0">
                <a:solidFill>
                  <a:srgbClr val="FF0000"/>
                </a:solidFill>
              </a:rPr>
              <a:t>capital letter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/>
              <a:t>Example – </a:t>
            </a:r>
            <a:r>
              <a:rPr lang="en-US" sz="3200" dirty="0">
                <a:solidFill>
                  <a:srgbClr val="FF0000"/>
                </a:solidFill>
              </a:rPr>
              <a:t>Tall (T)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600" dirty="0"/>
              <a:t>If the trait is </a:t>
            </a:r>
            <a:r>
              <a:rPr lang="en-US" sz="3600" dirty="0">
                <a:solidFill>
                  <a:srgbClr val="FF0000"/>
                </a:solidFill>
              </a:rPr>
              <a:t>recessive</a:t>
            </a:r>
            <a:r>
              <a:rPr lang="en-US" sz="3600" dirty="0"/>
              <a:t> it uses </a:t>
            </a:r>
            <a:r>
              <a:rPr lang="en-US" sz="3600" dirty="0">
                <a:solidFill>
                  <a:srgbClr val="FF0000"/>
                </a:solidFill>
              </a:rPr>
              <a:t>the same letter but lower case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/>
              <a:t>Example – </a:t>
            </a:r>
            <a:r>
              <a:rPr lang="en-US" sz="3200" dirty="0">
                <a:solidFill>
                  <a:srgbClr val="FF0000"/>
                </a:solidFill>
              </a:rPr>
              <a:t>short (t)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600" dirty="0"/>
              <a:t>Genotypes always have two letters – </a:t>
            </a:r>
            <a:r>
              <a:rPr lang="en-US" sz="3600" dirty="0">
                <a:solidFill>
                  <a:srgbClr val="FF0000"/>
                </a:solidFill>
              </a:rPr>
              <a:t>one for dad and one for mom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954FE2B-7524-B737-BD16-B26BF1439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Types of genotype</a:t>
            </a:r>
            <a:r>
              <a:rPr lang="en-US" altLang="en-US"/>
              <a:t>	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AD32F50D-21DD-1E32-B9A8-D657D86419D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US" altLang="en-US" sz="3200"/>
              <a:t>Purebred (</a:t>
            </a:r>
            <a:r>
              <a:rPr lang="en-US" altLang="en-US" sz="3200">
                <a:solidFill>
                  <a:srgbClr val="FF0000"/>
                </a:solidFill>
              </a:rPr>
              <a:t>homozygous</a:t>
            </a:r>
            <a:r>
              <a:rPr lang="en-US" altLang="en-US" sz="3200"/>
              <a:t>) dominant – the genes only have the dominant trait in its code.</a:t>
            </a:r>
          </a:p>
          <a:p>
            <a:pPr lvl="1"/>
            <a:r>
              <a:rPr lang="en-US" altLang="en-US" sz="2800"/>
              <a:t>Example – </a:t>
            </a:r>
            <a:r>
              <a:rPr lang="en-US" altLang="en-US" sz="2800">
                <a:solidFill>
                  <a:srgbClr val="FF0000"/>
                </a:solidFill>
              </a:rPr>
              <a:t>Dominant Tall -- TT</a:t>
            </a:r>
          </a:p>
          <a:p>
            <a:r>
              <a:rPr lang="en-US" altLang="en-US" sz="3200"/>
              <a:t>Purebred (</a:t>
            </a:r>
            <a:r>
              <a:rPr lang="en-US" altLang="en-US" sz="3200">
                <a:solidFill>
                  <a:srgbClr val="FF0000"/>
                </a:solidFill>
              </a:rPr>
              <a:t>homozygous</a:t>
            </a:r>
            <a:r>
              <a:rPr lang="en-US" altLang="en-US" sz="3200"/>
              <a:t>) recessive – the genes only have the recessive trait in its code.</a:t>
            </a:r>
          </a:p>
          <a:p>
            <a:pPr lvl="1"/>
            <a:r>
              <a:rPr lang="en-US" altLang="en-US" sz="2800"/>
              <a:t>Example – </a:t>
            </a:r>
            <a:r>
              <a:rPr lang="en-US" altLang="en-US" sz="2800">
                <a:solidFill>
                  <a:srgbClr val="FF0000"/>
                </a:solidFill>
              </a:rPr>
              <a:t>Recessive short – tt</a:t>
            </a:r>
          </a:p>
          <a:p>
            <a:r>
              <a:rPr lang="en-US" altLang="en-US" sz="3200"/>
              <a:t>Hybrid (</a:t>
            </a:r>
            <a:r>
              <a:rPr lang="en-US" altLang="en-US" sz="3200">
                <a:solidFill>
                  <a:srgbClr val="FF0000"/>
                </a:solidFill>
              </a:rPr>
              <a:t>heterozygous</a:t>
            </a:r>
            <a:r>
              <a:rPr lang="en-US" altLang="en-US" sz="3200"/>
              <a:t>) – the genes are mixed code for that trait.</a:t>
            </a:r>
          </a:p>
          <a:p>
            <a:pPr lvl="1"/>
            <a:r>
              <a:rPr lang="en-US" altLang="en-US" sz="2800"/>
              <a:t>Example – </a:t>
            </a:r>
            <a:r>
              <a:rPr lang="en-US" altLang="en-US" sz="2800">
                <a:solidFill>
                  <a:srgbClr val="FF0000"/>
                </a:solidFill>
              </a:rPr>
              <a:t>hybrid Tall -- Tt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5ED640C-1070-6A37-F20B-590FCFEA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Phenotype</a:t>
            </a:r>
            <a:r>
              <a:rPr lang="en-US" altLang="en-US"/>
              <a:t> 	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CEBEE724-F7D8-B38E-2B22-6A494EAB1A4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US" altLang="en-US" sz="4400"/>
              <a:t>The </a:t>
            </a:r>
            <a:r>
              <a:rPr lang="en-US" altLang="en-US" sz="4400">
                <a:solidFill>
                  <a:srgbClr val="FF0000"/>
                </a:solidFill>
              </a:rPr>
              <a:t>outward appearance </a:t>
            </a:r>
            <a:r>
              <a:rPr lang="en-US" altLang="en-US" sz="4400"/>
              <a:t>of the trait.</a:t>
            </a:r>
          </a:p>
          <a:p>
            <a:r>
              <a:rPr lang="en-US" altLang="en-US" sz="4400"/>
              <a:t>How an organism </a:t>
            </a:r>
            <a:r>
              <a:rPr lang="en-US" altLang="en-US" sz="4400">
                <a:solidFill>
                  <a:srgbClr val="FF0000"/>
                </a:solidFill>
              </a:rPr>
              <a:t>looks</a:t>
            </a:r>
          </a:p>
          <a:p>
            <a:r>
              <a:rPr lang="en-US" altLang="en-US" sz="4400"/>
              <a:t>How an organism </a:t>
            </a:r>
            <a:r>
              <a:rPr lang="en-US" altLang="en-US" sz="4400">
                <a:solidFill>
                  <a:srgbClr val="FF0000"/>
                </a:solidFill>
              </a:rPr>
              <a:t>acts</a:t>
            </a:r>
          </a:p>
          <a:p>
            <a:r>
              <a:rPr lang="en-US" altLang="en-US" sz="4400"/>
              <a:t>How an organism </a:t>
            </a:r>
            <a:r>
              <a:rPr lang="en-US" altLang="en-US" sz="4400">
                <a:solidFill>
                  <a:srgbClr val="FF0000"/>
                </a:solidFill>
              </a:rPr>
              <a:t>feels</a:t>
            </a:r>
          </a:p>
          <a:p>
            <a:pPr>
              <a:buFont typeface="Wingdings 3" panose="05040102010807070707" pitchFamily="18" charset="2"/>
              <a:buNone/>
            </a:pPr>
            <a:endParaRPr lang="en-US" altLang="en-US" sz="4400"/>
          </a:p>
          <a:p>
            <a:pPr>
              <a:buFont typeface="Wingdings 3" panose="05040102010807070707" pitchFamily="18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36118-D06F-D257-37BF-F93DE77A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Tricks to remembering the difference between Genotype and Phenotype	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B28800E9-123F-4487-E3C5-D6FF4EE94F2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US" altLang="en-US" sz="6000">
                <a:solidFill>
                  <a:srgbClr val="FF0000"/>
                </a:solidFill>
              </a:rPr>
              <a:t>Genotype – deals with GENE CODE.</a:t>
            </a:r>
          </a:p>
          <a:p>
            <a:r>
              <a:rPr lang="en-US" altLang="en-US" sz="6000">
                <a:solidFill>
                  <a:srgbClr val="FF0000"/>
                </a:solidFill>
              </a:rPr>
              <a:t>Phenotype – deals with looks you can take a PHOTO with.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71227116-B5B5-2CBA-DB0E-3EE324063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/>
              <a:t>This powerpoint was kindly donated to </a:t>
            </a:r>
            <a:r>
              <a:rPr lang="en-GB" altLang="en-US" sz="2400">
                <a:hlinkClick r:id="rId3"/>
              </a:rPr>
              <a:t>www.worldofteaching.com</a:t>
            </a:r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r>
              <a:rPr lang="en-GB" altLang="en-US" sz="2400">
                <a:hlinkClick r:id="rId3"/>
              </a:rPr>
              <a:t>http://www.worldofteaching.com</a:t>
            </a:r>
            <a:r>
              <a:rPr lang="en-GB" altLang="en-US" sz="2400"/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39</TotalTime>
  <Words>352</Words>
  <Application>Microsoft Office PowerPoint</Application>
  <PresentationFormat>On-screen Show (4:3)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Gill Sans MT</vt:lpstr>
      <vt:lpstr>Arial</vt:lpstr>
      <vt:lpstr>Bookman Old Style</vt:lpstr>
      <vt:lpstr>Wingdings 3</vt:lpstr>
      <vt:lpstr>Wingdings</vt:lpstr>
      <vt:lpstr>Calibri</vt:lpstr>
      <vt:lpstr>Origin</vt:lpstr>
      <vt:lpstr>Genotype and Phenotype</vt:lpstr>
      <vt:lpstr>Review Words</vt:lpstr>
      <vt:lpstr>Genotype </vt:lpstr>
      <vt:lpstr>Types of genotype </vt:lpstr>
      <vt:lpstr>Phenotype  </vt:lpstr>
      <vt:lpstr>Tricks to remembering the difference between Genotype and Phenotype </vt:lpstr>
      <vt:lpstr>PowerPoint Presentation</vt:lpstr>
    </vt:vector>
  </TitlesOfParts>
  <Company>CCSD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Genotype and Phenotype</dc:title>
  <dc:creator>CCSD</dc:creator>
  <cp:lastModifiedBy>Nayan GRIFFITHS</cp:lastModifiedBy>
  <cp:revision>9</cp:revision>
  <dcterms:created xsi:type="dcterms:W3CDTF">2009-03-17T17:19:27Z</dcterms:created>
  <dcterms:modified xsi:type="dcterms:W3CDTF">2023-03-14T11:24:41Z</dcterms:modified>
</cp:coreProperties>
</file>