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4" r:id="rId9"/>
    <p:sldId id="265" r:id="rId10"/>
    <p:sldId id="256" r:id="rId11"/>
    <p:sldId id="266" r:id="rId12"/>
    <p:sldId id="263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99CCFF"/>
    <a:srgbClr val="FF00FF"/>
    <a:srgbClr val="CCFFFF"/>
    <a:srgbClr val="0099CC"/>
    <a:srgbClr val="CC00FF"/>
    <a:srgbClr val="CC33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6DF84FB-DE78-18EA-5648-B9D9E525BE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0421A1E-016E-FFB7-4470-C2416C48D5E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A4593FCA-7A0F-F33E-BC1F-95EB67AE08B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62BC4BF4-5F5D-550A-11B6-22E30DDA92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93B1C495-8E14-A041-5699-5EB4750A61E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8CB58A00-3C4E-EB01-9035-9420E4997A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64F05D-C4EF-4FD6-A922-A212387D18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568FE4-CF70-BB9F-5FF4-8E19F4F931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D8251-1775-4688-85B7-3478C33F3CA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4DB33B5C-0B21-4844-9DDF-608582002B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2B63118-8E31-2106-C373-E9DAACE06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0F15A5-C8DC-6DD4-C0FB-68C7EF7890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C13A8-578F-4E7B-BA97-E48D16111D22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ACED67F2-2230-FDA3-6EA2-0DA6D633E0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96C23A46-83A5-C449-53F2-FEAD20C2CF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55F4B5-7695-4B50-9E94-BC2D8BE328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2F2AB-954E-478B-90DD-48C46392DA04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DDA0B3C5-1BAC-88AF-F4E3-90296F2859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2DEB467-DBA0-61DE-6170-9F7E0F91D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BC76D9-A3FF-37EC-7139-85320DE4F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C0B6C0-FEF3-463D-B63A-43BAA02F68E1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06F5015F-EED4-AC87-520A-B89546728B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1D721716-EDC3-CBB4-24E2-01474F297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FFD851-2CC0-664E-C7C5-69227BF9DE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F8D857-4CAF-4FC1-85C3-2E22C16705E4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15EF5C43-C7A1-6256-B138-D65A9AEE95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61C0D40-9621-C2C8-C074-C3E9BA2FF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E51D04-92CE-655C-359D-0BF2E24BA1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F0393-ABA1-419F-B7AA-B232C00AB25A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63530919-C69C-34BC-379E-157E16EFD6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8C545D02-4900-4C11-99D5-E8DFED351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F6634E-68B4-0824-320B-7FB648BDC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0D35A-03B3-4A7F-828E-9EE1BDE7F1F7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4488155C-FE7B-4C1C-5AFC-95F12B2B72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01F1ADC-5A21-0071-6FAC-816E9F74F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53CF1A8-989C-DC0A-3C5E-BDFE2D649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E021BA-43B7-450B-8AE7-E437FF2552B7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A1CA1FE3-3B51-553E-C807-CED01D7DE1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97EB3C0-022D-32D4-8122-9831A6B6C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DB9BF8A-8A73-6D5D-765E-56E247B700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E7BD6-E83C-45AA-A0E0-6222286DB1D8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AC2A1910-816F-A9F5-C029-440FA90BEB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64877EF-57C1-4E66-DD9D-9FC4712E0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C29336-8B1C-06BA-EA6B-25E48FF0CB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DD62F-FD86-4ADA-A56F-BCC5C39EAD20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F9CC26E3-3E0B-C23E-4392-F84BF4954B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22DA88C-0BAD-4A0B-EE78-51AFF351D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590BAB5-329A-C447-5127-A7ED0AE8CA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750CAF-0FB7-43F6-A7BF-BBC5614D5A45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BBF61A9E-012A-B5FE-4700-7101802E28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2E59A8E-8BAE-D697-B2E6-859946BC9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4C39E8-1A90-1CA0-CE63-A61AC1AD90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643B3-70CA-4841-9E8B-366761977B2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5B7B5E37-FBAD-4024-D116-82CD495145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7C12157-722B-CDFB-45C1-771922978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F14EBC-A05A-5719-EBC4-C9793E4542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6375BF-6505-413D-91E6-6922B8C8C58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4F9BC444-0FEF-AF72-49EE-B9B9B5002A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4ACBFCA-F9BB-7484-18EA-E18EECA02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6C76F0-F387-5A17-FEE0-E01FE6B2B3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6B48F-A4A5-4379-9F6C-24015AC3E39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8320BC65-9798-BE70-91B3-58688E062B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667342C2-229C-1415-B217-DB9DEDC55B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E2EEF57-8878-13C9-14EC-BAFDBF5CD5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C89C5E-C498-4A3D-B3B5-976EAFE8422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4295B3E-ED1C-DA0A-D5E9-8831D2F311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0AB1381-8862-96D2-2FCC-8A79745AD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AA3B98-36B5-5DC9-89CD-4E36AC9B3C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312C5A-D15E-4A3D-9763-0D81943A891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7A72B495-1CF6-CA3E-6CBE-D82D86F02B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3714A236-52FA-00AF-69E1-3ECF49827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385103C-7F71-7BFE-C34C-C8E9EA1042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BD64C-B524-4476-AEAB-EFADC0CD3E8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8EEB3E37-FC3D-77EA-133A-B176268FB0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F735265-7AE7-C826-2FE7-9D5A7015A2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3ADF-9DFB-E636-A584-BC916078C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A718E-917B-D20B-0304-23F093B93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02658-B4FA-7B1A-2C94-EF0A745B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FEE96-AA94-2AD4-C43B-C41A199C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92C15-0E70-818A-5426-8D8D92B1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E3FF8-8A4E-4DCA-B24C-773C38CC6A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66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B9F0-67D7-7500-B47B-59B9C88E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7014C-9F3A-0AA4-9A7A-5E31163B1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C7118-9CF9-5CAE-90BB-32A5D5F4A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D91F0-D15A-9435-8E48-EA3DF54E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10262-15A7-0E47-120B-2233BAB29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DAC7FF-605F-466F-8150-3E18858A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29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249BEE-2A94-97BA-B19C-17C82CF49A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45477-FBFC-8531-7752-F9FD7DD6E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A1E06-3F66-4806-05A0-080C8D50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042E0-3D5F-6391-F5C0-55165F5F3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C6D47-FD25-2ADF-CC90-25DCC3259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1492C-AD97-4491-BC68-51A92DDA3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17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5F2C-34AD-1D9C-DB09-387204135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C7BE5-A97A-8F4A-1F94-E4945F25E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FF0C1-F98A-B69C-1F72-9270C2FB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9DAA2-34A3-35D2-968F-5CC6AC9C3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66E53-0384-D7C6-26B1-9331708C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CF5B2-25E5-4BBF-8AB3-18B153CFA4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41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41CD4-F0E0-C4C0-5454-41E7CAA3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F61B7-8CDA-A3C7-FC30-9B6F6A602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D6FC5-B6CA-23AF-586D-1E5D30E15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F5356-70CD-F72B-5A80-6CDD21E6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3B08E-AE2E-EDBF-3F84-6526E4C8F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D2249-7D11-4A3C-B8FA-73637963C2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481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7B96-54B9-A132-5CD2-9687260E2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04F36-D3C1-79FE-0107-0631D2FC8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D8D08-7263-C4A5-12BA-5F62C555E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D654A-AD21-DE55-9260-BB97D6D54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9D213-67FE-912C-2209-0097BA9E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FF677-61E6-1981-2D7C-5445DD6C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B954F-86F8-4C96-856F-E35B2AB5A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83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F464-E59D-AA3F-3B44-4BFAA4BBA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FBB93-D529-999C-0C11-725C219D1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0C3E5-72B2-59C4-966A-D9301D5D0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24697-4F4C-8867-E7FA-E029D8E44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F3AED-2FE5-018B-6F0D-6BF314E64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96773-59B4-E494-54C4-63A5F508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1631C-17B5-D7A0-A1CD-F5F55E450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491026-A148-8C75-2C10-58EAD0C7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66EEB-8C30-4804-88D3-DD00690D4D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9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F954-841F-E31D-E63D-5A6964F51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182FC9-51A5-75CE-355B-8D8CC522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64406-B197-7037-B80F-51D7FA2D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97A971-8575-DC2D-AF91-A90D98CB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3D5C8-7CCD-4EE9-9E66-60E701EA73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08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4AC98-A037-A665-E191-6A97A518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F5415A-D547-AFDC-36C8-5333D1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63DA8-696A-BC04-0DF7-8C0CEC15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75738-C51C-4327-9E19-D43D87115A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77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11B57-51E6-F092-68DA-0C90A28A5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3924A-C456-2AF1-AD7C-ADA64DC50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02747-168C-B527-3C6F-A6F52F897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B86D6-1339-71F4-F36E-4A68F9F1D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F8E03-01EE-7D5A-FA1E-AE6929FB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371A2-1F45-CA4B-7657-47DAF7F5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B56C2-5FFE-4613-81B9-E90D4C072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39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D0A53-9C3A-8EF1-6603-8B0645F50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E1C249-2D95-098B-D16E-AB821D75D0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9B685-8830-E82E-A209-62EF02D32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DAD72-ED4E-AF14-56CC-99B93FB3E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33946-34F5-FC5F-42B4-90960FABD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889A0-6719-3677-4FDD-6E9C230D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1EE41-718B-48E8-9376-61327ABC2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76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3FE12A-5657-A907-2013-1E007FC92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DF4B28E-7F11-0CDD-06CA-853C2CF19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37F0722-E4E9-5DC9-19CF-93B1CBD223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769CAC3-4034-D3DD-BAD9-02B81E61D6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EF0FA4-69BD-9EC0-178B-2ADE079BD4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F1151A-D0D0-4FB7-BB92-FF9C2E0A2C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manasinc.com/webcontent/animations/content/pcr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alc.org/ddnalc/resources/electrophoresi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3300"/>
            </a:gs>
            <a:gs pos="100000">
              <a:srgbClr val="CC3300">
                <a:gamma/>
                <a:tint val="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81E36E4-8BBA-B167-B375-034194DC7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Genetic Engineering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F935ADD-7A80-F4B8-FB89-17A818BE033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/>
              <a:t>Genetic Engineers can alter the DNA code of living organisms.</a:t>
            </a:r>
          </a:p>
          <a:p>
            <a:endParaRPr lang="en-US" altLang="en-US" sz="2400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D402EF6-5DB0-7B8B-AAF9-7D009CB8B60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/>
              <a:t>Selective Breeding</a:t>
            </a:r>
          </a:p>
          <a:p>
            <a:endParaRPr lang="en-US" altLang="en-US" sz="2400"/>
          </a:p>
          <a:p>
            <a:r>
              <a:rPr lang="en-US" altLang="en-US" sz="2400"/>
              <a:t>Recombinant DNA</a:t>
            </a:r>
          </a:p>
          <a:p>
            <a:endParaRPr lang="en-US" altLang="en-US" sz="2400"/>
          </a:p>
          <a:p>
            <a:r>
              <a:rPr lang="en-US" altLang="en-US" sz="2400"/>
              <a:t>PCR</a:t>
            </a:r>
          </a:p>
          <a:p>
            <a:endParaRPr lang="en-US" altLang="en-US" sz="2400"/>
          </a:p>
          <a:p>
            <a:r>
              <a:rPr lang="en-US" altLang="en-US" sz="2400"/>
              <a:t>Gel Electrophoresis</a:t>
            </a:r>
          </a:p>
          <a:p>
            <a:pPr>
              <a:buFontTx/>
              <a:buNone/>
            </a:pPr>
            <a:endParaRPr lang="en-US" altLang="en-US" sz="2400"/>
          </a:p>
          <a:p>
            <a:r>
              <a:rPr lang="en-US" altLang="en-US" sz="2400"/>
              <a:t>Transgenic Organisms</a:t>
            </a:r>
          </a:p>
        </p:txBody>
      </p:sp>
      <p:pic>
        <p:nvPicPr>
          <p:cNvPr id="5127" name="Picture 7">
            <a:extLst>
              <a:ext uri="{FF2B5EF4-FFF2-40B4-BE49-F238E27FC236}">
                <a16:creationId xmlns:a16="http://schemas.microsoft.com/office/drawing/2014/main" id="{541C59BC-B44C-AC17-DA67-79057DFC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743200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build="p"/>
      <p:bldP spid="512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CC"/>
            </a:gs>
            <a:gs pos="100000">
              <a:srgbClr val="0099CC">
                <a:gamma/>
                <a:tint val="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5D941CF-48FC-7A9A-F348-43A81559C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sz="4000"/>
            </a:br>
            <a:endParaRPr lang="en-US" altLang="en-US" sz="4000"/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D42B3FE4-53B7-DABE-3D67-262D352B5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562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800"/>
              <a:t>Human DNA in a Goat Cell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D07EC652-74FD-3A7E-1E39-27BCDA96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76800"/>
            <a:ext cx="3429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This goat contains a human gene that codes for a blood clotting agent.  The blood clotting agent can be harvested in the goat’s milk.</a:t>
            </a:r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8C80DBF9-D243-A842-A8BF-F76FBD3C6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468471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.</a:t>
            </a:r>
          </a:p>
        </p:txBody>
      </p:sp>
      <p:pic>
        <p:nvPicPr>
          <p:cNvPr id="2061" name="Picture 13">
            <a:extLst>
              <a:ext uri="{FF2B5EF4-FFF2-40B4-BE49-F238E27FC236}">
                <a16:creationId xmlns:a16="http://schemas.microsoft.com/office/drawing/2014/main" id="{8B256261-A0A1-B63D-1903-87579FCF156B}"/>
              </a:ext>
            </a:extLst>
          </p:cNvPr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676400"/>
            <a:ext cx="4038600" cy="3589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6FCF2AE4-C085-0A95-2737-845888326826}"/>
              </a:ext>
            </a:extLst>
          </p:cNvPr>
          <p:cNvPicPr>
            <a:picLocks noChangeAspect="1" noChangeArrowheads="1"/>
          </p:cNvPicPr>
          <p:nvPr>
            <p:ph type="body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2057400"/>
            <a:ext cx="3048000" cy="2282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63" name="Text Box 15">
            <a:extLst>
              <a:ext uri="{FF2B5EF4-FFF2-40B4-BE49-F238E27FC236}">
                <a16:creationId xmlns:a16="http://schemas.microsoft.com/office/drawing/2014/main" id="{BE184690-3992-EB0F-DFA8-D306D8B1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048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 sz="1800"/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B1565C1A-9033-ABEC-2C8A-9522C56DA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407988"/>
            <a:ext cx="419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4000" b="1"/>
              <a:t>Transgenic Goat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9" grpId="0"/>
      <p:bldP spid="20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>
            <a:extLst>
              <a:ext uri="{FF2B5EF4-FFF2-40B4-BE49-F238E27FC236}">
                <a16:creationId xmlns:a16="http://schemas.microsoft.com/office/drawing/2014/main" id="{F19B0E53-1B83-C663-E8BF-02EA42F22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3859213" cy="499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7" name="Text Box 9">
            <a:extLst>
              <a:ext uri="{FF2B5EF4-FFF2-40B4-BE49-F238E27FC236}">
                <a16:creationId xmlns:a16="http://schemas.microsoft.com/office/drawing/2014/main" id="{2C3F3DA7-E622-5B9C-231E-976885816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5" y="1109663"/>
            <a:ext cx="1844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B205A77D-7A0B-E046-5902-33E9BFE13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286000"/>
            <a:ext cx="3124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/>
              <a:t>Desired DNA is </a:t>
            </a:r>
          </a:p>
          <a:p>
            <a:pPr algn="ctr"/>
            <a:r>
              <a:rPr lang="en-US" altLang="en-US"/>
              <a:t>added to an egg cell.</a:t>
            </a:r>
          </a:p>
        </p:txBody>
      </p:sp>
      <p:sp>
        <p:nvSpPr>
          <p:cNvPr id="22543" name="Rectangle 15">
            <a:extLst>
              <a:ext uri="{FF2B5EF4-FFF2-40B4-BE49-F238E27FC236}">
                <a16:creationId xmlns:a16="http://schemas.microsoft.com/office/drawing/2014/main" id="{AFDA19BF-A0D6-60D8-9CC9-855F003F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How to Create a </a:t>
            </a:r>
            <a:br>
              <a:rPr lang="en-US" altLang="en-US" sz="4000" b="1"/>
            </a:br>
            <a:r>
              <a:rPr lang="en-US" altLang="en-US" sz="4000" b="1"/>
              <a:t>Transgenic Animal</a:t>
            </a:r>
          </a:p>
        </p:txBody>
      </p:sp>
      <p:sp>
        <p:nvSpPr>
          <p:cNvPr id="22545" name="Rectangle 17">
            <a:extLst>
              <a:ext uri="{FF2B5EF4-FFF2-40B4-BE49-F238E27FC236}">
                <a16:creationId xmlns:a16="http://schemas.microsoft.com/office/drawing/2014/main" id="{4D662B6F-3495-49F4-7EB3-83B15A18638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/>
      <p:bldP spid="22545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100000">
              <a:srgbClr val="CC99FF">
                <a:gamma/>
                <a:shade val="28627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3234DB7-0B36-A047-9696-8BD10ABFA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Ha Ha Ha!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B5C1C47-EB3A-3CFC-FD20-FE5616A44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15365" name="Picture 5">
            <a:extLst>
              <a:ext uri="{FF2B5EF4-FFF2-40B4-BE49-F238E27FC236}">
                <a16:creationId xmlns:a16="http://schemas.microsoft.com/office/drawing/2014/main" id="{317B9FA9-6828-6292-2974-4FF74765D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1200"/>
            <a:ext cx="30765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>
            <a:extLst>
              <a:ext uri="{FF2B5EF4-FFF2-40B4-BE49-F238E27FC236}">
                <a16:creationId xmlns:a16="http://schemas.microsoft.com/office/drawing/2014/main" id="{A833D0C9-14D9-F41D-A2CC-551495C9C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Genetic Engineering and </a:t>
            </a:r>
            <a:br>
              <a:rPr lang="en-US" altLang="en-US" sz="4000" b="1"/>
            </a:br>
            <a:r>
              <a:rPr lang="en-US" altLang="en-US" sz="4000" b="1"/>
              <a:t>Crime Scenes……</a:t>
            </a:r>
          </a:p>
        </p:txBody>
      </p:sp>
      <p:pic>
        <p:nvPicPr>
          <p:cNvPr id="23560" name="Picture 8">
            <a:extLst>
              <a:ext uri="{FF2B5EF4-FFF2-40B4-BE49-F238E27FC236}">
                <a16:creationId xmlns:a16="http://schemas.microsoft.com/office/drawing/2014/main" id="{1D55144A-2364-3BD2-8469-87501EDE1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05000"/>
            <a:ext cx="67437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86F6E39-86B1-EA08-C96B-DF5553FA4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Polymerase Chain Reaction</a:t>
            </a:r>
            <a:br>
              <a:rPr lang="en-US" altLang="en-US" sz="4000" b="1"/>
            </a:br>
            <a:r>
              <a:rPr lang="en-US" altLang="en-US" sz="4000" b="1"/>
              <a:t>PCR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88A8BC6B-FAAF-BABE-A112-02C89EAB16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en-US" altLang="en-US" sz="2400"/>
              <a:t>PCR allows scientists to make many copies of  a piece of DNA.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Heat the DNA so it “unzips”.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400"/>
              <a:t>2.  Add the complementary nitrogenous bases.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400"/>
              <a:t>3.  Allow DNA to cool so the complementary strands can “zip” together.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A6E8F9CA-0E75-8F0A-94D1-3D2DE8D07AC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GB" altLang="en-US" sz="2400"/>
          </a:p>
        </p:txBody>
      </p:sp>
      <p:pic>
        <p:nvPicPr>
          <p:cNvPr id="31751" name="Picture 7">
            <a:hlinkClick r:id="rId3"/>
            <a:extLst>
              <a:ext uri="{FF2B5EF4-FFF2-40B4-BE49-F238E27FC236}">
                <a16:creationId xmlns:a16="http://schemas.microsoft.com/office/drawing/2014/main" id="{89ACD3D8-4E3C-6006-984A-607654F51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00200"/>
            <a:ext cx="2400300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100000">
              <a:srgbClr val="FF00FF">
                <a:gamma/>
                <a:tint val="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B4B81DE-61E0-001A-8FC8-4ABE081B8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Gel </a:t>
            </a:r>
            <a:r>
              <a:rPr lang="en-US" altLang="en-US" sz="4000" b="1"/>
              <a:t>Electrophoresis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D2118523-20B0-FFA8-4E4E-D7DC41D79F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en-US" sz="2800"/>
          </a:p>
          <a:p>
            <a:r>
              <a:rPr lang="en-US" altLang="en-US" sz="2800"/>
              <a:t>This technology allows scientists to identify someone’s DNA!</a:t>
            </a:r>
          </a:p>
          <a:p>
            <a:pPr>
              <a:buFontTx/>
              <a:buNone/>
            </a:pPr>
            <a:endParaRPr lang="en-US" altLang="en-US" sz="2800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ED373F47-208E-7106-0684-20B686DD9B2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en-US" sz="2800"/>
          </a:p>
        </p:txBody>
      </p:sp>
      <p:pic>
        <p:nvPicPr>
          <p:cNvPr id="33799" name="Picture 7">
            <a:extLst>
              <a:ext uri="{FF2B5EF4-FFF2-40B4-BE49-F238E27FC236}">
                <a16:creationId xmlns:a16="http://schemas.microsoft.com/office/drawing/2014/main" id="{F31168CB-FDED-CF84-D067-04C6B09C4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209800"/>
            <a:ext cx="30861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99CCFF">
                <a:gamma/>
                <a:tint val="2549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8450E77-2F5A-CF2F-243A-050D705729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Steps Involved in Gel Electrophoresis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E96992C3-6AA1-A389-5472-A7344EB206B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en-US" sz="2000"/>
              <a:t>1.   “Cut” DNA sample with restriction enzymes.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en-US" sz="2000"/>
              <a:t>2.   Run the DNA fragments through a gel.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en-US" sz="2000"/>
              <a:t>3.   Bands will form in the gel.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en-US" sz="2000"/>
              <a:t>4.   Everyone’s DNA bands are unique and can be used to identify a person.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en-US" sz="2000"/>
              <a:t>5.   DNA bands are like “genetic fingerprints”.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AB09B08E-8D9A-4B79-7932-6F02A5B63CC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000"/>
          </a:p>
        </p:txBody>
      </p:sp>
      <p:pic>
        <p:nvPicPr>
          <p:cNvPr id="35849" name="Picture 9">
            <a:hlinkClick r:id="rId3"/>
            <a:extLst>
              <a:ext uri="{FF2B5EF4-FFF2-40B4-BE49-F238E27FC236}">
                <a16:creationId xmlns:a16="http://schemas.microsoft.com/office/drawing/2014/main" id="{5FC5500E-BECE-D0F5-4E5B-C6BDEE193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981200"/>
            <a:ext cx="4572000" cy="310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7693FC2C-B782-CAEB-A03E-E6489A631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00FF"/>
            </a:gs>
            <a:gs pos="100000">
              <a:srgbClr val="CC00FF">
                <a:gamma/>
                <a:tint val="3176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226F7D7-1B4E-5183-C62D-F738CECC6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Selective Breeding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6850C13-AB65-238B-816C-3D24A319E55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Breed only those plants or animals with desirable traits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People have been using selective breeding for 1000’s of years with farm crops and domesticated animals.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pic>
        <p:nvPicPr>
          <p:cNvPr id="7175" name="Picture 7">
            <a:extLst>
              <a:ext uri="{FF2B5EF4-FFF2-40B4-BE49-F238E27FC236}">
                <a16:creationId xmlns:a16="http://schemas.microsoft.com/office/drawing/2014/main" id="{8082EF21-81F6-B203-CBE3-7AD05212E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447800"/>
            <a:ext cx="30480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D111C53B-1C2F-79B6-73CF-DA780E6E9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200400"/>
            <a:ext cx="2057400" cy="141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>
            <a:extLst>
              <a:ext uri="{FF2B5EF4-FFF2-40B4-BE49-F238E27FC236}">
                <a16:creationId xmlns:a16="http://schemas.microsoft.com/office/drawing/2014/main" id="{F5F896FA-5223-04B8-5896-F29B9DC22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876800"/>
            <a:ext cx="1677988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1" name="Picture 13">
            <a:extLst>
              <a:ext uri="{FF2B5EF4-FFF2-40B4-BE49-F238E27FC236}">
                <a16:creationId xmlns:a16="http://schemas.microsoft.com/office/drawing/2014/main" id="{89A1D985-98E1-66BC-4601-14E02B7A0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352800"/>
            <a:ext cx="14287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99CCFF">
                <a:gamma/>
                <a:shade val="4627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AA81557-A890-5D37-12A0-38B4E805F8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Recombinant DNA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6728478-6970-7917-59F6-8AC69C1ADD6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The ability to combine the DNA of one organism with the DNA of another organism.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Recombinant DNA technology was first used in the 1970’s with bacteria.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3E12A190-C689-BD54-043F-30171B24F71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800"/>
          </a:p>
        </p:txBody>
      </p:sp>
      <p:pic>
        <p:nvPicPr>
          <p:cNvPr id="9223" name="Picture 7">
            <a:extLst>
              <a:ext uri="{FF2B5EF4-FFF2-40B4-BE49-F238E27FC236}">
                <a16:creationId xmlns:a16="http://schemas.microsoft.com/office/drawing/2014/main" id="{6714ACCF-10B8-70DF-035C-AA307F6C69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00200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2CBCBFC4-AC08-6424-8948-CBFB2E59E4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Recombinant Bacteria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0A6E0147-3DF1-F6E8-CE5E-5DD58CEF9F9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4038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GB" altLang="en-US" sz="1600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5F4236AF-CFB0-6A2E-BB89-3940D9222F4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71600"/>
            <a:ext cx="4038600" cy="4525963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Remove bacterial DNA (plasmid).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Cut the Bacterial DNA with “</a:t>
            </a:r>
            <a:r>
              <a:rPr lang="en-US" altLang="en-US" sz="1800">
                <a:solidFill>
                  <a:srgbClr val="FF0066"/>
                </a:solidFill>
              </a:rPr>
              <a:t>restriction enzymes</a:t>
            </a:r>
            <a:r>
              <a:rPr lang="en-US" altLang="en-US" sz="1800"/>
              <a:t>”.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Cut the DNA from another organism with “</a:t>
            </a:r>
            <a:r>
              <a:rPr lang="en-US" altLang="en-US" sz="1800">
                <a:solidFill>
                  <a:srgbClr val="FF0066"/>
                </a:solidFill>
              </a:rPr>
              <a:t>restriction enzymes”.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>
              <a:solidFill>
                <a:srgbClr val="FF0066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Combine the cut pieces of DNA together with another enzyme and insert them into bacteria.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Reproduce the recombinant bacteria.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1800"/>
              <a:t>The foreign genes will be expressed in the bacteria.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1800"/>
          </a:p>
        </p:txBody>
      </p:sp>
      <p:pic>
        <p:nvPicPr>
          <p:cNvPr id="11272" name="Picture 8">
            <a:extLst>
              <a:ext uri="{FF2B5EF4-FFF2-40B4-BE49-F238E27FC236}">
                <a16:creationId xmlns:a16="http://schemas.microsoft.com/office/drawing/2014/main" id="{26D4FF76-45AD-55D5-5E58-8AB1D2127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42862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2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2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33"/>
            </a:gs>
            <a:gs pos="100000">
              <a:srgbClr val="FF9933">
                <a:gamma/>
                <a:tint val="3176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B98D70A-235A-AFCE-E807-A45D48CB68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Benefits of Recombinant Bacteria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B7C5672-D447-4429-4826-109A6829E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/>
              <a:t>Bacteria can make human insulin or human growth hormone. </a:t>
            </a:r>
          </a:p>
          <a:p>
            <a:pPr marL="609600" indent="-609600">
              <a:buFontTx/>
              <a:buNone/>
            </a:pPr>
            <a:endParaRPr lang="en-US" altLang="en-US"/>
          </a:p>
          <a:p>
            <a:pPr marL="609600" indent="-609600">
              <a:buFontTx/>
              <a:buAutoNum type="arabicPeriod"/>
            </a:pPr>
            <a:r>
              <a:rPr lang="en-US" altLang="en-US"/>
              <a:t>Bacteria can be engineered to “eat” oil spills.</a:t>
            </a:r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5C94059A-9CDA-675B-8BD3-B3A55CB4B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267200"/>
            <a:ext cx="41148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15206BD-A7C1-9E3E-4388-4D3134356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altLang="en-US" sz="3600" b="1"/>
              <a:t>The DNA of plants and animals</a:t>
            </a:r>
            <a:br>
              <a:rPr lang="en-US" altLang="en-US" sz="3600" b="1"/>
            </a:br>
            <a:r>
              <a:rPr lang="en-US" altLang="en-US" sz="3600" b="1"/>
              <a:t> can also be altered.</a:t>
            </a:r>
            <a:br>
              <a:rPr lang="en-US" altLang="en-US" sz="3600" b="1"/>
            </a:br>
            <a:endParaRPr lang="en-US" altLang="en-US" sz="3600" b="1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BB89F70-EEF2-6837-3B4A-096B44CCA4F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752600"/>
            <a:ext cx="4038600" cy="4525963"/>
          </a:xfrm>
        </p:spPr>
        <p:txBody>
          <a:bodyPr/>
          <a:lstStyle/>
          <a:p>
            <a:pPr marL="533400" indent="-533400" algn="ctr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009900"/>
                </a:solidFill>
              </a:rPr>
              <a:t>PLANTS</a:t>
            </a:r>
          </a:p>
          <a:p>
            <a:pPr marL="533400" indent="-533400" algn="ctr">
              <a:lnSpc>
                <a:spcPct val="90000"/>
              </a:lnSpc>
              <a:buFontTx/>
              <a:buNone/>
            </a:pPr>
            <a:endParaRPr lang="en-US" altLang="en-US" sz="3600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en-US" sz="2400">
                <a:solidFill>
                  <a:srgbClr val="009900"/>
                </a:solidFill>
              </a:rPr>
              <a:t>disease-resistant and insect-resistant crops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9900"/>
              </a:solidFill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9900"/>
                </a:solidFill>
              </a:rPr>
              <a:t>2.   Hardier fruit 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9900"/>
              </a:solidFill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9900"/>
                </a:solidFill>
              </a:rPr>
              <a:t>3.   70-75% of food in supermarket is </a:t>
            </a:r>
            <a:r>
              <a:rPr lang="en-US" altLang="en-US" sz="2400">
                <a:solidFill>
                  <a:srgbClr val="FF0066"/>
                </a:solidFill>
              </a:rPr>
              <a:t>genetically modified</a:t>
            </a:r>
            <a:r>
              <a:rPr lang="en-US" altLang="en-US" sz="2400"/>
              <a:t>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altLang="en-US" sz="2400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D6F3BB7-29D7-8E0E-0975-E49852BE7B6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400"/>
          </a:p>
        </p:txBody>
      </p:sp>
      <p:pic>
        <p:nvPicPr>
          <p:cNvPr id="14345" name="Picture 9">
            <a:extLst>
              <a:ext uri="{FF2B5EF4-FFF2-40B4-BE49-F238E27FC236}">
                <a16:creationId xmlns:a16="http://schemas.microsoft.com/office/drawing/2014/main" id="{41159856-90A2-8567-D9C0-676C922D4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14922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9" name="Picture 13">
            <a:extLst>
              <a:ext uri="{FF2B5EF4-FFF2-40B4-BE49-F238E27FC236}">
                <a16:creationId xmlns:a16="http://schemas.microsoft.com/office/drawing/2014/main" id="{9B357E21-C039-DA9D-B45B-61BF63D6B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572000"/>
            <a:ext cx="2857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1" name="Picture 15">
            <a:extLst>
              <a:ext uri="{FF2B5EF4-FFF2-40B4-BE49-F238E27FC236}">
                <a16:creationId xmlns:a16="http://schemas.microsoft.com/office/drawing/2014/main" id="{A62E8CD3-41EF-45FD-B112-39DA54AD8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23812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>
            <a:extLst>
              <a:ext uri="{FF2B5EF4-FFF2-40B4-BE49-F238E27FC236}">
                <a16:creationId xmlns:a16="http://schemas.microsoft.com/office/drawing/2014/main" id="{552CFB1D-6770-A3D7-59D8-B4FE701CA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How to Create a Genetically </a:t>
            </a:r>
            <a:br>
              <a:rPr lang="en-US" altLang="en-US" sz="3600" b="1"/>
            </a:br>
            <a:r>
              <a:rPr lang="en-US" altLang="en-US" sz="3600" b="1"/>
              <a:t>Modified Plant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F25E71B8-4259-C972-EF34-8D80B462104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800"/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BF2A634B-6855-03CD-ABF9-AC9BAF7F51C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81200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1.Create recombinant   bacteria with desired gene.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2. Allow the bacteria to “infect" the plant cells.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3. Desired gene is inserted into plant chromosomes.</a:t>
            </a:r>
          </a:p>
        </p:txBody>
      </p:sp>
      <p:pic>
        <p:nvPicPr>
          <p:cNvPr id="28680" name="Picture 8">
            <a:extLst>
              <a:ext uri="{FF2B5EF4-FFF2-40B4-BE49-F238E27FC236}">
                <a16:creationId xmlns:a16="http://schemas.microsoft.com/office/drawing/2014/main" id="{0443A4A1-5DB2-462F-21D0-5AA8C9093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37623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100000">
              <a:srgbClr val="66FF66">
                <a:gamma/>
                <a:tint val="60392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>
            <a:extLst>
              <a:ext uri="{FF2B5EF4-FFF2-40B4-BE49-F238E27FC236}">
                <a16:creationId xmlns:a16="http://schemas.microsoft.com/office/drawing/2014/main" id="{50684199-46BA-F4B6-6315-82122720BA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What do you think about eating genetically modified foods?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82B74A5C-CE91-29AE-8FF9-DDB307EBE2D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altLang="en-US" sz="2800"/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D6E009CF-AC22-C898-8CDD-C281AC911D9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en-US" sz="2800"/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7429F71E-52A4-BC79-2852-B80ADFEED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971800"/>
            <a:ext cx="28575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2" name="Picture 10">
            <a:extLst>
              <a:ext uri="{FF2B5EF4-FFF2-40B4-BE49-F238E27FC236}">
                <a16:creationId xmlns:a16="http://schemas.microsoft.com/office/drawing/2014/main" id="{B306F075-AD6F-8080-CB01-15DF3DDE3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34480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100000">
              <a:srgbClr val="DDDDDD">
                <a:gamma/>
                <a:shade val="98431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BE5ABBF-BEFB-C389-5154-6789DCEDF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Genetically modified organisms are called </a:t>
            </a:r>
            <a:r>
              <a:rPr lang="en-US" altLang="en-US" sz="3600" b="1">
                <a:solidFill>
                  <a:srgbClr val="FF0066"/>
                </a:solidFill>
              </a:rPr>
              <a:t>transgenic organisms</a:t>
            </a:r>
            <a:r>
              <a:rPr lang="en-US" altLang="en-US" sz="4000"/>
              <a:t>.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FFBE8E58-14D8-8554-6AC8-18B46536AA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 algn="ctr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0000FF"/>
              </a:solidFill>
            </a:endParaRPr>
          </a:p>
          <a:p>
            <a:pPr marL="533400" indent="-533400" algn="ctr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TRANSGENIC ANIMALS</a:t>
            </a:r>
          </a:p>
          <a:p>
            <a:pPr marL="533400" indent="-533400">
              <a:lnSpc>
                <a:spcPct val="80000"/>
              </a:lnSpc>
            </a:pPr>
            <a:endParaRPr lang="en-US" altLang="en-US" sz="20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Mice – used to study human immune system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20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Chickens – more resistant to infections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endParaRPr lang="en-US" altLang="en-US" sz="200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Cows – increase milk supply and leaner meat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000"/>
              <a:t>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000"/>
              <a:t>4.   Goats, sheep and pigs – produce human proteins in their milk</a:t>
            </a: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4AC31995-0128-5578-639C-EC665B2D905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GB" altLang="en-US" sz="2000"/>
          </a:p>
        </p:txBody>
      </p:sp>
      <p:pic>
        <p:nvPicPr>
          <p:cNvPr id="20491" name="Picture 11">
            <a:extLst>
              <a:ext uri="{FF2B5EF4-FFF2-40B4-BE49-F238E27FC236}">
                <a16:creationId xmlns:a16="http://schemas.microsoft.com/office/drawing/2014/main" id="{05B9B8D8-43BC-0BDB-8D11-8BBCCFED7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1905000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3" name="Picture 13">
            <a:extLst>
              <a:ext uri="{FF2B5EF4-FFF2-40B4-BE49-F238E27FC236}">
                <a16:creationId xmlns:a16="http://schemas.microsoft.com/office/drawing/2014/main" id="{7493607E-B2BF-CF34-EABF-08407DE80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505200"/>
            <a:ext cx="180975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550</Words>
  <Application>Microsoft Office PowerPoint</Application>
  <PresentationFormat>On-screen Show (4:3)</PresentationFormat>
  <Paragraphs>115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Genetic Engineering</vt:lpstr>
      <vt:lpstr>Selective Breeding</vt:lpstr>
      <vt:lpstr>Recombinant DNA</vt:lpstr>
      <vt:lpstr>Recombinant Bacteria</vt:lpstr>
      <vt:lpstr>Benefits of Recombinant Bacteria</vt:lpstr>
      <vt:lpstr>The DNA of plants and animals  can also be altered. </vt:lpstr>
      <vt:lpstr>How to Create a Genetically  Modified Plant</vt:lpstr>
      <vt:lpstr>What do you think about eating genetically modified foods?</vt:lpstr>
      <vt:lpstr>Genetically modified organisms are called transgenic organisms.</vt:lpstr>
      <vt:lpstr> </vt:lpstr>
      <vt:lpstr>How to Create a  Transgenic Animal</vt:lpstr>
      <vt:lpstr>Ha Ha Ha!</vt:lpstr>
      <vt:lpstr>Genetic Engineering and  Crime Scenes……</vt:lpstr>
      <vt:lpstr>Polymerase Chain Reaction PCR</vt:lpstr>
      <vt:lpstr>Gel Electrophoresis</vt:lpstr>
      <vt:lpstr>Steps Involved in Gel Electrophoresis</vt:lpstr>
      <vt:lpstr>PowerPoint Presentation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Engineering</dc:title>
  <dc:creator>Tim Lally</dc:creator>
  <cp:lastModifiedBy>Nayan GRIFFITHS</cp:lastModifiedBy>
  <cp:revision>101</cp:revision>
  <dcterms:created xsi:type="dcterms:W3CDTF">2009-01-28T22:09:59Z</dcterms:created>
  <dcterms:modified xsi:type="dcterms:W3CDTF">2023-03-14T11:25:43Z</dcterms:modified>
</cp:coreProperties>
</file>