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64" r:id="rId9"/>
    <p:sldId id="259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2000" autoAdjust="0"/>
  </p:normalViewPr>
  <p:slideViewPr>
    <p:cSldViewPr>
      <p:cViewPr varScale="1">
        <p:scale>
          <a:sx n="90" d="100"/>
          <a:sy n="90" d="100"/>
        </p:scale>
        <p:origin x="96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3FDA208-8396-B25D-0CB8-F82786F0CD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7B37D45-482E-F376-49A6-FE261F4C1C3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20A81A2C-9982-59E0-7BC1-0D2B0C51B72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18F8CBB9-C64A-E9C6-40AE-0018B2DB98E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A214CC67-6A8B-4502-C960-E833ED46E9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BA6E73EE-536A-B56C-488B-0D4B17EBFB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D7C38F-DE74-4DD2-8761-1C1D7142E69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BD640F4-7228-BAB1-C61D-06D0AF23CB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85810F-FFFB-4E63-A803-C1FD74272998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9EE5C0B-D326-8348-0478-2703488213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4B86BAC-C799-F78B-5E69-7D96EEB46D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B25E12B-3386-9EE7-2D84-05426D7557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F7E88D-FAD1-4E6C-AADA-55DEB1DCB005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460C0EA1-E68F-88A0-DCAC-11257347119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A6A2EF3B-07C3-13A1-7A35-A1A1F44544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632D89C-BFD9-1194-171C-AC8D961ECC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060725-420B-4205-AE0B-D4A0D2F7E5FD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B0B928EE-17B3-1DF7-30DC-B29FD3041F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A14BF4E-0B76-F8DA-2D59-23784323ED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BAE6D62-36B4-D9D3-8048-0D42104C02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6C1BF6-CA43-4430-BD30-AFEA03F12448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B208F04E-E8EF-BAD0-4426-1675CBB23B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D0DD6F4-A1E6-C549-B208-71EB913827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98979D-16AB-07F2-BE32-CB21FC5113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795C76-4115-48F2-B0AD-98DD38588EAF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82BF900D-F064-94EC-756A-F9078995B2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D6A19DA-3783-167A-6260-3D79A6531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F0B02A3-5035-8C3D-0D6F-91D0FCE4BB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A48FE5-ED0A-4765-8D9B-C7ED7F03F17E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8BB9D332-05FD-E80E-F4CC-0011E7DC60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EFCCFE3-133D-6329-3ECB-3C8A6B307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BBD3598-A889-8ACC-CF9A-40910B0376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9E6B05-8DEA-42A5-8073-295A6E8151C8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A4817162-5665-76A6-BBC6-2F4861E84C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EF4E7D7-7B48-8556-F3AB-ECB5DEBEB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2383F1-0D2B-5B6C-89CB-EB4E6D3A40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08A19A-ED11-41D5-8A4E-DDAAFF48765D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DA3FB02-03EB-2295-B831-605B67E935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8E857F6-E910-5383-4298-765F6CD9D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95C7092-49F0-76C4-64E6-8D854F74A9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0C0989-62D6-4DB5-80F4-F1A801217C6E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AC6FA25B-423E-9C01-B120-5746DCDCF33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CBEDB44-F5B6-AFC4-2078-22A5287959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A506FC-2455-E842-AD72-41CA74FE65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14B227-F47A-4D71-87F8-D530E7D4DEBE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C33138B-D173-7562-4FAE-EE49436765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89FC807-228B-7E00-DCF1-CB09B42F09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C266119-761C-21B5-EE24-132CE5A0F5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8F016A-9B21-4087-A845-2BABF346ADAF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14AEB0AD-8767-01C5-C393-AFC78DD45B0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657F315-C51C-F312-3E80-F59BF82C4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F3B4C80-EE97-0C32-64A3-31A4B9C773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594B5C-5F03-48EC-8F46-AA0E4E4B96B2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F7D85742-B92B-44E1-E546-2A90AF98D8E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B3C4306-3725-B952-AF2C-83D2DFDA1C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590953-0D7C-DC09-E966-586D364350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B17FEE-78A9-49DC-B638-8A32B1C548DE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DF4BC516-15B7-EF0A-B984-06C1ACFEA3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9EA90C6-0FA9-6CA9-3C19-29F56D4968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1D111D3-6AEC-4F30-E035-AA8133A4C9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FC5B11-AD2C-4C7A-87A8-8C160B420659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E8D47772-CBD5-8BF1-A21A-2AF685E3CA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DDC3C070-4E43-C421-AF6A-79E252F5F0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A9C3A50-CD0C-9654-EC7B-C2237B3797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DED2F1-0C27-440F-9EF1-A2A7CD167733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D181B466-9DA4-3C57-9183-4964607133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DCBDF73-51AE-4D97-7CBA-29AAE38602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9D275335-6417-ED1B-FA2F-702188219ED1}"/>
              </a:ext>
            </a:extLst>
          </p:cNvPr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7171" name="Freeform 3">
              <a:extLst>
                <a:ext uri="{FF2B5EF4-FFF2-40B4-BE49-F238E27FC236}">
                  <a16:creationId xmlns:a16="http://schemas.microsoft.com/office/drawing/2014/main" id="{F6F28FD2-02DE-3645-DA13-D270A487C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2" name="Arc 4">
              <a:extLst>
                <a:ext uri="{FF2B5EF4-FFF2-40B4-BE49-F238E27FC236}">
                  <a16:creationId xmlns:a16="http://schemas.microsoft.com/office/drawing/2014/main" id="{7F6BEE45-B17E-07BE-F877-778CF97E321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7173" name="Rectangle 5">
            <a:extLst>
              <a:ext uri="{FF2B5EF4-FFF2-40B4-BE49-F238E27FC236}">
                <a16:creationId xmlns:a16="http://schemas.microsoft.com/office/drawing/2014/main" id="{970A2B3F-2160-83DA-D270-283BFD265F3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D6FA2009-EB67-2854-FC82-56525FB184A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D19B3BD8-F676-4838-C572-B933BF8269EE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176" name="Rectangle 8">
            <a:extLst>
              <a:ext uri="{FF2B5EF4-FFF2-40B4-BE49-F238E27FC236}">
                <a16:creationId xmlns:a16="http://schemas.microsoft.com/office/drawing/2014/main" id="{984C63F2-F452-6D52-798B-D159DE04A8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177" name="Rectangle 9">
            <a:extLst>
              <a:ext uri="{FF2B5EF4-FFF2-40B4-BE49-F238E27FC236}">
                <a16:creationId xmlns:a16="http://schemas.microsoft.com/office/drawing/2014/main" id="{C5B508D3-D0F7-159A-5049-652977A6064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E4BA77-9F3D-41DF-81AD-8B68B72B804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385A7-4EEC-5174-A6A3-2BE9EF29D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4386E4-9F5B-5DAB-07FC-C806FB974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786E7-9892-0670-A1E3-A03B877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126FB-0A61-54DA-A790-B12E76139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20E5E-6C5D-D138-8B13-914F5E1D4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EC3FA-3C3E-4F0C-A4E0-2BBF2282104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967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9ABFA1-5691-CE0C-E14C-6614BE782A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CF8D9C-56E2-1431-1CD7-9C963C406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65E94-EF6F-24DB-693D-56C6CCB9B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83577-4634-F871-4E3D-AAFB507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B41F5-390A-F94A-3E79-D95D4019A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49FDE-1782-40A9-840B-6E8FBB1A26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527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91210-8621-642B-22DA-59C0E926E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EAD8E-ADDD-48BF-2E18-0AAC8AFA3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5F424-AFE4-8ACD-E14E-3958D37FC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0EAAF-895F-73C5-918B-F622B5A5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2F8A2-5C31-7212-C471-E11A4D2E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7E31A-9683-437A-92B8-6577518C89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846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06240-9EC3-0C5D-F458-1D421B4A6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8352B-539C-B1DA-2EDA-0FAE9E680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E5C74-4317-BDD1-B532-A5446A1B4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0F1F8-D401-9B5A-5C18-C5ED97B06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ABE41-5EA7-C9F8-F295-0FB5D6B34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AB3AB-CC25-47FE-843D-6B43427D13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284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19826-FF7E-57FB-81E3-D229E5E1E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59805-A574-D189-F750-471CAEF19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0C02E-1667-F964-0C38-77DEF5796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AFDFE-4F6F-0A29-2BDA-75D3FF7B8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64975-F966-F0DE-1077-02D9B1A0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3C9307-23A3-A698-4B44-4CCF0AC48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71A88-3268-4516-887E-966699FD02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968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DD28D-E658-70ED-08D2-73C2F7B2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B5B36-CD0A-8C52-7AAC-201ACCEB5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95968-6B72-1335-000C-50298002D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EAB4D-660F-9824-8ED2-9FF052DF63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730665-24C2-0B52-AB30-D1CB44F7D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998A8A-E4C5-7BDA-8B15-603B01DF2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24868B-FA22-AB7C-DB3B-1BD9D9B71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2024FF-1336-077B-5ADF-55847F2F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B040A-D51C-4B5B-9F64-08B320C324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9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06798-31E6-9A7D-4DC9-26059E96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B0F673-42A1-EAC9-C87A-8DD0B14D6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711A95-51FE-2AD8-37B3-75841167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72ED0-9A26-DC65-1FD7-79B30EC6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E7C46-5887-4E80-B62B-691F98D4ED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465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0C6D6-E5DB-8173-9C59-A4D7CD087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7EA4A3-796F-893D-606C-2D8F7D809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96D756-1733-6C4E-1C54-D88502F2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F2517-B954-459F-BB23-166F8F26DFB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763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E994A-9900-BA0F-9E06-31C05B334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92D2E-24F4-55D7-1C87-148A98F78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874DD-423F-5B16-459E-934522A004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55D8B9-A25A-4C9F-9490-834DFE6E4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649B88-1688-56BB-C9C1-D873777A5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E5C40-C5EF-70FA-BFF1-B528776E3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27159-A547-4D03-99E0-6BEF3163EB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360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B23F-4FC1-0D39-EB39-1812F22B4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6F8021-95C1-2421-2DC2-DFCAA3DD6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A92DFA-B72C-23F8-EDD5-16E082BFD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2C37C9-9ACF-717C-6C15-796650EF8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CF775-2BB8-A044-2B34-9B35F6FB5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D1798-461D-454A-D676-11F7973D0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19E7E-ECEE-4157-AE09-979E3AB128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400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026">
            <a:extLst>
              <a:ext uri="{FF2B5EF4-FFF2-40B4-BE49-F238E27FC236}">
                <a16:creationId xmlns:a16="http://schemas.microsoft.com/office/drawing/2014/main" id="{F9F79B7D-E671-B929-9C90-C7CFF6E22A96}"/>
              </a:ext>
            </a:extLst>
          </p:cNvPr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6147" name="Freeform 1027">
              <a:extLst>
                <a:ext uri="{FF2B5EF4-FFF2-40B4-BE49-F238E27FC236}">
                  <a16:creationId xmlns:a16="http://schemas.microsoft.com/office/drawing/2014/main" id="{FD920EE5-CAAA-C2A5-001A-D3DEFD9D99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48" name="Arc 1028">
              <a:extLst>
                <a:ext uri="{FF2B5EF4-FFF2-40B4-BE49-F238E27FC236}">
                  <a16:creationId xmlns:a16="http://schemas.microsoft.com/office/drawing/2014/main" id="{B46C0324-6302-A4C6-78EC-1D4CC30C4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6149" name="Rectangle 1029">
            <a:extLst>
              <a:ext uri="{FF2B5EF4-FFF2-40B4-BE49-F238E27FC236}">
                <a16:creationId xmlns:a16="http://schemas.microsoft.com/office/drawing/2014/main" id="{428129BC-5555-FE7B-813A-C06A91A939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6150" name="Rectangle 1030">
            <a:extLst>
              <a:ext uri="{FF2B5EF4-FFF2-40B4-BE49-F238E27FC236}">
                <a16:creationId xmlns:a16="http://schemas.microsoft.com/office/drawing/2014/main" id="{C3982D7B-92D6-64F0-0DDD-B730AF2512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6151" name="Rectangle 1031">
            <a:extLst>
              <a:ext uri="{FF2B5EF4-FFF2-40B4-BE49-F238E27FC236}">
                <a16:creationId xmlns:a16="http://schemas.microsoft.com/office/drawing/2014/main" id="{9E59EB7A-D38A-64C7-C493-F1A4A55237F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6152" name="Rectangle 1032">
            <a:extLst>
              <a:ext uri="{FF2B5EF4-FFF2-40B4-BE49-F238E27FC236}">
                <a16:creationId xmlns:a16="http://schemas.microsoft.com/office/drawing/2014/main" id="{C4F09C18-0136-9940-F7D9-153D36E413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4DBE43E-6A5F-45DE-B56B-17E46649906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6153" name="Rectangle 1033">
            <a:extLst>
              <a:ext uri="{FF2B5EF4-FFF2-40B4-BE49-F238E27FC236}">
                <a16:creationId xmlns:a16="http://schemas.microsoft.com/office/drawing/2014/main" id="{3C13ED64-2904-5526-4622-044C7074A8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4C2357A-A58F-8F44-622D-F78A456DC8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Genetic Crosses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5CE4ACF-C640-90F2-EC77-53C33356A7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2133600"/>
            <a:ext cx="6400800" cy="4267200"/>
          </a:xfrm>
        </p:spPr>
        <p:txBody>
          <a:bodyPr/>
          <a:lstStyle/>
          <a:p>
            <a:r>
              <a:rPr lang="en-GB" altLang="en-US"/>
              <a:t>Show possible outcomes of genes the new generation will have</a:t>
            </a:r>
          </a:p>
          <a:p>
            <a:pPr algn="l"/>
            <a:endParaRPr lang="en-GB" altLang="en-US"/>
          </a:p>
          <a:p>
            <a:pPr algn="l"/>
            <a:r>
              <a:rPr lang="en-GB" altLang="en-US"/>
              <a:t>We use:</a:t>
            </a:r>
          </a:p>
          <a:p>
            <a:r>
              <a:rPr lang="en-GB" altLang="en-US"/>
              <a:t>Gene diagrams </a:t>
            </a:r>
          </a:p>
          <a:p>
            <a:r>
              <a:rPr lang="en-GB" altLang="en-US"/>
              <a:t>Punnett Squares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81A5CC2-0AEC-D569-9A4E-8294F67580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GB" altLang="en-US"/>
              <a:t>Gene diagram – Flower colour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26D1043F-A862-C7A4-D0F7-FAA763141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447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Male				female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E16E6B7E-EEA6-B1EC-84C0-021CF2777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98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265532A7-D53C-E69F-0515-59EC7A14F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371E9C25-9CA8-EFD9-A6A5-62EA6FCDF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81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43369C90-4ADE-666F-7337-1ACA5F82E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parent</a:t>
            </a: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772222D6-4D93-A10D-F273-1F1E88093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gamete</a:t>
            </a:r>
          </a:p>
        </p:txBody>
      </p:sp>
      <p:sp>
        <p:nvSpPr>
          <p:cNvPr id="13321" name="Text Box 9">
            <a:extLst>
              <a:ext uri="{FF2B5EF4-FFF2-40B4-BE49-F238E27FC236}">
                <a16:creationId xmlns:a16="http://schemas.microsoft.com/office/drawing/2014/main" id="{40A0E380-ACC5-A40D-2688-88A3582DE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956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    R                     r                      r                        r</a:t>
            </a:r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88DD7E18-374A-E1B9-5C87-98442C3CF1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25146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23" name="Line 11">
            <a:extLst>
              <a:ext uri="{FF2B5EF4-FFF2-40B4-BE49-F238E27FC236}">
                <a16:creationId xmlns:a16="http://schemas.microsoft.com/office/drawing/2014/main" id="{4836F25B-8AB2-14AD-B6DC-271899CFE0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24384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24" name="Line 12">
            <a:extLst>
              <a:ext uri="{FF2B5EF4-FFF2-40B4-BE49-F238E27FC236}">
                <a16:creationId xmlns:a16="http://schemas.microsoft.com/office/drawing/2014/main" id="{80CFDD4A-B928-050C-871C-B27941C2C9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2362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25" name="Line 13">
            <a:extLst>
              <a:ext uri="{FF2B5EF4-FFF2-40B4-BE49-F238E27FC236}">
                <a16:creationId xmlns:a16="http://schemas.microsoft.com/office/drawing/2014/main" id="{546C9CBD-A9D5-F29F-4C21-41951C3DD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4384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26" name="Text Box 14">
            <a:extLst>
              <a:ext uri="{FF2B5EF4-FFF2-40B4-BE49-F238E27FC236}">
                <a16:creationId xmlns:a16="http://schemas.microsoft.com/office/drawing/2014/main" id="{9B86F22B-BA5D-33E8-323C-F84279ADF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Offspring genotype</a:t>
            </a:r>
          </a:p>
        </p:txBody>
      </p:sp>
      <p:sp>
        <p:nvSpPr>
          <p:cNvPr id="13327" name="Line 15">
            <a:extLst>
              <a:ext uri="{FF2B5EF4-FFF2-40B4-BE49-F238E27FC236}">
                <a16:creationId xmlns:a16="http://schemas.microsoft.com/office/drawing/2014/main" id="{CFEDFBAC-681B-8762-F0E5-39C7153DAF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05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28" name="Line 16">
            <a:extLst>
              <a:ext uri="{FF2B5EF4-FFF2-40B4-BE49-F238E27FC236}">
                <a16:creationId xmlns:a16="http://schemas.microsoft.com/office/drawing/2014/main" id="{A9DB5DE0-3E92-506B-157F-1DB1BD2A08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276600"/>
            <a:ext cx="3200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29" name="Text Box 17">
            <a:extLst>
              <a:ext uri="{FF2B5EF4-FFF2-40B4-BE49-F238E27FC236}">
                <a16:creationId xmlns:a16="http://schemas.microsoft.com/office/drawing/2014/main" id="{F1283668-BF01-D526-6E3B-925E4F6AC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800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3330" name="Line 18">
            <a:extLst>
              <a:ext uri="{FF2B5EF4-FFF2-40B4-BE49-F238E27FC236}">
                <a16:creationId xmlns:a16="http://schemas.microsoft.com/office/drawing/2014/main" id="{33A19E8E-7EDE-B271-ECC0-6CFDBC2E3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505200"/>
            <a:ext cx="4953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31" name="Line 19">
            <a:extLst>
              <a:ext uri="{FF2B5EF4-FFF2-40B4-BE49-F238E27FC236}">
                <a16:creationId xmlns:a16="http://schemas.microsoft.com/office/drawing/2014/main" id="{6F2A3389-E93C-184D-3AE4-78DF97C55FE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3352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32" name="Text Box 20">
            <a:extLst>
              <a:ext uri="{FF2B5EF4-FFF2-40B4-BE49-F238E27FC236}">
                <a16:creationId xmlns:a16="http://schemas.microsoft.com/office/drawing/2014/main" id="{A786EA20-E6F5-E51D-69A0-DD0E2734C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724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3333" name="Line 21">
            <a:extLst>
              <a:ext uri="{FF2B5EF4-FFF2-40B4-BE49-F238E27FC236}">
                <a16:creationId xmlns:a16="http://schemas.microsoft.com/office/drawing/2014/main" id="{559E1773-D2BC-08CE-298F-6BD8F8881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352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34" name="Line 22">
            <a:extLst>
              <a:ext uri="{FF2B5EF4-FFF2-40B4-BE49-F238E27FC236}">
                <a16:creationId xmlns:a16="http://schemas.microsoft.com/office/drawing/2014/main" id="{5FE03A33-F25C-E575-CB09-D14579DCA1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429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35" name="Line 23">
            <a:extLst>
              <a:ext uri="{FF2B5EF4-FFF2-40B4-BE49-F238E27FC236}">
                <a16:creationId xmlns:a16="http://schemas.microsoft.com/office/drawing/2014/main" id="{BAA9D521-6C48-4874-F9E7-F123FDAEAA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3200400"/>
            <a:ext cx="3581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36" name="Line 24">
            <a:extLst>
              <a:ext uri="{FF2B5EF4-FFF2-40B4-BE49-F238E27FC236}">
                <a16:creationId xmlns:a16="http://schemas.microsoft.com/office/drawing/2014/main" id="{A42F8226-D3B9-36FA-05D5-0D0D66A24A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3528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3337" name="Text Box 25">
            <a:extLst>
              <a:ext uri="{FF2B5EF4-FFF2-40B4-BE49-F238E27FC236}">
                <a16:creationId xmlns:a16="http://schemas.microsoft.com/office/drawing/2014/main" id="{C932254D-C67D-DC15-DCE4-73728E937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724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3338" name="Text Box 26">
            <a:extLst>
              <a:ext uri="{FF2B5EF4-FFF2-40B4-BE49-F238E27FC236}">
                <a16:creationId xmlns:a16="http://schemas.microsoft.com/office/drawing/2014/main" id="{1B8459DE-028B-9E64-4771-95CB7C78A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80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3339" name="Text Box 27">
            <a:extLst>
              <a:ext uri="{FF2B5EF4-FFF2-40B4-BE49-F238E27FC236}">
                <a16:creationId xmlns:a16="http://schemas.microsoft.com/office/drawing/2014/main" id="{147F9BE5-C0B5-0322-ADD9-E018BD6E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38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Phenotype</a:t>
            </a:r>
          </a:p>
        </p:txBody>
      </p:sp>
      <p:sp>
        <p:nvSpPr>
          <p:cNvPr id="13340" name="Text Box 28">
            <a:extLst>
              <a:ext uri="{FF2B5EF4-FFF2-40B4-BE49-F238E27FC236}">
                <a16:creationId xmlns:a16="http://schemas.microsoft.com/office/drawing/2014/main" id="{12C5D139-ACFC-014D-64D0-3D9E0597B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3340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>
                <a:solidFill>
                  <a:schemeClr val="hlink"/>
                </a:solidFill>
              </a:rPr>
              <a:t>Red</a:t>
            </a:r>
            <a:r>
              <a:rPr lang="en-GB" altLang="en-US" b="1"/>
              <a:t>         </a:t>
            </a:r>
            <a:r>
              <a:rPr lang="en-GB" altLang="en-US" b="1">
                <a:solidFill>
                  <a:schemeClr val="folHlink"/>
                </a:solidFill>
              </a:rPr>
              <a:t>yellow </a:t>
            </a:r>
            <a:r>
              <a:rPr lang="en-GB" altLang="en-US" b="1"/>
              <a:t>              </a:t>
            </a:r>
            <a:r>
              <a:rPr lang="en-GB" altLang="en-US" b="1">
                <a:solidFill>
                  <a:srgbClr val="FFFF00"/>
                </a:solidFill>
              </a:rPr>
              <a:t>yellow </a:t>
            </a:r>
            <a:r>
              <a:rPr lang="en-GB" altLang="en-US" b="1"/>
              <a:t>            </a:t>
            </a:r>
            <a:r>
              <a:rPr lang="en-GB" altLang="en-US" b="1">
                <a:solidFill>
                  <a:srgbClr val="FF0000"/>
                </a:solidFill>
              </a:rPr>
              <a:t>red</a:t>
            </a:r>
          </a:p>
        </p:txBody>
      </p:sp>
      <p:sp>
        <p:nvSpPr>
          <p:cNvPr id="13341" name="Text Box 29">
            <a:extLst>
              <a:ext uri="{FF2B5EF4-FFF2-40B4-BE49-F238E27FC236}">
                <a16:creationId xmlns:a16="http://schemas.microsoft.com/office/drawing/2014/main" id="{2825CC86-EC7C-66D3-1140-6E5BDF15B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943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Red 50%         yellow 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8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 autoUpdateAnimBg="0"/>
      <p:bldP spid="13317" grpId="0" build="p" autoUpdateAnimBg="0"/>
      <p:bldP spid="13321" grpId="0" build="p" autoUpdateAnimBg="0"/>
      <p:bldP spid="13329" grpId="0" build="p" autoUpdateAnimBg="0"/>
      <p:bldP spid="13332" grpId="0" build="p" autoUpdateAnimBg="0"/>
      <p:bldP spid="13337" grpId="0" build="p" autoUpdateAnimBg="0"/>
      <p:bldP spid="13338" grpId="0" build="p" autoUpdateAnimBg="0"/>
      <p:bldP spid="13340" grpId="0" build="p" autoUpdateAnimBg="0"/>
      <p:bldP spid="1334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B16A262-5B64-DA71-0E31-3A43FED2D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Punnett Square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E7988CB-2929-CB3F-7767-915DDE0A77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838200"/>
          </a:xfrm>
        </p:spPr>
        <p:txBody>
          <a:bodyPr/>
          <a:lstStyle/>
          <a:p>
            <a:r>
              <a:rPr lang="en-GB" altLang="en-US"/>
              <a:t>Another method of showing crosses</a:t>
            </a:r>
          </a:p>
        </p:txBody>
      </p:sp>
      <p:sp>
        <p:nvSpPr>
          <p:cNvPr id="15365" name="Line 5">
            <a:extLst>
              <a:ext uri="{FF2B5EF4-FFF2-40B4-BE49-F238E27FC236}">
                <a16:creationId xmlns:a16="http://schemas.microsoft.com/office/drawing/2014/main" id="{DE7B4CBA-84D1-AFD9-E44A-44E019C810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971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5366" name="Line 6">
            <a:extLst>
              <a:ext uri="{FF2B5EF4-FFF2-40B4-BE49-F238E27FC236}">
                <a16:creationId xmlns:a16="http://schemas.microsoft.com/office/drawing/2014/main" id="{78E59CDC-8565-8C75-6464-BB4373B2AE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2766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E766FBDB-23BC-45D1-DAE4-813C7D79F7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562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5368" name="Line 8">
            <a:extLst>
              <a:ext uri="{FF2B5EF4-FFF2-40B4-BE49-F238E27FC236}">
                <a16:creationId xmlns:a16="http://schemas.microsoft.com/office/drawing/2014/main" id="{852026A0-C58D-052A-EC7F-42C766884D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419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5369" name="Line 9">
            <a:extLst>
              <a:ext uri="{FF2B5EF4-FFF2-40B4-BE49-F238E27FC236}">
                <a16:creationId xmlns:a16="http://schemas.microsoft.com/office/drawing/2014/main" id="{B9F634FC-5240-398E-64C9-C60C2B3500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971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0F44DEE9-1DE4-8192-959F-A93C00D38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895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005EF64E-5EC3-647B-081A-70E6412903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7772400" cy="762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400"/>
              <a:t>Gamete genotypes are inserted</a:t>
            </a:r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6672FE36-FEBF-D751-4C72-DE56A89217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971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FA96DF0F-D46B-D7AB-261F-1C1637AAAE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2766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8F253E19-44C2-EDE8-3ED0-F16A9DE3F5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562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7088B65B-60CC-28EF-6C16-D83D4C5028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419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D2758BF9-F24A-5806-E829-9FC9A13842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971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9E523468-74CB-242B-4111-DB3214077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895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6394" name="Rectangle 10">
            <a:extLst>
              <a:ext uri="{FF2B5EF4-FFF2-40B4-BE49-F238E27FC236}">
                <a16:creationId xmlns:a16="http://schemas.microsoft.com/office/drawing/2014/main" id="{94499498-D9FE-282E-3BD9-677F02866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10400" y="609600"/>
            <a:ext cx="1447800" cy="685800"/>
          </a:xfrm>
        </p:spPr>
        <p:txBody>
          <a:bodyPr/>
          <a:lstStyle/>
          <a:p>
            <a:br>
              <a:rPr lang="en-GB" altLang="en-US"/>
            </a:br>
            <a:endParaRPr lang="en-GB" altLang="en-US"/>
          </a:p>
        </p:txBody>
      </p:sp>
      <p:sp>
        <p:nvSpPr>
          <p:cNvPr id="16395" name="Text Box 11">
            <a:extLst>
              <a:ext uri="{FF2B5EF4-FFF2-40B4-BE49-F238E27FC236}">
                <a16:creationId xmlns:a16="http://schemas.microsoft.com/office/drawing/2014/main" id="{8211CC5A-B521-421B-729D-02597E564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096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Parent genotypes are inserted    B=black       b=white</a:t>
            </a: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C8836A77-B14E-4EB4-6297-F256D0AC8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828800"/>
            <a:ext cx="2971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/>
              <a:t>Bb</a:t>
            </a:r>
            <a:r>
              <a:rPr lang="en-GB" altLang="en-US"/>
              <a:t>     male black</a:t>
            </a:r>
          </a:p>
        </p:txBody>
      </p:sp>
      <p:sp>
        <p:nvSpPr>
          <p:cNvPr id="16397" name="Text Box 13">
            <a:extLst>
              <a:ext uri="{FF2B5EF4-FFF2-40B4-BE49-F238E27FC236}">
                <a16:creationId xmlns:a16="http://schemas.microsoft.com/office/drawing/2014/main" id="{FDA3105D-EC6C-0470-0917-579571DFB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962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6398" name="Text Box 14">
            <a:extLst>
              <a:ext uri="{FF2B5EF4-FFF2-40B4-BE49-F238E27FC236}">
                <a16:creationId xmlns:a16="http://schemas.microsoft.com/office/drawing/2014/main" id="{7854CAE0-5CB0-A301-BADE-F645C98A0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962400"/>
            <a:ext cx="1143000" cy="130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/>
              <a:t>bb</a:t>
            </a:r>
            <a:r>
              <a:rPr lang="en-GB" altLang="en-US"/>
              <a:t> white female</a:t>
            </a:r>
          </a:p>
        </p:txBody>
      </p:sp>
      <p:sp>
        <p:nvSpPr>
          <p:cNvPr id="16399" name="Text Box 15">
            <a:extLst>
              <a:ext uri="{FF2B5EF4-FFF2-40B4-BE49-F238E27FC236}">
                <a16:creationId xmlns:a16="http://schemas.microsoft.com/office/drawing/2014/main" id="{CC151A1E-93DE-0F10-1C6D-347CF2380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5908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/>
              <a:t>B</a:t>
            </a:r>
          </a:p>
        </p:txBody>
      </p:sp>
      <p:sp>
        <p:nvSpPr>
          <p:cNvPr id="16400" name="Text Box 16">
            <a:extLst>
              <a:ext uri="{FF2B5EF4-FFF2-40B4-BE49-F238E27FC236}">
                <a16:creationId xmlns:a16="http://schemas.microsoft.com/office/drawing/2014/main" id="{AE62E507-8CB3-7FBB-C351-4BB4D0C76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5908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/>
              <a:t>b</a:t>
            </a:r>
          </a:p>
        </p:txBody>
      </p:sp>
      <p:sp>
        <p:nvSpPr>
          <p:cNvPr id="16401" name="Text Box 17">
            <a:extLst>
              <a:ext uri="{FF2B5EF4-FFF2-40B4-BE49-F238E27FC236}">
                <a16:creationId xmlns:a16="http://schemas.microsoft.com/office/drawing/2014/main" id="{30B39471-C6BE-CF91-47D3-DAD5C5955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6576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/>
              <a:t>b</a:t>
            </a:r>
          </a:p>
        </p:txBody>
      </p:sp>
      <p:sp>
        <p:nvSpPr>
          <p:cNvPr id="16402" name="Text Box 18">
            <a:extLst>
              <a:ext uri="{FF2B5EF4-FFF2-40B4-BE49-F238E27FC236}">
                <a16:creationId xmlns:a16="http://schemas.microsoft.com/office/drawing/2014/main" id="{98CC40F0-7521-3F08-19D2-33926164F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7244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/>
              <a:t>b</a:t>
            </a:r>
          </a:p>
        </p:txBody>
      </p:sp>
      <p:sp>
        <p:nvSpPr>
          <p:cNvPr id="16403" name="Text Box 19">
            <a:extLst>
              <a:ext uri="{FF2B5EF4-FFF2-40B4-BE49-F238E27FC236}">
                <a16:creationId xmlns:a16="http://schemas.microsoft.com/office/drawing/2014/main" id="{8DD2777E-0CD5-050E-C33C-C7EBE2E6B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764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What are the crosses</a:t>
            </a:r>
          </a:p>
        </p:txBody>
      </p:sp>
      <p:sp>
        <p:nvSpPr>
          <p:cNvPr id="16404" name="Text Box 20">
            <a:extLst>
              <a:ext uri="{FF2B5EF4-FFF2-40B4-BE49-F238E27FC236}">
                <a16:creationId xmlns:a16="http://schemas.microsoft.com/office/drawing/2014/main" id="{5C79B7FB-8E44-03A5-8CA3-E8D9564D5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505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Bb</a:t>
            </a:r>
          </a:p>
        </p:txBody>
      </p:sp>
      <p:sp>
        <p:nvSpPr>
          <p:cNvPr id="16405" name="Text Box 21">
            <a:extLst>
              <a:ext uri="{FF2B5EF4-FFF2-40B4-BE49-F238E27FC236}">
                <a16:creationId xmlns:a16="http://schemas.microsoft.com/office/drawing/2014/main" id="{8D2F7337-7C58-17A5-5DB5-10239C783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4290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bb</a:t>
            </a:r>
          </a:p>
        </p:txBody>
      </p:sp>
      <p:sp>
        <p:nvSpPr>
          <p:cNvPr id="16407" name="Text Box 23">
            <a:extLst>
              <a:ext uri="{FF2B5EF4-FFF2-40B4-BE49-F238E27FC236}">
                <a16:creationId xmlns:a16="http://schemas.microsoft.com/office/drawing/2014/main" id="{0D17158B-827F-D1C2-4094-262CF0EEC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800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Bb</a:t>
            </a:r>
          </a:p>
        </p:txBody>
      </p:sp>
      <p:sp>
        <p:nvSpPr>
          <p:cNvPr id="16408" name="Text Box 24">
            <a:extLst>
              <a:ext uri="{FF2B5EF4-FFF2-40B4-BE49-F238E27FC236}">
                <a16:creationId xmlns:a16="http://schemas.microsoft.com/office/drawing/2014/main" id="{0FF5D291-56A6-595E-6BA8-109F05DB5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80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bb</a:t>
            </a:r>
          </a:p>
        </p:txBody>
      </p:sp>
      <p:sp>
        <p:nvSpPr>
          <p:cNvPr id="16410" name="Text Box 26">
            <a:extLst>
              <a:ext uri="{FF2B5EF4-FFF2-40B4-BE49-F238E27FC236}">
                <a16:creationId xmlns:a16="http://schemas.microsoft.com/office/drawing/2014/main" id="{751DF66D-5561-2C45-3F9F-11CE9607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352800"/>
            <a:ext cx="21336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2 white and 2 black offspring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50:50 chance with these parents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16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16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16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" fill="hold"/>
                                        <p:tgtEl>
                                          <p:spTgt spid="16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" fill="hold"/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" fill="hold"/>
                                        <p:tgtEl>
                                          <p:spTgt spid="16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" fill="hold"/>
                                        <p:tgtEl>
                                          <p:spTgt spid="16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" fill="hold"/>
                                        <p:tgtEl>
                                          <p:spTgt spid="16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" fill="hold"/>
                                        <p:tgtEl>
                                          <p:spTgt spid="1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" fill="hold"/>
                                        <p:tgtEl>
                                          <p:spTgt spid="1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" fill="hold"/>
                                        <p:tgtEl>
                                          <p:spTgt spid="1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" fill="hold"/>
                                        <p:tgtEl>
                                          <p:spTgt spid="1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75"/>
                                        <p:tgtEl>
                                          <p:spTgt spid="16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75"/>
                                        <p:tgtEl>
                                          <p:spTgt spid="16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  <p:bldP spid="16395" grpId="0" build="p" autoUpdateAnimBg="0"/>
      <p:bldP spid="16396" grpId="0" build="p" autoUpdateAnimBg="0"/>
      <p:bldP spid="16398" grpId="0" build="p" autoUpdateAnimBg="0"/>
      <p:bldP spid="16399" grpId="0" build="p" autoUpdateAnimBg="0"/>
      <p:bldP spid="16400" grpId="0" build="p" autoUpdateAnimBg="0"/>
      <p:bldP spid="16401" grpId="0" build="p" autoUpdateAnimBg="0"/>
      <p:bldP spid="16402" grpId="0" build="p" autoUpdateAnimBg="0"/>
      <p:bldP spid="16403" grpId="0" build="p" autoUpdateAnimBg="0"/>
      <p:bldP spid="16404" grpId="0" build="p" autoUpdateAnimBg="0"/>
      <p:bldP spid="16405" grpId="0" build="p" autoUpdateAnimBg="0"/>
      <p:bldP spid="16407" grpId="0" build="p" autoUpdateAnimBg="0"/>
      <p:bldP spid="16408" grpId="0" build="p" autoUpdateAnimBg="0"/>
      <p:bldP spid="16410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560DC42-9EF0-1D0F-B802-7C6DE9030C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Question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D1B7B35-CBAE-17F7-573C-A2AE92B7FDD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57400"/>
            <a:ext cx="3962400" cy="2514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2 black rats are mated, they have 13 offspring. All of which are black, what are the genotypes of the parents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589AFCC5-94CC-7186-B40A-80164D208EA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286000"/>
            <a:ext cx="3810000" cy="3352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The male is re-mated with a white female, the offspring are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6 black   and  7 white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/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What were the genotypes of the original parents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/>
          </a:p>
        </p:txBody>
      </p:sp>
      <p:sp>
        <p:nvSpPr>
          <p:cNvPr id="17414" name="Text Box 6">
            <a:extLst>
              <a:ext uri="{FF2B5EF4-FFF2-40B4-BE49-F238E27FC236}">
                <a16:creationId xmlns:a16="http://schemas.microsoft.com/office/drawing/2014/main" id="{41F1732C-30B3-2D29-2328-A66EE4653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447800"/>
            <a:ext cx="754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</a:pPr>
            <a:r>
              <a:rPr lang="en-GB" altLang="en-US" sz="2800"/>
              <a:t>Rats have 2 coat colours – black B, white b.</a:t>
            </a:r>
            <a:endParaRPr lang="en-GB" altLang="en-US"/>
          </a:p>
        </p:txBody>
      </p:sp>
      <p:sp>
        <p:nvSpPr>
          <p:cNvPr id="17415" name="Text Box 7">
            <a:extLst>
              <a:ext uri="{FF2B5EF4-FFF2-40B4-BE49-F238E27FC236}">
                <a16:creationId xmlns:a16="http://schemas.microsoft.com/office/drawing/2014/main" id="{572726AF-287F-CA81-159C-D8189793A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572000"/>
            <a:ext cx="33528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/>
              <a:t>Both    BB    BB</a:t>
            </a:r>
          </a:p>
          <a:p>
            <a:pPr>
              <a:spcBef>
                <a:spcPct val="50000"/>
              </a:spcBef>
            </a:pPr>
            <a:r>
              <a:rPr lang="en-GB" altLang="en-US" sz="2800" u="sng"/>
              <a:t>BUT</a:t>
            </a:r>
          </a:p>
          <a:p>
            <a:pPr>
              <a:spcBef>
                <a:spcPct val="50000"/>
              </a:spcBef>
            </a:pPr>
            <a:r>
              <a:rPr lang="en-GB" altLang="en-US" sz="2800"/>
              <a:t>one could be Bb</a:t>
            </a:r>
          </a:p>
        </p:txBody>
      </p:sp>
      <p:sp>
        <p:nvSpPr>
          <p:cNvPr id="17416" name="Text Box 8">
            <a:extLst>
              <a:ext uri="{FF2B5EF4-FFF2-40B4-BE49-F238E27FC236}">
                <a16:creationId xmlns:a16="http://schemas.microsoft.com/office/drawing/2014/main" id="{D2AF5A95-FDE3-C1DE-16D2-FADF3593A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715000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/>
              <a:t>Female BB    Male Bb</a:t>
            </a:r>
          </a:p>
        </p:txBody>
      </p:sp>
      <p:sp>
        <p:nvSpPr>
          <p:cNvPr id="17419" name="Line 11">
            <a:extLst>
              <a:ext uri="{FF2B5EF4-FFF2-40B4-BE49-F238E27FC236}">
                <a16:creationId xmlns:a16="http://schemas.microsoft.com/office/drawing/2014/main" id="{55D97340-3E4B-AB56-100B-53B90C86DB2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57600" y="41148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3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3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  <p:bldP spid="17412" grpId="0" build="p" autoUpdateAnimBg="0"/>
      <p:bldP spid="17414" grpId="0" build="p" autoUpdateAnimBg="0"/>
      <p:bldP spid="17415" grpId="0" build="p" autoUpdateAnimBg="0"/>
      <p:bldP spid="17416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3E4AA47-67C4-DF5B-C0EF-A04EAB1469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Remember think how lucky you are!</a:t>
            </a:r>
          </a:p>
        </p:txBody>
      </p:sp>
      <p:pic>
        <p:nvPicPr>
          <p:cNvPr id="18436" name="Picture 4">
            <a:extLst>
              <a:ext uri="{FF2B5EF4-FFF2-40B4-BE49-F238E27FC236}">
                <a16:creationId xmlns:a16="http://schemas.microsoft.com/office/drawing/2014/main" id="{1786AACE-14EA-E03F-9B3F-6560FAB0FE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905000"/>
            <a:ext cx="3429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extLst>
              <a:ext uri="{FF2B5EF4-FFF2-40B4-BE49-F238E27FC236}">
                <a16:creationId xmlns:a16="http://schemas.microsoft.com/office/drawing/2014/main" id="{0D6C3687-958A-D144-CC0B-D0B1BAE26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2FA9683-EAE7-776B-EE8A-4C9635C3D2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Terminology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CEDA772-ACF7-EA74-E356-3AE556B2DA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52800" y="1828800"/>
            <a:ext cx="26670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   Genotype Phenotype Parent  Gamete Offspring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/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/>
              <a:t>   dominant  recessive allele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6B1B38C6-EB0F-6031-7A3F-4E11260DD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1910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F82FA50-549E-8548-3595-BD6524336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Gene control of characteristics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87C5AF8-457B-15C2-830A-90FAD8153D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648200"/>
          </a:xfrm>
        </p:spPr>
        <p:txBody>
          <a:bodyPr/>
          <a:lstStyle/>
          <a:p>
            <a:r>
              <a:rPr lang="en-GB" altLang="en-US"/>
              <a:t>All characteristics are controlled by a minimum of 2 genes.  </a:t>
            </a:r>
          </a:p>
          <a:p>
            <a:endParaRPr lang="en-GB" altLang="en-US"/>
          </a:p>
          <a:p>
            <a:r>
              <a:rPr lang="en-GB" altLang="en-US"/>
              <a:t>These genes give the characteristic a different of presenting itself.</a:t>
            </a:r>
          </a:p>
          <a:p>
            <a:endParaRPr lang="en-GB" altLang="en-US"/>
          </a:p>
          <a:p>
            <a:r>
              <a:rPr lang="en-GB" altLang="en-US"/>
              <a:t>Different genes that control the same feature are called ALLELES</a:t>
            </a:r>
          </a:p>
          <a:p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B0FC2AE-2347-6A5F-487A-C127627B3C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EYE COLOUR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0DEF26C-D4AD-32DA-CE6E-55E05C1972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543800" cy="4114800"/>
          </a:xfrm>
        </p:spPr>
        <p:txBody>
          <a:bodyPr/>
          <a:lstStyle/>
          <a:p>
            <a:r>
              <a:rPr lang="en-GB" altLang="en-US"/>
              <a:t>Possible alleles – blue , brown, green, hazel etc    (each colour needs its own gene)</a:t>
            </a:r>
          </a:p>
          <a:p>
            <a:endParaRPr lang="en-GB" altLang="en-US"/>
          </a:p>
          <a:p>
            <a:r>
              <a:rPr lang="en-GB" altLang="en-US"/>
              <a:t>It is possible to have pairs of different alleles, alleles are usually given a letter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</p:txBody>
      </p:sp>
      <p:pic>
        <p:nvPicPr>
          <p:cNvPr id="9221" name="Picture 5">
            <a:extLst>
              <a:ext uri="{FF2B5EF4-FFF2-40B4-BE49-F238E27FC236}">
                <a16:creationId xmlns:a16="http://schemas.microsoft.com/office/drawing/2014/main" id="{BCB6261A-CA8B-DAA5-C46B-E53A8A2317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200400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3B6B3DE-8320-5B95-F8B8-84BFE0A1B6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Genotype and phenotype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B6808EA-7CAB-EA56-0D06-5BAA752674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Genotype is the letter or term used to describe the allele of an individual gene or  pair of genes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r>
              <a:rPr lang="en-GB" altLang="en-US"/>
              <a:t>Phenotype – is how the gene (or pair) shows itself, how it appears.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D243670-7123-F2B2-BBE6-F6DA48E07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Dominance and recessiveness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1850720-FF4D-76A9-B13F-D535F0482A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r>
              <a:rPr lang="en-GB" altLang="en-US"/>
              <a:t>Some alleles for a feature are able to mask the influence of other (weaker) gene when they are paired</a:t>
            </a:r>
          </a:p>
          <a:p>
            <a:r>
              <a:rPr lang="en-GB" altLang="en-US"/>
              <a:t>Stronger gene is </a:t>
            </a:r>
            <a:r>
              <a:rPr lang="en-GB" altLang="en-US" b="1">
                <a:solidFill>
                  <a:schemeClr val="hlink"/>
                </a:solidFill>
              </a:rPr>
              <a:t>DOMINANT</a:t>
            </a:r>
            <a:r>
              <a:rPr lang="en-GB" altLang="en-US"/>
              <a:t> and is represented by a capital letter      e.g. H</a:t>
            </a:r>
          </a:p>
          <a:p>
            <a:r>
              <a:rPr lang="en-GB" altLang="en-US"/>
              <a:t>The masked gene is </a:t>
            </a:r>
            <a:r>
              <a:rPr lang="en-GB" altLang="en-US" b="1">
                <a:solidFill>
                  <a:srgbClr val="FF0000"/>
                </a:solidFill>
              </a:rPr>
              <a:t>RESSESIVE</a:t>
            </a:r>
            <a:r>
              <a:rPr lang="en-GB" altLang="en-US"/>
              <a:t> shown as lower case of the same letter      e.g.   h</a:t>
            </a:r>
          </a:p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8ED3B21-A367-50C5-41FB-3981EDD8B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Gene diagram – Flower colour</a:t>
            </a: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2FC151BF-C321-93E4-037D-F44D462E6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315200" cy="271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>
                <a:latin typeface="Comic Sans MS" panose="030F0702030302020204" pitchFamily="66" charset="0"/>
              </a:rPr>
              <a:t>Genotype of alleles-  	</a:t>
            </a:r>
            <a:r>
              <a:rPr lang="en-GB" altLang="en-US" sz="3600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en-GB" altLang="en-US">
                <a:latin typeface="Comic Sans MS" panose="030F0702030302020204" pitchFamily="66" charset="0"/>
              </a:rPr>
              <a:t> = red flower					</a:t>
            </a:r>
            <a:r>
              <a:rPr lang="en-GB" altLang="en-US" sz="4000">
                <a:solidFill>
                  <a:srgbClr val="FFFF00"/>
                </a:solidFill>
                <a:latin typeface="Comic Sans MS" panose="030F0702030302020204" pitchFamily="66" charset="0"/>
              </a:rPr>
              <a:t>r</a:t>
            </a:r>
            <a:r>
              <a:rPr lang="en-GB" altLang="en-US">
                <a:latin typeface="Comic Sans MS" panose="030F0702030302020204" pitchFamily="66" charset="0"/>
              </a:rPr>
              <a:t> = yellow flower</a:t>
            </a:r>
          </a:p>
          <a:p>
            <a:pPr>
              <a:spcBef>
                <a:spcPct val="50000"/>
              </a:spcBef>
            </a:pPr>
            <a:r>
              <a:rPr lang="en-GB" altLang="en-US">
                <a:latin typeface="Comic Sans MS" panose="030F0702030302020204" pitchFamily="66" charset="0"/>
              </a:rPr>
              <a:t>All genes occur in pairs – so 2 alleles affect a characteristic – possible combinations are;</a:t>
            </a:r>
          </a:p>
          <a:p>
            <a:pPr>
              <a:spcBef>
                <a:spcPct val="50000"/>
              </a:spcBef>
            </a:pPr>
            <a:endParaRPr lang="en-GB" altLang="en-US">
              <a:latin typeface="Comic Sans MS" panose="030F0702030302020204" pitchFamily="66" charset="0"/>
            </a:endParaRP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0ADE9B00-D372-AC08-551C-A10B43CEB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953000"/>
            <a:ext cx="70104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>
                <a:latin typeface="Comic Sans MS" panose="030F0702030302020204" pitchFamily="66" charset="0"/>
              </a:rPr>
              <a:t>genotype	</a:t>
            </a:r>
            <a:r>
              <a:rPr lang="en-GB" altLang="en-US" sz="3600">
                <a:solidFill>
                  <a:srgbClr val="FF0000"/>
                </a:solidFill>
                <a:latin typeface="Comic Sans MS" panose="030F0702030302020204" pitchFamily="66" charset="0"/>
              </a:rPr>
              <a:t>RR</a:t>
            </a:r>
            <a:r>
              <a:rPr lang="en-GB" altLang="en-US">
                <a:latin typeface="Comic Sans MS" panose="030F0702030302020204" pitchFamily="66" charset="0"/>
              </a:rPr>
              <a:t> 		</a:t>
            </a:r>
            <a:r>
              <a:rPr lang="en-GB" altLang="en-US" sz="3600">
                <a:solidFill>
                  <a:srgbClr val="FF0000"/>
                </a:solidFill>
                <a:latin typeface="Comic Sans MS" panose="030F0702030302020204" pitchFamily="66" charset="0"/>
              </a:rPr>
              <a:t>R</a:t>
            </a:r>
            <a:r>
              <a:rPr lang="en-GB" altLang="en-US" sz="3600">
                <a:solidFill>
                  <a:srgbClr val="FFFF00"/>
                </a:solidFill>
                <a:latin typeface="Comic Sans MS" panose="030F0702030302020204" pitchFamily="66" charset="0"/>
              </a:rPr>
              <a:t>r</a:t>
            </a:r>
            <a:r>
              <a:rPr lang="en-GB" altLang="en-US">
                <a:latin typeface="Comic Sans MS" panose="030F0702030302020204" pitchFamily="66" charset="0"/>
              </a:rPr>
              <a:t>		</a:t>
            </a:r>
            <a:r>
              <a:rPr lang="en-GB" altLang="en-US" sz="3600">
                <a:solidFill>
                  <a:srgbClr val="FFFF00"/>
                </a:solidFill>
                <a:latin typeface="Comic Sans MS" panose="030F0702030302020204" pitchFamily="66" charset="0"/>
              </a:rPr>
              <a:t>rr</a:t>
            </a:r>
          </a:p>
          <a:p>
            <a:pPr>
              <a:spcBef>
                <a:spcPct val="50000"/>
              </a:spcBef>
            </a:pPr>
            <a:r>
              <a:rPr lang="en-GB" altLang="en-US">
                <a:latin typeface="Comic Sans MS" panose="030F0702030302020204" pitchFamily="66" charset="0"/>
              </a:rPr>
              <a:t>Phenotype	RED             RED   	    YELLOW</a:t>
            </a:r>
          </a:p>
          <a:p>
            <a:pPr>
              <a:spcBef>
                <a:spcPct val="50000"/>
              </a:spcBef>
            </a:pPr>
            <a:endParaRPr lang="en-GB" altLang="en-US"/>
          </a:p>
        </p:txBody>
      </p:sp>
      <p:pic>
        <p:nvPicPr>
          <p:cNvPr id="4103" name="Picture 7">
            <a:extLst>
              <a:ext uri="{FF2B5EF4-FFF2-40B4-BE49-F238E27FC236}">
                <a16:creationId xmlns:a16="http://schemas.microsoft.com/office/drawing/2014/main" id="{72FA4545-CCDB-BDF1-BBB3-27E25CE06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524000"/>
            <a:ext cx="1524000" cy="145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 autoUpdateAnimBg="0"/>
      <p:bldP spid="410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0646E13-3D63-A378-5BC3-365C3A3658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GB" altLang="en-US"/>
              <a:t>Gene diagram – Flower colour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0EE44453-37F9-6789-C45C-E216C719B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447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Male				female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4614F959-56C8-0104-5011-2F1A80E0E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98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D3395E2F-393B-FFE4-0276-F4589E696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13B44BA7-6F67-9248-7668-E5084BCCE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81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6071DFE7-2C47-4734-F2FD-443A5FA12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parent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9566C5C5-17E5-68C6-A8F5-113FEA171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gamete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5E7DA037-A59A-8C33-0A02-8E6293BEA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956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    R                     R                      r                        r</a:t>
            </a:r>
          </a:p>
        </p:txBody>
      </p:sp>
      <p:sp>
        <p:nvSpPr>
          <p:cNvPr id="12298" name="Line 10">
            <a:extLst>
              <a:ext uri="{FF2B5EF4-FFF2-40B4-BE49-F238E27FC236}">
                <a16:creationId xmlns:a16="http://schemas.microsoft.com/office/drawing/2014/main" id="{AE6F4B0B-1885-096B-8E12-1AFB2FC334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25146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id="{2F4F473A-2A95-36D9-457E-3FB9C285179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24384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00" name="Line 12">
            <a:extLst>
              <a:ext uri="{FF2B5EF4-FFF2-40B4-BE49-F238E27FC236}">
                <a16:creationId xmlns:a16="http://schemas.microsoft.com/office/drawing/2014/main" id="{DD81E768-AF1F-249F-7325-FA24943E27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2362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CF577F96-03AD-F095-27A8-7C62DD2668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4384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02" name="Text Box 14">
            <a:extLst>
              <a:ext uri="{FF2B5EF4-FFF2-40B4-BE49-F238E27FC236}">
                <a16:creationId xmlns:a16="http://schemas.microsoft.com/office/drawing/2014/main" id="{00D53D5E-45EA-9F07-FD7E-40DC18FFD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Offspring genotype</a:t>
            </a:r>
          </a:p>
        </p:txBody>
      </p:sp>
      <p:sp>
        <p:nvSpPr>
          <p:cNvPr id="12303" name="Line 15">
            <a:extLst>
              <a:ext uri="{FF2B5EF4-FFF2-40B4-BE49-F238E27FC236}">
                <a16:creationId xmlns:a16="http://schemas.microsoft.com/office/drawing/2014/main" id="{4B930C6D-09FC-1B18-12B2-7D4B1E884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05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id="{1696061F-C1CD-DAC4-CBC8-266EAC7EB8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276600"/>
            <a:ext cx="3200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id="{E1F07B5D-26DA-2C89-DAE5-4EE096F58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800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2306" name="Line 18">
            <a:extLst>
              <a:ext uri="{FF2B5EF4-FFF2-40B4-BE49-F238E27FC236}">
                <a16:creationId xmlns:a16="http://schemas.microsoft.com/office/drawing/2014/main" id="{B57D451A-2F30-FD51-CEB8-A775E3B4EF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505200"/>
            <a:ext cx="4953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07" name="Line 19">
            <a:extLst>
              <a:ext uri="{FF2B5EF4-FFF2-40B4-BE49-F238E27FC236}">
                <a16:creationId xmlns:a16="http://schemas.microsoft.com/office/drawing/2014/main" id="{03B5DEAD-2D2E-5563-7691-44B0FD0FEE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3352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08" name="Text Box 20">
            <a:extLst>
              <a:ext uri="{FF2B5EF4-FFF2-40B4-BE49-F238E27FC236}">
                <a16:creationId xmlns:a16="http://schemas.microsoft.com/office/drawing/2014/main" id="{83ED7823-3237-67B6-F9D2-259A13F74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648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id="{AC0C3F4B-8B33-3E71-544C-0CCFE54306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352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10" name="Line 22">
            <a:extLst>
              <a:ext uri="{FF2B5EF4-FFF2-40B4-BE49-F238E27FC236}">
                <a16:creationId xmlns:a16="http://schemas.microsoft.com/office/drawing/2014/main" id="{6EA01E30-8665-60F8-138D-53E7A891C4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429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11" name="Line 23">
            <a:extLst>
              <a:ext uri="{FF2B5EF4-FFF2-40B4-BE49-F238E27FC236}">
                <a16:creationId xmlns:a16="http://schemas.microsoft.com/office/drawing/2014/main" id="{AC390143-BBAC-978A-656D-74EF27834C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3200400"/>
            <a:ext cx="3581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2FDE525F-61A0-03A5-070B-733ADF14B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3528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2313" name="Text Box 25">
            <a:extLst>
              <a:ext uri="{FF2B5EF4-FFF2-40B4-BE49-F238E27FC236}">
                <a16:creationId xmlns:a16="http://schemas.microsoft.com/office/drawing/2014/main" id="{7E162145-A293-3607-B382-869DDC58C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724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2314" name="Text Box 26">
            <a:extLst>
              <a:ext uri="{FF2B5EF4-FFF2-40B4-BE49-F238E27FC236}">
                <a16:creationId xmlns:a16="http://schemas.microsoft.com/office/drawing/2014/main" id="{E9A93F3C-EB41-432D-C626-51AD45287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80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12315" name="Text Box 27">
            <a:extLst>
              <a:ext uri="{FF2B5EF4-FFF2-40B4-BE49-F238E27FC236}">
                <a16:creationId xmlns:a16="http://schemas.microsoft.com/office/drawing/2014/main" id="{B8EAF603-EB45-139A-5E7F-7B034A910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38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Phenotype</a:t>
            </a:r>
          </a:p>
        </p:txBody>
      </p:sp>
      <p:sp>
        <p:nvSpPr>
          <p:cNvPr id="12316" name="Text Box 28">
            <a:extLst>
              <a:ext uri="{FF2B5EF4-FFF2-40B4-BE49-F238E27FC236}">
                <a16:creationId xmlns:a16="http://schemas.microsoft.com/office/drawing/2014/main" id="{E1DC625C-D75E-492B-BBD5-F54AA44E5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4864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 b="1"/>
              <a:t>All </a:t>
            </a:r>
            <a:r>
              <a:rPr lang="en-GB" altLang="en-US" sz="2800" b="1">
                <a:solidFill>
                  <a:srgbClr val="FF0000"/>
                </a:solidFill>
              </a:rPr>
              <a:t>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8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2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autoUpdateAnimBg="0"/>
      <p:bldP spid="12293" grpId="0" build="p" autoUpdateAnimBg="0"/>
      <p:bldP spid="12297" grpId="0" build="p" autoUpdateAnimBg="0"/>
      <p:bldP spid="12305" grpId="0" build="p" autoUpdateAnimBg="0"/>
      <p:bldP spid="12308" grpId="0" build="p" autoUpdateAnimBg="0"/>
      <p:bldP spid="12313" grpId="0" build="p" autoUpdateAnimBg="0"/>
      <p:bldP spid="12314" grpId="0" build="p" autoUpdateAnimBg="0"/>
      <p:bldP spid="1231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AA877F0-B1B2-7D2D-37B9-223C83688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GB" altLang="en-US"/>
              <a:t>Gene diagram – Flower colour</a:t>
            </a: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6C93FED5-3F8A-7504-B562-299019E44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447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Male				female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5EBEB55A-E75F-D62B-046C-1DC7764C7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98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ABF76D5E-0A4D-528A-66F6-7F6DADE4F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5126" name="Text Box 6">
            <a:extLst>
              <a:ext uri="{FF2B5EF4-FFF2-40B4-BE49-F238E27FC236}">
                <a16:creationId xmlns:a16="http://schemas.microsoft.com/office/drawing/2014/main" id="{288077C7-8748-7211-91CE-9F5FEB1A7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81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5127" name="Text Box 7">
            <a:extLst>
              <a:ext uri="{FF2B5EF4-FFF2-40B4-BE49-F238E27FC236}">
                <a16:creationId xmlns:a16="http://schemas.microsoft.com/office/drawing/2014/main" id="{45F642A8-F167-85BE-E153-4E61F13FE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parent</a:t>
            </a:r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5239630B-5477-08D0-3DFB-15A5B5A5D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gamete</a:t>
            </a:r>
          </a:p>
        </p:txBody>
      </p:sp>
      <p:sp>
        <p:nvSpPr>
          <p:cNvPr id="5134" name="Text Box 14">
            <a:extLst>
              <a:ext uri="{FF2B5EF4-FFF2-40B4-BE49-F238E27FC236}">
                <a16:creationId xmlns:a16="http://schemas.microsoft.com/office/drawing/2014/main" id="{E3D17F1D-42C8-6A79-378D-C96B8AFEE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956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    R                     r                      R                       r</a:t>
            </a:r>
          </a:p>
        </p:txBody>
      </p:sp>
      <p:sp>
        <p:nvSpPr>
          <p:cNvPr id="5136" name="Line 16">
            <a:extLst>
              <a:ext uri="{FF2B5EF4-FFF2-40B4-BE49-F238E27FC236}">
                <a16:creationId xmlns:a16="http://schemas.microsoft.com/office/drawing/2014/main" id="{40AD7CDC-0AD5-1BC5-AA7E-E9B522ABE5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25146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37" name="Line 17">
            <a:extLst>
              <a:ext uri="{FF2B5EF4-FFF2-40B4-BE49-F238E27FC236}">
                <a16:creationId xmlns:a16="http://schemas.microsoft.com/office/drawing/2014/main" id="{5CCA8831-54B2-BFDC-4FBD-70A440A807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24384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38" name="Line 18">
            <a:extLst>
              <a:ext uri="{FF2B5EF4-FFF2-40B4-BE49-F238E27FC236}">
                <a16:creationId xmlns:a16="http://schemas.microsoft.com/office/drawing/2014/main" id="{8938CBD1-CEC9-7639-CA91-A1D250CF69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2362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39" name="Line 19">
            <a:extLst>
              <a:ext uri="{FF2B5EF4-FFF2-40B4-BE49-F238E27FC236}">
                <a16:creationId xmlns:a16="http://schemas.microsoft.com/office/drawing/2014/main" id="{15E72C18-1B90-9424-6DCE-8A326C03D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4384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0FB746CC-4822-ACC7-E522-A7EA9C4ED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Offspring genotype</a:t>
            </a:r>
          </a:p>
        </p:txBody>
      </p:sp>
      <p:sp>
        <p:nvSpPr>
          <p:cNvPr id="5141" name="Line 21">
            <a:extLst>
              <a:ext uri="{FF2B5EF4-FFF2-40B4-BE49-F238E27FC236}">
                <a16:creationId xmlns:a16="http://schemas.microsoft.com/office/drawing/2014/main" id="{22A3C897-BACA-1232-A9B5-9E9165673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505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42" name="Line 22">
            <a:extLst>
              <a:ext uri="{FF2B5EF4-FFF2-40B4-BE49-F238E27FC236}">
                <a16:creationId xmlns:a16="http://schemas.microsoft.com/office/drawing/2014/main" id="{900112E1-4255-828C-8745-42B9202E59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276600"/>
            <a:ext cx="3200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43" name="Text Box 23">
            <a:extLst>
              <a:ext uri="{FF2B5EF4-FFF2-40B4-BE49-F238E27FC236}">
                <a16:creationId xmlns:a16="http://schemas.microsoft.com/office/drawing/2014/main" id="{2D4C0DA7-4B35-2EF2-1FDB-C83F2434B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800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5144" name="Line 24">
            <a:extLst>
              <a:ext uri="{FF2B5EF4-FFF2-40B4-BE49-F238E27FC236}">
                <a16:creationId xmlns:a16="http://schemas.microsoft.com/office/drawing/2014/main" id="{1B8E4008-4B91-8C7F-8B8D-53522D100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505200"/>
            <a:ext cx="4953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45" name="Line 25">
            <a:extLst>
              <a:ext uri="{FF2B5EF4-FFF2-40B4-BE49-F238E27FC236}">
                <a16:creationId xmlns:a16="http://schemas.microsoft.com/office/drawing/2014/main" id="{F5660448-06C3-FFCE-4133-4A2A153314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3352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47" name="Text Box 27">
            <a:extLst>
              <a:ext uri="{FF2B5EF4-FFF2-40B4-BE49-F238E27FC236}">
                <a16:creationId xmlns:a16="http://schemas.microsoft.com/office/drawing/2014/main" id="{85443CA0-EE9B-05EF-B4B3-E8DCA8F1E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648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5148" name="Line 28">
            <a:extLst>
              <a:ext uri="{FF2B5EF4-FFF2-40B4-BE49-F238E27FC236}">
                <a16:creationId xmlns:a16="http://schemas.microsoft.com/office/drawing/2014/main" id="{8F67235F-C5B1-C497-65F0-C8EAA776DF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352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49" name="Line 29">
            <a:extLst>
              <a:ext uri="{FF2B5EF4-FFF2-40B4-BE49-F238E27FC236}">
                <a16:creationId xmlns:a16="http://schemas.microsoft.com/office/drawing/2014/main" id="{77D1E94A-E046-6AEF-72D2-FB1C353C31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429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50" name="Line 30">
            <a:extLst>
              <a:ext uri="{FF2B5EF4-FFF2-40B4-BE49-F238E27FC236}">
                <a16:creationId xmlns:a16="http://schemas.microsoft.com/office/drawing/2014/main" id="{B27F2BEA-ABC8-E7C0-0E97-AD82411631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3200400"/>
            <a:ext cx="3581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51" name="Line 31">
            <a:extLst>
              <a:ext uri="{FF2B5EF4-FFF2-40B4-BE49-F238E27FC236}">
                <a16:creationId xmlns:a16="http://schemas.microsoft.com/office/drawing/2014/main" id="{23E42EBC-0F67-2806-F6D3-2A1E5DF499F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352800"/>
            <a:ext cx="1447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5152" name="Text Box 32">
            <a:extLst>
              <a:ext uri="{FF2B5EF4-FFF2-40B4-BE49-F238E27FC236}">
                <a16:creationId xmlns:a16="http://schemas.microsoft.com/office/drawing/2014/main" id="{74A37443-092E-C517-FC73-B18378013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724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5153" name="Text Box 33">
            <a:extLst>
              <a:ext uri="{FF2B5EF4-FFF2-40B4-BE49-F238E27FC236}">
                <a16:creationId xmlns:a16="http://schemas.microsoft.com/office/drawing/2014/main" id="{1C669D10-8443-CC03-E11C-1CD8978B0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724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rr</a:t>
            </a:r>
          </a:p>
        </p:txBody>
      </p:sp>
      <p:sp>
        <p:nvSpPr>
          <p:cNvPr id="5154" name="Text Box 34">
            <a:extLst>
              <a:ext uri="{FF2B5EF4-FFF2-40B4-BE49-F238E27FC236}">
                <a16:creationId xmlns:a16="http://schemas.microsoft.com/office/drawing/2014/main" id="{242472CA-B3FB-36DA-04E6-555032A80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38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Phenotype</a:t>
            </a:r>
          </a:p>
        </p:txBody>
      </p:sp>
      <p:sp>
        <p:nvSpPr>
          <p:cNvPr id="5155" name="Text Box 35">
            <a:extLst>
              <a:ext uri="{FF2B5EF4-FFF2-40B4-BE49-F238E27FC236}">
                <a16:creationId xmlns:a16="http://schemas.microsoft.com/office/drawing/2014/main" id="{7EDC3E38-1D98-3BAF-9D71-F93F5FA8D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4864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5156" name="Text Box 36">
            <a:extLst>
              <a:ext uri="{FF2B5EF4-FFF2-40B4-BE49-F238E27FC236}">
                <a16:creationId xmlns:a16="http://schemas.microsoft.com/office/drawing/2014/main" id="{1E3347E2-F5BE-BC0D-3EA0-9C7B5781B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562600"/>
            <a:ext cx="601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800" b="1">
                <a:solidFill>
                  <a:srgbClr val="FF0000"/>
                </a:solidFill>
              </a:rPr>
              <a:t>Red </a:t>
            </a:r>
            <a:r>
              <a:rPr lang="en-GB" altLang="en-US" sz="2800" b="1"/>
              <a:t>         </a:t>
            </a:r>
            <a:r>
              <a:rPr lang="en-GB" altLang="en-US" sz="2800" b="1">
                <a:solidFill>
                  <a:srgbClr val="FFFF00"/>
                </a:solidFill>
              </a:rPr>
              <a:t>yellow</a:t>
            </a:r>
            <a:r>
              <a:rPr lang="en-GB" altLang="en-US" sz="2800" b="1"/>
              <a:t>          </a:t>
            </a:r>
            <a:r>
              <a:rPr lang="en-GB" altLang="en-US" sz="2800" b="1">
                <a:solidFill>
                  <a:schemeClr val="hlink"/>
                </a:solidFill>
              </a:rPr>
              <a:t>red              red</a:t>
            </a:r>
          </a:p>
        </p:txBody>
      </p:sp>
      <p:sp>
        <p:nvSpPr>
          <p:cNvPr id="5157" name="Text Box 37">
            <a:extLst>
              <a:ext uri="{FF2B5EF4-FFF2-40B4-BE49-F238E27FC236}">
                <a16:creationId xmlns:a16="http://schemas.microsoft.com/office/drawing/2014/main" id="{9B9D9E94-B62C-A20E-BD31-3164F92E2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0960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        3 red    :   1 yellow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8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utoUpdateAnimBg="0"/>
      <p:bldP spid="5125" grpId="0" build="p" autoUpdateAnimBg="0"/>
      <p:bldP spid="5134" grpId="0" build="p" autoUpdateAnimBg="0"/>
      <p:bldP spid="5143" grpId="0" build="p" autoUpdateAnimBg="0"/>
      <p:bldP spid="5147" grpId="0" build="p" autoUpdateAnimBg="0"/>
      <p:bldP spid="5152" grpId="0" build="p" autoUpdateAnimBg="0"/>
      <p:bldP spid="5153" grpId="0" build="p" autoUpdateAnimBg="0"/>
      <p:bldP spid="5155" grpId="0" build="p" autoUpdateAnimBg="0"/>
      <p:bldP spid="5156" grpId="0" build="p" autoUpdateAnimBg="0"/>
      <p:bldP spid="5157" grpId="0" build="p" autoUpdateAnimBg="0"/>
    </p:bld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334</TotalTime>
  <Words>557</Words>
  <Application>Microsoft Office PowerPoint</Application>
  <PresentationFormat>On-screen Show (4:3)</PresentationFormat>
  <Paragraphs>128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Times New Roman</vt:lpstr>
      <vt:lpstr>Arial</vt:lpstr>
      <vt:lpstr>Wingdings</vt:lpstr>
      <vt:lpstr>Comic Sans MS</vt:lpstr>
      <vt:lpstr>Soaring</vt:lpstr>
      <vt:lpstr>Genetic Crosses</vt:lpstr>
      <vt:lpstr>Terminology</vt:lpstr>
      <vt:lpstr>Gene control of characteristics</vt:lpstr>
      <vt:lpstr>EYE COLOUR</vt:lpstr>
      <vt:lpstr>Genotype and phenotype</vt:lpstr>
      <vt:lpstr>Dominance and recessiveness</vt:lpstr>
      <vt:lpstr>Gene diagram – Flower colour</vt:lpstr>
      <vt:lpstr>Gene diagram – Flower colour</vt:lpstr>
      <vt:lpstr>Gene diagram – Flower colour</vt:lpstr>
      <vt:lpstr>Gene diagram – Flower colour</vt:lpstr>
      <vt:lpstr>Punnett Square</vt:lpstr>
      <vt:lpstr> </vt:lpstr>
      <vt:lpstr>Question</vt:lpstr>
      <vt:lpstr>Remember think how lucky you are!</vt:lpstr>
      <vt:lpstr>PowerPoint Presentation</vt:lpstr>
    </vt:vector>
  </TitlesOfParts>
  <Company>Rik 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Crosses</dc:title>
  <dc:creator>Rik G</dc:creator>
  <cp:lastModifiedBy>Nayan GRIFFITHS</cp:lastModifiedBy>
  <cp:revision>23</cp:revision>
  <dcterms:created xsi:type="dcterms:W3CDTF">2002-11-02T17:00:18Z</dcterms:created>
  <dcterms:modified xsi:type="dcterms:W3CDTF">2023-03-14T11:25:51Z</dcterms:modified>
</cp:coreProperties>
</file>