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7132320" y="-457200"/>
            <a:ext cx="2926080" cy="292608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8229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0">
                <a:solidFill>
                  <a:srgbClr val="8CBF5A"/>
                </a:solidFill>
                <a:latin typeface="Calibri"/>
              </a:rPr>
              <a:t>ECOLOGY — GCSE BIOLOGY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80160"/>
            <a:ext cx="7772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  <a:latin typeface="Georgia"/>
              </a:rPr>
              <a:t>Food Chains &amp; Food Webs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6400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1">
                <a:solidFill>
                  <a:srgbClr val="8CBF5A"/>
                </a:solidFill>
                <a:latin typeface="Calibri"/>
              </a:rPr>
              <a:t>How energy flows through ecosystems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A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0" y="4754880"/>
            <a:ext cx="8229600" cy="388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CBF5A"/>
                </a:solidFill>
                <a:latin typeface="Calibri"/>
              </a:rPr>
              <a:t>worldofteaching.com  ·  Free to use and adapt  ·  Suitable for KS3 and GCSE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E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28600"/>
            <a:ext cx="7772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 i="0">
                <a:solidFill>
                  <a:srgbClr val="FFFFFF"/>
                </a:solidFill>
                <a:latin typeface="Georgia"/>
              </a:rPr>
              <a:t>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77824"/>
            <a:ext cx="64008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8CBF5A"/>
                </a:solidFill>
                <a:latin typeface="Calibri"/>
              </a:rPr>
              <a:t>What we covered today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1444752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8640" y="1444752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1371600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Food chains show feeding relationships — arrows point in the direction of energy flow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2011680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011680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60120" y="1938528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Producers → Primary → Secondary → Tertiary consumers form trophic levels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8640" y="2578608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2578608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2505456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Only ~10% of energy transfers between trophic levels — the rest is lost as heat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3145536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3145536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4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3072384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Food webs show realistic, interconnected feeding relationships between species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3712463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3712463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3639312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Removing one species can cause population increases and decreases throughout the web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4279392"/>
            <a:ext cx="292608" cy="292608"/>
          </a:xfrm>
          <a:prstGeom prst="rect">
            <a:avLst/>
          </a:prstGeom>
          <a:solidFill>
            <a:srgbClr val="8CBF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4279392"/>
            <a:ext cx="292608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1F5C2E"/>
                </a:solidFill>
                <a:latin typeface="Calibri"/>
              </a:rPr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60120" y="4206240"/>
            <a:ext cx="77724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D0EAC8"/>
                </a:solidFill>
                <a:latin typeface="Calibri"/>
              </a:rPr>
              <a:t>Decomposers recycle nutrients by breaking down dead organisms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60E0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7200" y="4754880"/>
            <a:ext cx="8229600" cy="388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CBF5A"/>
                </a:solidFill>
                <a:latin typeface="Calibri"/>
              </a:rPr>
              <a:t>worldofteaching.com  ·  Free PowerPoint Presentations for Teachers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1F5C2E"/>
                </a:solidFill>
                <a:latin typeface="Georgia"/>
              </a:rPr>
              <a:t>Learning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6868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1">
                <a:solidFill>
                  <a:srgbClr val="5C7050"/>
                </a:solidFill>
                <a:latin typeface="Calibri"/>
              </a:rPr>
              <a:t>By the end of this lesson you should be able to: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438912" cy="43891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325880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896112" y="1371600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87552" y="1371600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Define a food chain and identify producers, primary, secondary and tertiary consumers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1984248"/>
            <a:ext cx="438912" cy="43891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1984248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6112" y="2029967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87552" y="2029967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Explain the role of decomposers in the ecosystem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642615"/>
            <a:ext cx="438912" cy="43891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642615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96112" y="2688335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87552" y="2688335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Describe how energy is transferred between trophic levels and calculate efficiency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760" y="3300984"/>
            <a:ext cx="438912" cy="43891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5760" y="3300984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96112" y="3346704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87552" y="3346704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Construct and interpret a food web from a set of feeding relationships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5760" y="3959352"/>
            <a:ext cx="438912" cy="43891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5760" y="3959352"/>
            <a:ext cx="438912" cy="43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96112" y="4005072"/>
            <a:ext cx="781812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87552" y="4005072"/>
            <a:ext cx="76352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Explain how changes in one population affect others in a food web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F5C2E"/>
                </a:solidFill>
                <a:latin typeface="Georgia"/>
              </a:rPr>
              <a:t>What is a Food Chain?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914400"/>
            <a:ext cx="8366760" cy="73152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914400"/>
            <a:ext cx="809244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0">
                <a:solidFill>
                  <a:srgbClr val="FFFFFF"/>
                </a:solidFill>
                <a:latin typeface="Calibri"/>
              </a:rPr>
              <a:t>Definition:  A food chain shows the feeding relationships between organisms, and the direction in which energy and nutrients are transferred.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760" y="1810512"/>
            <a:ext cx="39319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856231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F5C2E"/>
                </a:solidFill>
                <a:latin typeface="Calibri"/>
              </a:rPr>
              <a:t>☀  Producer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2130552"/>
            <a:ext cx="3657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5C7050"/>
                </a:solidFill>
                <a:latin typeface="Calibri"/>
              </a:rPr>
              <a:t>Makes its own food via photosynthesis (plants, algae). Always at the start of a chain.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5760" y="2798064"/>
            <a:ext cx="39319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02920" y="2843784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F5C2E"/>
                </a:solidFill>
                <a:latin typeface="Calibri"/>
              </a:rPr>
              <a:t>🐛  Consumer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3118104"/>
            <a:ext cx="3657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5C7050"/>
                </a:solidFill>
                <a:latin typeface="Calibri"/>
              </a:rPr>
              <a:t>An organism that obtains energy by eating other organisms.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3785616"/>
            <a:ext cx="39319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02920" y="3831336"/>
            <a:ext cx="36576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F5C2E"/>
                </a:solidFill>
                <a:latin typeface="Calibri"/>
              </a:rPr>
              <a:t>🍄  Decomposer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2920" y="4105656"/>
            <a:ext cx="3657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5C7050"/>
                </a:solidFill>
                <a:latin typeface="Calibri"/>
              </a:rPr>
              <a:t>Breaks down dead matter, recycling nutrients back into the ecosystem.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0" y="1737360"/>
            <a:ext cx="42062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1F5C2E"/>
                </a:solidFill>
                <a:latin typeface="Calibri"/>
              </a:rPr>
              <a:t>Example Food Chain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0" y="2240280"/>
            <a:ext cx="4206240" cy="47548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40" y="2240280"/>
            <a:ext cx="40233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Grass  (Producer)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2715768"/>
            <a:ext cx="457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A8A3C"/>
                </a:solidFill>
                <a:latin typeface="Calibri"/>
              </a:rPr>
              <a:t>▼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72000" y="2898648"/>
            <a:ext cx="4206240" cy="475488"/>
          </a:xfrm>
          <a:prstGeom prst="rect">
            <a:avLst/>
          </a:prstGeom>
          <a:solidFill>
            <a:srgbClr val="4A7A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0" y="2898648"/>
            <a:ext cx="40233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Caterpillar  (1° Consumer)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374136"/>
            <a:ext cx="457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A8A3C"/>
                </a:solidFill>
                <a:latin typeface="Calibri"/>
              </a:rPr>
              <a:t>▼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0" y="3557016"/>
            <a:ext cx="4206240" cy="475488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663440" y="3557016"/>
            <a:ext cx="40233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Blue Tit  (2° Consumer)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92240" y="4032504"/>
            <a:ext cx="4572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5A8A3C"/>
                </a:solidFill>
                <a:latin typeface="Calibri"/>
              </a:rPr>
              <a:t>▼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0" y="4215384"/>
            <a:ext cx="4206240" cy="475488"/>
          </a:xfrm>
          <a:prstGeom prst="rect">
            <a:avLst/>
          </a:prstGeom>
          <a:solidFill>
            <a:srgbClr val="152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63440" y="4215384"/>
            <a:ext cx="402336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Sparrowhawk  (3° Consumer)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0" y="4773168"/>
            <a:ext cx="4206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5C7050"/>
                </a:solidFill>
                <a:latin typeface="Calibri"/>
              </a:rPr>
              <a:t>Arrow direction = direction of energy transfer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3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Georgia"/>
              </a:rPr>
              <a:t>Trophic Levels &amp; Energy Transfer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41248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8CBF5A"/>
                </a:solidFill>
                <a:latin typeface="Calibri"/>
              </a:rPr>
              <a:t>Only ~10% of energy passes from one trophic level to the next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353312"/>
            <a:ext cx="7772400" cy="603504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1389888"/>
            <a:ext cx="466344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Producers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664208"/>
            <a:ext cx="466344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CBF5A"/>
                </a:solidFill>
                <a:latin typeface="Calibri"/>
              </a:rPr>
              <a:t>Grass, trees, algae</a:t>
            </a:r>
          </a:p>
        </p:txBody>
      </p:sp>
      <p:sp>
        <p:nvSpPr>
          <p:cNvPr id="8" name="Rectangle 7"/>
          <p:cNvSpPr/>
          <p:nvPr/>
        </p:nvSpPr>
        <p:spPr>
          <a:xfrm>
            <a:off x="7223760" y="1463040"/>
            <a:ext cx="1051560" cy="384048"/>
          </a:xfrm>
          <a:prstGeom prst="rect">
            <a:avLst/>
          </a:prstGeom>
          <a:solidFill>
            <a:srgbClr val="D486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223760" y="1463040"/>
            <a:ext cx="1051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100%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45919" y="2121408"/>
            <a:ext cx="5852160" cy="603504"/>
          </a:xfrm>
          <a:prstGeom prst="rect">
            <a:avLst/>
          </a:prstGeom>
          <a:solidFill>
            <a:srgbClr val="3D7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783079" y="2157984"/>
            <a:ext cx="351129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Primary Consumers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83079" y="2432303"/>
            <a:ext cx="3511296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CBF5A"/>
                </a:solidFill>
                <a:latin typeface="Calibri"/>
              </a:rPr>
              <a:t>Insects, rabbits, deer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63640" y="2231136"/>
            <a:ext cx="1051560" cy="384048"/>
          </a:xfrm>
          <a:prstGeom prst="rect">
            <a:avLst/>
          </a:prstGeom>
          <a:solidFill>
            <a:srgbClr val="D486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63640" y="2231136"/>
            <a:ext cx="1051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10%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560320" y="2889504"/>
            <a:ext cx="4023360" cy="603504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97479" y="2926080"/>
            <a:ext cx="2414016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Secondary Consumers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97479" y="3200400"/>
            <a:ext cx="2414016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CBF5A"/>
                </a:solidFill>
                <a:latin typeface="Calibri"/>
              </a:rPr>
              <a:t>Frogs, small birds, foxes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349240" y="2999232"/>
            <a:ext cx="1051560" cy="384048"/>
          </a:xfrm>
          <a:prstGeom prst="rect">
            <a:avLst/>
          </a:prstGeom>
          <a:solidFill>
            <a:srgbClr val="D486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349240" y="2999232"/>
            <a:ext cx="1051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1%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200400" y="3657600"/>
            <a:ext cx="2743200" cy="603504"/>
          </a:xfrm>
          <a:prstGeom prst="rect">
            <a:avLst/>
          </a:prstGeom>
          <a:solidFill>
            <a:srgbClr val="0E2A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337560" y="3694176"/>
            <a:ext cx="1645919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Tertiary Consumers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337560" y="3968496"/>
            <a:ext cx="1645919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0">
                <a:solidFill>
                  <a:srgbClr val="8CBF5A"/>
                </a:solidFill>
                <a:latin typeface="Calibri"/>
              </a:rPr>
              <a:t>Eagles, large predators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09160" y="3767328"/>
            <a:ext cx="1051560" cy="384048"/>
          </a:xfrm>
          <a:prstGeom prst="rect">
            <a:avLst/>
          </a:prstGeom>
          <a:solidFill>
            <a:srgbClr val="D486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09160" y="3767328"/>
            <a:ext cx="10515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0.1%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4480560"/>
            <a:ext cx="8229600" cy="475488"/>
          </a:xfrm>
          <a:prstGeom prst="rect">
            <a:avLst/>
          </a:prstGeom>
          <a:solidFill>
            <a:srgbClr val="1A2A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4480560"/>
            <a:ext cx="804672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8CBF5A"/>
                </a:solidFill>
                <a:latin typeface="Calibri"/>
              </a:rPr>
              <a:t>Where does the other 90% go?   Heat released during respiration  ·  Undigested material (faeces)  ·  Movement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1F5C2E"/>
                </a:solidFill>
                <a:latin typeface="Georgia"/>
              </a:rPr>
              <a:t>Calculating Energy Efficiency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886968"/>
            <a:ext cx="8366760" cy="658368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02920" y="886968"/>
            <a:ext cx="813816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Efficiency (%) = (Energy at next level ÷ Energy at previous level) × 100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1691640"/>
            <a:ext cx="4114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1F5C2E"/>
                </a:solidFill>
                <a:latin typeface="Calibri"/>
              </a:rPr>
              <a:t>Worked Example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2231136"/>
            <a:ext cx="365760" cy="36576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2231136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2960" y="2231136"/>
            <a:ext cx="365760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2231136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Grass captures 40,000 kJ of energy from the sun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" y="2926079"/>
            <a:ext cx="365760" cy="36576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5760" y="2926079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" y="2926079"/>
            <a:ext cx="365760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2926079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Grasshoppers obtain 4,000 kJ from eating the grass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5760" y="3621024"/>
            <a:ext cx="365760" cy="36576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65760" y="3621024"/>
            <a:ext cx="3657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2960" y="3621024"/>
            <a:ext cx="3657600" cy="36576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621024"/>
            <a:ext cx="34747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Efficiency = (4,000 ÷ 40,000) × 100 = 10%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169164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1F5C2E"/>
                </a:solidFill>
                <a:latin typeface="Calibri"/>
              </a:rPr>
              <a:t>Energy at Each Trophic Level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46320" y="2148840"/>
            <a:ext cx="2377440" cy="50292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937760" y="2148840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FFFFF"/>
                </a:solidFill>
                <a:latin typeface="Calibri"/>
              </a:rPr>
              <a:t>Grass (Producer)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269480" y="2148840"/>
            <a:ext cx="14630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269480" y="2148840"/>
            <a:ext cx="1463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5C2E"/>
                </a:solidFill>
                <a:latin typeface="Calibri"/>
              </a:rPr>
              <a:t>40,000 kJ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46320" y="2807208"/>
            <a:ext cx="2377440" cy="502920"/>
          </a:xfrm>
          <a:prstGeom prst="rect">
            <a:avLst/>
          </a:prstGeom>
          <a:solidFill>
            <a:srgbClr val="3D7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937760" y="2807208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FFFFF"/>
                </a:solidFill>
                <a:latin typeface="Calibri"/>
              </a:rPr>
              <a:t>Grasshopper (1°)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69480" y="2807208"/>
            <a:ext cx="14630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269480" y="2807208"/>
            <a:ext cx="1463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5C2E"/>
                </a:solidFill>
                <a:latin typeface="Calibri"/>
              </a:rPr>
              <a:t>4,000 kJ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846320" y="3465576"/>
            <a:ext cx="2377440" cy="50292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937760" y="3465576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FFFFF"/>
                </a:solidFill>
                <a:latin typeface="Calibri"/>
              </a:rPr>
              <a:t>Frog (2°)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269480" y="3465576"/>
            <a:ext cx="14630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269480" y="3465576"/>
            <a:ext cx="1463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5C2E"/>
                </a:solidFill>
                <a:latin typeface="Calibri"/>
              </a:rPr>
              <a:t>400 kJ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846320" y="4123944"/>
            <a:ext cx="2377440" cy="502920"/>
          </a:xfrm>
          <a:prstGeom prst="rect">
            <a:avLst/>
          </a:prstGeom>
          <a:solidFill>
            <a:srgbClr val="0E2A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937760" y="4123944"/>
            <a:ext cx="2194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50" b="0" i="0">
                <a:solidFill>
                  <a:srgbClr val="FFFFFF"/>
                </a:solidFill>
                <a:latin typeface="Calibri"/>
              </a:rPr>
              <a:t>Heron (3°)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269480" y="4123944"/>
            <a:ext cx="1463040" cy="50292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7269480" y="4123944"/>
            <a:ext cx="146304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1F5C2E"/>
                </a:solidFill>
                <a:latin typeface="Calibri"/>
              </a:rPr>
              <a:t>40 kJ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1F5C2E"/>
                </a:solidFill>
                <a:latin typeface="Georgia"/>
              </a:rPr>
              <a:t>From Food Chains to Food Webs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1">
                <a:solidFill>
                  <a:srgbClr val="5C7050"/>
                </a:solidFill>
                <a:latin typeface="Calibri"/>
              </a:rPr>
              <a:t>In reality, most organisms eat — and are eaten by — more than one species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34440"/>
            <a:ext cx="3474720" cy="34747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65760" y="1234440"/>
            <a:ext cx="347472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Food Chain — simplified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4206240" y="1234440"/>
            <a:ext cx="4572000" cy="347472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206240" y="1234440"/>
            <a:ext cx="457200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Food Web — realistic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1737360"/>
            <a:ext cx="2926080" cy="47548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1737360"/>
            <a:ext cx="2926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Grass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8800" y="2212848"/>
            <a:ext cx="365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A8A3C"/>
                </a:solidFill>
                <a:latin typeface="Calibri"/>
              </a:rPr>
              <a:t>▼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560320"/>
            <a:ext cx="2926080" cy="475488"/>
          </a:xfrm>
          <a:prstGeom prst="rect">
            <a:avLst/>
          </a:prstGeom>
          <a:solidFill>
            <a:srgbClr val="3D7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2560320"/>
            <a:ext cx="2926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Rabbit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8800" y="3035808"/>
            <a:ext cx="36576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5A8A3C"/>
                </a:solidFill>
                <a:latin typeface="Calibri"/>
              </a:rPr>
              <a:t>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383280"/>
            <a:ext cx="2926080" cy="475488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3383280"/>
            <a:ext cx="292608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Fox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89320" y="1719072"/>
            <a:ext cx="1325880" cy="38404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89320" y="1719072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Grass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663440" y="2651760"/>
            <a:ext cx="1325880" cy="384048"/>
          </a:xfrm>
          <a:prstGeom prst="rect">
            <a:avLst/>
          </a:prstGeom>
          <a:solidFill>
            <a:srgbClr val="3D7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63440" y="2651760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Rabbit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989320" y="2651760"/>
            <a:ext cx="1325880" cy="384048"/>
          </a:xfrm>
          <a:prstGeom prst="rect">
            <a:avLst/>
          </a:prstGeom>
          <a:solidFill>
            <a:srgbClr val="3A7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89320" y="2651760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Deer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178040" y="2651760"/>
            <a:ext cx="1325880" cy="384048"/>
          </a:xfrm>
          <a:prstGeom prst="rect">
            <a:avLst/>
          </a:prstGeom>
          <a:solidFill>
            <a:srgbClr val="4A8A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178040" y="2651760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Caterpillar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663440" y="3657600"/>
            <a:ext cx="1325880" cy="384048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663440" y="3657600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Fox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178040" y="3657600"/>
            <a:ext cx="1325880" cy="384048"/>
          </a:xfrm>
          <a:prstGeom prst="rect">
            <a:avLst/>
          </a:prstGeom>
          <a:solidFill>
            <a:srgbClr val="1A4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178040" y="3657600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Blue Tit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989320" y="4462272"/>
            <a:ext cx="1325880" cy="384048"/>
          </a:xfrm>
          <a:prstGeom prst="rect">
            <a:avLst/>
          </a:prstGeom>
          <a:solidFill>
            <a:srgbClr val="0E28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89320" y="4462272"/>
            <a:ext cx="132588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FFFFFF"/>
                </a:solidFill>
                <a:latin typeface="Calibri"/>
              </a:rPr>
              <a:t>Sparrowhawk</a:t>
            </a:r>
          </a:p>
        </p:txBody>
      </p:sp>
      <p:sp>
        <p:nvSpPr>
          <p:cNvPr id="1" name="arr"/>
          <p:cNvSpPr>
            <a:spLocks noGrp="1"/>
          </p:cNvSpPr>
          <p:nvPr/>
        </p:nvSpPr>
        <p:spPr>
          <a:xfrm flipH="1" flipV="0">
            <a:off x="5326379" y="2103120"/>
            <a:ext cx="1325880" cy="548640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6652259" y="2103120"/>
            <a:ext cx="914" cy="548640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6652259" y="2103120"/>
            <a:ext cx="1188720" cy="548640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5326379" y="3035808"/>
            <a:ext cx="914" cy="621792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1" flipV="0">
            <a:off x="5326379" y="3035808"/>
            <a:ext cx="1325880" cy="621792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7840979" y="3035808"/>
            <a:ext cx="914" cy="621792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5326379" y="3035808"/>
            <a:ext cx="1325880" cy="1426464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0" flipV="0">
            <a:off x="5326379" y="4041648"/>
            <a:ext cx="1325880" cy="420624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  <p:sp>
        <p:nvSpPr>
          <p:cNvPr id="1" name="arr"/>
          <p:cNvSpPr>
            <a:spLocks noGrp="1"/>
          </p:cNvSpPr>
          <p:nvPr/>
        </p:nvSpPr>
        <p:spPr>
          <a:xfrm flipH="1" flipV="0">
            <a:off x="6652259" y="4041648"/>
            <a:ext cx="1188720" cy="420624"/>
          </a:xfrm>
          <a:prstGeom prst="line">
            <a:avLst/>
          </a:prstGeom>
          <a:noFill/>
          <a:ln w="22860">
            <a:solidFill>
              <a:srgbClr val="5A8A3C"/>
            </a:solidFill>
            <a:tailEnd type="arrow" w="med" len="med"/>
          </a:ln>
        </p:spPr>
        <p:txBody>
          <a:bodyPr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182880"/>
            <a:ext cx="8229600" cy="658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1" i="0">
                <a:solidFill>
                  <a:srgbClr val="1F5C2E"/>
                </a:solidFill>
                <a:latin typeface="Georgia"/>
              </a:rPr>
              <a:t>What Happens When a Species Is Removed?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868680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50" b="0" i="1">
                <a:solidFill>
                  <a:srgbClr val="5C7050"/>
                </a:solidFill>
                <a:latin typeface="Calibri"/>
              </a:rPr>
              <a:t>Changes in one population ripple through the entire food web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" y="1261872"/>
            <a:ext cx="8366760" cy="38404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261872"/>
            <a:ext cx="822960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Scenario: Rabbit population crashes due to disease (myxomatosis)</a:t>
            </a:r>
          </a:p>
        </p:txBody>
      </p:sp>
      <p:sp>
        <p:nvSpPr>
          <p:cNvPr id="8" name="Rectangle 7"/>
          <p:cNvSpPr/>
          <p:nvPr/>
        </p:nvSpPr>
        <p:spPr>
          <a:xfrm>
            <a:off x="365760" y="1792224"/>
            <a:ext cx="1920240" cy="457200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1792224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Calibri"/>
              </a:rPr>
              <a:t>🌿  Grass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77440" y="1792224"/>
            <a:ext cx="438912" cy="457200"/>
          </a:xfrm>
          <a:prstGeom prst="rect">
            <a:avLst/>
          </a:prstGeom>
          <a:solidFill>
            <a:srgbClr val="E8F5E9"/>
          </a:solidFill>
          <a:ln w="6350">
            <a:solidFill>
              <a:srgbClr val="A5D6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377440" y="1792224"/>
            <a:ext cx="438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2E7D32"/>
                </a:solidFill>
                <a:latin typeface="Calibri"/>
              </a:rPr>
              <a:t>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07792" y="1792224"/>
            <a:ext cx="5833872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999232" y="1792224"/>
            <a:ext cx="56509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Increases — less being eaten by rabbits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65760" y="2395728"/>
            <a:ext cx="1920240" cy="4572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5760" y="2395728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Calibri"/>
              </a:rPr>
              <a:t>🦊  Foxes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377440" y="2395728"/>
            <a:ext cx="438912" cy="457200"/>
          </a:xfrm>
          <a:prstGeom prst="rect">
            <a:avLst/>
          </a:prstGeom>
          <a:solidFill>
            <a:srgbClr val="FFEBEE"/>
          </a:solidFill>
          <a:ln w="6350">
            <a:solidFill>
              <a:srgbClr val="FFCD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377440" y="2395728"/>
            <a:ext cx="438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C62828"/>
                </a:solidFill>
                <a:latin typeface="Calibri"/>
              </a:rPr>
              <a:t>↓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907792" y="2395728"/>
            <a:ext cx="5833872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999232" y="2395728"/>
            <a:ext cx="56509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Decrease — main food source reduced, some may starve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760" y="2999232"/>
            <a:ext cx="1920240" cy="457200"/>
          </a:xfrm>
          <a:prstGeom prst="rect">
            <a:avLst/>
          </a:prstGeom>
          <a:solidFill>
            <a:srgbClr val="0E2A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65760" y="2999232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Calibri"/>
              </a:rPr>
              <a:t>🦅  Eagles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77440" y="2999232"/>
            <a:ext cx="438912" cy="457200"/>
          </a:xfrm>
          <a:prstGeom prst="rect">
            <a:avLst/>
          </a:prstGeom>
          <a:solidFill>
            <a:srgbClr val="FFEBEE"/>
          </a:solidFill>
          <a:ln w="6350">
            <a:solidFill>
              <a:srgbClr val="FFCDD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377440" y="2999232"/>
            <a:ext cx="438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C62828"/>
                </a:solidFill>
                <a:latin typeface="Calibri"/>
              </a:rPr>
              <a:t>↓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907792" y="2999232"/>
            <a:ext cx="5833872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999232" y="2999232"/>
            <a:ext cx="56509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Decrease — fewer foxes and rabbits to prey on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5760" y="3602736"/>
            <a:ext cx="1920240" cy="457200"/>
          </a:xfrm>
          <a:prstGeom prst="rect">
            <a:avLst/>
          </a:prstGeom>
          <a:solidFill>
            <a:srgbClr val="3D7A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3602736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Calibri"/>
              </a:rPr>
              <a:t>🐛  Caterpillars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377440" y="3602736"/>
            <a:ext cx="438912" cy="457200"/>
          </a:xfrm>
          <a:prstGeom prst="rect">
            <a:avLst/>
          </a:prstGeom>
          <a:solidFill>
            <a:srgbClr val="E8F5E9"/>
          </a:solidFill>
          <a:ln w="6350">
            <a:solidFill>
              <a:srgbClr val="A5D6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377440" y="3602736"/>
            <a:ext cx="438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2E7D32"/>
                </a:solidFill>
                <a:latin typeface="Calibri"/>
              </a:rPr>
              <a:t>↑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907792" y="3602736"/>
            <a:ext cx="5833872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2999232" y="3602736"/>
            <a:ext cx="56509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May increase — less competition for grass and plants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65760" y="4206240"/>
            <a:ext cx="1920240" cy="457200"/>
          </a:xfrm>
          <a:prstGeom prst="rect">
            <a:avLst/>
          </a:prstGeom>
          <a:solidFill>
            <a:srgbClr val="4A7A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65760" y="4206240"/>
            <a:ext cx="1920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50" b="1" i="0">
                <a:solidFill>
                  <a:srgbClr val="FFFFFF"/>
                </a:solidFill>
                <a:latin typeface="Calibri"/>
              </a:rPr>
              <a:t>🐦  Blue Tits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377440" y="4206240"/>
            <a:ext cx="438912" cy="457200"/>
          </a:xfrm>
          <a:prstGeom prst="rect">
            <a:avLst/>
          </a:prstGeom>
          <a:solidFill>
            <a:srgbClr val="E8F5E9"/>
          </a:solidFill>
          <a:ln w="6350">
            <a:solidFill>
              <a:srgbClr val="A5D6A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377440" y="4206240"/>
            <a:ext cx="4389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700" b="1" i="0">
                <a:solidFill>
                  <a:srgbClr val="2E7D32"/>
                </a:solidFill>
                <a:latin typeface="Calibri"/>
              </a:rPr>
              <a:t>↑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07792" y="4206240"/>
            <a:ext cx="5833872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999232" y="4206240"/>
            <a:ext cx="565099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1A2E1A"/>
                </a:solidFill>
                <a:latin typeface="Calibri"/>
              </a:rPr>
              <a:t>May increase initially — more caterpillars available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65760" y="4773168"/>
            <a:ext cx="836676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0" i="1">
                <a:solidFill>
                  <a:srgbClr val="5C7050"/>
                </a:solidFill>
                <a:latin typeface="Calibri"/>
              </a:rPr>
              <a:t>Key term: A keystone species is one whose removal causes disproportionately large effects on the ecosystem.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4F8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65760" y="22860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>
                <a:solidFill>
                  <a:srgbClr val="1F5C2E"/>
                </a:solidFill>
                <a:latin typeface="Georgia"/>
              </a:rPr>
              <a:t>Key Vocabulary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932688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Producer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organism that makes its own food via photosynthesis</a:t>
            </a:r>
          </a:p>
        </p:txBody>
      </p:sp>
      <p:sp>
        <p:nvSpPr>
          <p:cNvPr id="9" name="Rectangle 8"/>
          <p:cNvSpPr/>
          <p:nvPr/>
        </p:nvSpPr>
        <p:spPr>
          <a:xfrm>
            <a:off x="4681728" y="932688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681728" y="932688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64608" y="978408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Consumer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4608" y="1280160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organism that eats other organisms for energy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65760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65760" y="1737360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48640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Herbivore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48640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animal that eats only plants (primary consumer)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81728" y="1737360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681728" y="1737360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64608" y="1783080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Carnivore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64608" y="2084831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animal that eats other animals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760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365760" y="2542032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48640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Omnivore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8640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animal that eats both plants and animals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681728" y="2542032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681728" y="2542032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864608" y="2587752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Decomposer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864608" y="2889504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Organism (e.g. fungi, bacteria) that breaks down dead matter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65760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365760" y="3346704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48640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Trophic level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48640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The position an organism occupies in a food chain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81728" y="3346704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681728" y="3346704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864608" y="3392424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Predator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4608" y="3694176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An animal that hunts and eats other animals (prey)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65760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365760" y="4151376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48640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Food web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48640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Interconnected food chains showing all feeding relationships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681728" y="4151376"/>
            <a:ext cx="4160520" cy="713232"/>
          </a:xfrm>
          <a:prstGeom prst="rect">
            <a:avLst/>
          </a:prstGeom>
          <a:solidFill>
            <a:srgbClr val="FFFFFF"/>
          </a:solidFill>
          <a:ln w="6350">
            <a:solidFill>
              <a:srgbClr val="C8DFC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681728" y="4151376"/>
            <a:ext cx="109728" cy="713232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4864608" y="4197096"/>
            <a:ext cx="3886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1" i="0">
                <a:solidFill>
                  <a:srgbClr val="1F5C2E"/>
                </a:solidFill>
                <a:latin typeface="Calibri"/>
              </a:rPr>
              <a:t>Biomass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864608" y="4498848"/>
            <a:ext cx="3886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5C7050"/>
                </a:solidFill>
                <a:latin typeface="Calibri"/>
              </a:rPr>
              <a:t>The total mass of living material in a trophic level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F5C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  <a:latin typeface="Georgia"/>
              </a:rPr>
              <a:t>Quick-Fire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850392"/>
            <a:ext cx="82296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8CBF5A"/>
                </a:solidFill>
                <a:latin typeface="Calibri"/>
              </a:rPr>
              <a:t>Discuss with a partner — then share with the class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325880"/>
            <a:ext cx="8229600" cy="749808"/>
          </a:xfrm>
          <a:prstGeom prst="rect">
            <a:avLst/>
          </a:prstGeom>
          <a:solidFill>
            <a:srgbClr val="0A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325880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24128" y="1399032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A farmer removes all foxes from a field. What might happen to the rabbit and grass populations? Explain your reasoning.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221991"/>
            <a:ext cx="8229600" cy="749808"/>
          </a:xfrm>
          <a:prstGeom prst="rect">
            <a:avLst/>
          </a:prstGeom>
          <a:solidFill>
            <a:srgbClr val="0A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2221991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4128" y="2295144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Why does a food web always start with a producer? What would happen if all producers were removed?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3118104"/>
            <a:ext cx="8229600" cy="749808"/>
          </a:xfrm>
          <a:prstGeom prst="rect">
            <a:avLst/>
          </a:prstGeom>
          <a:solidFill>
            <a:srgbClr val="0A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7200" y="3118104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24128" y="3191256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Only 10% of energy passes between trophic levels. Why does this mean food chains rarely have more than 4 or 5 steps?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4014215"/>
            <a:ext cx="8229600" cy="749808"/>
          </a:xfrm>
          <a:prstGeom prst="rect">
            <a:avLst/>
          </a:prstGeom>
          <a:solidFill>
            <a:srgbClr val="0A201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solidFill>
            <a:srgbClr val="5A8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4014215"/>
            <a:ext cx="502920" cy="74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Q4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24128" y="4087368"/>
            <a:ext cx="7543800" cy="621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A food chain shows: Grass → Rabbit → Fox → Eagle. Identify the producer, primary consumer and apex predator.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