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EB60-961D-410D-B4AF-F675CEF115FC}" type="datetimeFigureOut">
              <a:rPr lang="en-ZA" smtClean="0"/>
              <a:t>2019/06/07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717D-7D81-4051-80EC-33BC04CB2C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8363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EB60-961D-410D-B4AF-F675CEF115FC}" type="datetimeFigureOut">
              <a:rPr lang="en-ZA" smtClean="0"/>
              <a:t>2019/06/07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717D-7D81-4051-80EC-33BC04CB2C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6522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EB60-961D-410D-B4AF-F675CEF115FC}" type="datetimeFigureOut">
              <a:rPr lang="en-ZA" smtClean="0"/>
              <a:t>2019/06/07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717D-7D81-4051-80EC-33BC04CB2C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1432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EB60-961D-410D-B4AF-F675CEF115FC}" type="datetimeFigureOut">
              <a:rPr lang="en-ZA" smtClean="0"/>
              <a:t>2019/06/07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717D-7D81-4051-80EC-33BC04CB2C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4881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EB60-961D-410D-B4AF-F675CEF115FC}" type="datetimeFigureOut">
              <a:rPr lang="en-ZA" smtClean="0"/>
              <a:t>2019/06/07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717D-7D81-4051-80EC-33BC04CB2C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9792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EB60-961D-410D-B4AF-F675CEF115FC}" type="datetimeFigureOut">
              <a:rPr lang="en-ZA" smtClean="0"/>
              <a:t>2019/06/07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717D-7D81-4051-80EC-33BC04CB2C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30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EB60-961D-410D-B4AF-F675CEF115FC}" type="datetimeFigureOut">
              <a:rPr lang="en-ZA" smtClean="0"/>
              <a:t>2019/06/07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717D-7D81-4051-80EC-33BC04CB2C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2373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EB60-961D-410D-B4AF-F675CEF115FC}" type="datetimeFigureOut">
              <a:rPr lang="en-ZA" smtClean="0"/>
              <a:t>2019/06/07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717D-7D81-4051-80EC-33BC04CB2C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071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EB60-961D-410D-B4AF-F675CEF115FC}" type="datetimeFigureOut">
              <a:rPr lang="en-ZA" smtClean="0"/>
              <a:t>2019/06/07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717D-7D81-4051-80EC-33BC04CB2C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68593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EB60-961D-410D-B4AF-F675CEF115FC}" type="datetimeFigureOut">
              <a:rPr lang="en-ZA" smtClean="0"/>
              <a:t>2019/06/07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717D-7D81-4051-80EC-33BC04CB2C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7034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EB60-961D-410D-B4AF-F675CEF115FC}" type="datetimeFigureOut">
              <a:rPr lang="en-ZA" smtClean="0"/>
              <a:t>2019/06/07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717D-7D81-4051-80EC-33BC04CB2C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98193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EB60-961D-410D-B4AF-F675CEF115FC}" type="datetimeFigureOut">
              <a:rPr lang="en-ZA" smtClean="0"/>
              <a:t>2019/06/07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3717D-7D81-4051-80EC-33BC04CB2C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1966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158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Evolution in present times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20572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1713029" cy="85634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How did resistance to the insecticide DDT develop in insects?</a:t>
            </a:r>
            <a:endParaRPr lang="en-ZA" sz="3600" b="1" dirty="0"/>
          </a:p>
        </p:txBody>
      </p:sp>
      <p:pic>
        <p:nvPicPr>
          <p:cNvPr id="7170" name="Picture 2" descr="Image result for How did resistance to the insecticide DDT develop in insect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029" y="665751"/>
            <a:ext cx="7129234" cy="619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7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514" y="548368"/>
            <a:ext cx="11223172" cy="4351338"/>
          </a:xfrm>
        </p:spPr>
        <p:txBody>
          <a:bodyPr/>
          <a:lstStyle/>
          <a:p>
            <a:r>
              <a:rPr lang="en-US" dirty="0" smtClean="0"/>
              <a:t>Most industrialised countries banned the use of DDT in the early 1970’s</a:t>
            </a:r>
          </a:p>
          <a:p>
            <a:r>
              <a:rPr lang="en-US" dirty="0" smtClean="0"/>
              <a:t>But South Africa renewed spraying of low-dosage DDT again after populations of not resistant to DDT re-appeared</a:t>
            </a:r>
          </a:p>
          <a:p>
            <a:endParaRPr lang="en-US" dirty="0"/>
          </a:p>
        </p:txBody>
      </p:sp>
      <p:pic>
        <p:nvPicPr>
          <p:cNvPr id="8194" name="Picture 2" descr="Related image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489" y="1967819"/>
            <a:ext cx="4967968" cy="475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63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29" y="94075"/>
            <a:ext cx="11611115" cy="4216668"/>
          </a:xfrm>
          <a:prstGeom prst="rect">
            <a:avLst/>
          </a:prstGeom>
        </p:spPr>
      </p:pic>
      <p:pic>
        <p:nvPicPr>
          <p:cNvPr id="9218" name="Picture 2" descr="Image result for smiley f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088" y="2233158"/>
            <a:ext cx="4662855" cy="466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5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Evolutionary principals have become relevant &amp; used in e.g.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014" y="2101397"/>
            <a:ext cx="11019971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Resolving legal issues by ‘DNA fingerprinting’</a:t>
            </a:r>
          </a:p>
          <a:p>
            <a:r>
              <a:rPr lang="en-US" sz="3200" dirty="0" smtClean="0"/>
              <a:t>Tracing evolutionary origins of disease &amp; developing treatments</a:t>
            </a:r>
          </a:p>
          <a:p>
            <a:r>
              <a:rPr lang="en-US" sz="3200" dirty="0" smtClean="0"/>
              <a:t>Selective breeding of plants &amp; animals</a:t>
            </a:r>
          </a:p>
          <a:p>
            <a:r>
              <a:rPr lang="en-US" sz="3200" dirty="0" smtClean="0"/>
              <a:t>Understanding resistance of insect pests to insecticides</a:t>
            </a:r>
          </a:p>
          <a:p>
            <a:r>
              <a:rPr lang="en-US" sz="3200" dirty="0" smtClean="0"/>
              <a:t>Modern warfare by use of biological pathogens &amp; mutation-inducing chemicals</a:t>
            </a:r>
          </a:p>
          <a:p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340323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29" y="0"/>
            <a:ext cx="10515600" cy="1325563"/>
          </a:xfrm>
        </p:spPr>
        <p:txBody>
          <a:bodyPr/>
          <a:lstStyle/>
          <a:p>
            <a:r>
              <a:rPr lang="en-US" b="1" dirty="0" smtClean="0"/>
              <a:t>Is evolution happening now?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43" y="132556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is always </a:t>
            </a:r>
            <a:r>
              <a:rPr lang="en-US" dirty="0" smtClean="0"/>
              <a:t>happening!</a:t>
            </a:r>
            <a:endParaRPr lang="en-US" dirty="0" smtClean="0"/>
          </a:p>
          <a:p>
            <a:r>
              <a:rPr lang="en-US" dirty="0" smtClean="0"/>
              <a:t>But occurs extremely slowly for most species</a:t>
            </a:r>
          </a:p>
          <a:p>
            <a:r>
              <a:rPr lang="en-US" dirty="0" smtClean="0"/>
              <a:t>So makes it difficult to observe</a:t>
            </a:r>
          </a:p>
          <a:p>
            <a:r>
              <a:rPr lang="en-US" dirty="0" smtClean="0"/>
              <a:t>But it can be demonstrated:</a:t>
            </a:r>
          </a:p>
          <a:p>
            <a:r>
              <a:rPr lang="en-US" dirty="0" smtClean="0"/>
              <a:t>In a lab using rapidly reproducing life forms</a:t>
            </a:r>
          </a:p>
          <a:p>
            <a:r>
              <a:rPr lang="en-US" dirty="0" smtClean="0"/>
              <a:t>TB bacterium resisting TB drugs</a:t>
            </a:r>
          </a:p>
          <a:p>
            <a:r>
              <a:rPr lang="en-US" dirty="0" smtClean="0"/>
              <a:t>Insects resisting insecticides</a:t>
            </a:r>
          </a:p>
          <a:p>
            <a:r>
              <a:rPr lang="en-US" dirty="0" smtClean="0"/>
              <a:t>HIV adaption</a:t>
            </a:r>
          </a:p>
          <a:p>
            <a:r>
              <a:rPr lang="en-US" dirty="0" smtClean="0"/>
              <a:t>New species of plants by polyploidy &amp; hybridisation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3997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972" y="0"/>
            <a:ext cx="10515600" cy="1325563"/>
          </a:xfrm>
        </p:spPr>
        <p:txBody>
          <a:bodyPr/>
          <a:lstStyle/>
          <a:p>
            <a:r>
              <a:rPr lang="en-US" b="1" dirty="0" smtClean="0"/>
              <a:t>Why can the use of antibiotic and insecticides be risky?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972" y="1325563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Populations of pathogenic organisms e.g. bacteria &amp; insects can evolves quickly because:</a:t>
            </a:r>
          </a:p>
          <a:p>
            <a:endParaRPr lang="en-US" sz="3200" dirty="0" smtClean="0"/>
          </a:p>
          <a:p>
            <a:r>
              <a:rPr lang="en-US" sz="3200" dirty="0" smtClean="0"/>
              <a:t>- </a:t>
            </a:r>
            <a:r>
              <a:rPr lang="en-US" sz="3200" b="1" dirty="0" smtClean="0"/>
              <a:t>they have natural variation</a:t>
            </a:r>
          </a:p>
          <a:p>
            <a:r>
              <a:rPr lang="en-US" sz="3200" b="1" dirty="0" smtClean="0"/>
              <a:t>- mutations occur often because individuals breed very rapidly</a:t>
            </a:r>
          </a:p>
          <a:p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35923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83684"/>
            <a:ext cx="10515600" cy="1325563"/>
          </a:xfrm>
        </p:spPr>
        <p:txBody>
          <a:bodyPr/>
          <a:lstStyle/>
          <a:p>
            <a:r>
              <a:rPr lang="en-US" b="1" dirty="0" smtClean="0"/>
              <a:t>1. Resistance to antibiotics in bacteria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15429"/>
            <a:ext cx="10515600" cy="104412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Antibiotic resistance is the ability of bacterium to survive the effects of antibiotics and to continue living and reproducing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resistance to antibiotics in bact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77017"/>
            <a:ext cx="9931400" cy="416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03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773" y="0"/>
            <a:ext cx="8494942" cy="1325563"/>
          </a:xfrm>
        </p:spPr>
        <p:txBody>
          <a:bodyPr/>
          <a:lstStyle/>
          <a:p>
            <a:r>
              <a:rPr lang="en-US" b="1" dirty="0" smtClean="0"/>
              <a:t>Superbugs!! (multi-drug resistant)</a:t>
            </a:r>
            <a:endParaRPr lang="en-ZA" b="1" dirty="0"/>
          </a:p>
        </p:txBody>
      </p:sp>
      <p:pic>
        <p:nvPicPr>
          <p:cNvPr id="3074" name="Picture 2" descr="Image result for superb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02" y="1422599"/>
            <a:ext cx="6869339" cy="515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7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144588"/>
          </a:xfrm>
        </p:spPr>
        <p:txBody>
          <a:bodyPr/>
          <a:lstStyle/>
          <a:p>
            <a:r>
              <a:rPr lang="en-US" b="1" dirty="0" smtClean="0"/>
              <a:t>How have resistant strains of TB developed?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257" y="1349830"/>
            <a:ext cx="642257" cy="5167084"/>
          </a:xfrm>
          <a:solidFill>
            <a:schemeClr val="accent1">
              <a:lumMod val="40000"/>
              <a:lumOff val="60000"/>
            </a:schemeClr>
          </a:solidFill>
        </p:spPr>
        <p:txBody>
          <a:bodyPr vert="vert270"/>
          <a:lstStyle/>
          <a:p>
            <a:r>
              <a:rPr lang="en-US" b="1" dirty="0" smtClean="0"/>
              <a:t>MDR-TB</a:t>
            </a:r>
            <a:r>
              <a:rPr lang="en-US" dirty="0" smtClean="0"/>
              <a:t>: multidrug-resistant TB</a:t>
            </a:r>
            <a:endParaRPr lang="en-ZA" dirty="0"/>
          </a:p>
        </p:txBody>
      </p:sp>
      <p:pic>
        <p:nvPicPr>
          <p:cNvPr id="4098" name="Picture 2" descr="Image result for How have resistant strains of TB developed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016" y="886732"/>
            <a:ext cx="7668010" cy="575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551659" y="572295"/>
            <a:ext cx="718456" cy="5709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vert270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X</a:t>
            </a:r>
            <a:r>
              <a:rPr lang="en-US" b="1" dirty="0" smtClean="0"/>
              <a:t>DR-TB</a:t>
            </a:r>
            <a:r>
              <a:rPr lang="en-US" dirty="0" smtClean="0"/>
              <a:t>: extensively drug-resistant TB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6610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144588"/>
          </a:xfrm>
        </p:spPr>
        <p:txBody>
          <a:bodyPr/>
          <a:lstStyle/>
          <a:p>
            <a:r>
              <a:rPr lang="en-US" b="1" dirty="0" smtClean="0"/>
              <a:t>How have resistant strains of TB developed?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058" y="1433739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emergence of MDR-TB and XDR-TB is a </a:t>
            </a:r>
            <a:r>
              <a:rPr lang="en-US" sz="3600" b="1" u="sng" dirty="0" smtClean="0"/>
              <a:t>direct</a:t>
            </a:r>
            <a:r>
              <a:rPr lang="en-US" sz="3600" dirty="0" smtClean="0"/>
              <a:t> consequence of </a:t>
            </a:r>
            <a:r>
              <a:rPr lang="en-US" sz="3600" u="sng" dirty="0" smtClean="0"/>
              <a:t>incomplete treatments and evolutionary processes</a:t>
            </a:r>
            <a:r>
              <a:rPr lang="en-US" sz="3600" dirty="0" smtClean="0"/>
              <a:t>. </a:t>
            </a:r>
          </a:p>
          <a:p>
            <a:r>
              <a:rPr lang="en-US" sz="4000" b="1" u="sng" dirty="0" smtClean="0"/>
              <a:t>Lack of human discipline </a:t>
            </a:r>
            <a:r>
              <a:rPr lang="en-US" sz="3600" dirty="0" smtClean="0"/>
              <a:t>created an environment that selected for the survival of drug-resistant mutant TB bacteria.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271476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018098"/>
          </a:xfrm>
        </p:spPr>
        <p:txBody>
          <a:bodyPr/>
          <a:lstStyle/>
          <a:p>
            <a:r>
              <a:rPr lang="en-US" b="1" dirty="0" smtClean="0"/>
              <a:t>2. Resistance to insecticides in pest insects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457" y="1018098"/>
            <a:ext cx="10515600" cy="56729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Pest insects cause huge problems to humans</a:t>
            </a:r>
          </a:p>
          <a:p>
            <a:r>
              <a:rPr lang="en-US" dirty="0" smtClean="0"/>
              <a:t>- </a:t>
            </a:r>
            <a:r>
              <a:rPr lang="en-US" b="1" dirty="0" smtClean="0"/>
              <a:t>destroy food crops </a:t>
            </a:r>
            <a:r>
              <a:rPr lang="en-US" dirty="0" smtClean="0"/>
              <a:t>e.g. locusts</a:t>
            </a:r>
          </a:p>
          <a:p>
            <a:r>
              <a:rPr lang="en-US" dirty="0" smtClean="0"/>
              <a:t>- act as </a:t>
            </a:r>
            <a:r>
              <a:rPr lang="en-US" b="1" dirty="0" smtClean="0"/>
              <a:t>vectors</a:t>
            </a:r>
            <a:r>
              <a:rPr lang="en-US" dirty="0" smtClean="0"/>
              <a:t> of disease causing pathogens, e.g. mosquitoes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 scientists developed </a:t>
            </a:r>
            <a:r>
              <a:rPr lang="en-US" b="1" dirty="0" smtClean="0"/>
              <a:t>insecticides</a:t>
            </a:r>
            <a:r>
              <a:rPr lang="en-US" dirty="0" smtClean="0"/>
              <a:t> to destroy the insects</a:t>
            </a:r>
            <a:endParaRPr lang="en-ZA" dirty="0"/>
          </a:p>
        </p:txBody>
      </p:sp>
      <p:pic>
        <p:nvPicPr>
          <p:cNvPr id="5122" name="Picture 2" descr="Image result for locus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492" y="2723301"/>
            <a:ext cx="4030071" cy="281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vector mosqui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57" y="2723301"/>
            <a:ext cx="4613611" cy="290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78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317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 Evolution in present times</vt:lpstr>
      <vt:lpstr>Evolutionary principals have become relevant &amp; used in e.g.</vt:lpstr>
      <vt:lpstr>Is evolution happening now?</vt:lpstr>
      <vt:lpstr>Why can the use of antibiotic and insecticides be risky?</vt:lpstr>
      <vt:lpstr>1. Resistance to antibiotics in bacteria</vt:lpstr>
      <vt:lpstr>Superbugs!! (multi-drug resistant)</vt:lpstr>
      <vt:lpstr>How have resistant strains of TB developed?</vt:lpstr>
      <vt:lpstr>How have resistant strains of TB developed?</vt:lpstr>
      <vt:lpstr>2. Resistance to insecticides in pest insects</vt:lpstr>
      <vt:lpstr>How did resistance to the insecticide DDT develop in insects?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4.5 pg 305 Evolution in present times</dc:title>
  <dc:creator>Gwyneth Morrison</dc:creator>
  <cp:lastModifiedBy>Gwyneth Morrison</cp:lastModifiedBy>
  <cp:revision>9</cp:revision>
  <dcterms:created xsi:type="dcterms:W3CDTF">2019-06-07T09:15:11Z</dcterms:created>
  <dcterms:modified xsi:type="dcterms:W3CDTF">2019-06-07T10:30:15Z</dcterms:modified>
</cp:coreProperties>
</file>