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65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58" r:id="rId12"/>
    <p:sldId id="274" r:id="rId13"/>
    <p:sldId id="276" r:id="rId14"/>
    <p:sldId id="277" r:id="rId15"/>
    <p:sldId id="278" r:id="rId16"/>
    <p:sldId id="279" r:id="rId17"/>
    <p:sldId id="260" r:id="rId18"/>
    <p:sldId id="280" r:id="rId19"/>
    <p:sldId id="281" r:id="rId20"/>
    <p:sldId id="282" r:id="rId21"/>
    <p:sldId id="264" r:id="rId22"/>
    <p:sldId id="261" r:id="rId23"/>
    <p:sldId id="283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1C2F89ED-8F1F-A509-9756-EF1AA29FC3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BE3ADF6D-B429-82B2-95AF-D7CE2779580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90116" name="Rectangle 4">
            <a:extLst>
              <a:ext uri="{FF2B5EF4-FFF2-40B4-BE49-F238E27FC236}">
                <a16:creationId xmlns:a16="http://schemas.microsoft.com/office/drawing/2014/main" id="{8779B0A4-4E73-5E44-E5E9-FC6B3149909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90117" name="Rectangle 5">
            <a:extLst>
              <a:ext uri="{FF2B5EF4-FFF2-40B4-BE49-F238E27FC236}">
                <a16:creationId xmlns:a16="http://schemas.microsoft.com/office/drawing/2014/main" id="{74D6EFC4-5E82-1F89-D77B-CDF02D10E2D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15C2849-83D1-417B-9020-D49BF48B3AA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813FAA8F-C77F-AB1D-2DEA-65CD77C044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C1612F8C-70B3-FDF4-F27D-2FA98DE3F03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92164" name="Rectangle 4">
            <a:extLst>
              <a:ext uri="{FF2B5EF4-FFF2-40B4-BE49-F238E27FC236}">
                <a16:creationId xmlns:a16="http://schemas.microsoft.com/office/drawing/2014/main" id="{A95BE85F-C7D9-DFF2-EA1E-A379ACBD94A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B41F92D7-5CDB-1717-31EA-9BB17EA0C67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E084DE89-57D7-48E6-10FB-BD5AEB58512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78386F6C-E124-8070-EBDD-6E192CE612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9F4C5F7-0EA6-4701-A5F4-06DCFA177F2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C9ED5E1-2045-2513-CEEA-53DEA0AEDB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6C280E-7E98-4266-83E9-0090C70BD376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FD3AE800-AB8B-1210-B317-A821EE5359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7691F30E-7985-29C3-B06B-8A3AC16522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185E16-9C89-3146-540E-C04C43C252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31B043-22DE-47E5-9BC9-BEFA569D60C5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94E6CA2B-57DE-C10F-6114-3EA0F943DB8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FD998C54-4CDE-EF0D-2A0F-C064035C49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A76CF88-499D-4AD9-D4EC-05DA51412F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0C6F2-2659-493C-9347-EDA0A47B5BC6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0F10C60D-00E6-F972-7CB1-B97523563EC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9BE17932-8A40-2880-0EE6-BC6A75B57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649A100-C060-CD7A-F8E2-3FD4D71EE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594B6E-E7CD-4CD5-B0CA-54EA79337615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8995EFA3-DB27-4571-76E9-9A26387BC41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58529C51-DBE0-3E8C-7BB4-A8E0154FD4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81AF09C-5D08-9E0A-4372-1B7A4E54BC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C08314-5847-4DB3-B8F0-146C6878D119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D13037CF-B575-89EA-DCDF-F62A26D38F7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417712D0-9F0B-56FC-E8D7-49BFBA6FA4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7920E6B-BA3E-61D3-570D-C27779B911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351164-DB3D-4C2B-91E0-94C451B2FA83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06498" name="Rectangle 2">
            <a:extLst>
              <a:ext uri="{FF2B5EF4-FFF2-40B4-BE49-F238E27FC236}">
                <a16:creationId xmlns:a16="http://schemas.microsoft.com/office/drawing/2014/main" id="{AB72FA07-D0FE-47EB-7979-0293484354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21EA0014-A9F3-1483-9333-ED64F83317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73414C2-919B-BC6F-0694-1D8EBF5F32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9420D8-DA02-4BA0-9CBF-9D9F51151FF4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14B8C037-64EB-62EA-E5C0-AC93BCCA4F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CC6BCF1B-87B5-4321-2511-45B367F3FB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DD9BF3B-FFD4-05CC-486D-0D027933C0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D09111-AF6B-439B-91A3-868E9B1DA6A7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B4F5E5D1-C40A-9A5D-DDC7-AE9CEE7C96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B188141B-29CF-0EF6-1594-54DDB960DD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5B12234-9C8B-BDCA-135D-10F15810F6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3F7DC7-2451-4CA7-849B-CBBB8359B9DD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28D59DDA-FB86-AA28-7EB7-5B07FC66E59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E8E7522A-BACD-B863-1B4A-A37AFE6DD6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60C0F28-A106-EE08-E4D6-70C9E4499C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6B7472-010C-4FD8-8663-A8A753F9A92F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3270109E-94C7-C256-CD30-845C6BADBC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7CC007E4-3B24-B06D-9EF1-CAEEA9279D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21E0943-E4D6-90E4-5CFE-CB6102464F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6FD200-035B-4FF3-B11A-AA09F562BA0A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35C0E5F1-891F-2F50-4D0F-72E2169CFD1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E2089598-2005-E1F2-E787-7823E82C9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E3E590B-BABA-E31C-9AE0-9241064D5F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7DD065-518D-4C49-953D-D5892E8E2937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40C594E2-A90D-C7A3-9CB7-644335D37F4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8B736B2B-8881-A6A0-2142-FF336DE4C1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DF6BA9-B877-AF87-E163-27DC43C779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90BE1F-96D9-48D8-BB61-6E59F71D83C2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DD2097EA-6F2D-A8E0-01B3-EBA14DC585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B545171F-8068-1BE3-B0D3-BC73D8271C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49E9BB3-1B40-0A7C-9F16-7056A856B6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1EC84C-06B9-41EE-B37E-0BDF4259A55C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113666" name="Rectangle 2">
            <a:extLst>
              <a:ext uri="{FF2B5EF4-FFF2-40B4-BE49-F238E27FC236}">
                <a16:creationId xmlns:a16="http://schemas.microsoft.com/office/drawing/2014/main" id="{DEFE91CF-382B-A61F-0023-6A59D8AE49C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8239799A-3960-BA9D-9B3F-6B9EA55989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F12A708-0B97-5783-A82F-79E7FF5F35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01AF01-B2D5-47B4-9842-4DF279848F96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4653EBEF-A5B0-3097-E6BF-DEA1C49D1AA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433AED79-D5A3-7995-5EA2-BCEB96C87E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4515CB2-4017-5CD0-7C89-2A88EEDBF0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8A8365-0B59-4D4F-8A31-8E9C12091906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116738" name="Rectangle 2">
            <a:extLst>
              <a:ext uri="{FF2B5EF4-FFF2-40B4-BE49-F238E27FC236}">
                <a16:creationId xmlns:a16="http://schemas.microsoft.com/office/drawing/2014/main" id="{5CE3B187-0795-AC99-24B4-E7A16A5E1B2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E252B652-C0A0-D2D3-A07B-18A9EEFF8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9909B49-A78B-941B-F094-4C22B20E70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1282D9-FAB4-4F58-BF01-520308B1E851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789330FC-1CAD-C8A1-842A-01B51FDA03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0B280862-4652-365D-4EA1-2A7043286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352E800-035A-110A-7F30-9BC24DC91E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B3F280-3DB8-43F7-B6DE-49AF1BEC1A51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231F586C-20FD-7A79-5B43-6E01AFB288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CAD9CEE5-8904-70AF-B7F8-117470C57D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58A3FC-17C5-03C6-85D2-0DCC19A98C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A5241F-BA06-426A-A753-AADBD209EB14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C4C31185-FD13-D558-F6A8-464558E2841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D4E0D62D-1CF8-A654-353B-E985A94F35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2CAEDB8-B526-A2BC-3A58-25A68EC716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01F34-94CF-4F5A-AE10-DDC4F82FDF56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6DC6D385-4329-6FCD-1681-475F9CC272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DA3C9D0A-347A-2CAE-4393-44B87B4D2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560EEC3-EFCC-3FDE-46CF-E138D85D4B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FBA457-3B34-4DFB-9CAB-D07BB7CFD0ED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3C6064B4-E9BF-2DB1-F817-70525DDC39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9E3E8213-6270-F3FF-124A-220C2D8B14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044DE65-5F82-AA77-C9D0-3EDD407AFD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80EA9E-7D05-4517-9023-85BB1BE41AD2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78D1D305-4679-6F91-8657-CF4FC5A77A3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3FC9BB99-693C-B195-0784-FCB53A1E63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0099F72-4371-ADAC-6B71-336A64A871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20BD6F-A3AD-48BE-9A90-59BB172A9D11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48EF1FDF-3295-3F88-879D-AE322A17FC1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69162253-CBF2-5F02-44D5-3521225296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>
            <a:extLst>
              <a:ext uri="{FF2B5EF4-FFF2-40B4-BE49-F238E27FC236}">
                <a16:creationId xmlns:a16="http://schemas.microsoft.com/office/drawing/2014/main" id="{700104F6-4B21-E5D5-CACE-6AFF54FE8837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25603" name="Freeform 3">
              <a:extLst>
                <a:ext uri="{FF2B5EF4-FFF2-40B4-BE49-F238E27FC236}">
                  <a16:creationId xmlns:a16="http://schemas.microsoft.com/office/drawing/2014/main" id="{ABC710C6-A201-6BD7-E5AA-3A03ABB833C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04" name="Freeform 4">
              <a:extLst>
                <a:ext uri="{FF2B5EF4-FFF2-40B4-BE49-F238E27FC236}">
                  <a16:creationId xmlns:a16="http://schemas.microsoft.com/office/drawing/2014/main" id="{85BF4F52-6230-048D-FF9C-B40BC26593E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05" name="Freeform 5">
              <a:extLst>
                <a:ext uri="{FF2B5EF4-FFF2-40B4-BE49-F238E27FC236}">
                  <a16:creationId xmlns:a16="http://schemas.microsoft.com/office/drawing/2014/main" id="{44C827A5-BC68-C330-F3CA-5ADC06348F1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06" name="Freeform 6">
              <a:extLst>
                <a:ext uri="{FF2B5EF4-FFF2-40B4-BE49-F238E27FC236}">
                  <a16:creationId xmlns:a16="http://schemas.microsoft.com/office/drawing/2014/main" id="{712A73AE-415E-7D6D-F1D5-DCE7F455225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07" name="Freeform 7">
              <a:extLst>
                <a:ext uri="{FF2B5EF4-FFF2-40B4-BE49-F238E27FC236}">
                  <a16:creationId xmlns:a16="http://schemas.microsoft.com/office/drawing/2014/main" id="{27699D89-821A-09DE-56C9-E688759BF28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08" name="Freeform 8">
              <a:extLst>
                <a:ext uri="{FF2B5EF4-FFF2-40B4-BE49-F238E27FC236}">
                  <a16:creationId xmlns:a16="http://schemas.microsoft.com/office/drawing/2014/main" id="{9C2E2D36-8231-2CB6-4D39-916481C5741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09" name="Freeform 9">
              <a:extLst>
                <a:ext uri="{FF2B5EF4-FFF2-40B4-BE49-F238E27FC236}">
                  <a16:creationId xmlns:a16="http://schemas.microsoft.com/office/drawing/2014/main" id="{019AB41F-22A9-B3AA-43AA-C0D4971CB94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10" name="Freeform 10">
              <a:extLst>
                <a:ext uri="{FF2B5EF4-FFF2-40B4-BE49-F238E27FC236}">
                  <a16:creationId xmlns:a16="http://schemas.microsoft.com/office/drawing/2014/main" id="{53D07DEE-C583-9389-5DC8-9DB49170980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11" name="Freeform 11">
              <a:extLst>
                <a:ext uri="{FF2B5EF4-FFF2-40B4-BE49-F238E27FC236}">
                  <a16:creationId xmlns:a16="http://schemas.microsoft.com/office/drawing/2014/main" id="{B5FE87FD-9721-5F04-5B2C-B71AC4B7FC0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12" name="Freeform 12">
              <a:extLst>
                <a:ext uri="{FF2B5EF4-FFF2-40B4-BE49-F238E27FC236}">
                  <a16:creationId xmlns:a16="http://schemas.microsoft.com/office/drawing/2014/main" id="{72CB1B51-2945-6D62-B07E-5B9FDDFFF53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13" name="Freeform 13">
              <a:extLst>
                <a:ext uri="{FF2B5EF4-FFF2-40B4-BE49-F238E27FC236}">
                  <a16:creationId xmlns:a16="http://schemas.microsoft.com/office/drawing/2014/main" id="{DE2A289A-CC5D-0816-87A2-4116CBBA56C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14" name="Freeform 14">
              <a:extLst>
                <a:ext uri="{FF2B5EF4-FFF2-40B4-BE49-F238E27FC236}">
                  <a16:creationId xmlns:a16="http://schemas.microsoft.com/office/drawing/2014/main" id="{045A4503-57DF-6411-69AD-A01B23462E9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15" name="Freeform 15">
              <a:extLst>
                <a:ext uri="{FF2B5EF4-FFF2-40B4-BE49-F238E27FC236}">
                  <a16:creationId xmlns:a16="http://schemas.microsoft.com/office/drawing/2014/main" id="{FBA3481B-FBF1-9412-5CC2-4794D097206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16" name="Freeform 16">
              <a:extLst>
                <a:ext uri="{FF2B5EF4-FFF2-40B4-BE49-F238E27FC236}">
                  <a16:creationId xmlns:a16="http://schemas.microsoft.com/office/drawing/2014/main" id="{5ED631F4-1318-6681-17E4-166DBAA46F7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17" name="Freeform 17">
              <a:extLst>
                <a:ext uri="{FF2B5EF4-FFF2-40B4-BE49-F238E27FC236}">
                  <a16:creationId xmlns:a16="http://schemas.microsoft.com/office/drawing/2014/main" id="{C5FAE92F-11BE-F219-20DB-6A5F2E254C9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618" name="Rectangle 18">
            <a:extLst>
              <a:ext uri="{FF2B5EF4-FFF2-40B4-BE49-F238E27FC236}">
                <a16:creationId xmlns:a16="http://schemas.microsoft.com/office/drawing/2014/main" id="{E99C131D-A8CE-EE0C-EDBE-AE05801673C8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25619" name="Rectangle 19">
            <a:extLst>
              <a:ext uri="{FF2B5EF4-FFF2-40B4-BE49-F238E27FC236}">
                <a16:creationId xmlns:a16="http://schemas.microsoft.com/office/drawing/2014/main" id="{A65CC9FA-F528-154C-BDFF-27D5E1860C54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25620" name="Rectangle 20">
            <a:extLst>
              <a:ext uri="{FF2B5EF4-FFF2-40B4-BE49-F238E27FC236}">
                <a16:creationId xmlns:a16="http://schemas.microsoft.com/office/drawing/2014/main" id="{A1A1EDA6-5515-7DA5-20DE-2789CABC36D7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25621" name="Rectangle 21">
            <a:extLst>
              <a:ext uri="{FF2B5EF4-FFF2-40B4-BE49-F238E27FC236}">
                <a16:creationId xmlns:a16="http://schemas.microsoft.com/office/drawing/2014/main" id="{7122DB70-6BFA-D9E4-0F15-52357F2373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25622" name="Rectangle 22">
            <a:extLst>
              <a:ext uri="{FF2B5EF4-FFF2-40B4-BE49-F238E27FC236}">
                <a16:creationId xmlns:a16="http://schemas.microsoft.com/office/drawing/2014/main" id="{AA5121BD-F052-E224-BB48-89957B96A8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6E2D7E1-23E0-45FB-BD39-8E9A93FE485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8" grpId="0"/>
      <p:bldP spid="2561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964AA-B48A-1309-8BC9-DEED5B5AD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994DA1-B08B-39AA-5918-BC100634D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CE29B-C356-8233-03BB-CB73AEEB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A2956-3ACE-215C-81C3-3B4DE322B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0B872-03F0-33E2-7188-3FA2E91D3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06217-219B-45C2-A448-0AE563D1D7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59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B67E43-16BF-13A1-3153-90C317DBBA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881CCC-B3D4-7A1D-E077-198CF1A19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8BFED-01F1-17AB-C00F-33F230927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E1E9B-618A-4F74-A7A8-EB93FD7BD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1434A-6C41-5951-A0B7-5C8458811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7E53F-EFA3-47A4-BE88-E46D0D9637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3858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9287E-4A75-6D33-01A9-D1B015C63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56597-C992-0B19-D534-3D74745338D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8CA12-95F3-E9A4-818F-91092C1EC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2C4F57-01DA-77C2-2FE3-FE5409C028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95808-6DBA-026E-1F72-58935A1FD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71C3F7-FDCA-E1EF-A202-F8D61FC6B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0B6FCE8-F0BF-4F11-BA8B-8A40457A9C1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5842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FB74A-9C06-F2FE-5A87-C3781D9EF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F73A8-303A-F195-C6ED-C6305F4E1B5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5CC3B-BD0C-D411-3804-9D0D724DF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7BD1F-4A8C-BAF1-ECEF-569138984D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B1E44-8F7C-0F63-9E51-663916815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210481-0779-D538-EBCC-03BA545F3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223FC6D-4C98-4877-9E4C-EE4FBF2DAA3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8215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E18A1-9749-6A1D-CAD0-AD85A2CA4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D3002F-49FA-307C-7CE0-384CDBC6F99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5B409B-A049-5B48-8168-37440E6B325B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465FE9F-28ED-1CF1-BD88-A8BCE8515EB8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26834DB-35CF-51F0-4BFE-141F413C98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3C67041-A4D1-AF53-5664-2264F3E7B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576A9A-4E26-8D88-C0B8-DED76FF07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CAA9606-9E3D-4F12-9182-304D607918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3960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0D64A-63FA-CC0D-764A-9B247890E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0E009-CB40-CDF5-B2C4-5A53DD859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9329C-ACD2-FA5A-0CFB-D402677F0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C8140-A6DD-E149-77F1-324A021C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304BA-9703-5683-AA12-94F25AE9C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A262E-C2A0-4DC5-B08B-289CB96086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688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8C96C-A5A1-759F-77F2-AF6F08F6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EFCA87-5F99-3FD4-0833-05C07BFD2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3D270-612A-B6BD-945B-0743CB655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428AA-4978-E4AF-1E08-2C8A0B580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DE45E-44FC-6F76-69D9-36995485B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74F0D3-47D6-4F5A-AF3C-A1726DC53E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0925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F3E8C-30F3-F337-2541-E66832DB2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08CA9-AF07-FE57-DF10-66A39B0DA5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E08392-5BA0-F28F-22CC-A43DD18FC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39938-006E-73B8-75E3-4507253FD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D43D4-19B7-383E-51AE-BE1501DA1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744B3-7514-72E8-3399-F0A13E18D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EE631A-9E84-4C21-A730-8952987C20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07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979C8-EB45-327D-339C-4AEBB03FF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3FF13-7824-5B89-74D1-195E853E9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1D1646-F349-4D89-4B94-2C7058BA6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9F6C6D-35DA-5B6F-DFC9-85D2285484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A9D31A-07D5-EA68-5ABC-2BE443712C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005D6B-B0E9-881F-A130-A907E6E95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3230B0-46C3-88FB-C694-14801BC1B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CC031A-2BF5-FBA3-0352-C5CF94BAA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3A0E80-4DCD-4EC4-A909-AF46203E06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94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FA731-959A-B854-FE98-555C4B8D5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02C98C-E9A7-331C-C65D-BB0E7BED6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9746F-AF12-F1D9-3772-F6F5FD79E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3B9C40-521F-C766-D3EB-CF6AF85D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36D69-BD09-4924-8BDE-F4DAF2BB26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377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17D400-7DC1-A49B-B5B0-7EA871649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28AF60-ADE8-A9A6-FE98-863A0972E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5CC878-4F59-A27D-F589-B7150E2A0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AD247-569B-467D-A353-16B0CA0CB6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672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B8F7D-C292-FD5B-9F5C-5D80CA2C7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AA6EA-EBB3-E215-323E-6DE7372B9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5729A-2025-D322-A49B-B7B4A2E014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97F64-E561-6E6F-4D22-A971461F4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535712-3893-6FB3-4427-81D37982D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FFF781-6884-5003-1CC0-3E88F2EDD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9B01F-8CAC-4708-B485-94622473A9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9502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9673B-4976-247E-855E-55F12E0C9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600806-D513-F223-BBF9-76B61AAFF5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0B2B5-B3E1-B061-9ACE-5DADF9BB0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0F542B-ABB5-7873-41E5-D982BAA45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8E426-ECD3-3160-6F1F-48FA64CB4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BF642-22C9-83B8-3474-B341D1280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C3EE1-871D-4B14-BD95-7709DDD611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853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>
            <a:extLst>
              <a:ext uri="{FF2B5EF4-FFF2-40B4-BE49-F238E27FC236}">
                <a16:creationId xmlns:a16="http://schemas.microsoft.com/office/drawing/2014/main" id="{8F2433D3-2C0F-72DF-D2E3-68011F293023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24579" name="Freeform 3">
              <a:extLst>
                <a:ext uri="{FF2B5EF4-FFF2-40B4-BE49-F238E27FC236}">
                  <a16:creationId xmlns:a16="http://schemas.microsoft.com/office/drawing/2014/main" id="{E2D84FF7-B690-C80D-2CEA-C4EBF0D88B4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80" name="Freeform 4">
              <a:extLst>
                <a:ext uri="{FF2B5EF4-FFF2-40B4-BE49-F238E27FC236}">
                  <a16:creationId xmlns:a16="http://schemas.microsoft.com/office/drawing/2014/main" id="{8B9BD77D-76F0-A428-07EB-867959E7357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81" name="Freeform 5">
              <a:extLst>
                <a:ext uri="{FF2B5EF4-FFF2-40B4-BE49-F238E27FC236}">
                  <a16:creationId xmlns:a16="http://schemas.microsoft.com/office/drawing/2014/main" id="{6D3C58B6-65C3-C833-FB6E-CDC3C0FDF90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82" name="Freeform 6">
              <a:extLst>
                <a:ext uri="{FF2B5EF4-FFF2-40B4-BE49-F238E27FC236}">
                  <a16:creationId xmlns:a16="http://schemas.microsoft.com/office/drawing/2014/main" id="{9B2826E8-5D8B-7E88-C7A0-B1C7D69AD3A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83" name="Freeform 7">
              <a:extLst>
                <a:ext uri="{FF2B5EF4-FFF2-40B4-BE49-F238E27FC236}">
                  <a16:creationId xmlns:a16="http://schemas.microsoft.com/office/drawing/2014/main" id="{8E91ED3F-59E9-68C1-43ED-088D1B6F89D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84" name="Freeform 8">
              <a:extLst>
                <a:ext uri="{FF2B5EF4-FFF2-40B4-BE49-F238E27FC236}">
                  <a16:creationId xmlns:a16="http://schemas.microsoft.com/office/drawing/2014/main" id="{DF1A9045-0D9A-7961-FC22-8195CDD2243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85" name="Freeform 9">
              <a:extLst>
                <a:ext uri="{FF2B5EF4-FFF2-40B4-BE49-F238E27FC236}">
                  <a16:creationId xmlns:a16="http://schemas.microsoft.com/office/drawing/2014/main" id="{B58A54F7-1B88-AA7E-6153-4946CA35AAD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86" name="Freeform 10">
              <a:extLst>
                <a:ext uri="{FF2B5EF4-FFF2-40B4-BE49-F238E27FC236}">
                  <a16:creationId xmlns:a16="http://schemas.microsoft.com/office/drawing/2014/main" id="{0955CD05-3ACC-3803-CBCA-6A2830DA33E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87" name="Freeform 11">
              <a:extLst>
                <a:ext uri="{FF2B5EF4-FFF2-40B4-BE49-F238E27FC236}">
                  <a16:creationId xmlns:a16="http://schemas.microsoft.com/office/drawing/2014/main" id="{BDE39489-8334-7154-558A-2D55DB8B509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88" name="Freeform 12">
              <a:extLst>
                <a:ext uri="{FF2B5EF4-FFF2-40B4-BE49-F238E27FC236}">
                  <a16:creationId xmlns:a16="http://schemas.microsoft.com/office/drawing/2014/main" id="{37A9D424-7243-B818-3ACD-DBDA175DF70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89" name="Freeform 13">
              <a:extLst>
                <a:ext uri="{FF2B5EF4-FFF2-40B4-BE49-F238E27FC236}">
                  <a16:creationId xmlns:a16="http://schemas.microsoft.com/office/drawing/2014/main" id="{9AB6BE01-BF6E-B1AA-A1B4-70354A898DA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90" name="Freeform 14">
              <a:extLst>
                <a:ext uri="{FF2B5EF4-FFF2-40B4-BE49-F238E27FC236}">
                  <a16:creationId xmlns:a16="http://schemas.microsoft.com/office/drawing/2014/main" id="{EAF8BCA9-E8FD-F45A-8626-B5903F4BEFD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91" name="Freeform 15">
              <a:extLst>
                <a:ext uri="{FF2B5EF4-FFF2-40B4-BE49-F238E27FC236}">
                  <a16:creationId xmlns:a16="http://schemas.microsoft.com/office/drawing/2014/main" id="{8545B776-B9AE-9F2E-6850-9EBF52384FA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92" name="Freeform 16">
              <a:extLst>
                <a:ext uri="{FF2B5EF4-FFF2-40B4-BE49-F238E27FC236}">
                  <a16:creationId xmlns:a16="http://schemas.microsoft.com/office/drawing/2014/main" id="{3A913792-0B05-6E99-65DE-505D16C716F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593" name="Freeform 17">
              <a:extLst>
                <a:ext uri="{FF2B5EF4-FFF2-40B4-BE49-F238E27FC236}">
                  <a16:creationId xmlns:a16="http://schemas.microsoft.com/office/drawing/2014/main" id="{D6F645E7-1D92-CA9A-3BBA-9E6F0556105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594" name="Rectangle 18">
            <a:extLst>
              <a:ext uri="{FF2B5EF4-FFF2-40B4-BE49-F238E27FC236}">
                <a16:creationId xmlns:a16="http://schemas.microsoft.com/office/drawing/2014/main" id="{E7745853-9C95-FA0E-59C3-50AFE7E046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4595" name="Rectangle 19">
            <a:extLst>
              <a:ext uri="{FF2B5EF4-FFF2-40B4-BE49-F238E27FC236}">
                <a16:creationId xmlns:a16="http://schemas.microsoft.com/office/drawing/2014/main" id="{623D8403-D4A6-5EBB-3A37-677358B5CEC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 altLang="en-US"/>
          </a:p>
        </p:txBody>
      </p:sp>
      <p:sp>
        <p:nvSpPr>
          <p:cNvPr id="24596" name="Rectangle 20">
            <a:extLst>
              <a:ext uri="{FF2B5EF4-FFF2-40B4-BE49-F238E27FC236}">
                <a16:creationId xmlns:a16="http://schemas.microsoft.com/office/drawing/2014/main" id="{5B4C3189-D9AA-67F8-3E92-E58C3FAB39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 altLang="en-US"/>
          </a:p>
        </p:txBody>
      </p:sp>
      <p:sp>
        <p:nvSpPr>
          <p:cNvPr id="24597" name="Rectangle 21">
            <a:extLst>
              <a:ext uri="{FF2B5EF4-FFF2-40B4-BE49-F238E27FC236}">
                <a16:creationId xmlns:a16="http://schemas.microsoft.com/office/drawing/2014/main" id="{E771450E-E066-9803-0926-EB159A9535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D94DBA0-68E2-4FF2-9C65-12B8FAEB185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4598" name="Rectangle 22">
            <a:extLst>
              <a:ext uri="{FF2B5EF4-FFF2-40B4-BE49-F238E27FC236}">
                <a16:creationId xmlns:a16="http://schemas.microsoft.com/office/drawing/2014/main" id="{308E6882-0CD6-9C4E-926D-32750B62FC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5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45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45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45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4" grpId="0"/>
      <p:bldP spid="24598" grpId="0" build="p"/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u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FF720C2-4297-F84D-D7DC-9B2DF5860F3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IE" altLang="en-US"/>
              <a:t>DNA Profiling</a:t>
            </a:r>
            <a:endParaRPr lang="en-GB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484433C-4A4F-69D0-FC89-6B6A56F31F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altLang="en-US"/>
              <a:t>(DNA fingerprinting)</a:t>
            </a:r>
            <a:endParaRPr lang="en-GB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1F28E6A0-0593-CF5D-8F39-0280C5F87E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Stages of DNA Profiling</a:t>
            </a:r>
            <a:endParaRPr lang="en-GB" altLang="en-US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D4CCB079-BD43-80D2-9F08-9627612DA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IE" altLang="en-US" b="1"/>
              <a:t>Stage 4:</a:t>
            </a:r>
          </a:p>
          <a:p>
            <a:r>
              <a:rPr lang="en-IE" altLang="en-US"/>
              <a:t>The pattern of fragment distribution is then analysed.</a:t>
            </a:r>
            <a:endParaRPr lang="en-GB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17C1A0B-8BD7-C219-A5A1-6D334686C0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Uses of DNA Profiling</a:t>
            </a:r>
            <a:endParaRPr lang="en-GB" altLang="en-US"/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F42E08D1-CB39-7BF4-EB68-8B2E5C1F0B2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IE" altLang="en-US"/>
              <a:t>DNA profiling is used to solve </a:t>
            </a:r>
            <a:r>
              <a:rPr lang="en-IE" altLang="en-US" b="1"/>
              <a:t>crimes </a:t>
            </a:r>
            <a:r>
              <a:rPr lang="en-IE" altLang="en-US"/>
              <a:t>and </a:t>
            </a:r>
            <a:r>
              <a:rPr lang="en-IE" altLang="en-US" b="1"/>
              <a:t>medical problems</a:t>
            </a:r>
            <a:endParaRPr lang="en-GB" altLang="en-US" sz="2800" b="1"/>
          </a:p>
        </p:txBody>
      </p:sp>
      <p:pic>
        <p:nvPicPr>
          <p:cNvPr id="28679" name="Picture 7">
            <a:extLst>
              <a:ext uri="{FF2B5EF4-FFF2-40B4-BE49-F238E27FC236}">
                <a16:creationId xmlns:a16="http://schemas.microsoft.com/office/drawing/2014/main" id="{A65BA6BA-DF63-5214-A903-CE45E13BE7F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9700" y="1773238"/>
            <a:ext cx="3600450" cy="29845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0F3FB751-0E1D-8B5C-893B-535E66C93A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Crime</a:t>
            </a:r>
            <a:endParaRPr lang="en-GB" altLang="en-US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68E72A11-8088-9A06-9732-4B083A5F6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IE" altLang="en-US"/>
              <a:t>Forensic science is the use of scientific knowledge in legal situations.</a:t>
            </a:r>
          </a:p>
          <a:p>
            <a:pPr>
              <a:lnSpc>
                <a:spcPct val="90000"/>
              </a:lnSpc>
            </a:pPr>
            <a:r>
              <a:rPr lang="en-IE" altLang="en-US"/>
              <a:t>The DNA profile of each individual is highly specific.</a:t>
            </a:r>
          </a:p>
          <a:p>
            <a:pPr>
              <a:lnSpc>
                <a:spcPct val="90000"/>
              </a:lnSpc>
            </a:pPr>
            <a:r>
              <a:rPr lang="en-IE" altLang="en-US"/>
              <a:t>The chances of two people having </a:t>
            </a:r>
            <a:r>
              <a:rPr lang="en-IE" altLang="en-US" u="sng"/>
              <a:t>exactly</a:t>
            </a:r>
            <a:r>
              <a:rPr lang="en-IE" altLang="en-US"/>
              <a:t> the same DNA profile is 30,000 million to 1 (except for identical twins). </a:t>
            </a:r>
            <a:endParaRPr lang="en-GB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A0B59E12-9EBC-8347-34F8-1C50BA565B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z="4000"/>
              <a:t>Biological materials used for DNA profiling</a:t>
            </a:r>
            <a:endParaRPr lang="en-GB" altLang="en-US" sz="4000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1D19998D-5F50-34FC-B183-0A477FABF8D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IE" altLang="en-US" sz="2400"/>
              <a:t>Blood</a:t>
            </a:r>
          </a:p>
          <a:p>
            <a:pPr>
              <a:lnSpc>
                <a:spcPct val="90000"/>
              </a:lnSpc>
            </a:pPr>
            <a:r>
              <a:rPr lang="en-IE" altLang="en-US" sz="2400"/>
              <a:t>Hair</a:t>
            </a:r>
          </a:p>
          <a:p>
            <a:pPr>
              <a:lnSpc>
                <a:spcPct val="90000"/>
              </a:lnSpc>
            </a:pPr>
            <a:r>
              <a:rPr lang="en-IE" altLang="en-US" sz="2400"/>
              <a:t>Saliva</a:t>
            </a:r>
          </a:p>
          <a:p>
            <a:pPr>
              <a:lnSpc>
                <a:spcPct val="90000"/>
              </a:lnSpc>
            </a:pPr>
            <a:r>
              <a:rPr lang="en-IE" altLang="en-US" sz="2400"/>
              <a:t>Semen</a:t>
            </a:r>
          </a:p>
          <a:p>
            <a:pPr>
              <a:lnSpc>
                <a:spcPct val="90000"/>
              </a:lnSpc>
            </a:pPr>
            <a:r>
              <a:rPr lang="en-IE" altLang="en-US" sz="2400"/>
              <a:t>Body tissue cells</a:t>
            </a:r>
          </a:p>
          <a:p>
            <a:pPr>
              <a:lnSpc>
                <a:spcPct val="90000"/>
              </a:lnSpc>
            </a:pPr>
            <a:r>
              <a:rPr lang="en-IE" altLang="en-US" sz="2400"/>
              <a:t>DNA samples have been obtained from vaginal cells transferred to the outside of a condom during sexual intercourse.</a:t>
            </a:r>
          </a:p>
          <a:p>
            <a:pPr>
              <a:lnSpc>
                <a:spcPct val="90000"/>
              </a:lnSpc>
            </a:pPr>
            <a:endParaRPr lang="en-IE" altLang="en-US" sz="2400"/>
          </a:p>
          <a:p>
            <a:pPr>
              <a:lnSpc>
                <a:spcPct val="90000"/>
              </a:lnSpc>
            </a:pPr>
            <a:endParaRPr lang="en-IE" alt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400"/>
          </a:p>
        </p:txBody>
      </p:sp>
      <p:pic>
        <p:nvPicPr>
          <p:cNvPr id="76807" name="Picture 7">
            <a:extLst>
              <a:ext uri="{FF2B5EF4-FFF2-40B4-BE49-F238E27FC236}">
                <a16:creationId xmlns:a16="http://schemas.microsoft.com/office/drawing/2014/main" id="{D5C777FD-F667-14BF-83B7-C0D26735549E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1628775"/>
            <a:ext cx="2879725" cy="216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6809" name="Picture 9">
            <a:extLst>
              <a:ext uri="{FF2B5EF4-FFF2-40B4-BE49-F238E27FC236}">
                <a16:creationId xmlns:a16="http://schemas.microsoft.com/office/drawing/2014/main" id="{0F367832-D8E3-439C-E245-8DA2FBD37D10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08625" y="4076700"/>
            <a:ext cx="2663825" cy="216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BD81C50F-40A8-9585-B3D8-EEB1B16F29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DNA Profiling can solve crimes</a:t>
            </a:r>
            <a:endParaRPr lang="en-GB" altLang="en-US"/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02607533-B59C-6AC5-C67A-AB5E9B3F78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IE" altLang="en-US" sz="2800"/>
              <a:t>The pattern of the DNA profile is then compared with those of the victim and the suspect.</a:t>
            </a:r>
          </a:p>
          <a:p>
            <a:pPr>
              <a:lnSpc>
                <a:spcPct val="90000"/>
              </a:lnSpc>
            </a:pPr>
            <a:r>
              <a:rPr lang="en-IE" altLang="en-US" sz="2800"/>
              <a:t>If the profile </a:t>
            </a:r>
            <a:r>
              <a:rPr lang="en-IE" altLang="en-US" sz="2800" u="sng"/>
              <a:t>matches</a:t>
            </a:r>
            <a:r>
              <a:rPr lang="en-IE" altLang="en-US" sz="2800"/>
              <a:t> the suspect it provides strong evidence that the suspect was present at the crime scene (</a:t>
            </a:r>
            <a:r>
              <a:rPr lang="en-IE" altLang="en-US" sz="2800" b="1"/>
              <a:t>NB:it does not prove they committed the crime).</a:t>
            </a:r>
          </a:p>
          <a:p>
            <a:pPr>
              <a:lnSpc>
                <a:spcPct val="90000"/>
              </a:lnSpc>
            </a:pPr>
            <a:r>
              <a:rPr lang="en-IE" altLang="en-US" sz="2800"/>
              <a:t>If the profile </a:t>
            </a:r>
            <a:r>
              <a:rPr lang="en-IE" altLang="en-US" sz="2800" u="sng"/>
              <a:t>doesn’t</a:t>
            </a:r>
            <a:r>
              <a:rPr lang="en-IE" altLang="en-US" sz="2800"/>
              <a:t> match the suspect then that suspect may be eliminated from the enquiry.</a:t>
            </a:r>
            <a:endParaRPr lang="en-GB" altLang="en-US" sz="2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>
            <a:extLst>
              <a:ext uri="{FF2B5EF4-FFF2-40B4-BE49-F238E27FC236}">
                <a16:creationId xmlns:a16="http://schemas.microsoft.com/office/drawing/2014/main" id="{D4DB7D13-962A-08FC-4084-7B82EF90A6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Example</a:t>
            </a:r>
            <a:endParaRPr lang="en-GB" altLang="en-US"/>
          </a:p>
        </p:txBody>
      </p:sp>
      <p:sp>
        <p:nvSpPr>
          <p:cNvPr id="79877" name="Rectangle 5">
            <a:extLst>
              <a:ext uri="{FF2B5EF4-FFF2-40B4-BE49-F238E27FC236}">
                <a16:creationId xmlns:a16="http://schemas.microsoft.com/office/drawing/2014/main" id="{E0A891FD-2183-8109-0EAA-FA0ACFDA3A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altLang="en-US"/>
              <a:t>A violent murder occurred. </a:t>
            </a:r>
          </a:p>
          <a:p>
            <a:r>
              <a:rPr lang="en-IE" altLang="en-US"/>
              <a:t>The forensics team retrieved a blood sample from the crime scene. </a:t>
            </a:r>
          </a:p>
          <a:p>
            <a:r>
              <a:rPr lang="en-IE" altLang="en-US"/>
              <a:t>They prepared DNA profiles of the blood sample, the victim and a suspect as follows:</a:t>
            </a:r>
            <a:endParaRPr lang="en-GB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  <p:bldP spid="7987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4B74FF50-4507-95B1-A849-786ACF3F5D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z="4000"/>
              <a:t>Was the suspect at the crime scene?</a:t>
            </a:r>
            <a:endParaRPr lang="en-GB" altLang="en-US" sz="4000"/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E25CB066-8257-0DEB-AE83-C7A1F92FAD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2948" name="Rectangle 4">
            <a:extLst>
              <a:ext uri="{FF2B5EF4-FFF2-40B4-BE49-F238E27FC236}">
                <a16:creationId xmlns:a16="http://schemas.microsoft.com/office/drawing/2014/main" id="{2715C94E-3C09-E345-1FF6-71F5D3BD9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1844675"/>
            <a:ext cx="6408738" cy="42481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949" name="Text Box 5">
            <a:extLst>
              <a:ext uri="{FF2B5EF4-FFF2-40B4-BE49-F238E27FC236}">
                <a16:creationId xmlns:a16="http://schemas.microsoft.com/office/drawing/2014/main" id="{2A3C933B-77A0-06FB-28EF-458DE1406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2060575"/>
            <a:ext cx="15843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IE" altLang="en-US"/>
              <a:t>Suspects Profile</a:t>
            </a:r>
            <a:endParaRPr lang="en-GB" altLang="en-US"/>
          </a:p>
        </p:txBody>
      </p:sp>
      <p:sp>
        <p:nvSpPr>
          <p:cNvPr id="82950" name="Text Box 6">
            <a:extLst>
              <a:ext uri="{FF2B5EF4-FFF2-40B4-BE49-F238E27FC236}">
                <a16:creationId xmlns:a16="http://schemas.microsoft.com/office/drawing/2014/main" id="{7B7F4B35-2185-92F8-AE80-07D47157F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060575"/>
            <a:ext cx="216058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IE" altLang="en-US"/>
              <a:t>Blood sample from crime scene</a:t>
            </a:r>
            <a:endParaRPr lang="en-GB" altLang="en-US"/>
          </a:p>
        </p:txBody>
      </p:sp>
      <p:sp>
        <p:nvSpPr>
          <p:cNvPr id="82951" name="Text Box 7">
            <a:extLst>
              <a:ext uri="{FF2B5EF4-FFF2-40B4-BE49-F238E27FC236}">
                <a16:creationId xmlns:a16="http://schemas.microsoft.com/office/drawing/2014/main" id="{0FA43B31-7709-DC36-E69E-72FB90A98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2133600"/>
            <a:ext cx="14398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IE" altLang="en-US"/>
              <a:t>Victims profile</a:t>
            </a:r>
            <a:endParaRPr lang="en-GB" altLang="en-US"/>
          </a:p>
        </p:txBody>
      </p:sp>
      <p:sp>
        <p:nvSpPr>
          <p:cNvPr id="82952" name="Line 8">
            <a:extLst>
              <a:ext uri="{FF2B5EF4-FFF2-40B4-BE49-F238E27FC236}">
                <a16:creationId xmlns:a16="http://schemas.microsoft.com/office/drawing/2014/main" id="{7925C7E8-3F36-F3CD-2918-D99E0F78699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9613" y="3357563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53" name="Line 9">
            <a:extLst>
              <a:ext uri="{FF2B5EF4-FFF2-40B4-BE49-F238E27FC236}">
                <a16:creationId xmlns:a16="http://schemas.microsoft.com/office/drawing/2014/main" id="{8BDBB582-4509-6537-44C4-DB4F2D3F8C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335756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54" name="Line 10">
            <a:extLst>
              <a:ext uri="{FF2B5EF4-FFF2-40B4-BE49-F238E27FC236}">
                <a16:creationId xmlns:a16="http://schemas.microsoft.com/office/drawing/2014/main" id="{94C178C1-B04F-EA4B-7B9E-BD38C6F0D0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7763" y="3789363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55" name="Line 11">
            <a:extLst>
              <a:ext uri="{FF2B5EF4-FFF2-40B4-BE49-F238E27FC236}">
                <a16:creationId xmlns:a16="http://schemas.microsoft.com/office/drawing/2014/main" id="{E64907FB-816C-577C-2B63-72B739AC22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3933825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56" name="Line 12">
            <a:extLst>
              <a:ext uri="{FF2B5EF4-FFF2-40B4-BE49-F238E27FC236}">
                <a16:creationId xmlns:a16="http://schemas.microsoft.com/office/drawing/2014/main" id="{5E4A3780-9505-B158-9DC0-179A024905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4076700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57" name="Line 13">
            <a:extLst>
              <a:ext uri="{FF2B5EF4-FFF2-40B4-BE49-F238E27FC236}">
                <a16:creationId xmlns:a16="http://schemas.microsoft.com/office/drawing/2014/main" id="{25764FC9-01B4-F3D3-067E-9178723DF3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3933825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58" name="Line 14">
            <a:extLst>
              <a:ext uri="{FF2B5EF4-FFF2-40B4-BE49-F238E27FC236}">
                <a16:creationId xmlns:a16="http://schemas.microsoft.com/office/drawing/2014/main" id="{DFF38063-6515-5D58-DCEA-D77D2DBDBD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4076700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59" name="Line 15">
            <a:extLst>
              <a:ext uri="{FF2B5EF4-FFF2-40B4-BE49-F238E27FC236}">
                <a16:creationId xmlns:a16="http://schemas.microsoft.com/office/drawing/2014/main" id="{AE44E8A5-B594-5E3D-62A1-BA5D90C9398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4724400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60" name="Line 16">
            <a:extLst>
              <a:ext uri="{FF2B5EF4-FFF2-40B4-BE49-F238E27FC236}">
                <a16:creationId xmlns:a16="http://schemas.microsoft.com/office/drawing/2014/main" id="{663868BC-C5ED-A060-B3EA-4E327431E15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486886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61" name="Line 17">
            <a:extLst>
              <a:ext uri="{FF2B5EF4-FFF2-40B4-BE49-F238E27FC236}">
                <a16:creationId xmlns:a16="http://schemas.microsoft.com/office/drawing/2014/main" id="{97CE91EF-2D21-BCE4-EEC6-B5A3E84E23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465296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62" name="Line 18">
            <a:extLst>
              <a:ext uri="{FF2B5EF4-FFF2-40B4-BE49-F238E27FC236}">
                <a16:creationId xmlns:a16="http://schemas.microsoft.com/office/drawing/2014/main" id="{11E4571B-8C2C-C023-886E-25072F77D1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5229225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63" name="Line 19">
            <a:extLst>
              <a:ext uri="{FF2B5EF4-FFF2-40B4-BE49-F238E27FC236}">
                <a16:creationId xmlns:a16="http://schemas.microsoft.com/office/drawing/2014/main" id="{AA4F75C6-5560-AA40-E37F-41FA3A12D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5373688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64" name="Line 20">
            <a:extLst>
              <a:ext uri="{FF2B5EF4-FFF2-40B4-BE49-F238E27FC236}">
                <a16:creationId xmlns:a16="http://schemas.microsoft.com/office/drawing/2014/main" id="{3BDF3074-D3A4-1AEE-6DA4-CC493F7E64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7763" y="3284538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65" name="Line 21">
            <a:extLst>
              <a:ext uri="{FF2B5EF4-FFF2-40B4-BE49-F238E27FC236}">
                <a16:creationId xmlns:a16="http://schemas.microsoft.com/office/drawing/2014/main" id="{2478ADA4-3CBC-3A60-52D7-07CEADFCCE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5876925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66" name="Line 22">
            <a:extLst>
              <a:ext uri="{FF2B5EF4-FFF2-40B4-BE49-F238E27FC236}">
                <a16:creationId xmlns:a16="http://schemas.microsoft.com/office/drawing/2014/main" id="{703DCCD5-858A-4D4E-3DA8-82E540165A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5738" y="5373688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67" name="Line 23">
            <a:extLst>
              <a:ext uri="{FF2B5EF4-FFF2-40B4-BE49-F238E27FC236}">
                <a16:creationId xmlns:a16="http://schemas.microsoft.com/office/drawing/2014/main" id="{F909EC65-6D17-FDCD-ABBA-0637AFACFA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5738" y="5229225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68" name="Line 24">
            <a:extLst>
              <a:ext uri="{FF2B5EF4-FFF2-40B4-BE49-F238E27FC236}">
                <a16:creationId xmlns:a16="http://schemas.microsoft.com/office/drawing/2014/main" id="{91E10376-91E6-647B-AC6B-B89591F9FB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465296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69" name="Line 25">
            <a:extLst>
              <a:ext uri="{FF2B5EF4-FFF2-40B4-BE49-F238E27FC236}">
                <a16:creationId xmlns:a16="http://schemas.microsoft.com/office/drawing/2014/main" id="{B732ACD7-6D5C-04C8-EDF4-6668C8E4027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5229225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70" name="Line 26">
            <a:extLst>
              <a:ext uri="{FF2B5EF4-FFF2-40B4-BE49-F238E27FC236}">
                <a16:creationId xmlns:a16="http://schemas.microsoft.com/office/drawing/2014/main" id="{A4860451-7398-9BE9-14A7-A7D566BB72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3663" y="5876925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971" name="Line 27">
            <a:extLst>
              <a:ext uri="{FF2B5EF4-FFF2-40B4-BE49-F238E27FC236}">
                <a16:creationId xmlns:a16="http://schemas.microsoft.com/office/drawing/2014/main" id="{E67B1538-A98B-7D7F-4656-9B8B9EB109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5738" y="5805488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8294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>
            <a:extLst>
              <a:ext uri="{FF2B5EF4-FFF2-40B4-BE49-F238E27FC236}">
                <a16:creationId xmlns:a16="http://schemas.microsoft.com/office/drawing/2014/main" id="{64543038-33A3-45AA-A155-F9A1A73C08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Solving Medical Problems</a:t>
            </a:r>
            <a:endParaRPr lang="en-GB" altLang="en-U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A5D91F87-2D64-FB71-CE2E-3DC5B18B84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IE" altLang="en-US" sz="2800"/>
              <a:t>DNA profiles can be used to determine whether a particular person is the parent of a child.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IE" altLang="en-US" sz="2800"/>
              <a:t>A childs paternity (father) and maternity(mother) can be determined.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IE" altLang="en-US" sz="2800"/>
              <a:t>This information can be used in</a:t>
            </a:r>
          </a:p>
          <a:p>
            <a:pPr>
              <a:buFontTx/>
              <a:buChar char="•"/>
            </a:pPr>
            <a:r>
              <a:rPr lang="en-IE" altLang="en-US" sz="2800"/>
              <a:t>Paternity suits</a:t>
            </a:r>
          </a:p>
          <a:p>
            <a:pPr>
              <a:buFontTx/>
              <a:buChar char="•"/>
            </a:pPr>
            <a:r>
              <a:rPr lang="en-IE" altLang="en-US" sz="2800"/>
              <a:t>Inheritance cases</a:t>
            </a:r>
          </a:p>
          <a:p>
            <a:pPr>
              <a:buFontTx/>
              <a:buChar char="•"/>
            </a:pPr>
            <a:r>
              <a:rPr lang="en-IE" altLang="en-US" sz="2800"/>
              <a:t>Immigration cases</a:t>
            </a:r>
          </a:p>
          <a:p>
            <a:pPr>
              <a:buFont typeface="Wingdings" panose="05000000000000000000" pitchFamily="2" charset="2"/>
              <a:buNone/>
            </a:pPr>
            <a:endParaRPr lang="en-IE" altLang="en-US" sz="2800"/>
          </a:p>
          <a:p>
            <a:pPr>
              <a:buFont typeface="Wingdings" panose="05000000000000000000" pitchFamily="2" charset="2"/>
              <a:buNone/>
            </a:pPr>
            <a:endParaRPr lang="en-GB" altLang="en-US" sz="2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F474B2AA-098C-C6D6-8465-D0B2A6890F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Example: A Paternity Test</a:t>
            </a:r>
            <a:endParaRPr lang="en-GB" alt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22AADD4F-5397-89B2-59E4-FA2D9AE5AD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altLang="en-US"/>
              <a:t>By comparing the DNA profile of a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IE" altLang="en-US"/>
              <a:t>mother and her child it is possible to</a:t>
            </a:r>
          </a:p>
          <a:p>
            <a:pPr>
              <a:buFont typeface="Wingdings" panose="05000000000000000000" pitchFamily="2" charset="2"/>
              <a:buNone/>
            </a:pPr>
            <a:r>
              <a:rPr lang="en-IE" altLang="en-US"/>
              <a:t> identify DNA fragments in the child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IE" altLang="en-US"/>
              <a:t>which are absent from the mother and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IE" altLang="en-US"/>
              <a:t>must therefore have been inherited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IE" altLang="en-US"/>
              <a:t>from the biological father.</a:t>
            </a:r>
            <a:endParaRPr lang="en-GB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D74C28B7-FB0D-F134-C366-137B2E8BA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z="4000"/>
              <a:t>Is this man the father of the child?</a:t>
            </a:r>
            <a:endParaRPr lang="en-GB" altLang="en-US" sz="4000"/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748B8D60-3D74-4DC3-52DF-27E08BF67B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E4EAC313-E851-9F88-980A-3B67DF7CE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1700213"/>
            <a:ext cx="6335713" cy="44656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7045" name="Text Box 5">
            <a:extLst>
              <a:ext uri="{FF2B5EF4-FFF2-40B4-BE49-F238E27FC236}">
                <a16:creationId xmlns:a16="http://schemas.microsoft.com/office/drawing/2014/main" id="{008E9CDA-9C25-1CFC-B456-0C56F599F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1916113"/>
            <a:ext cx="17287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IE" altLang="en-US"/>
              <a:t>Mother</a:t>
            </a:r>
            <a:endParaRPr lang="en-GB" altLang="en-US"/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3B6169F9-4123-A369-F486-F7CB5016F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1916113"/>
            <a:ext cx="1800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IE" altLang="en-US"/>
              <a:t>Child</a:t>
            </a:r>
            <a:endParaRPr lang="en-GB" altLang="en-US"/>
          </a:p>
        </p:txBody>
      </p:sp>
      <p:sp>
        <p:nvSpPr>
          <p:cNvPr id="87047" name="Text Box 7">
            <a:extLst>
              <a:ext uri="{FF2B5EF4-FFF2-40B4-BE49-F238E27FC236}">
                <a16:creationId xmlns:a16="http://schemas.microsoft.com/office/drawing/2014/main" id="{29140570-FC3E-0D51-1915-C2A73ED55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16113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IE" altLang="en-US"/>
              <a:t>Man</a:t>
            </a:r>
            <a:endParaRPr lang="en-GB" altLang="en-US"/>
          </a:p>
        </p:txBody>
      </p:sp>
      <p:sp>
        <p:nvSpPr>
          <p:cNvPr id="87048" name="Line 8">
            <a:extLst>
              <a:ext uri="{FF2B5EF4-FFF2-40B4-BE49-F238E27FC236}">
                <a16:creationId xmlns:a16="http://schemas.microsoft.com/office/drawing/2014/main" id="{3DB5EDB3-216E-AD9D-537F-AC9A1F2C0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8175" y="2708275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49" name="Line 9">
            <a:extLst>
              <a:ext uri="{FF2B5EF4-FFF2-40B4-BE49-F238E27FC236}">
                <a16:creationId xmlns:a16="http://schemas.microsoft.com/office/drawing/2014/main" id="{15380277-8F6A-B5ED-BDB2-3D2E32798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8175" y="2924175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0" name="Line 10">
            <a:extLst>
              <a:ext uri="{FF2B5EF4-FFF2-40B4-BE49-F238E27FC236}">
                <a16:creationId xmlns:a16="http://schemas.microsoft.com/office/drawing/2014/main" id="{09A2CAF9-835F-78C1-F18E-E48E550E6B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5375" y="2708275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1" name="Line 11">
            <a:extLst>
              <a:ext uri="{FF2B5EF4-FFF2-40B4-BE49-F238E27FC236}">
                <a16:creationId xmlns:a16="http://schemas.microsoft.com/office/drawing/2014/main" id="{43E3C29B-5620-27DE-C2F9-6AFDEF2660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5375" y="2924175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2" name="Line 12">
            <a:extLst>
              <a:ext uri="{FF2B5EF4-FFF2-40B4-BE49-F238E27FC236}">
                <a16:creationId xmlns:a16="http://schemas.microsoft.com/office/drawing/2014/main" id="{489DD91B-ABF2-94CA-DFFC-148875DFBF4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963" y="2636838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3" name="Line 13">
            <a:extLst>
              <a:ext uri="{FF2B5EF4-FFF2-40B4-BE49-F238E27FC236}">
                <a16:creationId xmlns:a16="http://schemas.microsoft.com/office/drawing/2014/main" id="{F8519BF4-C109-7747-F59A-A9F81B1E1A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5375" y="3716338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4" name="Line 14">
            <a:extLst>
              <a:ext uri="{FF2B5EF4-FFF2-40B4-BE49-F238E27FC236}">
                <a16:creationId xmlns:a16="http://schemas.microsoft.com/office/drawing/2014/main" id="{D446B60A-DD7F-1CC1-F69D-A771464340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963" y="3716338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5" name="Line 15">
            <a:extLst>
              <a:ext uri="{FF2B5EF4-FFF2-40B4-BE49-F238E27FC236}">
                <a16:creationId xmlns:a16="http://schemas.microsoft.com/office/drawing/2014/main" id="{23676EB5-2157-353E-226C-D14A82A5A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8175" y="4221163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6" name="Line 16">
            <a:extLst>
              <a:ext uri="{FF2B5EF4-FFF2-40B4-BE49-F238E27FC236}">
                <a16:creationId xmlns:a16="http://schemas.microsoft.com/office/drawing/2014/main" id="{E456E84A-39B1-D4C7-1163-F28BE9C849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4437063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7" name="Line 17">
            <a:extLst>
              <a:ext uri="{FF2B5EF4-FFF2-40B4-BE49-F238E27FC236}">
                <a16:creationId xmlns:a16="http://schemas.microsoft.com/office/drawing/2014/main" id="{7CA75E0C-CD1D-2E70-A21D-15A54A5C2B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963" y="4437063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8" name="Line 18">
            <a:extLst>
              <a:ext uri="{FF2B5EF4-FFF2-40B4-BE49-F238E27FC236}">
                <a16:creationId xmlns:a16="http://schemas.microsoft.com/office/drawing/2014/main" id="{8FA55DC7-9A1A-78C1-4991-9E0CB0D988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4868863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59" name="Line 19">
            <a:extLst>
              <a:ext uri="{FF2B5EF4-FFF2-40B4-BE49-F238E27FC236}">
                <a16:creationId xmlns:a16="http://schemas.microsoft.com/office/drawing/2014/main" id="{4944290F-F8F8-FBE6-59C2-584804DCD1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5150" y="4868863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60" name="Line 20">
            <a:extLst>
              <a:ext uri="{FF2B5EF4-FFF2-40B4-BE49-F238E27FC236}">
                <a16:creationId xmlns:a16="http://schemas.microsoft.com/office/drawing/2014/main" id="{4FA67025-5BF5-888F-EA03-198A9D7181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963" y="5157788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61" name="Line 21">
            <a:extLst>
              <a:ext uri="{FF2B5EF4-FFF2-40B4-BE49-F238E27FC236}">
                <a16:creationId xmlns:a16="http://schemas.microsoft.com/office/drawing/2014/main" id="{0CE87264-D8DC-891E-08B0-67005646EA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5150" y="5373688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62" name="Line 22">
            <a:extLst>
              <a:ext uri="{FF2B5EF4-FFF2-40B4-BE49-F238E27FC236}">
                <a16:creationId xmlns:a16="http://schemas.microsoft.com/office/drawing/2014/main" id="{14646FF4-E311-794A-E4AE-4C8CCA6BB3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5150" y="5445125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63" name="Line 23">
            <a:extLst>
              <a:ext uri="{FF2B5EF4-FFF2-40B4-BE49-F238E27FC236}">
                <a16:creationId xmlns:a16="http://schemas.microsoft.com/office/drawing/2014/main" id="{65C74208-F2C5-2EC0-53F0-8CA9BA6B5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5734050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64" name="Line 24">
            <a:extLst>
              <a:ext uri="{FF2B5EF4-FFF2-40B4-BE49-F238E27FC236}">
                <a16:creationId xmlns:a16="http://schemas.microsoft.com/office/drawing/2014/main" id="{E9A2F2CC-155A-16A6-3ABC-52D8D9B149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963" y="5805488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65" name="Line 25">
            <a:extLst>
              <a:ext uri="{FF2B5EF4-FFF2-40B4-BE49-F238E27FC236}">
                <a16:creationId xmlns:a16="http://schemas.microsoft.com/office/drawing/2014/main" id="{0A9449A5-F0FE-0310-7B2E-E1873A9EE14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963" y="3357563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66" name="Line 26">
            <a:extLst>
              <a:ext uri="{FF2B5EF4-FFF2-40B4-BE49-F238E27FC236}">
                <a16:creationId xmlns:a16="http://schemas.microsoft.com/office/drawing/2014/main" id="{685E61FA-BF45-D04D-2441-5F2300B1235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963" y="3429000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67" name="Line 27">
            <a:extLst>
              <a:ext uri="{FF2B5EF4-FFF2-40B4-BE49-F238E27FC236}">
                <a16:creationId xmlns:a16="http://schemas.microsoft.com/office/drawing/2014/main" id="{E9322A77-BD7E-9915-ABC0-1B09BB5C7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8175" y="3429000"/>
            <a:ext cx="86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0CB3632-2CE7-DACA-0FF8-D6F5BB950F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What is DNA Profiling?</a:t>
            </a:r>
            <a:endParaRPr lang="en-GB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3487613-C0F5-EE53-69D7-F0FFC3FCC7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IE" altLang="en-US"/>
              <a:t>   </a:t>
            </a:r>
          </a:p>
          <a:p>
            <a:pPr>
              <a:buFont typeface="Wingdings" panose="05000000000000000000" pitchFamily="2" charset="2"/>
              <a:buNone/>
            </a:pPr>
            <a:endParaRPr lang="en-IE" altLang="en-US"/>
          </a:p>
          <a:p>
            <a:pPr algn="ctr">
              <a:buFont typeface="Wingdings" panose="05000000000000000000" pitchFamily="2" charset="2"/>
              <a:buNone/>
            </a:pPr>
            <a:r>
              <a:rPr lang="en-IE" altLang="en-US"/>
              <a:t>  A technique used by scientists to distinguish between individuals of the same species using only samples of their DNA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4">
            <a:extLst>
              <a:ext uri="{FF2B5EF4-FFF2-40B4-BE49-F238E27FC236}">
                <a16:creationId xmlns:a16="http://schemas.microsoft.com/office/drawing/2014/main" id="{FF905F97-97BE-04AF-FFB6-5282D5467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Famous cases</a:t>
            </a:r>
            <a:endParaRPr lang="en-GB" altLang="en-US"/>
          </a:p>
        </p:txBody>
      </p:sp>
      <p:sp>
        <p:nvSpPr>
          <p:cNvPr id="88069" name="Rectangle 5">
            <a:extLst>
              <a:ext uri="{FF2B5EF4-FFF2-40B4-BE49-F238E27FC236}">
                <a16:creationId xmlns:a16="http://schemas.microsoft.com/office/drawing/2014/main" id="{CD315046-AE27-DAD5-64BA-7E6695A9791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IE" altLang="en-US" sz="2800"/>
              <a:t>In 2002 Elizabeth Hurley used DNA profiling to prove that Steve Bing was the father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IE" altLang="en-US" sz="2800"/>
              <a:t>  of her child Damien</a:t>
            </a:r>
            <a:endParaRPr lang="en-GB" altLang="en-US" sz="2800"/>
          </a:p>
        </p:txBody>
      </p:sp>
      <p:pic>
        <p:nvPicPr>
          <p:cNvPr id="88073" name="Picture 9">
            <a:extLst>
              <a:ext uri="{FF2B5EF4-FFF2-40B4-BE49-F238E27FC236}">
                <a16:creationId xmlns:a16="http://schemas.microsoft.com/office/drawing/2014/main" id="{E47B8595-38E5-9AFD-628F-CA0A3A88FB88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1628775"/>
            <a:ext cx="3816350" cy="3816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6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401E0E5E-B89D-AF3E-BE51-6948919AF7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Famous Cases</a:t>
            </a:r>
            <a:endParaRPr lang="en-GB" alt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35318693-B41A-CA37-E92F-957E90B9C18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IE" altLang="en-US" sz="2800"/>
              <a:t>Colin Pitchfork was the first criminal caught based on DNA fingerprinting evidence. </a:t>
            </a:r>
          </a:p>
          <a:p>
            <a:r>
              <a:rPr lang="en-IE" altLang="en-US" sz="2800"/>
              <a:t>He was arrested in 1986 for the rape and murder of two girls and was sentenced in 1988. </a:t>
            </a:r>
            <a:endParaRPr lang="en-GB" altLang="en-US" sz="2800"/>
          </a:p>
        </p:txBody>
      </p:sp>
      <p:pic>
        <p:nvPicPr>
          <p:cNvPr id="49156" name="Picture 4">
            <a:extLst>
              <a:ext uri="{FF2B5EF4-FFF2-40B4-BE49-F238E27FC236}">
                <a16:creationId xmlns:a16="http://schemas.microsoft.com/office/drawing/2014/main" id="{6F35DFF7-CE86-AAA3-19F2-140044C5C8BB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6825" y="1773238"/>
            <a:ext cx="3743325" cy="4248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>
            <a:extLst>
              <a:ext uri="{FF2B5EF4-FFF2-40B4-BE49-F238E27FC236}">
                <a16:creationId xmlns:a16="http://schemas.microsoft.com/office/drawing/2014/main" id="{1E66BBFA-CBE0-E154-2B8F-3080A564AE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Famous Cases</a:t>
            </a:r>
            <a:endParaRPr lang="en-GB" altLang="en-US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BE5B2445-6EFE-1EE4-7224-B0D9495C836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IE" altLang="en-US" sz="2800"/>
              <a:t>O.J. Simpson was cleared of a double murder charge in 1994 which relied heavily on DNA evidence. </a:t>
            </a:r>
          </a:p>
          <a:p>
            <a:pPr>
              <a:lnSpc>
                <a:spcPct val="90000"/>
              </a:lnSpc>
            </a:pPr>
            <a:endParaRPr lang="en-IE" altLang="en-US" sz="2800"/>
          </a:p>
          <a:p>
            <a:pPr>
              <a:lnSpc>
                <a:spcPct val="90000"/>
              </a:lnSpc>
            </a:pPr>
            <a:r>
              <a:rPr lang="en-IE" altLang="en-US" sz="2800"/>
              <a:t>This case highlighted lab difficulties.</a:t>
            </a:r>
            <a:endParaRPr lang="en-GB" altLang="en-US" sz="2800"/>
          </a:p>
        </p:txBody>
      </p:sp>
      <p:pic>
        <p:nvPicPr>
          <p:cNvPr id="44041" name="Picture 9">
            <a:extLst>
              <a:ext uri="{FF2B5EF4-FFF2-40B4-BE49-F238E27FC236}">
                <a16:creationId xmlns:a16="http://schemas.microsoft.com/office/drawing/2014/main" id="{0998E3C7-FC87-84DB-EA40-6C82CFE65B89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6825" y="1700213"/>
            <a:ext cx="3671888" cy="3708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4403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2">
            <a:extLst>
              <a:ext uri="{FF2B5EF4-FFF2-40B4-BE49-F238E27FC236}">
                <a16:creationId xmlns:a16="http://schemas.microsoft.com/office/drawing/2014/main" id="{F5BB026C-A027-EE01-2BDF-09A4AE45D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>
            <a:extLst>
              <a:ext uri="{FF2B5EF4-FFF2-40B4-BE49-F238E27FC236}">
                <a16:creationId xmlns:a16="http://schemas.microsoft.com/office/drawing/2014/main" id="{CF56FAEE-A23F-E8D3-DBFA-374047BAB9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Who Invented it?</a:t>
            </a:r>
            <a:endParaRPr lang="en-GB" altLang="en-US"/>
          </a:p>
        </p:txBody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AAE20EA6-86D7-1084-683E-8BE4BCA52BE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IE" altLang="en-US" sz="2800"/>
              <a:t>The process of DNA fingerprinting was invented by Alec Jeffreys at the University of Leicester in 1985. </a:t>
            </a:r>
          </a:p>
          <a:p>
            <a:pPr>
              <a:buFont typeface="Wingdings" panose="05000000000000000000" pitchFamily="2" charset="2"/>
              <a:buNone/>
            </a:pPr>
            <a:endParaRPr lang="en-IE" altLang="en-US" sz="2800"/>
          </a:p>
          <a:p>
            <a:r>
              <a:rPr lang="en-IE" altLang="en-US" sz="2800"/>
              <a:t>He was knighted in 1994.</a:t>
            </a:r>
            <a:endParaRPr lang="en-GB" altLang="en-US" sz="2800"/>
          </a:p>
        </p:txBody>
      </p:sp>
      <p:pic>
        <p:nvPicPr>
          <p:cNvPr id="50185" name="Picture 9">
            <a:extLst>
              <a:ext uri="{FF2B5EF4-FFF2-40B4-BE49-F238E27FC236}">
                <a16:creationId xmlns:a16="http://schemas.microsoft.com/office/drawing/2014/main" id="{FEA83EDB-6E18-7DD7-1A9C-AAD19BABDA2F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1844675"/>
            <a:ext cx="3240088" cy="37449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0A0067DF-1E98-4B81-E559-3BC6FD37D1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Stages of DNA Profiling</a:t>
            </a:r>
            <a:endParaRPr lang="en-GB" altLang="en-US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D8FCA12E-2D83-2CF6-5EED-B1221D37F24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IE" altLang="en-US" sz="2400" b="1"/>
              <a:t>Stage 1</a:t>
            </a:r>
            <a:r>
              <a:rPr lang="en-IE" altLang="en-US" sz="2400"/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IE" altLang="en-US" sz="2400"/>
              <a:t>  Cells are broken down</a:t>
            </a:r>
          </a:p>
          <a:p>
            <a:pPr>
              <a:buFont typeface="Wingdings" panose="05000000000000000000" pitchFamily="2" charset="2"/>
              <a:buNone/>
            </a:pPr>
            <a:r>
              <a:rPr lang="en-IE" altLang="en-US" sz="2400"/>
              <a:t>  to release DNA</a:t>
            </a:r>
          </a:p>
          <a:p>
            <a:pPr>
              <a:buFont typeface="Wingdings" panose="05000000000000000000" pitchFamily="2" charset="2"/>
              <a:buNone/>
            </a:pPr>
            <a:endParaRPr lang="en-IE" altLang="en-US" sz="2400"/>
          </a:p>
          <a:p>
            <a:pPr>
              <a:buFont typeface="Wingdings" panose="05000000000000000000" pitchFamily="2" charset="2"/>
              <a:buNone/>
            </a:pPr>
            <a:r>
              <a:rPr lang="en-IE" altLang="en-US" sz="2400"/>
              <a:t>  If only a small amount of DNA is available it can be amplified using the polymerase chain reaction (PCR)</a:t>
            </a:r>
            <a:endParaRPr lang="en-GB" altLang="en-US" sz="2400"/>
          </a:p>
        </p:txBody>
      </p:sp>
      <p:pic>
        <p:nvPicPr>
          <p:cNvPr id="59399" name="Picture 7">
            <a:extLst>
              <a:ext uri="{FF2B5EF4-FFF2-40B4-BE49-F238E27FC236}">
                <a16:creationId xmlns:a16="http://schemas.microsoft.com/office/drawing/2014/main" id="{F369328A-D0C3-C148-19E9-C6E245C3C30B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1844675"/>
            <a:ext cx="3382963" cy="3816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4E702B79-0F42-FD01-F42F-5C49EE50F6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Stages of DNA Profiling </a:t>
            </a:r>
            <a:endParaRPr lang="en-GB" altLang="en-US"/>
          </a:p>
        </p:txBody>
      </p:sp>
      <p:sp>
        <p:nvSpPr>
          <p:cNvPr id="62471" name="Rectangle 7">
            <a:extLst>
              <a:ext uri="{FF2B5EF4-FFF2-40B4-BE49-F238E27FC236}">
                <a16:creationId xmlns:a16="http://schemas.microsoft.com/office/drawing/2014/main" id="{F802451E-B0BF-D592-9DD2-FC7229C248F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IE" altLang="en-US" sz="2400" b="1"/>
              <a:t>Step 2: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IE" altLang="en-US" sz="2400"/>
              <a:t> The DNA is cut into fragments using </a:t>
            </a:r>
            <a:r>
              <a:rPr lang="en-IE" altLang="en-US" sz="2400" b="1"/>
              <a:t>restriction enzymes</a:t>
            </a:r>
            <a:r>
              <a:rPr lang="en-IE" altLang="en-US" sz="240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IE" altLang="en-US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IE" altLang="en-US" sz="2400"/>
              <a:t>Each restriction enzyme cuts DNA at a specific base sequence.</a:t>
            </a:r>
            <a:endParaRPr lang="en-GB" altLang="en-US" sz="2400"/>
          </a:p>
        </p:txBody>
      </p:sp>
      <p:pic>
        <p:nvPicPr>
          <p:cNvPr id="62475" name="Picture 11">
            <a:extLst>
              <a:ext uri="{FF2B5EF4-FFF2-40B4-BE49-F238E27FC236}">
                <a16:creationId xmlns:a16="http://schemas.microsoft.com/office/drawing/2014/main" id="{3138153A-0F2A-B52E-6C9B-88B3FCA57F39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4221163"/>
            <a:ext cx="7488237" cy="1512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2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2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831DE2F3-9F24-C81D-FED4-A05D1B792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Stages of DNA Profiling</a:t>
            </a:r>
            <a:endParaRPr lang="en-GB" altLang="en-US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0F9D390C-E6EF-EC10-554A-465336D9E5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altLang="en-US"/>
              <a:t>The sections of DNA that are cut out are called </a:t>
            </a:r>
            <a:r>
              <a:rPr lang="en-IE" altLang="en-US" b="1"/>
              <a:t>restriction fragments. </a:t>
            </a:r>
          </a:p>
          <a:p>
            <a:pPr>
              <a:buFont typeface="Wingdings" panose="05000000000000000000" pitchFamily="2" charset="2"/>
              <a:buNone/>
            </a:pPr>
            <a:endParaRPr lang="en-IE" altLang="en-US" b="1"/>
          </a:p>
          <a:p>
            <a:r>
              <a:rPr lang="en-IE" altLang="en-US"/>
              <a:t>This yields thousands of restriction fragments of all different sizes because the base sequences being cut may be far apart (long fragment) or close together (short fragment).</a:t>
            </a:r>
            <a:endParaRPr lang="en-GB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A7DE10F3-E3F5-EC84-0A22-4D47A5E732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Stages of DNA Profiling</a:t>
            </a:r>
            <a:endParaRPr lang="en-GB" altLang="en-US"/>
          </a:p>
        </p:txBody>
      </p:sp>
      <p:sp>
        <p:nvSpPr>
          <p:cNvPr id="67588" name="Rectangle 4">
            <a:extLst>
              <a:ext uri="{FF2B5EF4-FFF2-40B4-BE49-F238E27FC236}">
                <a16:creationId xmlns:a16="http://schemas.microsoft.com/office/drawing/2014/main" id="{155EFE0E-2FE5-2792-30B9-DF1DA13F31B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IE" altLang="en-US" sz="2800" b="1"/>
              <a:t>Stage 3:</a:t>
            </a:r>
          </a:p>
          <a:p>
            <a:pPr>
              <a:lnSpc>
                <a:spcPct val="90000"/>
              </a:lnSpc>
            </a:pPr>
            <a:r>
              <a:rPr lang="en-IE" altLang="en-US" sz="2800"/>
              <a:t>Fragments are separated on the basis of size using a process called </a:t>
            </a:r>
            <a:r>
              <a:rPr lang="en-IE" altLang="en-US" sz="2800" u="sng"/>
              <a:t>gel electrophoresis.</a:t>
            </a:r>
          </a:p>
          <a:p>
            <a:pPr>
              <a:lnSpc>
                <a:spcPct val="90000"/>
              </a:lnSpc>
            </a:pPr>
            <a:r>
              <a:rPr lang="en-IE" altLang="en-US" sz="2800"/>
              <a:t>DNA fragments are injected into wells and an electric current is applied along the gel. </a:t>
            </a:r>
          </a:p>
          <a:p>
            <a:pPr>
              <a:lnSpc>
                <a:spcPct val="90000"/>
              </a:lnSpc>
            </a:pPr>
            <a:endParaRPr lang="en-GB" altLang="en-US" sz="2800" u="sng"/>
          </a:p>
        </p:txBody>
      </p:sp>
      <p:pic>
        <p:nvPicPr>
          <p:cNvPr id="67592" name="Picture 8">
            <a:extLst>
              <a:ext uri="{FF2B5EF4-FFF2-40B4-BE49-F238E27FC236}">
                <a16:creationId xmlns:a16="http://schemas.microsoft.com/office/drawing/2014/main" id="{BD6E7EFC-8F9E-8445-746A-434BDD410D93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700213"/>
            <a:ext cx="4025900" cy="4249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D1953C5A-FB64-954F-C459-F463BF823D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Stages of DNA Profiling</a:t>
            </a:r>
            <a:endParaRPr lang="en-GB" altLang="en-US"/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44FC0CF1-1D96-72B8-E46C-145AA71EE6F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IE" altLang="en-US" sz="2800"/>
              <a:t> DNA is negatively charged so it is attracted to the positive end of the gel.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IE" altLang="en-US" sz="2800"/>
              <a:t>The shorter DNA fragments move faster than the longer fragments.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IE" altLang="en-US" sz="2800"/>
              <a:t>DNA is separated on basis of size.</a:t>
            </a:r>
            <a:endParaRPr lang="en-GB" altLang="en-US" sz="2800"/>
          </a:p>
        </p:txBody>
      </p:sp>
      <p:pic>
        <p:nvPicPr>
          <p:cNvPr id="69640" name="Picture 8">
            <a:extLst>
              <a:ext uri="{FF2B5EF4-FFF2-40B4-BE49-F238E27FC236}">
                <a16:creationId xmlns:a16="http://schemas.microsoft.com/office/drawing/2014/main" id="{6EF7B5F1-2F30-2257-F016-12CCAF0A29A6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62500" y="1628775"/>
            <a:ext cx="3986213" cy="4243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0758DB8A-515A-CA62-3B72-578FD22CE4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Stages of DNA Profiling</a:t>
            </a:r>
            <a:endParaRPr lang="en-GB" altLang="en-US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FD733842-B29D-4F34-2563-9DFB1FC9246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IE" altLang="en-US" sz="2800"/>
              <a:t>A radioactive material is added which combines with the DNA fragments to produce a fluorescent image.</a:t>
            </a:r>
          </a:p>
          <a:p>
            <a:r>
              <a:rPr lang="en-IE" altLang="en-US" sz="2800"/>
              <a:t>A photographic copy of the DNA bands is obtained.</a:t>
            </a:r>
            <a:endParaRPr lang="en-GB" altLang="en-US" sz="2800"/>
          </a:p>
        </p:txBody>
      </p:sp>
      <p:pic>
        <p:nvPicPr>
          <p:cNvPr id="71688" name="Picture 8">
            <a:extLst>
              <a:ext uri="{FF2B5EF4-FFF2-40B4-BE49-F238E27FC236}">
                <a16:creationId xmlns:a16="http://schemas.microsoft.com/office/drawing/2014/main" id="{7C4F387A-3E87-AA1A-EC72-0E41497D064C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9700" y="1773238"/>
            <a:ext cx="3455988" cy="3887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290</TotalTime>
  <Words>778</Words>
  <Application>Microsoft Office PowerPoint</Application>
  <PresentationFormat>On-screen Show (4:3)</PresentationFormat>
  <Paragraphs>122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Times New Roman</vt:lpstr>
      <vt:lpstr>Verdana</vt:lpstr>
      <vt:lpstr>Wingdings</vt:lpstr>
      <vt:lpstr>Cliff</vt:lpstr>
      <vt:lpstr>DNA Profiling</vt:lpstr>
      <vt:lpstr>What is DNA Profiling?</vt:lpstr>
      <vt:lpstr>Who Invented it?</vt:lpstr>
      <vt:lpstr>Stages of DNA Profiling</vt:lpstr>
      <vt:lpstr>Stages of DNA Profiling </vt:lpstr>
      <vt:lpstr>Stages of DNA Profiling</vt:lpstr>
      <vt:lpstr>Stages of DNA Profiling</vt:lpstr>
      <vt:lpstr>Stages of DNA Profiling</vt:lpstr>
      <vt:lpstr>Stages of DNA Profiling</vt:lpstr>
      <vt:lpstr>Stages of DNA Profiling</vt:lpstr>
      <vt:lpstr>Uses of DNA Profiling</vt:lpstr>
      <vt:lpstr>Crime</vt:lpstr>
      <vt:lpstr>Biological materials used for DNA profiling</vt:lpstr>
      <vt:lpstr>DNA Profiling can solve crimes</vt:lpstr>
      <vt:lpstr>Example</vt:lpstr>
      <vt:lpstr>Was the suspect at the crime scene?</vt:lpstr>
      <vt:lpstr>Solving Medical Problems</vt:lpstr>
      <vt:lpstr>Example: A Paternity Test</vt:lpstr>
      <vt:lpstr>Is this man the father of the child?</vt:lpstr>
      <vt:lpstr>Famous cases</vt:lpstr>
      <vt:lpstr>Famous Cases</vt:lpstr>
      <vt:lpstr>Famous Cases</vt:lpstr>
      <vt:lpstr>PowerPoint Presentation</vt:lpstr>
    </vt:vector>
  </TitlesOfParts>
  <Company>DCU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 Electrophoresis</dc:title>
  <dc:creator>nctcc</dc:creator>
  <cp:lastModifiedBy>Nayan GRIFFITHS</cp:lastModifiedBy>
  <cp:revision>15</cp:revision>
  <dcterms:created xsi:type="dcterms:W3CDTF">2006-07-28T15:37:53Z</dcterms:created>
  <dcterms:modified xsi:type="dcterms:W3CDTF">2023-03-14T11:17:43Z</dcterms:modified>
</cp:coreProperties>
</file>