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362" r:id="rId2"/>
    <p:sldId id="256" r:id="rId3"/>
    <p:sldId id="312" r:id="rId4"/>
    <p:sldId id="361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311" r:id="rId18"/>
    <p:sldId id="292" r:id="rId19"/>
    <p:sldId id="293" r:id="rId20"/>
    <p:sldId id="294" r:id="rId21"/>
    <p:sldId id="295" r:id="rId22"/>
    <p:sldId id="297" r:id="rId23"/>
    <p:sldId id="355" r:id="rId24"/>
    <p:sldId id="298" r:id="rId25"/>
    <p:sldId id="303" r:id="rId26"/>
    <p:sldId id="299" r:id="rId27"/>
    <p:sldId id="302" r:id="rId28"/>
    <p:sldId id="301" r:id="rId29"/>
    <p:sldId id="304" r:id="rId30"/>
    <p:sldId id="305" r:id="rId31"/>
    <p:sldId id="307" r:id="rId32"/>
    <p:sldId id="308" r:id="rId33"/>
    <p:sldId id="309" r:id="rId34"/>
    <p:sldId id="315" r:id="rId35"/>
    <p:sldId id="310" r:id="rId36"/>
    <p:sldId id="317" r:id="rId37"/>
    <p:sldId id="313" r:id="rId38"/>
    <p:sldId id="314" r:id="rId39"/>
    <p:sldId id="318" r:id="rId40"/>
    <p:sldId id="320" r:id="rId41"/>
    <p:sldId id="306" r:id="rId42"/>
    <p:sldId id="321" r:id="rId43"/>
    <p:sldId id="322" r:id="rId44"/>
    <p:sldId id="323" r:id="rId45"/>
    <p:sldId id="324" r:id="rId46"/>
    <p:sldId id="325" r:id="rId47"/>
    <p:sldId id="326" r:id="rId48"/>
    <p:sldId id="328" r:id="rId49"/>
    <p:sldId id="329" r:id="rId50"/>
    <p:sldId id="327" r:id="rId51"/>
    <p:sldId id="357" r:id="rId52"/>
    <p:sldId id="358" r:id="rId53"/>
    <p:sldId id="330" r:id="rId54"/>
    <p:sldId id="331" r:id="rId55"/>
    <p:sldId id="360" r:id="rId56"/>
    <p:sldId id="332" r:id="rId57"/>
    <p:sldId id="333" r:id="rId58"/>
    <p:sldId id="334" r:id="rId59"/>
    <p:sldId id="359" r:id="rId60"/>
    <p:sldId id="337" r:id="rId61"/>
    <p:sldId id="335" r:id="rId62"/>
    <p:sldId id="336" r:id="rId63"/>
    <p:sldId id="342" r:id="rId64"/>
    <p:sldId id="338" r:id="rId65"/>
    <p:sldId id="343" r:id="rId66"/>
    <p:sldId id="344" r:id="rId67"/>
    <p:sldId id="345" r:id="rId68"/>
    <p:sldId id="346" r:id="rId69"/>
    <p:sldId id="339" r:id="rId70"/>
    <p:sldId id="340" r:id="rId71"/>
    <p:sldId id="341" r:id="rId72"/>
    <p:sldId id="347" r:id="rId73"/>
    <p:sldId id="349" r:id="rId74"/>
    <p:sldId id="350" r:id="rId75"/>
    <p:sldId id="351" r:id="rId76"/>
    <p:sldId id="354" r:id="rId77"/>
    <p:sldId id="352" r:id="rId78"/>
    <p:sldId id="348" r:id="rId79"/>
    <p:sldId id="363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00"/>
    <a:srgbClr val="FF0000"/>
    <a:srgbClr val="CC99FF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0878" autoAdjust="0"/>
  </p:normalViewPr>
  <p:slideViewPr>
    <p:cSldViewPr>
      <p:cViewPr varScale="1">
        <p:scale>
          <a:sx n="99" d="100"/>
          <a:sy n="99" d="100"/>
        </p:scale>
        <p:origin x="4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647058A0-9903-4AD3-EE06-47666B2734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49B08321-886E-A2AB-DFC9-015F750649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28004" name="Rectangle 4">
            <a:extLst>
              <a:ext uri="{FF2B5EF4-FFF2-40B4-BE49-F238E27FC236}">
                <a16:creationId xmlns:a16="http://schemas.microsoft.com/office/drawing/2014/main" id="{0184D749-2B0D-345C-7238-7F8B707481F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8005" name="Rectangle 5">
            <a:extLst>
              <a:ext uri="{FF2B5EF4-FFF2-40B4-BE49-F238E27FC236}">
                <a16:creationId xmlns:a16="http://schemas.microsoft.com/office/drawing/2014/main" id="{D5B89806-814F-D7C1-E163-BA5D96B648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28006" name="Rectangle 6">
            <a:extLst>
              <a:ext uri="{FF2B5EF4-FFF2-40B4-BE49-F238E27FC236}">
                <a16:creationId xmlns:a16="http://schemas.microsoft.com/office/drawing/2014/main" id="{70F84CC1-D38B-7AC9-74E1-D570603AED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28007" name="Rectangle 7">
            <a:extLst>
              <a:ext uri="{FF2B5EF4-FFF2-40B4-BE49-F238E27FC236}">
                <a16:creationId xmlns:a16="http://schemas.microsoft.com/office/drawing/2014/main" id="{64D718A8-D302-047D-8BA1-2F09B3CD7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613BD18-4933-43B9-A3D8-F0FF87E76F8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3C3919-88BA-85A0-6A83-A9D3C5FD8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DA250-C7C1-48AA-BCD4-918B9C0653C7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4566CF5B-3DC2-BBFF-C2EF-69455EEAF8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2632BE56-4B1F-D624-F429-4D81E32D3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55D548-38BB-F38D-69CF-F340FBA8FD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1D3C1-20E1-494D-8D64-15CA95270B62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D546BFD4-1301-0A75-F1D0-9806323298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11121856-AC96-E4E5-2F86-39B068AA0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8691089-C341-F6B6-9C87-77D73EFE54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AEAC01-951B-4B3A-B7CB-7852ACDE2687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A0EFB0FB-CCFD-B453-CB64-84ECE7CCEE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E117062D-0539-6E30-E853-9537B9CBC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A3838C-6B8C-715B-D0F7-ED837315C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8F2B2-28AE-4C7D-B72A-B6BA162C6820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C2C41DD7-2D05-4D4E-F887-D9B218A05F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E3A9B711-5F75-D4B2-6931-D16BBCB12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99E899-1FE9-A759-F080-1495DF191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8DDCF-37DE-4F75-9849-D3FCE31A053C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5272B745-B2D7-BF48-96C7-A12D92EC1D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9CD5DB29-97E4-9964-4A55-10FBB6D2D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A32A8EB-A384-47F9-FBB9-EE5BDF865E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12695-1EDA-4CE2-B1CB-A326788EDC58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840FDE87-4A19-8A91-B8BB-E538C56CEE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DBAE2DF4-1E5A-6620-F5BC-92B42F762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831A63-50D3-6EC2-59F6-D70A1ECA6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8B365-BEF5-48D6-BB0C-FAC7D24F76CA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73780EFB-05D9-202C-4DBF-9120FDA12F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EE44DA55-1E51-ADE8-7355-9CBEEF1BE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489A7D5-9993-3CF9-C597-7B65C7CF2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0918F-54A1-4732-A0C2-21617A003EBF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DB70F273-84BD-970D-8AF0-85B4C90B5A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8D03637A-A2DD-D182-E88C-8807A369F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E499E10-EA76-CE42-B7BF-3B4CBAD3FA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63017-10AB-4F36-A915-F64478E21B09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A324CD7A-5997-FBED-C41A-12994EE240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015D19D3-CA89-7E3D-F408-E0E3E78E0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C959C46-8FC6-D23B-1953-AFCA50732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391EA-2063-4205-BE21-2C46A8248CCB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BF69C120-1C86-D8AD-C0A4-56A2C4B234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EB71F7E9-025B-6814-C20D-0C9FCA953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DDC4F51-C9E4-BD7B-1B65-5ECB718638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9D75D-E3C3-4288-B911-C0C0F75E00C0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F09FAB2F-8E75-BB61-F607-3D85875E5D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5592663F-B0FC-3638-147A-D9AA5014E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44B1565-0955-2D6B-FE6C-7BA1BD398A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6F059-5C13-4167-B829-A2ED5498D597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72620649-B3F6-0569-D501-ED38D50CC8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F584A64-5E96-4FC8-12F2-7F099CE39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30F1470-6D59-C549-054C-837F29A1B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4DE53-0EE5-407C-B0B4-11833689CEFC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990A038C-AE99-9DE4-5D4A-D849009849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05D874A6-5F38-DE2B-737A-D620C11FD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02AE71-2555-054A-E84C-BC552CA75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C3827-A895-402C-B056-AA73848DDB96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7B45C693-3D55-5A66-8FB3-7C20CD57B9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A422A513-96DD-2368-72BF-DF4DCBC9E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A5ED8E-6240-D814-DD45-D505173A8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615B5-3349-41C9-890B-2FFA5C62935F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725A4EE5-1393-257E-4FE9-258C69064D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095FD90D-EA77-D767-2CA9-30C5FB28E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2DA2353-D603-12BC-A8AE-705AA2BE24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52496-A308-4A51-989D-BF0699E4124A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BC2DFD3A-0B79-5AC2-3A73-70B593EC22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8F9F4C91-AFA7-3AFD-0E5F-2A134BC49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5D4047-C0AE-B9EF-0E7A-44225EBE0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55D64-3226-4959-9D99-155EA143D76C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4FCE5900-41B9-8831-BFC5-15293326CE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CEB76514-3AA6-900A-5895-D6754C31C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6CA2F7E-7D50-9628-F192-26A76B7565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3952A-1500-427F-93C1-AE32C292ABFE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510AFEE7-9442-F15D-98FF-EC0163002C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69CF22FC-C51F-A1C2-D0C0-B53C1EE35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822C5B7-749B-3469-25BC-9732E3215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3D4C4-3054-4C4E-B1D6-AC67908304E5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A55F24A9-7584-1722-B9A4-2D82012431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ACE18F8A-8118-43D8-3D24-AC5BE3DEE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BA4AF6-4583-44B7-0F51-C140FC6A58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23ECB-EDB0-49E2-B024-68C785F6CEEB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988DB3BB-1B28-3269-EF06-24CE5908A1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500C68F1-899E-D267-564A-B999B63D6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3936DBA-396E-4976-D161-DB35E74DDB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EB1DF-F18F-4B7A-9A15-14686AE47955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1E17E949-1544-3CA4-D0A4-5ADA4A0686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A128BB2E-6EEA-70EC-4C17-9CB827D86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CAF0C68-3332-C02C-F375-5164A6331C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FD468-D3D9-420F-ACC9-9937FDBEDF3E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BDDF1CEF-DD84-B347-AAF7-4DDA1DC9D1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5A5A8DA6-CED0-4CE8-CBC8-65F57A30D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9FBBB34-A444-EA51-BA8F-293833C207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814F4-84E3-416F-BC63-F5032B3E233A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10606ED6-8C0F-6C5C-5C9B-762B05ACDE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1186A167-FA16-0923-DECB-6F3DC9083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25B274-1F8E-5AB2-B66B-10AB01241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09E30-5DB4-4782-80D4-EF506C76E507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2CFE0CA7-AAFC-2B1D-E6C6-80AF74202A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F72099AE-2B40-538D-833C-800F5C3DE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62E873A-17CC-3B04-F257-2DDECE3C0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9B020-E0E0-4E2E-B2E3-A943CB41C35C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744E71A7-8792-AD86-5278-B9616CA01F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6120BE3C-0DC5-041E-6FD4-FB41856DE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6100AB-2CF5-B9E0-C064-B59F7D1968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86A96-A8B6-49A2-A757-6078093D7658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BE05260C-8CF6-1A97-3964-82CBC41EE8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D17F3159-B2DE-6C25-0619-C71451E29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CF138CF-5BCF-8B7E-B282-AED988838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58191-56D1-4552-8811-83A2BD923D1B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C2CAB8CE-AB3D-C020-A679-DEB5AFD4BB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8A798E3-B74A-6782-E359-1C7EF77BC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C5C2575-8B41-16E1-2F44-ED7A2A2365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D8DF0-8DFB-4227-AEBD-3A0F3C07BC64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65F0E73F-70DC-5872-DE75-C1A13DDF26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8EB9D471-191A-7151-A2D8-EE15BE67D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44CEE34-7AED-B49B-C403-D821E104D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A448C-4642-47D5-A336-B4E22462FB16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1BFB7FFF-895E-71F5-E212-6129AEB227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136F95DA-C417-2F24-C870-F979F4504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EFEC8A2-49EE-001F-2BEF-5C545954E6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CAC2C-63D6-40C0-B239-249F4D4B965A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E5B38A92-8870-CEC4-B7BC-D2D78EE586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40110CC-7489-36C0-07AA-D2F9DC53B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AC7B0B1-305E-8A3F-72FF-6D7B5C15F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1E0CF-4EEE-4205-A4EF-0189C490ED5F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FB37B458-7B8A-AD3D-2E97-C80CE4A42B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858CAE43-825A-B6B9-EF34-A25FB29AD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93015D8-12C6-216A-6768-20CFEBEA4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E4FEB-645F-41F3-8C4C-2F8B854FB355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E44E37E6-6774-1E29-CCF6-9D17C68696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4FF1113B-F6EF-0B47-FA5E-911F94EEA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FA895E3-FE6C-62C4-B408-125EAB65F7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7CBD9-1540-4FAB-8302-3E6531012072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260EB401-3CE9-7D3D-487D-82C5312DDE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E16FC843-A0A5-43C2-2A7F-FE0474259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D305984-00D7-B199-CCC2-578608FCF6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B2284-7366-4B81-AB8E-AE84A27BA583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183C41DE-8099-3EE5-54BC-0FE2397D3A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132375F-119B-FE7F-E544-EEBC016C2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0EDC393-7BD9-28EE-2F7C-E821E4482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D63BB-6B8F-49F4-AA8A-0007093A102F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573708D7-6CC6-369C-8D4A-1728B436C8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6A3AD877-EE2A-A111-A343-C4F0D8B18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5C1552-0B9C-2D9E-144B-83C005423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49664-AEF5-4827-84BB-E8C9726D622F}" type="slidenum">
              <a:rPr lang="en-GB" altLang="en-US"/>
              <a:pPr/>
              <a:t>41</a:t>
            </a:fld>
            <a:endParaRPr lang="en-GB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FFB080D7-A217-6365-A9C1-8BCC847889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3AEA4B91-E27A-CCDD-8F01-CAC1C4786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A92B2C-D16C-5C45-B34E-7716D3ECB2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A1F7C-357E-48C4-BDBD-CCBF4338E645}" type="slidenum">
              <a:rPr lang="en-GB" altLang="en-US"/>
              <a:pPr/>
              <a:t>42</a:t>
            </a:fld>
            <a:endParaRPr lang="en-GB" altLang="en-US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123C1853-D3EC-1728-EF03-6120DED4A9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B1513F54-DC54-D238-7E46-551D9FCC4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1959FE-9A4D-5897-60F8-5AA113C8D9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68D79-5A82-47DE-AEF7-2741E284EE5E}" type="slidenum">
              <a:rPr lang="en-GB" altLang="en-US"/>
              <a:pPr/>
              <a:t>43</a:t>
            </a:fld>
            <a:endParaRPr lang="en-GB" altLang="en-US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89865D8F-8C04-1DAC-110A-64FFA4B619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E173991D-7947-BC88-E38F-108DEB4B0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7F275E-DD09-1B56-B08F-6FF95DE366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A5648-140F-4367-8879-3434CA3C3957}" type="slidenum">
              <a:rPr lang="en-GB" altLang="en-US"/>
              <a:pPr/>
              <a:t>44</a:t>
            </a:fld>
            <a:endParaRPr lang="en-GB" altLang="en-US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39239B39-B5FF-CE9E-D95D-0A35C75D10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8D214D2C-A7DC-4AC8-8985-FF8569FF8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45B85C-7FCF-35FD-7646-83CC6C5DA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DB88B-7A66-4100-86ED-F5B3ABBD4D1C}" type="slidenum">
              <a:rPr lang="en-GB" altLang="en-US"/>
              <a:pPr/>
              <a:t>45</a:t>
            </a:fld>
            <a:endParaRPr lang="en-GB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EF5D9824-B287-4CA6-1CB3-B7E6C162E5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4DACF103-2EAD-605A-CB6E-15E4B8EBF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CCA5ACD-48EC-F741-2AFA-32BA35A06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16DDA-55D5-402C-8B33-2717146D8AAB}" type="slidenum">
              <a:rPr lang="en-GB" altLang="en-US"/>
              <a:pPr/>
              <a:t>46</a:t>
            </a:fld>
            <a:endParaRPr lang="en-GB" altLang="en-US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6B1047A5-07F2-D52A-D9DA-685E16A6C3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1CFF7E2B-93CD-9427-616A-4AFE70BC2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7C6551B-D4E2-5746-5DBA-DB88551105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67C274-1F54-45E8-803B-CF3CA2180DE8}" type="slidenum">
              <a:rPr lang="en-GB" altLang="en-US"/>
              <a:pPr/>
              <a:t>47</a:t>
            </a:fld>
            <a:endParaRPr lang="en-GB" altLang="en-US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54C72E63-AAC2-50C7-8013-A735F3F96A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521F6D9C-EE20-04A3-DF20-5EDC09FD9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72A8ADA-A5CF-97F8-4883-506C799BB1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14AC8-5793-42C3-AD6F-FB28B2EC0434}" type="slidenum">
              <a:rPr lang="en-GB" altLang="en-US"/>
              <a:pPr/>
              <a:t>48</a:t>
            </a:fld>
            <a:endParaRPr lang="en-GB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547F04D-B66B-C714-600C-65E72E0456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59E8209B-2936-47D4-DA86-684E0899F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C2E630D-DA82-A635-7758-FF66D61CB4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D3090-420C-4A53-B224-BEED5555880B}" type="slidenum">
              <a:rPr lang="en-GB" altLang="en-US"/>
              <a:pPr/>
              <a:t>49</a:t>
            </a:fld>
            <a:endParaRPr lang="en-GB" altLang="en-US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EB607A07-46B2-0EB7-D687-D5AA87EDCB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94360BFC-D234-FBAB-978C-D6CE3A60C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E9B4791-90A6-FF19-1388-46D5DEC9E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B2159-88B7-4C26-B8ED-22FC8129254E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2ED1EF1C-D111-4DB4-CF41-01F1D970C6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E1EFE00B-3CFE-A35D-718F-5BF2DA0DC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ABA4A5F-F8A5-062E-F9E2-2A516D7F0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F4575-57B1-4AC2-A775-76E66A3BA610}" type="slidenum">
              <a:rPr lang="en-GB" altLang="en-US"/>
              <a:pPr/>
              <a:t>50</a:t>
            </a:fld>
            <a:endParaRPr lang="en-GB" altLang="en-US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53115654-D9FD-199F-8505-562FB1891F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4F4CDDA5-9998-A0DD-67D2-E97B2FC8F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CA36BE4-38E3-0C4C-6C80-FC34227F85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A01D6-7610-4863-9694-0F01D1E8A5A2}" type="slidenum">
              <a:rPr lang="en-GB" altLang="en-US"/>
              <a:pPr/>
              <a:t>51</a:t>
            </a:fld>
            <a:endParaRPr lang="en-GB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BE04FAF8-7329-4C8B-763D-39831BEC7E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4B43A6ED-B688-D8CD-F645-BC3A5C72C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DF41CFA-7F40-A441-6D36-41345FA38B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0755C-909D-46C0-AEF8-C0226103CA22}" type="slidenum">
              <a:rPr lang="en-GB" altLang="en-US"/>
              <a:pPr/>
              <a:t>52</a:t>
            </a:fld>
            <a:endParaRPr lang="en-GB" altLang="en-US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7CFD55C8-89CF-B93C-AE86-DA495AD299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1778215F-AA85-1AD6-43C9-4FA8BBFB1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4960B5-F1FA-A74D-76A7-1060082594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56130-82AB-4B6F-BA3A-4E8F23770546}" type="slidenum">
              <a:rPr lang="en-GB" altLang="en-US"/>
              <a:pPr/>
              <a:t>53</a:t>
            </a:fld>
            <a:endParaRPr lang="en-GB" altLang="en-US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6E20E535-598A-7B4F-EAE5-C7351403FB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4FBC660C-89A5-EB36-FF2A-7BD9DED6B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DD7524D-9907-7291-F794-B91F8D9956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F3DE1-017F-4C86-9FB7-17CB5BB98573}" type="slidenum">
              <a:rPr lang="en-GB" altLang="en-US"/>
              <a:pPr/>
              <a:t>54</a:t>
            </a:fld>
            <a:endParaRPr lang="en-GB" altLang="en-US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23DC1AE7-45A1-4731-8B9E-C1D475C19E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19300386-6F92-CCCC-3919-D0401AEBE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B6E3EC-CF41-F317-894C-7DC05A7BD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D1F5D-66D5-4460-95AA-3C3C7F47EE1F}" type="slidenum">
              <a:rPr lang="en-GB" altLang="en-US"/>
              <a:pPr/>
              <a:t>55</a:t>
            </a:fld>
            <a:endParaRPr lang="en-GB" altLang="en-US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D7462E29-B65C-8338-1EAE-A83ADE7285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3E53DA09-0E68-DF70-1076-293D91081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D92CCF-9DFB-FC7C-44CC-78915F9C7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FEC3D-62BF-4D45-9C59-991D11810C5A}" type="slidenum">
              <a:rPr lang="en-GB" altLang="en-US"/>
              <a:pPr/>
              <a:t>56</a:t>
            </a:fld>
            <a:endParaRPr lang="en-GB" altLang="en-US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3F5BE283-FC64-4E77-4322-6644180944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6424B665-5D0F-2413-1F4F-5E162EBCE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F20867-43C5-380D-67D7-0B381FC29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BE069-EEAC-4C72-8052-441497872BFB}" type="slidenum">
              <a:rPr lang="en-GB" altLang="en-US"/>
              <a:pPr/>
              <a:t>57</a:t>
            </a:fld>
            <a:endParaRPr lang="en-GB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478927E9-C225-0C15-767D-68A191727E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3611ABBD-620A-6646-AE7B-2E454F4D4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70E735-883B-342F-F19D-9DF987A547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470F0-A7B7-47B4-9EA0-99D752E647A6}" type="slidenum">
              <a:rPr lang="en-GB" altLang="en-US"/>
              <a:pPr/>
              <a:t>58</a:t>
            </a:fld>
            <a:endParaRPr lang="en-GB" altLang="en-US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11DD17A9-2EF8-1E73-A89D-14F1C7818D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A008B43C-B31E-9307-1D10-29FB8926F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599641-A0FC-F3D4-49C6-69F46551D5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416B5-A62A-44DA-9280-D75E7767587D}" type="slidenum">
              <a:rPr lang="en-GB" altLang="en-US"/>
              <a:pPr/>
              <a:t>59</a:t>
            </a:fld>
            <a:endParaRPr lang="en-GB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DF4A2B47-A437-9358-C627-B53FD63209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207CDE15-102A-E7C9-C0DB-5708F4F72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080D71-1F19-BEA6-63B4-04628534B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E2CC6-8686-4D15-B8AE-D7E2BA9C9E13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46270DD2-7981-DF6C-D6CF-80DBAA3DA4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428B01D5-82C9-39DC-8947-BCBD48ABD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0290035-D74B-4382-7383-13052D8FD8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C3648-B3C2-43FA-AAD4-FE62E960DA3A}" type="slidenum">
              <a:rPr lang="en-GB" altLang="en-US"/>
              <a:pPr/>
              <a:t>60</a:t>
            </a:fld>
            <a:endParaRPr lang="en-GB" altLang="en-US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3329064C-4BAE-4014-9D65-0DDAEA9D4D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4F68B242-8E5C-F68D-A5E4-403C86B5B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A7004D-E3B4-52D3-7FEC-6F677B32FD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AF78A-49BD-44A4-B895-93104546ABD1}" type="slidenum">
              <a:rPr lang="en-GB" altLang="en-US"/>
              <a:pPr/>
              <a:t>61</a:t>
            </a:fld>
            <a:endParaRPr lang="en-GB" altLang="en-US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247F6BC4-82CD-010A-12AD-1780F9C890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1ACDBFB8-3690-F9C4-4EE4-6ED5D0FB2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AA5A8A-3CCE-FEF0-201D-2E5294EC4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7CDEB-27A1-42AB-85A0-08DF25CE1788}" type="slidenum">
              <a:rPr lang="en-GB" altLang="en-US"/>
              <a:pPr/>
              <a:t>62</a:t>
            </a:fld>
            <a:endParaRPr lang="en-GB" altLang="en-US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EF135F25-759F-42AC-EB24-5267F6DBB5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D2E03FB1-6F58-95F5-D2BF-D8DA2524D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D2A9C6-8E24-4BAE-1473-7DA46B690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2DEC6-D60A-4B85-A3D0-8CF99B88F4F9}" type="slidenum">
              <a:rPr lang="en-GB" altLang="en-US"/>
              <a:pPr/>
              <a:t>63</a:t>
            </a:fld>
            <a:endParaRPr lang="en-GB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47998D28-D5A8-B894-56E4-B5C72F9808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877E21B5-10B8-24A6-E2A6-45D898757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9DCFB4-6DA2-E4EF-4F20-AAF8B90B0D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E8D7F-44B1-4501-9A22-E634556DCC56}" type="slidenum">
              <a:rPr lang="en-GB" altLang="en-US"/>
              <a:pPr/>
              <a:t>64</a:t>
            </a:fld>
            <a:endParaRPr lang="en-GB" altLang="en-US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B11A81CD-C193-D0D7-CA3C-E486E5775A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61447094-0F6F-8C47-B8A6-F25C46011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76096E-5F65-1A07-4894-086F6BFAA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6512E-8DB3-49AF-A913-A67BF068CCD2}" type="slidenum">
              <a:rPr lang="en-GB" altLang="en-US"/>
              <a:pPr/>
              <a:t>65</a:t>
            </a:fld>
            <a:endParaRPr lang="en-GB" altLang="en-US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32EEA68B-A189-CC60-800B-5313BFE638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53728CB1-A289-EFBF-79A1-E62AF126D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29F4711-FC49-BB37-70FD-DA3C2CB694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6ED65-3657-4189-8538-3A0FF95D3730}" type="slidenum">
              <a:rPr lang="en-GB" altLang="en-US"/>
              <a:pPr/>
              <a:t>66</a:t>
            </a:fld>
            <a:endParaRPr lang="en-GB" altLang="en-US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6CDEEA0C-B28D-7048-2B28-AA3678F44C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0A690D1B-C55F-5E00-F050-B489330D7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BDE32B-257C-BED0-9673-92D4B272F9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EE6DA-774D-42F0-A158-164617362470}" type="slidenum">
              <a:rPr lang="en-GB" altLang="en-US"/>
              <a:pPr/>
              <a:t>67</a:t>
            </a:fld>
            <a:endParaRPr lang="en-GB" altLang="en-US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A9FA5348-8D9A-1FCF-63A6-605E3D5D9B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6C1878C4-766E-A032-EFFE-44FCBB549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370302-7B06-75F9-D1DE-E9A01AD934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8DB69-76F2-482A-B726-3B798C36E549}" type="slidenum">
              <a:rPr lang="en-GB" altLang="en-US"/>
              <a:pPr/>
              <a:t>68</a:t>
            </a:fld>
            <a:endParaRPr lang="en-GB" altLang="en-US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021AB10B-72D8-2537-F129-C8A3FDFBCC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6341A3D5-D0D6-7395-D426-F6CC27203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0E59A8-54CB-B590-6D71-A07A81D168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22BC0-B97A-4509-9426-7AA250C3ADE5}" type="slidenum">
              <a:rPr lang="en-GB" altLang="en-US"/>
              <a:pPr/>
              <a:t>69</a:t>
            </a:fld>
            <a:endParaRPr lang="en-GB" altLang="en-US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4382A1D9-C68F-07C3-2B2F-29A5F97590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99226B1A-45ED-7170-07E7-FC73F9A48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16B55AF-3263-4095-4101-6FFE81BAE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D5FBD-A40D-4C3F-B33F-C18061F5CB34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EC904CFC-1F58-5593-F471-9B5CCFACD3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90D9F231-3842-90AE-92CB-34EF48F0B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9AA0372-D3DC-3DE6-8949-8493B3F51C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F3AC5-F394-4E92-A8B9-BFED71A03367}" type="slidenum">
              <a:rPr lang="en-GB" altLang="en-US"/>
              <a:pPr/>
              <a:t>70</a:t>
            </a:fld>
            <a:endParaRPr lang="en-GB" altLang="en-US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8EC17D5A-656C-E5A0-3C8D-DF842518E7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792EDA85-AD7A-EA63-9799-E669B8A73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EDA043-8411-01B2-2D59-AC5234D39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23E4B-F628-4499-A977-BFDB052EEA68}" type="slidenum">
              <a:rPr lang="en-GB" altLang="en-US"/>
              <a:pPr/>
              <a:t>71</a:t>
            </a:fld>
            <a:endParaRPr lang="en-GB" altLang="en-US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D24173D3-E2FF-B918-F0F7-C5A568E543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120873A9-0BAD-8AE1-19FB-922DF49FE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2903EFB-B38A-3F5D-EA2B-3B5108A69B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3B08E-3EC5-4307-B453-53F7B4EEC161}" type="slidenum">
              <a:rPr lang="en-GB" altLang="en-US"/>
              <a:pPr/>
              <a:t>72</a:t>
            </a:fld>
            <a:endParaRPr lang="en-GB" altLang="en-US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326F3421-487D-BF62-459F-C87377192D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82AF65F0-EA39-1133-A1F9-3939C36D0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12CC364-C43E-AE41-0A99-F34B7C86A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CC683-6FB0-41C7-B6B8-63E73BCB1EFE}" type="slidenum">
              <a:rPr lang="en-GB" altLang="en-US"/>
              <a:pPr/>
              <a:t>73</a:t>
            </a:fld>
            <a:endParaRPr lang="en-GB" altLang="en-US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2942A0AF-1717-2594-DE23-FD83949A73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53CD952A-4FB7-D752-202C-5A7D4779D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702191-45CD-4264-2534-6BC237FB1D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002EC-D9DE-42D7-B3D0-A632525A4C48}" type="slidenum">
              <a:rPr lang="en-GB" altLang="en-US"/>
              <a:pPr/>
              <a:t>74</a:t>
            </a:fld>
            <a:endParaRPr lang="en-GB" altLang="en-US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923F5364-ED37-7859-C8D9-A79CE381C0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B51B3BB7-05C0-CAA0-3B48-E1668AB89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4D6B933-5075-D101-B444-CA3EB1E8D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0280D-4661-431C-B36E-E2C5F9A120F0}" type="slidenum">
              <a:rPr lang="en-GB" altLang="en-US"/>
              <a:pPr/>
              <a:t>75</a:t>
            </a:fld>
            <a:endParaRPr lang="en-GB" alt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5320BA19-A74A-3AF2-73FE-2A9FE63AF2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ED92C56B-5D85-F658-62D9-D1270A969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A582F8-8561-8B67-512F-F2F7B21D1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4C6B7-21D9-4D42-BAB2-EDCB201C44D8}" type="slidenum">
              <a:rPr lang="en-GB" altLang="en-US"/>
              <a:pPr/>
              <a:t>76</a:t>
            </a:fld>
            <a:endParaRPr lang="en-GB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4CCE69EB-D455-4926-EA9A-FAA201B1D5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5B119C12-8B6C-3BD0-5964-647E34E78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A2CDDD-9D49-F1BD-E869-731D3199FA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C68BD7-C175-4DFE-8F40-E0CB64A25EF7}" type="slidenum">
              <a:rPr lang="en-GB" altLang="en-US"/>
              <a:pPr/>
              <a:t>77</a:t>
            </a:fld>
            <a:endParaRPr lang="en-GB" altLang="en-US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6E6A20E6-0862-4D4E-4E08-EAB39788E2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953D2409-C13C-F52D-EA18-61085FD36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441D0D-8EFA-E310-8B5D-F76769CDA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999A6-0B01-42AE-AFC0-88BAF89C2E17}" type="slidenum">
              <a:rPr lang="en-GB" altLang="en-US"/>
              <a:pPr/>
              <a:t>78</a:t>
            </a:fld>
            <a:endParaRPr lang="en-GB" altLang="en-US"/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8F9B8701-9645-E8BD-4114-825E03919A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1DE4C87D-5CC5-9F0B-EA5A-B02212BCF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2BA80A-1A2F-CBF5-5536-714AA4955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34339-84B6-4101-857C-A41ECBCD3CF9}" type="slidenum">
              <a:rPr lang="en-GB" altLang="en-US"/>
              <a:pPr/>
              <a:t>79</a:t>
            </a:fld>
            <a:endParaRPr lang="en-GB" altLang="en-US"/>
          </a:p>
        </p:txBody>
      </p:sp>
      <p:sp>
        <p:nvSpPr>
          <p:cNvPr id="209922" name="Slide Image Placeholder 1">
            <a:extLst>
              <a:ext uri="{FF2B5EF4-FFF2-40B4-BE49-F238E27FC236}">
                <a16:creationId xmlns:a16="http://schemas.microsoft.com/office/drawing/2014/main" id="{D5429040-D799-BE76-92A4-B4E587CCC4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09923" name="Notes Placeholder 2">
            <a:extLst>
              <a:ext uri="{FF2B5EF4-FFF2-40B4-BE49-F238E27FC236}">
                <a16:creationId xmlns:a16="http://schemas.microsoft.com/office/drawing/2014/main" id="{9255F0CC-CF73-5597-7C48-D1B92463B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09924" name="Slide Number Placeholder 3">
            <a:extLst>
              <a:ext uri="{FF2B5EF4-FFF2-40B4-BE49-F238E27FC236}">
                <a16:creationId xmlns:a16="http://schemas.microsoft.com/office/drawing/2014/main" id="{4CED5762-EC98-5181-A8D7-F1697A01D3B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6B71DBC-0A44-4EA0-8A97-FB5386677DDA}" type="slidenum">
              <a:rPr lang="en-GB" altLang="en-US" sz="1200">
                <a:latin typeface="Calibri" panose="020F0502020204030204" pitchFamily="34" charset="0"/>
                <a:cs typeface="Times New Roman" panose="02020603050405020304" pitchFamily="18" charset="0"/>
              </a:rPr>
              <a:pPr algn="r"/>
              <a:t>79</a:t>
            </a:fld>
            <a:endParaRPr lang="en-GB" altLang="en-US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D95366-3AA5-5EDC-805D-F5EB6AB0C2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DD106-1895-48A4-BEDF-A17030E5A8E6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9E6F875E-C2CE-EF2A-190E-4747A8064C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3AE202DA-8FFB-748F-0DCC-D4EC40F89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301F2B-CDB0-E08D-3553-65E6399A89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7E1B5-7F55-495C-A475-7E82C633A656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A64E417A-BCBD-92D5-F97B-6B3776B4CC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134EF04F-AE4F-970E-5820-0E85CAD77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848D-5858-1191-6D2C-6993465F2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281F9-F200-0DE9-17AE-8D9D7E90E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EEDC5-3545-DCEE-FC95-7DEAE7BF7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9FA22-B65C-3DD8-922F-1C869BF4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B1CEF-6C64-AC9F-27BB-8E889D9E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25025-06DE-4E2A-A738-E77D830AD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92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5BC3-4567-E0F2-D6C1-357D3B87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DF5B2-B68D-69D7-4D1A-2119F405A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C4CE-0727-557F-7CFB-813B49B9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0740D-9BEC-D4E7-A95C-7546BE1F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16E3E-BC6C-9B61-3A72-49A77066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80D41-6697-4D7B-A3FF-A3CD3D7E5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61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FED4F9-4295-CD8A-1FB4-D5B89C15E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ED5FB-32DC-5606-FB56-2BABD5AD0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4A9A3-BAEA-1319-F6A1-43D95E02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D4EDC-5716-8E4A-CB63-DD879822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9CABC-0802-8C16-CB5C-B8C7A788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4238D-6747-43E6-94C0-3864A1E9B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75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84405-3DD5-08D3-0798-C8EAC42EF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8BC32-F501-E4E0-7692-D8AA0C89B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416DD-AEEE-0E36-16BF-0158476D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6A391-F95C-1551-8809-44E3C6C7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0A149-DA8B-AF9C-566B-3A829289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23B1-8C62-4BEB-8775-B82D73927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08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73EE-7A8B-8C78-22D5-55E7278D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3FA45-AADF-43D5-733B-4028264DE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80A4B-2E7C-DCEF-343B-4B87718E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66EB4-41D4-A22A-9EE9-9C847674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D604C-061F-0183-77B9-9C2F4BB7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1E2F0-257C-4865-85DB-E7EB0C47C8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3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2988-FDBE-0EA0-4597-96B8597A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E14C1-D72B-C287-91E8-92BBF5514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87000-ADA8-0F31-07A3-EA35035FF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9A195-068B-5E7C-8519-573BD6AB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D3DB5-2E70-0D93-7AD1-F3092827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4857B-715E-0681-D32A-265F0C90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6B531-AB4E-4118-8477-298AFCB78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2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E8D87-1794-2F56-0F7C-AF92AD46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76A5F-EA19-5C00-301F-61DA2808E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ECC6A-BCBD-711D-37E7-7B229CD0E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3F348-0CDF-9419-417B-EE4AB632E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EFC12-1CD6-8D24-7B83-E67D10710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70280-8727-4D53-5EA0-4EB57CF4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D2703-979C-581A-98DC-2EDB49A0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10DDB-F4C1-C979-9A78-EF64F71D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09AAD-9761-4540-8339-39F45EA29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82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6DB8E-EC1D-303A-488D-6E6217E9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DEE0A-80E0-903A-F61B-64B2A789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B04C4-0369-0F78-5673-6EA1815F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E9BCC-89A0-0512-49CC-98D048EF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9C0B3-2A63-4F9C-AAE6-C0CC08279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7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6DAA32-F8DF-A6F3-A969-8E9D76AD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5BBC2-EE1B-BB74-8978-78B22971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D3BA4-FD8C-369D-CB3A-784F6470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47B36-1EDD-47F1-A460-C83B7E47A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2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0390-497A-1806-1050-AEAFF95DC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5F90-1309-9131-4E47-D1EAB6E0D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EDEE0-682E-997F-4FC6-A27AFF51B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6FCA1-7918-2F1C-D5BB-C1CEE42A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902BB-244C-35C7-6E09-D1419EE6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498A8-0E56-2218-96CB-70F2F576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94E8B-573A-4EB4-A521-84A805001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80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F7BC-39E1-CC0F-8237-6A688036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DD335-FC99-B903-E6F9-18A7C2570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4E7BA-5493-2515-43C5-88BBF8946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45D04-6CC8-D170-F8EE-CF43A2EE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D6ABC-217E-F149-293D-B23E0703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5AA4E-5C7E-85FC-B8F8-B504BF9B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AAE1E-7D65-4249-9DEF-D2A12C4D3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72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C">
                <a:gamma/>
                <a:shade val="21176"/>
                <a:invGamma/>
              </a:srgbClr>
            </a:gs>
            <a:gs pos="100000">
              <a:srgbClr val="00007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E87598-99CE-7463-B47A-780884239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1F8843-B9AA-C671-B128-4B5F6C540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C9B64B-D8AC-3AC3-A69E-3EAA22CEE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6706CF-7B39-0889-70AA-DC9D98469E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751C8F-30C3-F421-0F2D-42614ED994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69AFC40-9560-4A79-8599-4EB4519301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iva77in@rediff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3B924D3C-0817-C193-DE31-BB526B892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484313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</a:rPr>
              <a:t>DNA – An overview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C2D7898C-EEA5-1F5B-79F4-D590245FE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pPr algn="ctr">
              <a:buFontTx/>
              <a:buNone/>
            </a:pPr>
            <a:r>
              <a:rPr lang="en-US" altLang="en-US">
                <a:solidFill>
                  <a:srgbClr val="FF9900"/>
                </a:solidFill>
              </a:rPr>
              <a:t>Dr. Siva Ramamoorthy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rgbClr val="CC99FF"/>
                </a:solidFill>
              </a:rPr>
              <a:t>School of Biosciences and Technology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rgbClr val="CC99FF"/>
                </a:solidFill>
              </a:rPr>
              <a:t>VIT University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rgbClr val="CC99FF"/>
                </a:solidFill>
              </a:rPr>
              <a:t>India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rgbClr val="CC99FF"/>
                </a:solidFill>
              </a:rPr>
              <a:t>email</a:t>
            </a:r>
            <a:r>
              <a:rPr lang="en-US" altLang="en-US" sz="2000"/>
              <a:t>: </a:t>
            </a:r>
            <a:r>
              <a:rPr lang="en-US" altLang="en-US" sz="2000">
                <a:hlinkClick r:id="rId3"/>
              </a:rPr>
              <a:t>rsiva77in@rediffmail.com</a:t>
            </a:r>
            <a:r>
              <a:rPr lang="en-US" altLang="en-US" sz="20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E763FB82-8FE5-2674-0DAB-2A00EE73E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5832475" cy="6337300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ct val="15000"/>
              </a:spcBef>
              <a:spcAft>
                <a:spcPct val="4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When grown in appropriate media in petri dishes, pneumococci with capsule form </a:t>
            </a:r>
            <a:r>
              <a:rPr lang="en-US" altLang="en-US" sz="2400">
                <a:solidFill>
                  <a:srgbClr val="FF0000"/>
                </a:solidFill>
              </a:rPr>
              <a:t>large</a:t>
            </a:r>
            <a:r>
              <a:rPr lang="en-US" altLang="en-US" sz="2400">
                <a:solidFill>
                  <a:srgbClr val="FFFF00"/>
                </a:solidFill>
              </a:rPr>
              <a:t>, </a:t>
            </a:r>
            <a:r>
              <a:rPr lang="en-US" altLang="en-US" sz="2400">
                <a:solidFill>
                  <a:srgbClr val="FF0000"/>
                </a:solidFill>
              </a:rPr>
              <a:t>smooth </a:t>
            </a:r>
            <a:r>
              <a:rPr lang="en-US" altLang="en-US" sz="2400">
                <a:solidFill>
                  <a:srgbClr val="FFFF00"/>
                </a:solidFill>
              </a:rPr>
              <a:t>colonies and thus designated as </a:t>
            </a:r>
            <a:r>
              <a:rPr lang="en-US" altLang="en-US" sz="2400">
                <a:solidFill>
                  <a:srgbClr val="FF0000"/>
                </a:solidFill>
              </a:rPr>
              <a:t>Type S</a:t>
            </a:r>
            <a:r>
              <a:rPr lang="en-US" altLang="en-US" sz="2400">
                <a:solidFill>
                  <a:srgbClr val="FFFF00"/>
                </a:solidFill>
              </a:rPr>
              <a:t>. </a:t>
            </a:r>
          </a:p>
          <a:p>
            <a:pPr algn="just">
              <a:lnSpc>
                <a:spcPct val="105000"/>
              </a:lnSpc>
              <a:spcBef>
                <a:spcPct val="15000"/>
              </a:spcBef>
              <a:spcAft>
                <a:spcPct val="4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Such encapsulated pneumococci are quite </a:t>
            </a:r>
            <a:r>
              <a:rPr lang="en-US" altLang="en-US" sz="2400">
                <a:solidFill>
                  <a:srgbClr val="FF0000"/>
                </a:solidFill>
              </a:rPr>
              <a:t>pathogenic </a:t>
            </a:r>
            <a:r>
              <a:rPr lang="en-US" altLang="en-US" sz="2400">
                <a:solidFill>
                  <a:srgbClr val="FFFF00"/>
                </a:solidFill>
              </a:rPr>
              <a:t>to mammals, so they are </a:t>
            </a:r>
            <a:r>
              <a:rPr lang="en-US" altLang="en-US" sz="2400">
                <a:solidFill>
                  <a:srgbClr val="FF0000"/>
                </a:solidFill>
              </a:rPr>
              <a:t>virulent</a:t>
            </a:r>
          </a:p>
          <a:p>
            <a:pPr algn="just">
              <a:lnSpc>
                <a:spcPct val="105000"/>
              </a:lnSpc>
              <a:spcBef>
                <a:spcPct val="15000"/>
              </a:spcBef>
              <a:spcAft>
                <a:spcPct val="4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The other type is </a:t>
            </a:r>
            <a:r>
              <a:rPr lang="en-US" altLang="en-US" sz="2400">
                <a:solidFill>
                  <a:srgbClr val="FF0000"/>
                </a:solidFill>
              </a:rPr>
              <a:t>nonpathogenic </a:t>
            </a:r>
            <a:r>
              <a:rPr lang="en-US" altLang="en-US" sz="2400">
                <a:solidFill>
                  <a:srgbClr val="FFFF00"/>
                </a:solidFill>
              </a:rPr>
              <a:t>(nonvirulent) has </a:t>
            </a:r>
            <a:r>
              <a:rPr lang="en-US" altLang="en-US" sz="2400">
                <a:solidFill>
                  <a:srgbClr val="FF0000"/>
                </a:solidFill>
              </a:rPr>
              <a:t>no polysaccharide capsule</a:t>
            </a:r>
            <a:r>
              <a:rPr lang="en-US" altLang="en-US" sz="2400">
                <a:solidFill>
                  <a:srgbClr val="FFFF00"/>
                </a:solidFill>
              </a:rPr>
              <a:t>. </a:t>
            </a:r>
          </a:p>
          <a:p>
            <a:pPr algn="just">
              <a:lnSpc>
                <a:spcPct val="105000"/>
              </a:lnSpc>
              <a:spcBef>
                <a:spcPct val="15000"/>
              </a:spcBef>
              <a:spcAft>
                <a:spcPct val="4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Such a non-encapsulated, nonvirulent pneumococci form </a:t>
            </a:r>
            <a:r>
              <a:rPr lang="en-US" altLang="en-US" sz="2400">
                <a:solidFill>
                  <a:srgbClr val="FF0000"/>
                </a:solidFill>
              </a:rPr>
              <a:t>small</a:t>
            </a:r>
            <a:r>
              <a:rPr lang="en-US" altLang="en-US" sz="2400">
                <a:solidFill>
                  <a:srgbClr val="FFFF00"/>
                </a:solidFill>
              </a:rPr>
              <a:t>, </a:t>
            </a:r>
            <a:r>
              <a:rPr lang="en-US" altLang="en-US" sz="2400">
                <a:solidFill>
                  <a:srgbClr val="FF0000"/>
                </a:solidFill>
              </a:rPr>
              <a:t>rough-surfaced </a:t>
            </a:r>
            <a:r>
              <a:rPr lang="en-US" altLang="en-US" sz="2400">
                <a:solidFill>
                  <a:srgbClr val="FFFF00"/>
                </a:solidFill>
              </a:rPr>
              <a:t>colonies when grown on medium and are thus designated as </a:t>
            </a:r>
            <a:r>
              <a:rPr lang="en-US" altLang="en-US" sz="2400">
                <a:solidFill>
                  <a:srgbClr val="FF0000"/>
                </a:solidFill>
              </a:rPr>
              <a:t>Type R</a:t>
            </a:r>
            <a:r>
              <a:rPr lang="en-US" altLang="en-US" sz="2400">
                <a:solidFill>
                  <a:srgbClr val="FFFF00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endParaRPr lang="en-US" altLang="en-US" sz="2400">
              <a:solidFill>
                <a:srgbClr val="FFFF00"/>
              </a:solidFill>
            </a:endParaRP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668C3E0B-3324-7A57-8CA2-9B939B48F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73463"/>
            <a:ext cx="23622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B8C431FB-304B-412A-3E48-33C5A1D41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73405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</a:rPr>
              <a:t>Rough</a:t>
            </a: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A35D3E76-3B73-1841-EF50-810F9B994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92150"/>
            <a:ext cx="2438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Text Box 7">
            <a:extLst>
              <a:ext uri="{FF2B5EF4-FFF2-40B4-BE49-F238E27FC236}">
                <a16:creationId xmlns:a16="http://schemas.microsoft.com/office/drawing/2014/main" id="{E96A5EA6-6E66-068A-6ECF-C4D877C40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708275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FF00"/>
                </a:solidFill>
              </a:rPr>
              <a:t>Smooth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extLst>
              <a:ext uri="{FF2B5EF4-FFF2-40B4-BE49-F238E27FC236}">
                <a16:creationId xmlns:a16="http://schemas.microsoft.com/office/drawing/2014/main" id="{6F81665B-58F3-BD49-0306-303F9D91F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448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CC66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66FF"/>
                </a:solidFill>
              </a:rPr>
              <a:t>	             </a:t>
            </a:r>
            <a:r>
              <a:rPr lang="en-US" altLang="en-US" sz="2400">
                <a:solidFill>
                  <a:srgbClr val="00FF00"/>
                </a:solidFill>
              </a:rPr>
              <a:t>Colony morphology		Reaction with Antiserum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FF00"/>
                </a:solidFill>
              </a:rPr>
              <a:t>						 	prepared against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Type	Appearance	Size	Capsule    Virulence 	Type IIS     Type IIIS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IIR	    	  Rough		Small	 Absent       Non-virulent	    none		none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IIS	          Smooth		Large	  Present      Virulent	  Agglutination    none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IIIR	 Rough		Small	 Absent       Non-virulent	    none		none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IIIS          Smooth		Large	  Present      Virulent	  none	            Agglutina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55C127AE-112A-F699-7C1E-82F4B3AC8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D471EA54-56E6-25E9-D582-2974551E2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3" name="Line 7">
            <a:extLst>
              <a:ext uri="{FF2B5EF4-FFF2-40B4-BE49-F238E27FC236}">
                <a16:creationId xmlns:a16="http://schemas.microsoft.com/office/drawing/2014/main" id="{FEB03D21-E806-55C9-8BE1-9D8B0709A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514600"/>
            <a:ext cx="37338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4" name="Line 8">
            <a:extLst>
              <a:ext uri="{FF2B5EF4-FFF2-40B4-BE49-F238E27FC236}">
                <a16:creationId xmlns:a16="http://schemas.microsoft.com/office/drawing/2014/main" id="{84959B63-D384-0AD5-C311-034CF470C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514600"/>
            <a:ext cx="37338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5" name="Line 9">
            <a:extLst>
              <a:ext uri="{FF2B5EF4-FFF2-40B4-BE49-F238E27FC236}">
                <a16:creationId xmlns:a16="http://schemas.microsoft.com/office/drawing/2014/main" id="{804B6585-81D3-C116-C9BD-76291C0BE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1C95D41E-B126-D49B-DF44-CDCE1A69F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124200"/>
            <a:ext cx="0" cy="1981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D1CEEB3D-B620-C9C9-A478-7E4504903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124200"/>
            <a:ext cx="0" cy="1981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8" name="Line 12">
            <a:extLst>
              <a:ext uri="{FF2B5EF4-FFF2-40B4-BE49-F238E27FC236}">
                <a16:creationId xmlns:a16="http://schemas.microsoft.com/office/drawing/2014/main" id="{75AB8134-6730-DA13-8C7C-675A2A392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124200"/>
            <a:ext cx="0" cy="1981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9" name="Line 13">
            <a:extLst>
              <a:ext uri="{FF2B5EF4-FFF2-40B4-BE49-F238E27FC236}">
                <a16:creationId xmlns:a16="http://schemas.microsoft.com/office/drawing/2014/main" id="{E0E210D2-BA0B-9BB1-95EF-A28C2542E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124200"/>
            <a:ext cx="0" cy="1981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69EC671B-6516-12F2-EEC6-AE296EEB8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124200"/>
            <a:ext cx="0" cy="1981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71" name="Line 15">
            <a:extLst>
              <a:ext uri="{FF2B5EF4-FFF2-40B4-BE49-F238E27FC236}">
                <a16:creationId xmlns:a16="http://schemas.microsoft.com/office/drawing/2014/main" id="{EE9B3D9C-95DA-5F69-E010-056AEDB73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124200"/>
            <a:ext cx="0" cy="1981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>
            <a:extLst>
              <a:ext uri="{FF2B5EF4-FFF2-40B4-BE49-F238E27FC236}">
                <a16:creationId xmlns:a16="http://schemas.microsoft.com/office/drawing/2014/main" id="{7310F7C3-2CE3-AE30-B8CF-5A4DFE1F80F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33375"/>
            <a:ext cx="7991475" cy="604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1D67C9DD-832D-23E8-1F38-D09C63733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424863" cy="6308725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ct val="10000"/>
              </a:spcBef>
              <a:spcAft>
                <a:spcPct val="40000"/>
              </a:spcAft>
            </a:pPr>
            <a:r>
              <a:rPr lang="en-US" altLang="en-US" sz="2600">
                <a:solidFill>
                  <a:srgbClr val="FFFF00"/>
                </a:solidFill>
              </a:rPr>
              <a:t>Griffith unexpected discovery was that if he injected </a:t>
            </a:r>
            <a:r>
              <a:rPr lang="en-US" altLang="en-US" sz="2600">
                <a:solidFill>
                  <a:srgbClr val="FF0000"/>
                </a:solidFill>
              </a:rPr>
              <a:t>heat-killed Type IIIS pneumococci </a:t>
            </a:r>
            <a:r>
              <a:rPr lang="en-US" altLang="en-US" sz="2600">
                <a:solidFill>
                  <a:srgbClr val="FFFF00"/>
                </a:solidFill>
              </a:rPr>
              <a:t>(Virulent when alive) plus live </a:t>
            </a:r>
            <a:r>
              <a:rPr lang="en-US" altLang="en-US" sz="2600">
                <a:solidFill>
                  <a:srgbClr val="FF0000"/>
                </a:solidFill>
              </a:rPr>
              <a:t>Type IIR pneumococci </a:t>
            </a:r>
            <a:r>
              <a:rPr lang="en-US" altLang="en-US" sz="2600">
                <a:solidFill>
                  <a:srgbClr val="FFFF00"/>
                </a:solidFill>
              </a:rPr>
              <a:t>(nonvirulent) into mice, many of the </a:t>
            </a:r>
            <a:r>
              <a:rPr lang="en-US" altLang="en-US" sz="2600">
                <a:solidFill>
                  <a:srgbClr val="FF0000"/>
                </a:solidFill>
              </a:rPr>
              <a:t>mice died</a:t>
            </a:r>
            <a:r>
              <a:rPr lang="en-US" altLang="en-US" sz="2600">
                <a:solidFill>
                  <a:srgbClr val="FFFF00"/>
                </a:solidFill>
              </a:rPr>
              <a:t>. </a:t>
            </a:r>
          </a:p>
          <a:p>
            <a:pPr algn="just">
              <a:lnSpc>
                <a:spcPct val="105000"/>
              </a:lnSpc>
              <a:spcBef>
                <a:spcPct val="10000"/>
              </a:spcBef>
              <a:spcAft>
                <a:spcPct val="40000"/>
              </a:spcAft>
            </a:pPr>
            <a:r>
              <a:rPr lang="en-US" altLang="en-US" sz="2600">
                <a:solidFill>
                  <a:srgbClr val="FFFF00"/>
                </a:solidFill>
              </a:rPr>
              <a:t>But when mice were injected with heat-killed Type IIIS pneumococci alone none of the mice died. </a:t>
            </a:r>
          </a:p>
          <a:p>
            <a:pPr algn="just">
              <a:lnSpc>
                <a:spcPct val="105000"/>
              </a:lnSpc>
              <a:spcBef>
                <a:spcPct val="10000"/>
              </a:spcBef>
              <a:spcAft>
                <a:spcPct val="40000"/>
              </a:spcAft>
            </a:pPr>
            <a:r>
              <a:rPr lang="en-US" altLang="en-US" sz="2600">
                <a:solidFill>
                  <a:srgbClr val="FFFF00"/>
                </a:solidFill>
              </a:rPr>
              <a:t>Thus, the “</a:t>
            </a:r>
            <a:r>
              <a:rPr lang="en-US" altLang="en-US" sz="2600">
                <a:solidFill>
                  <a:srgbClr val="FF0000"/>
                </a:solidFill>
              </a:rPr>
              <a:t>transformation</a:t>
            </a:r>
            <a:r>
              <a:rPr lang="en-US" altLang="en-US" sz="2600">
                <a:solidFill>
                  <a:srgbClr val="FFFF00"/>
                </a:solidFill>
              </a:rPr>
              <a:t>” of nonvirulent Type IIR cells to virulent Type IIIS cells cannot be explained by mutation, rather some component of dead Type IIIS cells  (the “</a:t>
            </a:r>
            <a:r>
              <a:rPr lang="en-US" altLang="en-US" sz="2600">
                <a:solidFill>
                  <a:srgbClr val="FF0000"/>
                </a:solidFill>
              </a:rPr>
              <a:t>transforming principle</a:t>
            </a:r>
            <a:r>
              <a:rPr lang="en-US" altLang="en-US" sz="2600">
                <a:solidFill>
                  <a:srgbClr val="FFFF00"/>
                </a:solidFill>
              </a:rPr>
              <a:t>”) must convert living Type IIR to Type IIIS. </a:t>
            </a:r>
          </a:p>
          <a:p>
            <a:pPr algn="just">
              <a:lnSpc>
                <a:spcPct val="105000"/>
              </a:lnSpc>
              <a:spcBef>
                <a:spcPct val="10000"/>
              </a:spcBef>
              <a:spcAft>
                <a:spcPct val="40000"/>
              </a:spcAft>
            </a:pPr>
            <a:r>
              <a:rPr lang="en-US" altLang="en-US" sz="2600">
                <a:solidFill>
                  <a:srgbClr val="FFFF00"/>
                </a:solidFill>
              </a:rPr>
              <a:t>Subsequent expt. Showed the phenomenon described by Griffith now called “</a:t>
            </a:r>
            <a:r>
              <a:rPr lang="en-US" altLang="en-US" sz="2600">
                <a:solidFill>
                  <a:srgbClr val="FF0000"/>
                </a:solidFill>
              </a:rPr>
              <a:t>transformation</a:t>
            </a:r>
            <a:r>
              <a:rPr lang="en-US" altLang="en-US" sz="2600">
                <a:solidFill>
                  <a:srgbClr val="CC66FF"/>
                </a:solidFill>
              </a:rPr>
              <a:t>”. </a:t>
            </a:r>
          </a:p>
          <a:p>
            <a:pPr>
              <a:lnSpc>
                <a:spcPct val="105000"/>
              </a:lnSpc>
            </a:pPr>
            <a:endParaRPr lang="en-US" altLang="en-US"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4875DD4-8140-F0EA-E2B0-5FEC2C16C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rgbClr val="00FF00"/>
                </a:solidFill>
              </a:rPr>
              <a:t>Proof That the “Transforming Principle” is DNA</a:t>
            </a:r>
            <a:br>
              <a:rPr lang="en-US" altLang="en-US" b="1">
                <a:solidFill>
                  <a:srgbClr val="FFFF00"/>
                </a:solidFill>
              </a:rPr>
            </a:br>
            <a:br>
              <a:rPr lang="en-US" altLang="en-US" sz="4000">
                <a:solidFill>
                  <a:srgbClr val="CC66FF"/>
                </a:solidFill>
              </a:rPr>
            </a:br>
            <a:endParaRPr lang="en-US" altLang="en-US" sz="4000">
              <a:solidFill>
                <a:srgbClr val="CC66FF"/>
              </a:solidFill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654A784-78D1-552B-6095-3F8B1E117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111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In 1944, </a:t>
            </a:r>
            <a:r>
              <a:rPr lang="en-US" altLang="en-US" sz="2800">
                <a:solidFill>
                  <a:srgbClr val="FF0000"/>
                </a:solidFill>
              </a:rPr>
              <a:t>Avery</a:t>
            </a:r>
            <a:r>
              <a:rPr lang="en-US" altLang="en-US" sz="2800">
                <a:solidFill>
                  <a:srgbClr val="FFFF00"/>
                </a:solidFill>
              </a:rPr>
              <a:t>, </a:t>
            </a:r>
            <a:r>
              <a:rPr lang="en-US" altLang="en-US" sz="2800">
                <a:solidFill>
                  <a:srgbClr val="FF0000"/>
                </a:solidFill>
              </a:rPr>
              <a:t>Macleod</a:t>
            </a:r>
            <a:r>
              <a:rPr lang="en-US" altLang="en-US" sz="2800">
                <a:solidFill>
                  <a:srgbClr val="FFFF00"/>
                </a:solidFill>
              </a:rPr>
              <a:t>, and </a:t>
            </a:r>
            <a:r>
              <a:rPr lang="en-US" altLang="en-US" sz="2800">
                <a:solidFill>
                  <a:srgbClr val="FF0000"/>
                </a:solidFill>
              </a:rPr>
              <a:t>McCarty</a:t>
            </a:r>
            <a:r>
              <a:rPr lang="en-US" altLang="en-US" sz="2800">
                <a:solidFill>
                  <a:srgbClr val="FFFF00"/>
                </a:solidFill>
              </a:rPr>
              <a:t> published the results of extensive and laborious expt.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They confirmed through the experiments that “</a:t>
            </a:r>
            <a:r>
              <a:rPr lang="en-US" altLang="en-US" sz="2800">
                <a:solidFill>
                  <a:srgbClr val="FF0000"/>
                </a:solidFill>
              </a:rPr>
              <a:t>transforming particle is DNA</a:t>
            </a:r>
            <a:r>
              <a:rPr lang="en-US" altLang="en-US" sz="2800">
                <a:solidFill>
                  <a:srgbClr val="FFFF00"/>
                </a:solidFill>
              </a:rPr>
              <a:t>”.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In a highly purified DNA from Type IIIS cells was treated with: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		1. Deoxyribonuclease (</a:t>
            </a:r>
            <a:r>
              <a:rPr lang="en-US" altLang="en-US" sz="2800">
                <a:solidFill>
                  <a:srgbClr val="FF0000"/>
                </a:solidFill>
              </a:rPr>
              <a:t>DNase</a:t>
            </a:r>
            <a:r>
              <a:rPr lang="en-US" altLang="en-US" sz="280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		2. Ribonuclease (</a:t>
            </a:r>
            <a:r>
              <a:rPr lang="en-US" altLang="en-US" sz="2800">
                <a:solidFill>
                  <a:srgbClr val="FF0000"/>
                </a:solidFill>
              </a:rPr>
              <a:t>RNase</a:t>
            </a:r>
            <a:r>
              <a:rPr lang="en-US" altLang="en-US" sz="280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		3. </a:t>
            </a:r>
            <a:r>
              <a:rPr lang="en-US" altLang="en-US" sz="2800">
                <a:solidFill>
                  <a:srgbClr val="FF0000"/>
                </a:solidFill>
              </a:rPr>
              <a:t>Protease</a:t>
            </a:r>
            <a:r>
              <a:rPr lang="en-US" altLang="en-US" sz="2800">
                <a:solidFill>
                  <a:srgbClr val="FFFF00"/>
                </a:solidFill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>
            <a:extLst>
              <a:ext uri="{FF2B5EF4-FFF2-40B4-BE49-F238E27FC236}">
                <a16:creationId xmlns:a16="http://schemas.microsoft.com/office/drawing/2014/main" id="{095A9E28-8573-B375-34C1-9DC1B1889C5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60350"/>
            <a:ext cx="7200900" cy="2089150"/>
          </a:xfrm>
        </p:spPr>
      </p:pic>
      <p:pic>
        <p:nvPicPr>
          <p:cNvPr id="49156" name="Picture 4">
            <a:extLst>
              <a:ext uri="{FF2B5EF4-FFF2-40B4-BE49-F238E27FC236}">
                <a16:creationId xmlns:a16="http://schemas.microsoft.com/office/drawing/2014/main" id="{D95FF213-24CE-3BFD-D986-26D02AF8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7920038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F2D475A-2F1C-92EE-3B2C-C3885CEB2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</a:rPr>
              <a:t>The Hershey – Chase Experiment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DBA9894-6EF4-873B-3EC9-F34DDCCA6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7918450" cy="4970462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sz="2400">
                <a:solidFill>
                  <a:srgbClr val="FFFF00"/>
                </a:solidFill>
              </a:rPr>
              <a:t>Additional direct evidence indicating that DNA is the genetic material was published in 1952 by </a:t>
            </a:r>
            <a:r>
              <a:rPr lang="en-US" altLang="en-US" sz="2400">
                <a:solidFill>
                  <a:srgbClr val="FF0000"/>
                </a:solidFill>
              </a:rPr>
              <a:t>A.D. Hershey </a:t>
            </a:r>
            <a:r>
              <a:rPr lang="en-US" altLang="en-US" sz="2400">
                <a:solidFill>
                  <a:srgbClr val="FFFF00"/>
                </a:solidFill>
              </a:rPr>
              <a:t>(</a:t>
            </a:r>
            <a:r>
              <a:rPr lang="en-US" altLang="en-US" sz="2400">
                <a:solidFill>
                  <a:srgbClr val="FF0000"/>
                </a:solidFill>
              </a:rPr>
              <a:t>1969 Nobel Prize winner</a:t>
            </a:r>
            <a:r>
              <a:rPr lang="en-US" altLang="en-US" sz="2400">
                <a:solidFill>
                  <a:srgbClr val="FFFF00"/>
                </a:solidFill>
              </a:rPr>
              <a:t>) and </a:t>
            </a:r>
            <a:r>
              <a:rPr lang="en-US" altLang="en-US" sz="2400">
                <a:solidFill>
                  <a:srgbClr val="FF0000"/>
                </a:solidFill>
              </a:rPr>
              <a:t>M.Chase.</a:t>
            </a:r>
          </a:p>
          <a:p>
            <a:pPr>
              <a:lnSpc>
                <a:spcPct val="105000"/>
              </a:lnSpc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lnSpc>
                <a:spcPct val="105000"/>
              </a:lnSpc>
            </a:pPr>
            <a:r>
              <a:rPr lang="en-US" altLang="en-US" sz="2400">
                <a:solidFill>
                  <a:srgbClr val="FFFF00"/>
                </a:solidFill>
              </a:rPr>
              <a:t>These experiments showed that the genetic information of a particular bacterial virus (bacteriophage T</a:t>
            </a:r>
            <a:r>
              <a:rPr lang="en-US" altLang="en-US" sz="2400" baseline="-25000">
                <a:solidFill>
                  <a:srgbClr val="FFFF00"/>
                </a:solidFill>
              </a:rPr>
              <a:t>2</a:t>
            </a:r>
            <a:r>
              <a:rPr lang="en-US" altLang="en-US" sz="2400">
                <a:solidFill>
                  <a:srgbClr val="FFFF00"/>
                </a:solidFill>
              </a:rPr>
              <a:t>) was present in DNA. </a:t>
            </a:r>
          </a:p>
          <a:p>
            <a:pPr>
              <a:lnSpc>
                <a:spcPct val="105000"/>
              </a:lnSpc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lnSpc>
                <a:spcPct val="105000"/>
              </a:lnSpc>
            </a:pPr>
            <a:r>
              <a:rPr lang="en-US" altLang="en-US" sz="2400">
                <a:solidFill>
                  <a:srgbClr val="FF0000"/>
                </a:solidFill>
              </a:rPr>
              <a:t>T</a:t>
            </a:r>
            <a:r>
              <a:rPr lang="en-US" altLang="en-US" sz="2400" baseline="-25000">
                <a:solidFill>
                  <a:srgbClr val="FF0000"/>
                </a:solidFill>
              </a:rPr>
              <a:t>2 </a:t>
            </a:r>
            <a:r>
              <a:rPr lang="en-US" altLang="en-US" sz="2400">
                <a:solidFill>
                  <a:srgbClr val="FF0000"/>
                </a:solidFill>
              </a:rPr>
              <a:t>Phages </a:t>
            </a:r>
            <a:r>
              <a:rPr lang="en-US" altLang="en-US" sz="2400">
                <a:solidFill>
                  <a:srgbClr val="FFFF00"/>
                </a:solidFill>
              </a:rPr>
              <a:t>infects the </a:t>
            </a:r>
            <a:r>
              <a:rPr lang="en-US" altLang="en-US" sz="2400" i="1">
                <a:solidFill>
                  <a:srgbClr val="FF0000"/>
                </a:solidFill>
              </a:rPr>
              <a:t>E.coli</a:t>
            </a:r>
            <a:r>
              <a:rPr lang="en-US" altLang="en-US" sz="2400">
                <a:solidFill>
                  <a:srgbClr val="FF0000"/>
                </a:solidFill>
              </a:rPr>
              <a:t> bacterium </a:t>
            </a:r>
          </a:p>
          <a:p>
            <a:pPr>
              <a:lnSpc>
                <a:spcPct val="105000"/>
              </a:lnSpc>
            </a:pPr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>
            <a:extLst>
              <a:ext uri="{FF2B5EF4-FFF2-40B4-BE49-F238E27FC236}">
                <a16:creationId xmlns:a16="http://schemas.microsoft.com/office/drawing/2014/main" id="{CA2627D0-0743-0744-471A-3914D36A6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330825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>
                <a:solidFill>
                  <a:srgbClr val="FFFF00"/>
                </a:solidFill>
              </a:rPr>
              <a:t>Bacteriophage T</a:t>
            </a:r>
            <a:r>
              <a:rPr lang="en-US" altLang="en-US" sz="2800" baseline="-25000">
                <a:solidFill>
                  <a:srgbClr val="FFFF00"/>
                </a:solidFill>
              </a:rPr>
              <a:t>2 is </a:t>
            </a:r>
            <a:r>
              <a:rPr lang="en-US" altLang="en-US" sz="2800">
                <a:solidFill>
                  <a:srgbClr val="FFFF00"/>
                </a:solidFill>
              </a:rPr>
              <a:t>composed of 50% protein and about 50% DNA. 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>
                <a:solidFill>
                  <a:srgbClr val="FFFF00"/>
                </a:solidFill>
              </a:rPr>
              <a:t>Experiments prior to 1952 had shown that all bacteriophage T</a:t>
            </a:r>
            <a:r>
              <a:rPr lang="en-US" altLang="en-US" sz="2800" baseline="-25000">
                <a:solidFill>
                  <a:srgbClr val="FFFF00"/>
                </a:solidFill>
              </a:rPr>
              <a:t>2</a:t>
            </a:r>
            <a:r>
              <a:rPr lang="en-US" altLang="en-US" sz="2800">
                <a:solidFill>
                  <a:srgbClr val="FFFF00"/>
                </a:solidFill>
              </a:rPr>
              <a:t> reproduction takes within E.coli cell.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>
                <a:solidFill>
                  <a:srgbClr val="FFFF00"/>
                </a:solidFill>
              </a:rPr>
              <a:t>Therefore, when Hershey and Chase showed that the DNA of the virus particle entered the cell, where as most of the protein of the virus remained absorbed to the outside cell. 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>
                <a:solidFill>
                  <a:srgbClr val="FFFF00"/>
                </a:solidFill>
              </a:rPr>
              <a:t>This is strongly implied that the genetic information necessary for viral reproduction was present in DNA.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1B05A12A-D4D9-4761-B5FC-80DF4FAC7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569325" cy="5546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800">
                <a:solidFill>
                  <a:srgbClr val="FFFF00"/>
                </a:solidFill>
              </a:rPr>
              <a:t>The basis of the Hershey –Chase experiment is that </a:t>
            </a:r>
            <a:r>
              <a:rPr lang="en-US" altLang="en-US" sz="2800">
                <a:solidFill>
                  <a:srgbClr val="FF0000"/>
                </a:solidFill>
              </a:rPr>
              <a:t>DNA </a:t>
            </a:r>
            <a:r>
              <a:rPr lang="en-US" altLang="en-US" sz="2800">
                <a:solidFill>
                  <a:srgbClr val="FFFF00"/>
                </a:solidFill>
              </a:rPr>
              <a:t>contains </a:t>
            </a:r>
            <a:r>
              <a:rPr lang="en-US" altLang="en-US" sz="2800">
                <a:solidFill>
                  <a:srgbClr val="FF0000"/>
                </a:solidFill>
              </a:rPr>
              <a:t>Phosphorous </a:t>
            </a:r>
            <a:r>
              <a:rPr lang="en-US" altLang="en-US" sz="2800">
                <a:solidFill>
                  <a:srgbClr val="FFFF00"/>
                </a:solidFill>
              </a:rPr>
              <a:t>but no sulfur, where as </a:t>
            </a:r>
            <a:r>
              <a:rPr lang="en-US" altLang="en-US" sz="2800">
                <a:solidFill>
                  <a:srgbClr val="FF0000"/>
                </a:solidFill>
              </a:rPr>
              <a:t>Proteins </a:t>
            </a:r>
            <a:r>
              <a:rPr lang="en-US" altLang="en-US" sz="2800">
                <a:solidFill>
                  <a:srgbClr val="FFFF00"/>
                </a:solidFill>
              </a:rPr>
              <a:t>contain </a:t>
            </a:r>
            <a:r>
              <a:rPr lang="en-US" altLang="en-US" sz="2800">
                <a:solidFill>
                  <a:srgbClr val="FF0000"/>
                </a:solidFill>
              </a:rPr>
              <a:t>sulfur </a:t>
            </a:r>
            <a:r>
              <a:rPr lang="en-US" altLang="en-US" sz="2800">
                <a:solidFill>
                  <a:srgbClr val="FFFF00"/>
                </a:solidFill>
              </a:rPr>
              <a:t>but not phosphorous. </a:t>
            </a:r>
          </a:p>
          <a:p>
            <a:pPr algn="just">
              <a:lnSpc>
                <a:spcPct val="90000"/>
              </a:lnSpc>
            </a:pPr>
            <a:endParaRPr lang="en-US" altLang="en-US" sz="28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800">
                <a:solidFill>
                  <a:srgbClr val="FFFF00"/>
                </a:solidFill>
              </a:rPr>
              <a:t>Thus, they were able to specifically label either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	(1) the phage DNA by growth in a medium containing the radioactive isotope of Phosphorous, </a:t>
            </a:r>
            <a:r>
              <a:rPr lang="en-US" altLang="en-US" sz="2800">
                <a:solidFill>
                  <a:srgbClr val="FF0000"/>
                </a:solidFill>
              </a:rPr>
              <a:t>P</a:t>
            </a:r>
            <a:r>
              <a:rPr lang="en-US" altLang="en-US" sz="2800" baseline="30000">
                <a:solidFill>
                  <a:srgbClr val="FF0000"/>
                </a:solidFill>
              </a:rPr>
              <a:t>32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, in the place of normal isotope P</a:t>
            </a:r>
            <a:r>
              <a:rPr lang="en-US" altLang="en-US" sz="2800" baseline="30000">
                <a:solidFill>
                  <a:srgbClr val="FFFF00"/>
                </a:solidFill>
              </a:rPr>
              <a:t>31</a:t>
            </a:r>
            <a:endParaRPr lang="en-US" altLang="en-US" sz="28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8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800">
                <a:solidFill>
                  <a:srgbClr val="FFFF00"/>
                </a:solidFill>
              </a:rPr>
              <a:t>Or (2) the phage protein coats by growth in a medium containing radioactive sulfur </a:t>
            </a:r>
            <a:r>
              <a:rPr lang="en-US" altLang="en-US" sz="2800">
                <a:solidFill>
                  <a:srgbClr val="FF0000"/>
                </a:solidFill>
              </a:rPr>
              <a:t>S</a:t>
            </a:r>
            <a:r>
              <a:rPr lang="en-US" altLang="en-US" sz="2800" baseline="30000">
                <a:solidFill>
                  <a:srgbClr val="FF0000"/>
                </a:solidFill>
              </a:rPr>
              <a:t>35</a:t>
            </a:r>
            <a:r>
              <a:rPr lang="en-US" altLang="en-US" sz="2800">
                <a:solidFill>
                  <a:srgbClr val="FFFF00"/>
                </a:solidFill>
              </a:rPr>
              <a:t>, in the place of normal S</a:t>
            </a:r>
            <a:r>
              <a:rPr lang="en-US" altLang="en-US" sz="2800" baseline="30000">
                <a:solidFill>
                  <a:srgbClr val="FFFF00"/>
                </a:solidFill>
              </a:rPr>
              <a:t>32</a:t>
            </a:r>
          </a:p>
          <a:p>
            <a:pPr algn="just">
              <a:lnSpc>
                <a:spcPct val="90000"/>
              </a:lnSpc>
            </a:pPr>
            <a:endParaRPr lang="en-US" altLang="en-US" sz="2800" baseline="300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8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A8425219-DD20-9D4C-04D7-487B427C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7772400" cy="56197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  <a:r>
              <a:rPr lang="en-US" altLang="en-US" sz="2800" baseline="-25000">
                <a:solidFill>
                  <a:srgbClr val="FF0000"/>
                </a:solidFill>
              </a:rPr>
              <a:t>2</a:t>
            </a:r>
            <a:r>
              <a:rPr lang="en-US" altLang="en-US" sz="2800">
                <a:solidFill>
                  <a:srgbClr val="FF0000"/>
                </a:solidFill>
              </a:rPr>
              <a:t> phages </a:t>
            </a:r>
            <a:r>
              <a:rPr lang="en-US" altLang="en-US" sz="2800">
                <a:solidFill>
                  <a:srgbClr val="FFFF00"/>
                </a:solidFill>
              </a:rPr>
              <a:t>labeled with S</a:t>
            </a:r>
            <a:r>
              <a:rPr lang="en-US" altLang="en-US" sz="2800" baseline="30000">
                <a:solidFill>
                  <a:srgbClr val="FFFF00"/>
                </a:solidFill>
              </a:rPr>
              <a:t>35</a:t>
            </a:r>
            <a:r>
              <a:rPr lang="en-US" altLang="en-US" sz="2800">
                <a:solidFill>
                  <a:srgbClr val="FFFF00"/>
                </a:solidFill>
              </a:rPr>
              <a:t> were </a:t>
            </a:r>
            <a:r>
              <a:rPr lang="en-US" altLang="en-US" sz="2800">
                <a:solidFill>
                  <a:srgbClr val="FF0000"/>
                </a:solidFill>
              </a:rPr>
              <a:t>mixed </a:t>
            </a:r>
            <a:r>
              <a:rPr lang="en-US" altLang="en-US" sz="2800">
                <a:solidFill>
                  <a:srgbClr val="FFFF00"/>
                </a:solidFill>
              </a:rPr>
              <a:t>with </a:t>
            </a:r>
            <a:r>
              <a:rPr lang="en-US" altLang="en-US" sz="2800">
                <a:solidFill>
                  <a:srgbClr val="FF0000"/>
                </a:solidFill>
              </a:rPr>
              <a:t>E.coli </a:t>
            </a:r>
            <a:r>
              <a:rPr lang="en-US" altLang="en-US" sz="2800">
                <a:solidFill>
                  <a:srgbClr val="FFFF00"/>
                </a:solidFill>
              </a:rPr>
              <a:t>cells for few minutes.</a:t>
            </a:r>
          </a:p>
          <a:p>
            <a:pPr algn="just">
              <a:lnSpc>
                <a:spcPct val="90000"/>
              </a:lnSpc>
            </a:pPr>
            <a:endParaRPr lang="en-US" altLang="en-US" sz="28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800">
                <a:solidFill>
                  <a:srgbClr val="FFFF00"/>
                </a:solidFill>
              </a:rPr>
              <a:t>It was then subjected to shearing forces by placing infected cells in a </a:t>
            </a:r>
            <a:r>
              <a:rPr lang="en-US" altLang="en-US" sz="2800">
                <a:solidFill>
                  <a:srgbClr val="FF0000"/>
                </a:solidFill>
              </a:rPr>
              <a:t>Waring blender</a:t>
            </a:r>
          </a:p>
          <a:p>
            <a:pPr algn="just">
              <a:lnSpc>
                <a:spcPct val="90000"/>
              </a:lnSpc>
            </a:pPr>
            <a:endParaRPr lang="en-US" altLang="en-US" sz="28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800">
                <a:solidFill>
                  <a:srgbClr val="FFFF00"/>
                </a:solidFill>
              </a:rPr>
              <a:t>It was found that most of the radioactivity </a:t>
            </a:r>
            <a:r>
              <a:rPr lang="en-US" altLang="en-US" sz="2800">
                <a:solidFill>
                  <a:srgbClr val="FF0000"/>
                </a:solidFill>
              </a:rPr>
              <a:t>could be removed from the cells without affecting progeny production</a:t>
            </a:r>
            <a:r>
              <a:rPr lang="en-US" altLang="en-US" sz="2800">
                <a:solidFill>
                  <a:srgbClr val="FFFF00"/>
                </a:solidFill>
              </a:rPr>
              <a:t>. </a:t>
            </a:r>
          </a:p>
          <a:p>
            <a:pPr algn="just">
              <a:lnSpc>
                <a:spcPct val="90000"/>
              </a:lnSpc>
            </a:pPr>
            <a:endParaRPr lang="en-US" altLang="en-US" sz="28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800">
                <a:solidFill>
                  <a:srgbClr val="FFFF00"/>
                </a:solidFill>
              </a:rPr>
              <a:t>When T</a:t>
            </a:r>
            <a:r>
              <a:rPr lang="en-US" altLang="en-US" sz="2800" baseline="-25000">
                <a:solidFill>
                  <a:srgbClr val="FFFF00"/>
                </a:solidFill>
              </a:rPr>
              <a:t>2 </a:t>
            </a:r>
            <a:r>
              <a:rPr lang="en-US" altLang="en-US" sz="2800">
                <a:solidFill>
                  <a:srgbClr val="FFFF00"/>
                </a:solidFill>
              </a:rPr>
              <a:t>phages labeled with P</a:t>
            </a:r>
            <a:r>
              <a:rPr lang="en-US" altLang="en-US" sz="2800" baseline="30000">
                <a:solidFill>
                  <a:srgbClr val="FFFF00"/>
                </a:solidFill>
              </a:rPr>
              <a:t>32</a:t>
            </a:r>
            <a:r>
              <a:rPr lang="en-US" altLang="en-US" sz="2800">
                <a:solidFill>
                  <a:srgbClr val="FFFF00"/>
                </a:solidFill>
              </a:rPr>
              <a:t>, radioactivity was found </a:t>
            </a:r>
            <a:r>
              <a:rPr lang="en-US" altLang="en-US" sz="2800">
                <a:solidFill>
                  <a:srgbClr val="FF0000"/>
                </a:solidFill>
              </a:rPr>
              <a:t>inside the cells</a:t>
            </a:r>
            <a:r>
              <a:rPr lang="en-US" altLang="en-US" sz="2800">
                <a:solidFill>
                  <a:srgbClr val="FFFF00"/>
                </a:solidFill>
              </a:rPr>
              <a:t>, that is, it was</a:t>
            </a:r>
            <a:r>
              <a:rPr lang="en-US" altLang="en-US" sz="2800">
                <a:solidFill>
                  <a:srgbClr val="FF0000"/>
                </a:solidFill>
              </a:rPr>
              <a:t> not subject to removal </a:t>
            </a:r>
            <a:r>
              <a:rPr lang="en-US" altLang="en-US" sz="2800">
                <a:solidFill>
                  <a:srgbClr val="FFFF00"/>
                </a:solidFill>
              </a:rPr>
              <a:t>by shearing in a blender.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24E2524-77FE-D699-45BB-ED7283B2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4097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E311447A-7720-FB1A-5821-1D67A1811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C1221AB8-44DC-2F1B-CD1A-85E0D4DC8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084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1241F126-BE17-F079-FDC8-AF29592A20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84313"/>
            <a:ext cx="18796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F8C181B5-47B9-EDF5-1EB5-D607E4353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9699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4A74D312-6024-477A-94A1-8E5DF607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4010025"/>
            <a:ext cx="3203575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2A528246-FB6C-03BC-DA8D-582D03F4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969963"/>
            <a:ext cx="1925637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Text Box 11">
            <a:extLst>
              <a:ext uri="{FF2B5EF4-FFF2-40B4-BE49-F238E27FC236}">
                <a16:creationId xmlns:a16="http://schemas.microsoft.com/office/drawing/2014/main" id="{6F2AAEB3-55A4-98E5-AB79-D49DA06D5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868863"/>
            <a:ext cx="2024063" cy="1314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DNA Double Helix, </a:t>
            </a:r>
          </a:p>
          <a:p>
            <a:r>
              <a:rPr lang="en-US" altLang="en-US" sz="1600" b="1">
                <a:solidFill>
                  <a:schemeClr val="tx1"/>
                </a:solidFill>
                <a:latin typeface="Arial" panose="020B0604020202020204" pitchFamily="34" charset="0"/>
              </a:rPr>
              <a:t>Watson &amp; Crick</a:t>
            </a:r>
          </a:p>
          <a:p>
            <a:r>
              <a:rPr lang="en-US" altLang="en-US" sz="1600" b="1" i="1">
                <a:solidFill>
                  <a:srgbClr val="FF0000"/>
                </a:solidFill>
                <a:latin typeface="Arial" panose="020B0604020202020204" pitchFamily="34" charset="0"/>
              </a:rPr>
              <a:t>Nature, </a:t>
            </a:r>
            <a:r>
              <a:rPr lang="en-US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1953</a:t>
            </a:r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26D4B972-ADEF-9952-7169-9B46C95D9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073525"/>
            <a:ext cx="86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2003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1F580461-16C9-A3F5-1A18-1D6D894FA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25" y="3497263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2005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CA6D3930-A409-D771-D8EF-F8A46E9BA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6165850"/>
            <a:ext cx="445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Inactivation of different X genes</a:t>
            </a:r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4AF3294D-0EBD-EFBA-E403-B35A27D5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60350"/>
            <a:ext cx="460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>
                <a:solidFill>
                  <a:srgbClr val="00FF00"/>
                </a:solidFill>
              </a:rPr>
              <a:t>WHAT IS GENE?</a:t>
            </a:r>
          </a:p>
        </p:txBody>
      </p:sp>
      <p:sp>
        <p:nvSpPr>
          <p:cNvPr id="2065" name="Text Box 17">
            <a:extLst>
              <a:ext uri="{FF2B5EF4-FFF2-40B4-BE49-F238E27FC236}">
                <a16:creationId xmlns:a16="http://schemas.microsoft.com/office/drawing/2014/main" id="{F89666B7-85D8-21BB-7C42-1834DA328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868863"/>
            <a:ext cx="2449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Human genome Project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7E6CC90E-23B8-DF95-53A0-2B2A59E32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33CB1F12-7FF8-2122-E619-744F18C84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33375"/>
            <a:ext cx="54864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600">
                <a:solidFill>
                  <a:schemeClr val="tx1"/>
                </a:solidFill>
              </a:rPr>
              <a:t> </a:t>
            </a:r>
            <a:r>
              <a:rPr lang="en-US" altLang="en-US" sz="3200">
                <a:solidFill>
                  <a:srgbClr val="00FF00"/>
                </a:solidFill>
              </a:rPr>
              <a:t>Hershey-Chase,  1952  Warring Blender Experiment</a:t>
            </a:r>
            <a:endParaRPr lang="en-US" altLang="en-US" sz="3600">
              <a:solidFill>
                <a:srgbClr val="00FF00"/>
              </a:solidFill>
            </a:endParaRPr>
          </a:p>
        </p:txBody>
      </p:sp>
      <p:pic>
        <p:nvPicPr>
          <p:cNvPr id="53254" name="Picture 6">
            <a:extLst>
              <a:ext uri="{FF2B5EF4-FFF2-40B4-BE49-F238E27FC236}">
                <a16:creationId xmlns:a16="http://schemas.microsoft.com/office/drawing/2014/main" id="{508EA6E0-7DC2-B8E7-5369-670774B8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905000"/>
            <a:ext cx="853598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>
            <a:extLst>
              <a:ext uri="{FF2B5EF4-FFF2-40B4-BE49-F238E27FC236}">
                <a16:creationId xmlns:a16="http://schemas.microsoft.com/office/drawing/2014/main" id="{01760F98-95ED-BBBC-1E87-BCDE75C12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8612188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9F0BC959-3EBC-FF0D-DFBD-8393598E3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404813"/>
            <a:ext cx="8064500" cy="5761037"/>
          </a:xfrm>
        </p:spPr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What was their conclusion regarding the source of genetic material in phages?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  <a:p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5145F179-B517-76AD-D128-2304A6F08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691197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7285701-BBBB-3B15-BAC0-C87906B07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00FF00"/>
                </a:solidFill>
              </a:rPr>
              <a:t>RNA as genetic material in small viruses</a:t>
            </a:r>
            <a:br>
              <a:rPr lang="en-US" altLang="en-US" sz="3600">
                <a:solidFill>
                  <a:srgbClr val="FFFF00"/>
                </a:solidFill>
              </a:rPr>
            </a:br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31FA7C4-F03B-B325-3749-DCF61C1F4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820150" cy="5472112"/>
          </a:xfrm>
        </p:spPr>
        <p:txBody>
          <a:bodyPr/>
          <a:lstStyle/>
          <a:p>
            <a:pPr algn="just">
              <a:lnSpc>
                <a:spcPct val="110000"/>
              </a:lnSpc>
              <a:spcAft>
                <a:spcPct val="40000"/>
              </a:spcAft>
            </a:pPr>
            <a:r>
              <a:rPr lang="en-US" altLang="en-US" sz="2200">
                <a:solidFill>
                  <a:srgbClr val="FF0000"/>
                </a:solidFill>
              </a:rPr>
              <a:t>H.Fraenkel- Conrat </a:t>
            </a:r>
            <a:r>
              <a:rPr lang="en-US" altLang="en-US" sz="2200">
                <a:solidFill>
                  <a:srgbClr val="FFFF00"/>
                </a:solidFill>
              </a:rPr>
              <a:t>and </a:t>
            </a:r>
            <a:r>
              <a:rPr lang="en-US" altLang="en-US" sz="2200">
                <a:solidFill>
                  <a:srgbClr val="FF0000"/>
                </a:solidFill>
              </a:rPr>
              <a:t>B.Singer</a:t>
            </a:r>
            <a:r>
              <a:rPr lang="en-US" altLang="en-US" sz="2200">
                <a:solidFill>
                  <a:srgbClr val="FFFF00"/>
                </a:solidFill>
              </a:rPr>
              <a:t> in 1957 conduct experiment on TMV.</a:t>
            </a:r>
          </a:p>
          <a:p>
            <a:pPr algn="just">
              <a:lnSpc>
                <a:spcPct val="110000"/>
              </a:lnSpc>
              <a:spcAft>
                <a:spcPct val="40000"/>
              </a:spcAft>
            </a:pPr>
            <a:r>
              <a:rPr lang="en-US" altLang="en-US" sz="2200">
                <a:solidFill>
                  <a:srgbClr val="FFFF00"/>
                </a:solidFill>
              </a:rPr>
              <a:t>By using the appropriate </a:t>
            </a:r>
            <a:r>
              <a:rPr lang="en-US" altLang="en-US" sz="2200">
                <a:solidFill>
                  <a:srgbClr val="FF0000"/>
                </a:solidFill>
              </a:rPr>
              <a:t>chemical treatment </a:t>
            </a:r>
            <a:r>
              <a:rPr lang="en-US" altLang="en-US" sz="2200">
                <a:solidFill>
                  <a:srgbClr val="FFFF00"/>
                </a:solidFill>
              </a:rPr>
              <a:t>one can s</a:t>
            </a:r>
            <a:r>
              <a:rPr lang="en-US" altLang="en-US" sz="2200">
                <a:solidFill>
                  <a:srgbClr val="FF0000"/>
                </a:solidFill>
              </a:rPr>
              <a:t>eparate</a:t>
            </a:r>
            <a:r>
              <a:rPr lang="en-US" altLang="en-US" sz="2200">
                <a:solidFill>
                  <a:srgbClr val="FFFF00"/>
                </a:solidFill>
              </a:rPr>
              <a:t> the </a:t>
            </a:r>
            <a:r>
              <a:rPr lang="en-US" altLang="en-US" sz="2200">
                <a:solidFill>
                  <a:srgbClr val="FF0000"/>
                </a:solidFill>
              </a:rPr>
              <a:t>protein </a:t>
            </a:r>
            <a:r>
              <a:rPr lang="en-US" altLang="en-US" sz="2200">
                <a:solidFill>
                  <a:srgbClr val="FFFF00"/>
                </a:solidFill>
              </a:rPr>
              <a:t>coats of TMV from the </a:t>
            </a:r>
            <a:r>
              <a:rPr lang="en-US" altLang="en-US" sz="2200">
                <a:solidFill>
                  <a:srgbClr val="FF0000"/>
                </a:solidFill>
              </a:rPr>
              <a:t>RNA.</a:t>
            </a:r>
            <a:r>
              <a:rPr lang="en-US" altLang="en-US" sz="2200">
                <a:solidFill>
                  <a:srgbClr val="FFFF00"/>
                </a:solidFill>
              </a:rPr>
              <a:t> </a:t>
            </a:r>
          </a:p>
          <a:p>
            <a:pPr algn="just">
              <a:lnSpc>
                <a:spcPct val="110000"/>
              </a:lnSpc>
              <a:spcAft>
                <a:spcPct val="40000"/>
              </a:spcAft>
            </a:pPr>
            <a:r>
              <a:rPr lang="en-US" altLang="en-US" sz="2200">
                <a:solidFill>
                  <a:srgbClr val="FFFF00"/>
                </a:solidFill>
              </a:rPr>
              <a:t>Moreover, this process is reversible; by mixing the proteins and the RNA under appropriate conditions, </a:t>
            </a:r>
            <a:r>
              <a:rPr lang="en-US" altLang="en-US" sz="2200">
                <a:solidFill>
                  <a:srgbClr val="FF0000"/>
                </a:solidFill>
              </a:rPr>
              <a:t>“reconstitution</a:t>
            </a:r>
            <a:r>
              <a:rPr lang="en-US" altLang="en-US" sz="2200">
                <a:solidFill>
                  <a:srgbClr val="FFFF00"/>
                </a:solidFill>
              </a:rPr>
              <a:t>” will occur. </a:t>
            </a:r>
          </a:p>
          <a:p>
            <a:pPr algn="just">
              <a:lnSpc>
                <a:spcPct val="110000"/>
              </a:lnSpc>
              <a:spcAft>
                <a:spcPct val="40000"/>
              </a:spcAft>
            </a:pPr>
            <a:r>
              <a:rPr lang="en-US" altLang="en-US" sz="2200">
                <a:solidFill>
                  <a:srgbClr val="FFFF00"/>
                </a:solidFill>
              </a:rPr>
              <a:t>They took two different strains of TMV, separated the RNAs from the protein coat. </a:t>
            </a:r>
          </a:p>
          <a:p>
            <a:pPr algn="just">
              <a:lnSpc>
                <a:spcPct val="110000"/>
              </a:lnSpc>
              <a:spcAft>
                <a:spcPct val="40000"/>
              </a:spcAft>
            </a:pPr>
            <a:r>
              <a:rPr lang="en-US" altLang="en-US" sz="2200">
                <a:solidFill>
                  <a:srgbClr val="FFFF00"/>
                </a:solidFill>
              </a:rPr>
              <a:t>Reconstituted “mixed” viruses by mixing the proteins of one strain with the RNA of the second strain, and vice versa. </a:t>
            </a:r>
          </a:p>
          <a:p>
            <a:pPr algn="just">
              <a:lnSpc>
                <a:spcPct val="110000"/>
              </a:lnSpc>
              <a:spcAft>
                <a:spcPct val="40000"/>
              </a:spcAft>
            </a:pPr>
            <a:r>
              <a:rPr lang="en-US" altLang="en-US" sz="2200">
                <a:solidFill>
                  <a:srgbClr val="FFFF00"/>
                </a:solidFill>
              </a:rPr>
              <a:t>When these mixed viruses were infected with tobacco leaves, the progeny was phenotypically and genotypically identical like parent from where RNA had been obtained.</a:t>
            </a:r>
          </a:p>
          <a:p>
            <a:pPr algn="just">
              <a:lnSpc>
                <a:spcPct val="110000"/>
              </a:lnSpc>
              <a:spcAft>
                <a:spcPct val="40000"/>
              </a:spcAft>
              <a:buFontTx/>
              <a:buNone/>
            </a:pPr>
            <a:endParaRPr lang="en-US" altLang="en-US" sz="220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  <a:spcAft>
                <a:spcPct val="40000"/>
              </a:spcAft>
            </a:pPr>
            <a:endParaRPr lang="en-US" altLang="en-US" sz="2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>
            <a:extLst>
              <a:ext uri="{FF2B5EF4-FFF2-40B4-BE49-F238E27FC236}">
                <a16:creationId xmlns:a16="http://schemas.microsoft.com/office/drawing/2014/main" id="{1ABB7E30-972A-0354-DE61-12E35FA7EA0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49275"/>
            <a:ext cx="7129463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7052FD0-238D-585B-8071-2643B8E39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</a:rPr>
              <a:t>DNA STRUCTURE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618CDD9-376C-3B18-8675-94BE18FF5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420938"/>
            <a:ext cx="5508625" cy="4437062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Each nucleotide is composed of </a:t>
            </a:r>
          </a:p>
          <a:p>
            <a:pPr lvl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 	(1) a Phosphate group</a:t>
            </a:r>
          </a:p>
          <a:p>
            <a:pPr lvl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	(2) a five – carbon sugar (or Pentose), and </a:t>
            </a:r>
          </a:p>
          <a:p>
            <a:pPr lvl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	(3) a cyclic nitrogen containing compound called a base. </a:t>
            </a:r>
          </a:p>
        </p:txBody>
      </p:sp>
      <p:pic>
        <p:nvPicPr>
          <p:cNvPr id="57348" name="Picture 4" descr="Single Stranded DNA">
            <a:extLst>
              <a:ext uri="{FF2B5EF4-FFF2-40B4-BE49-F238E27FC236}">
                <a16:creationId xmlns:a16="http://schemas.microsoft.com/office/drawing/2014/main" id="{B9F6565B-B233-02BD-D920-522BBE89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865438"/>
            <a:ext cx="3416300" cy="39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>
            <a:extLst>
              <a:ext uri="{FF2B5EF4-FFF2-40B4-BE49-F238E27FC236}">
                <a16:creationId xmlns:a16="http://schemas.microsoft.com/office/drawing/2014/main" id="{D07DDFF9-922B-41B4-F6D0-72CEDE60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068638"/>
            <a:ext cx="107950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Text Box 6">
            <a:extLst>
              <a:ext uri="{FF2B5EF4-FFF2-40B4-BE49-F238E27FC236}">
                <a16:creationId xmlns:a16="http://schemas.microsoft.com/office/drawing/2014/main" id="{88FC302E-3647-1B7E-E715-4FBFF033B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8820150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Nucleic acids first called “nuclein” because they were isolated from cell  nuclei by F. Miescher in 1869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alt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>
            <a:extLst>
              <a:ext uri="{FF2B5EF4-FFF2-40B4-BE49-F238E27FC236}">
                <a16:creationId xmlns:a16="http://schemas.microsoft.com/office/drawing/2014/main" id="{448FA631-8AF5-C8EE-BACE-E7CD9F363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4114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In </a:t>
            </a:r>
            <a:r>
              <a:rPr lang="en-US" altLang="en-US">
                <a:solidFill>
                  <a:schemeClr val="accent2"/>
                </a:solidFill>
              </a:rPr>
              <a:t>DNA</a:t>
            </a:r>
            <a:r>
              <a:rPr lang="en-US" altLang="en-US">
                <a:solidFill>
                  <a:srgbClr val="FF0000"/>
                </a:solidFill>
              </a:rPr>
              <a:t>, the sugar is </a:t>
            </a:r>
            <a:r>
              <a:rPr lang="en-US" altLang="en-US">
                <a:solidFill>
                  <a:schemeClr val="accent2"/>
                </a:solidFill>
              </a:rPr>
              <a:t>2-deoxyribose (thus the name</a:t>
            </a:r>
            <a:r>
              <a:rPr lang="en-US" altLang="en-US">
                <a:solidFill>
                  <a:srgbClr val="FF0000"/>
                </a:solidFill>
              </a:rPr>
              <a:t> deoxyribonucleic acid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</a:p>
          <a:p>
            <a:pPr lvl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In </a:t>
            </a:r>
            <a:r>
              <a:rPr lang="en-US" altLang="en-US">
                <a:solidFill>
                  <a:schemeClr val="accent2"/>
                </a:solidFill>
              </a:rPr>
              <a:t>RNA</a:t>
            </a:r>
            <a:r>
              <a:rPr lang="en-US" altLang="en-US">
                <a:solidFill>
                  <a:srgbClr val="FF0000"/>
                </a:solidFill>
              </a:rPr>
              <a:t>, the sugar is </a:t>
            </a:r>
            <a:r>
              <a:rPr lang="en-US" altLang="en-US">
                <a:solidFill>
                  <a:schemeClr val="accent2"/>
                </a:solidFill>
              </a:rPr>
              <a:t>ribose (thus </a:t>
            </a:r>
            <a:r>
              <a:rPr lang="en-US" altLang="en-US">
                <a:solidFill>
                  <a:srgbClr val="FF0000"/>
                </a:solidFill>
              </a:rPr>
              <a:t>ribonucleic acid</a:t>
            </a:r>
            <a:r>
              <a:rPr lang="en-US" altLang="en-US">
                <a:solidFill>
                  <a:schemeClr val="accent2"/>
                </a:solidFill>
              </a:rPr>
              <a:t>). </a:t>
            </a:r>
          </a:p>
          <a:p>
            <a:endParaRPr lang="en-US" altLang="en-US">
              <a:solidFill>
                <a:schemeClr val="accent2"/>
              </a:solidFill>
            </a:endParaRPr>
          </a:p>
          <a:p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039B8880-E2F0-290D-D892-AB8830553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36838"/>
            <a:ext cx="7129463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>
            <a:extLst>
              <a:ext uri="{FF2B5EF4-FFF2-40B4-BE49-F238E27FC236}">
                <a16:creationId xmlns:a16="http://schemas.microsoft.com/office/drawing/2014/main" id="{9E4CB244-568F-73F6-B880-7620F28F7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208963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There are four different bases commonly found in DNA: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	Adenine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	Guanine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	Thymine and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	Cytosine.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lnSpc>
                <a:spcPct val="105000"/>
              </a:lnSpc>
            </a:pPr>
            <a:r>
              <a:rPr lang="en-US" altLang="en-US" sz="2400">
                <a:solidFill>
                  <a:srgbClr val="FFFF00"/>
                </a:solidFill>
              </a:rPr>
              <a:t>RNA also contains adenine, guanine and cytosine, but has different base, uracil in the place of thymine. </a:t>
            </a:r>
          </a:p>
          <a:p>
            <a:pPr>
              <a:lnSpc>
                <a:spcPct val="105000"/>
              </a:lnSpc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>
            <a:extLst>
              <a:ext uri="{FF2B5EF4-FFF2-40B4-BE49-F238E27FC236}">
                <a16:creationId xmlns:a16="http://schemas.microsoft.com/office/drawing/2014/main" id="{80CE6802-3760-ABB8-08C2-7BFE043DDBD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908050"/>
            <a:ext cx="2146300" cy="186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9" name="Picture 5">
            <a:extLst>
              <a:ext uri="{FF2B5EF4-FFF2-40B4-BE49-F238E27FC236}">
                <a16:creationId xmlns:a16="http://schemas.microsoft.com/office/drawing/2014/main" id="{3F6C16B0-6A8D-EAE8-7F80-276BD045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836613"/>
            <a:ext cx="2439988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>
            <a:extLst>
              <a:ext uri="{FF2B5EF4-FFF2-40B4-BE49-F238E27FC236}">
                <a16:creationId xmlns:a16="http://schemas.microsoft.com/office/drawing/2014/main" id="{1BE38E80-0595-9B11-1C8F-5DA357D39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2225675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8">
            <a:extLst>
              <a:ext uri="{FF2B5EF4-FFF2-40B4-BE49-F238E27FC236}">
                <a16:creationId xmlns:a16="http://schemas.microsoft.com/office/drawing/2014/main" id="{691C2AD6-09A7-3AB5-C306-7BE80E51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92600"/>
            <a:ext cx="2105025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3" name="Picture 9">
            <a:extLst>
              <a:ext uri="{FF2B5EF4-FFF2-40B4-BE49-F238E27FC236}">
                <a16:creationId xmlns:a16="http://schemas.microsoft.com/office/drawing/2014/main" id="{8FAB528B-13FF-2AE4-10D4-6E477C67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2282825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6" name="Text Box 12">
            <a:extLst>
              <a:ext uri="{FF2B5EF4-FFF2-40B4-BE49-F238E27FC236}">
                <a16:creationId xmlns:a16="http://schemas.microsoft.com/office/drawing/2014/main" id="{C2C3D853-DE98-1A1E-501A-4A6444304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852738"/>
            <a:ext cx="201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6-aminopurine</a:t>
            </a:r>
          </a:p>
        </p:txBody>
      </p:sp>
      <p:sp>
        <p:nvSpPr>
          <p:cNvPr id="62477" name="Text Box 13">
            <a:extLst>
              <a:ext uri="{FF2B5EF4-FFF2-40B4-BE49-F238E27FC236}">
                <a16:creationId xmlns:a16="http://schemas.microsoft.com/office/drawing/2014/main" id="{7D27D79A-BA8C-54BB-DCE2-9DE2D7A64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852738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2-amino-6-oxypurine</a:t>
            </a:r>
          </a:p>
        </p:txBody>
      </p:sp>
      <p:sp>
        <p:nvSpPr>
          <p:cNvPr id="62478" name="Text Box 14">
            <a:extLst>
              <a:ext uri="{FF2B5EF4-FFF2-40B4-BE49-F238E27FC236}">
                <a16:creationId xmlns:a16="http://schemas.microsoft.com/office/drawing/2014/main" id="{3680D11D-29DD-A069-ABEE-2ED99BBCB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035675"/>
            <a:ext cx="2305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4-amino-2-oxypyrimidine</a:t>
            </a:r>
          </a:p>
        </p:txBody>
      </p:sp>
      <p:sp>
        <p:nvSpPr>
          <p:cNvPr id="62479" name="Text Box 15">
            <a:extLst>
              <a:ext uri="{FF2B5EF4-FFF2-40B4-BE49-F238E27FC236}">
                <a16:creationId xmlns:a16="http://schemas.microsoft.com/office/drawing/2014/main" id="{D4AC7168-0A8B-0B51-470A-F1063F3A8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6400800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2,4-oxypyrimidine</a:t>
            </a:r>
          </a:p>
        </p:txBody>
      </p:sp>
      <p:sp>
        <p:nvSpPr>
          <p:cNvPr id="62480" name="Text Box 16">
            <a:extLst>
              <a:ext uri="{FF2B5EF4-FFF2-40B4-BE49-F238E27FC236}">
                <a16:creationId xmlns:a16="http://schemas.microsoft.com/office/drawing/2014/main" id="{50E2F156-A298-9E8A-7AAF-45255734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400800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2,4-oxy-5-pyrimidine</a:t>
            </a:r>
          </a:p>
        </p:txBody>
      </p:sp>
      <p:sp>
        <p:nvSpPr>
          <p:cNvPr id="62481" name="Text Box 17">
            <a:extLst>
              <a:ext uri="{FF2B5EF4-FFF2-40B4-BE49-F238E27FC236}">
                <a16:creationId xmlns:a16="http://schemas.microsoft.com/office/drawing/2014/main" id="{57420624-D8E2-228F-C4D6-A4245999E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429000"/>
            <a:ext cx="8675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200" b="1">
                <a:solidFill>
                  <a:srgbClr val="00FF00"/>
                </a:solidFill>
              </a:rPr>
              <a:t>Cytosine, thymine, and uracil are single-ring base called Pyrimidines</a:t>
            </a:r>
            <a:r>
              <a:rPr lang="en-US" altLang="en-US" b="1">
                <a:solidFill>
                  <a:srgbClr val="FFFF00"/>
                </a:solidFill>
              </a:rPr>
              <a:t>.</a:t>
            </a:r>
            <a:endParaRPr lang="en-US" altLang="en-US" b="1"/>
          </a:p>
        </p:txBody>
      </p:sp>
      <p:sp>
        <p:nvSpPr>
          <p:cNvPr id="62482" name="Text Box 18">
            <a:extLst>
              <a:ext uri="{FF2B5EF4-FFF2-40B4-BE49-F238E27FC236}">
                <a16:creationId xmlns:a16="http://schemas.microsoft.com/office/drawing/2014/main" id="{EC50A02C-3016-DBB3-F4B0-30FCD5F5B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8913"/>
            <a:ext cx="799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FF00"/>
                </a:solidFill>
              </a:rPr>
              <a:t>Adenine and Guanine are double ring base called Purines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A689653-2F8F-F8B3-7715-B20A37308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n-US" altLang="en-US" sz="3200" b="1">
                <a:solidFill>
                  <a:srgbClr val="00FF00"/>
                </a:solidFill>
              </a:rPr>
              <a:t>The Watson and Crick DNA Double helix</a:t>
            </a:r>
            <a:r>
              <a:rPr lang="en-US" altLang="en-US" sz="3200" b="1"/>
              <a:t>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50661CF-B447-4E08-6E4B-31B5ABA9B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772400" cy="4114800"/>
          </a:xfrm>
        </p:spPr>
        <p:txBody>
          <a:bodyPr/>
          <a:lstStyle/>
          <a:p>
            <a:pPr algn="just"/>
            <a:r>
              <a:rPr lang="en-US" altLang="en-US">
                <a:solidFill>
                  <a:srgbClr val="FFFF00"/>
                </a:solidFill>
              </a:rPr>
              <a:t>The correct structure of DNA was first deduced by J.D. Watson and F.H.C.Crick in 1953. </a:t>
            </a:r>
          </a:p>
          <a:p>
            <a:pPr algn="just"/>
            <a:r>
              <a:rPr lang="en-US" altLang="en-US">
                <a:solidFill>
                  <a:srgbClr val="FFFF00"/>
                </a:solidFill>
              </a:rPr>
              <a:t>Their double helix model of DNA structure was based on two major kind of evidence. </a:t>
            </a:r>
          </a:p>
          <a:p>
            <a:pPr algn="just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	1. Chargaff’s rule</a:t>
            </a:r>
          </a:p>
          <a:p>
            <a:pPr algn="just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	2. X – ray diffraction patterns.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237F788-4333-D036-1C9F-E054AD417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</a:rPr>
              <a:t>Chargaff’s rule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F648E18-8950-0079-4CFB-3C98D187B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4968875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The composition of DNA from many different organisms was analyzed by </a:t>
            </a:r>
            <a:r>
              <a:rPr lang="en-US" altLang="en-US" sz="2400">
                <a:solidFill>
                  <a:srgbClr val="FF0000"/>
                </a:solidFill>
              </a:rPr>
              <a:t>E.Chargaff</a:t>
            </a:r>
            <a:r>
              <a:rPr lang="en-US" altLang="en-US" sz="2400">
                <a:solidFill>
                  <a:srgbClr val="00FF00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and his colleagues.</a:t>
            </a:r>
          </a:p>
          <a:p>
            <a:pPr>
              <a:spcAft>
                <a:spcPct val="30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It was observed that concentration of </a:t>
            </a:r>
            <a:r>
              <a:rPr lang="en-US" altLang="en-US" sz="2400">
                <a:solidFill>
                  <a:srgbClr val="FF0000"/>
                </a:solidFill>
              </a:rPr>
              <a:t>thymine</a:t>
            </a:r>
            <a:r>
              <a:rPr lang="en-US" altLang="en-US" sz="2400">
                <a:solidFill>
                  <a:srgbClr val="00FF00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was always </a:t>
            </a:r>
            <a:r>
              <a:rPr lang="en-US" altLang="en-US" sz="2400">
                <a:solidFill>
                  <a:srgbClr val="FF0000"/>
                </a:solidFill>
              </a:rPr>
              <a:t>equal </a:t>
            </a:r>
            <a:r>
              <a:rPr lang="en-US" altLang="en-US" sz="2400">
                <a:solidFill>
                  <a:srgbClr val="FFFF00"/>
                </a:solidFill>
              </a:rPr>
              <a:t>to the concentration of </a:t>
            </a:r>
            <a:r>
              <a:rPr lang="en-US" altLang="en-US" sz="2400">
                <a:solidFill>
                  <a:srgbClr val="FF0000"/>
                </a:solidFill>
              </a:rPr>
              <a:t>adenine </a:t>
            </a:r>
            <a:r>
              <a:rPr lang="en-US" altLang="en-US" sz="2400">
                <a:solidFill>
                  <a:srgbClr val="00FF00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(A = T)</a:t>
            </a:r>
          </a:p>
          <a:p>
            <a:pPr>
              <a:spcAft>
                <a:spcPct val="30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And the concentration of </a:t>
            </a:r>
            <a:r>
              <a:rPr lang="en-US" altLang="en-US" sz="2400">
                <a:solidFill>
                  <a:srgbClr val="FF0000"/>
                </a:solidFill>
              </a:rPr>
              <a:t>cytosine </a:t>
            </a:r>
            <a:r>
              <a:rPr lang="en-US" altLang="en-US" sz="2400">
                <a:solidFill>
                  <a:srgbClr val="FFFF00"/>
                </a:solidFill>
              </a:rPr>
              <a:t>was </a:t>
            </a:r>
            <a:r>
              <a:rPr lang="en-US" altLang="en-US" sz="2400">
                <a:solidFill>
                  <a:srgbClr val="FF0000"/>
                </a:solidFill>
              </a:rPr>
              <a:t>equal</a:t>
            </a:r>
            <a:r>
              <a:rPr lang="en-US" altLang="en-US" sz="2400">
                <a:solidFill>
                  <a:srgbClr val="00FF00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to the concentration of </a:t>
            </a:r>
            <a:r>
              <a:rPr lang="en-US" altLang="en-US" sz="2400">
                <a:solidFill>
                  <a:srgbClr val="FF0000"/>
                </a:solidFill>
              </a:rPr>
              <a:t>guanine</a:t>
            </a:r>
            <a:r>
              <a:rPr lang="en-US" altLang="en-US" sz="2400">
                <a:solidFill>
                  <a:srgbClr val="00FF00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(G = C). </a:t>
            </a:r>
          </a:p>
          <a:p>
            <a:pPr>
              <a:spcAft>
                <a:spcPct val="30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This strongly suggest that thymine and adenine as well as cytosine and guanine were present in DNA with </a:t>
            </a:r>
            <a:r>
              <a:rPr lang="en-US" altLang="en-US" sz="2400">
                <a:solidFill>
                  <a:srgbClr val="FF0000"/>
                </a:solidFill>
              </a:rPr>
              <a:t>fixed interrelationship</a:t>
            </a:r>
            <a:r>
              <a:rPr lang="en-US" altLang="en-US" sz="2400">
                <a:solidFill>
                  <a:srgbClr val="FFFF00"/>
                </a:solidFill>
              </a:rPr>
              <a:t>. </a:t>
            </a:r>
          </a:p>
          <a:p>
            <a:pPr>
              <a:spcAft>
                <a:spcPct val="30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Also the total concentration of </a:t>
            </a:r>
            <a:r>
              <a:rPr lang="en-US" altLang="en-US" sz="2400">
                <a:solidFill>
                  <a:srgbClr val="FF0000"/>
                </a:solidFill>
              </a:rPr>
              <a:t>purines</a:t>
            </a:r>
            <a:r>
              <a:rPr lang="en-US" altLang="en-US" sz="2400">
                <a:solidFill>
                  <a:srgbClr val="00FF00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(A +G) always </a:t>
            </a:r>
            <a:r>
              <a:rPr lang="en-US" altLang="en-US" sz="2400">
                <a:solidFill>
                  <a:srgbClr val="FF0000"/>
                </a:solidFill>
              </a:rPr>
              <a:t>equal </a:t>
            </a:r>
            <a:r>
              <a:rPr lang="en-US" altLang="en-US" sz="2400">
                <a:solidFill>
                  <a:srgbClr val="FFFF00"/>
                </a:solidFill>
              </a:rPr>
              <a:t>to the total concentration of</a:t>
            </a:r>
            <a:r>
              <a:rPr lang="en-US" altLang="en-US" sz="2400">
                <a:solidFill>
                  <a:srgbClr val="00FF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pyrimidine</a:t>
            </a:r>
            <a:r>
              <a:rPr lang="en-US" altLang="en-US" sz="2400">
                <a:solidFill>
                  <a:srgbClr val="00FF00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(T +C). However, the </a:t>
            </a:r>
            <a:r>
              <a:rPr lang="en-US" altLang="en-US" sz="2400">
                <a:solidFill>
                  <a:srgbClr val="00FF00"/>
                </a:solidFill>
              </a:rPr>
              <a:t>(T+ A)/ (G+C) ratio </a:t>
            </a:r>
            <a:r>
              <a:rPr lang="en-US" altLang="en-US" sz="2400">
                <a:solidFill>
                  <a:srgbClr val="FFFF00"/>
                </a:solidFill>
              </a:rPr>
              <a:t>was found to vary widely in DNAs of different species. </a:t>
            </a:r>
          </a:p>
          <a:p>
            <a:pPr>
              <a:spcAft>
                <a:spcPct val="30000"/>
              </a:spcAft>
            </a:pPr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FF0BDE4C-8706-5D8F-1ED4-978E8F6FF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E1B4C15-D355-BCBB-409D-421AA552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The physical and functional unit of heredity that carries information from one generation to the next</a:t>
            </a:r>
          </a:p>
          <a:p>
            <a:endParaRPr lang="en-US" altLang="en-US">
              <a:solidFill>
                <a:srgbClr val="FFFF00"/>
              </a:solidFill>
            </a:endParaRPr>
          </a:p>
          <a:p>
            <a:r>
              <a:rPr lang="en-US" altLang="en-US">
                <a:solidFill>
                  <a:srgbClr val="FFFF00"/>
                </a:solidFill>
              </a:rPr>
              <a:t>DNA sequence necessary for the synthesis of a functional protein or RNA molecule. </a:t>
            </a:r>
          </a:p>
          <a:p>
            <a:pPr>
              <a:buFontTx/>
              <a:buNone/>
            </a:pPr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>
            <a:extLst>
              <a:ext uri="{FF2B5EF4-FFF2-40B4-BE49-F238E27FC236}">
                <a16:creationId xmlns:a16="http://schemas.microsoft.com/office/drawing/2014/main" id="{74C7ED43-97B5-636C-91B3-BCD26FFB6FA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41438"/>
            <a:ext cx="7989888" cy="504031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4EDBD32-CB59-F346-109E-1F12A5162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</a:rPr>
              <a:t>X ray diffraction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1C71035-ECA7-1BCE-F99E-10392329D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964612" cy="5400675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When X rays are focused through </a:t>
            </a:r>
            <a:r>
              <a:rPr lang="en-US" altLang="en-US" sz="2400">
                <a:solidFill>
                  <a:srgbClr val="FF0000"/>
                </a:solidFill>
              </a:rPr>
              <a:t>isolated macromolecules</a:t>
            </a:r>
            <a:r>
              <a:rPr lang="en-US" altLang="en-US" sz="2400">
                <a:solidFill>
                  <a:srgbClr val="FFFF00"/>
                </a:solidFill>
              </a:rPr>
              <a:t> or </a:t>
            </a:r>
            <a:r>
              <a:rPr lang="en-US" altLang="en-US" sz="2400">
                <a:solidFill>
                  <a:srgbClr val="FF0000"/>
                </a:solidFill>
              </a:rPr>
              <a:t>crystals of purified molecules</a:t>
            </a:r>
            <a:r>
              <a:rPr lang="en-US" altLang="en-US" sz="2400">
                <a:solidFill>
                  <a:srgbClr val="FFFF00"/>
                </a:solidFill>
              </a:rPr>
              <a:t>, the X ray are deflected by the atom of the molecules in specific patterns called </a:t>
            </a:r>
            <a:r>
              <a:rPr lang="en-US" altLang="en-US" sz="2400">
                <a:solidFill>
                  <a:srgbClr val="FF0000"/>
                </a:solidFill>
              </a:rPr>
              <a:t>diffraction patterns</a:t>
            </a:r>
            <a:r>
              <a:rPr lang="en-US" altLang="en-US" sz="2400">
                <a:solidFill>
                  <a:srgbClr val="FFFF00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endParaRPr lang="en-US" altLang="en-US" sz="2400">
              <a:solidFill>
                <a:srgbClr val="FFFF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It provides the information about the organization of the components of the molecules. </a:t>
            </a:r>
          </a:p>
          <a:p>
            <a:pPr algn="just">
              <a:lnSpc>
                <a:spcPct val="110000"/>
              </a:lnSpc>
            </a:pPr>
            <a:endParaRPr lang="en-US" altLang="en-US" sz="2400">
              <a:solidFill>
                <a:srgbClr val="FFFF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Watson and Crick had X ray crystallographic data on DNA structure from the studies of  </a:t>
            </a:r>
            <a:r>
              <a:rPr lang="en-US" altLang="en-US" sz="2400">
                <a:solidFill>
                  <a:srgbClr val="FF0000"/>
                </a:solidFill>
              </a:rPr>
              <a:t>Wilkins</a:t>
            </a:r>
            <a:r>
              <a:rPr lang="en-US" altLang="en-US" sz="2400">
                <a:solidFill>
                  <a:srgbClr val="FFFF00"/>
                </a:solidFill>
              </a:rPr>
              <a:t> and </a:t>
            </a:r>
            <a:r>
              <a:rPr lang="en-US" altLang="en-US" sz="2400">
                <a:solidFill>
                  <a:srgbClr val="FF0000"/>
                </a:solidFill>
              </a:rPr>
              <a:t>Franklin </a:t>
            </a:r>
            <a:r>
              <a:rPr lang="en-US" altLang="en-US" sz="2400">
                <a:solidFill>
                  <a:srgbClr val="FFFF00"/>
                </a:solidFill>
              </a:rPr>
              <a:t>and their coworkers. </a:t>
            </a:r>
          </a:p>
          <a:p>
            <a:pPr algn="just">
              <a:lnSpc>
                <a:spcPct val="110000"/>
              </a:lnSpc>
            </a:pPr>
            <a:endParaRPr lang="en-US" altLang="en-US" sz="2400">
              <a:solidFill>
                <a:srgbClr val="FFFF00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These data indicated that DNA was a highly ordered, multiple stranded structure with repeating sub structures spaced every </a:t>
            </a:r>
            <a:r>
              <a:rPr lang="en-US" altLang="en-US" sz="2400">
                <a:solidFill>
                  <a:srgbClr val="FF0000"/>
                </a:solidFill>
              </a:rPr>
              <a:t>3.4 A</a:t>
            </a:r>
            <a:r>
              <a:rPr lang="en-US" altLang="en-US" sz="2400" baseline="30000">
                <a:solidFill>
                  <a:srgbClr val="FF0000"/>
                </a:solidFill>
              </a:rPr>
              <a:t>o</a:t>
            </a:r>
            <a:r>
              <a:rPr lang="en-US" altLang="en-US" sz="2400">
                <a:solidFill>
                  <a:srgbClr val="FFFF00"/>
                </a:solidFill>
              </a:rPr>
              <a:t> (1 Angstrom  = 10</a:t>
            </a:r>
            <a:r>
              <a:rPr lang="en-US" altLang="en-US" sz="2400" baseline="30000">
                <a:solidFill>
                  <a:srgbClr val="FFFF00"/>
                </a:solidFill>
              </a:rPr>
              <a:t>-10</a:t>
            </a:r>
            <a:r>
              <a:rPr lang="en-US" altLang="en-US" sz="2400">
                <a:solidFill>
                  <a:srgbClr val="FFFF00"/>
                </a:solidFill>
              </a:rPr>
              <a:t> m 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C2F6957-99A4-022E-D8ED-F4F44312D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00FF00"/>
                </a:solidFill>
              </a:rPr>
              <a:t>X-ray diffraction patterns of  DNA</a:t>
            </a:r>
            <a:br>
              <a:rPr lang="en-US" altLang="en-US" sz="2800">
                <a:solidFill>
                  <a:srgbClr val="00FF00"/>
                </a:solidFill>
              </a:rPr>
            </a:br>
            <a:r>
              <a:rPr lang="en-US" altLang="en-US" sz="2800">
                <a:solidFill>
                  <a:srgbClr val="00FF00"/>
                </a:solidFill>
              </a:rPr>
              <a:t> – Rosalind Franklin and Maurice Wilkins </a:t>
            </a:r>
            <a:br>
              <a:rPr lang="en-US" altLang="en-US" sz="2800">
                <a:solidFill>
                  <a:srgbClr val="00FF00"/>
                </a:solidFill>
              </a:rPr>
            </a:br>
            <a:endParaRPr lang="en-US" altLang="en-US" sz="2800">
              <a:solidFill>
                <a:srgbClr val="00FF00"/>
              </a:solidFill>
            </a:endParaRPr>
          </a:p>
        </p:txBody>
      </p:sp>
      <p:pic>
        <p:nvPicPr>
          <p:cNvPr id="68611" name="Picture 3">
            <a:extLst>
              <a:ext uri="{FF2B5EF4-FFF2-40B4-BE49-F238E27FC236}">
                <a16:creationId xmlns:a16="http://schemas.microsoft.com/office/drawing/2014/main" id="{C25D74B5-9015-AD37-5BC6-2418307F55F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484313"/>
            <a:ext cx="4968875" cy="3525837"/>
          </a:xfrm>
        </p:spPr>
      </p:pic>
      <p:sp>
        <p:nvSpPr>
          <p:cNvPr id="68612" name="Text Box 4">
            <a:extLst>
              <a:ext uri="{FF2B5EF4-FFF2-40B4-BE49-F238E27FC236}">
                <a16:creationId xmlns:a16="http://schemas.microsoft.com/office/drawing/2014/main" id="{169EFD3C-28BF-CB4A-E549-D959CB82E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157788"/>
            <a:ext cx="84248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central cross shaped pattern as indicative of a helical structure. The heavy dark patterns (top and bottom) indicate that the bases are stacked perpendicular to the axis of the molecule.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8D720A2-382A-A1F1-50E8-ED6767522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</a:rPr>
              <a:t>Double Helix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D7F2420-F7E0-E404-25A5-CBB575831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472112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altLang="en-US" sz="2400">
                <a:solidFill>
                  <a:srgbClr val="FF0000"/>
                </a:solidFill>
              </a:rPr>
              <a:t>Watson</a:t>
            </a:r>
            <a:r>
              <a:rPr lang="en-US" altLang="en-US" sz="2400">
                <a:solidFill>
                  <a:srgbClr val="FFFF00"/>
                </a:solidFill>
              </a:rPr>
              <a:t> and </a:t>
            </a:r>
            <a:r>
              <a:rPr lang="en-US" altLang="en-US" sz="2400">
                <a:solidFill>
                  <a:srgbClr val="FF0000"/>
                </a:solidFill>
              </a:rPr>
              <a:t>Crick </a:t>
            </a:r>
            <a:r>
              <a:rPr lang="en-US" altLang="en-US" sz="2400">
                <a:solidFill>
                  <a:srgbClr val="FFFF00"/>
                </a:solidFill>
              </a:rPr>
              <a:t>proposed that DNA exists as a </a:t>
            </a:r>
            <a:r>
              <a:rPr lang="en-US" altLang="en-US" sz="2400">
                <a:solidFill>
                  <a:srgbClr val="FF0000"/>
                </a:solidFill>
              </a:rPr>
              <a:t>double helix </a:t>
            </a:r>
            <a:r>
              <a:rPr lang="en-US" altLang="en-US" sz="2400">
                <a:solidFill>
                  <a:srgbClr val="FFFF00"/>
                </a:solidFill>
              </a:rPr>
              <a:t>in which </a:t>
            </a:r>
            <a:r>
              <a:rPr lang="en-US" altLang="en-US" sz="2400">
                <a:solidFill>
                  <a:srgbClr val="FF0000"/>
                </a:solidFill>
              </a:rPr>
              <a:t>two polynucleotide </a:t>
            </a:r>
            <a:r>
              <a:rPr lang="en-US" altLang="en-US" sz="2400">
                <a:solidFill>
                  <a:srgbClr val="FFFF00"/>
                </a:solidFill>
              </a:rPr>
              <a:t>chains are coiled above one another in a spiral. 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Each polynucleotide chain consists of a sequence of</a:t>
            </a:r>
            <a:r>
              <a:rPr lang="en-US" altLang="en-US" sz="2400">
                <a:solidFill>
                  <a:srgbClr val="FF0000"/>
                </a:solidFill>
              </a:rPr>
              <a:t> nucleotide </a:t>
            </a:r>
            <a:r>
              <a:rPr lang="en-US" altLang="en-US" sz="2400">
                <a:solidFill>
                  <a:srgbClr val="FFFF00"/>
                </a:solidFill>
              </a:rPr>
              <a:t>linked together by </a:t>
            </a:r>
            <a:r>
              <a:rPr lang="en-US" altLang="en-US" sz="2400">
                <a:solidFill>
                  <a:srgbClr val="FF0000"/>
                </a:solidFill>
              </a:rPr>
              <a:t>Phosphodiester bonds</a:t>
            </a:r>
            <a:r>
              <a:rPr lang="en-US" altLang="en-US" sz="240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The two polynucleotide strands are held together in their helical configurations by </a:t>
            </a:r>
            <a:r>
              <a:rPr lang="en-US" altLang="en-US" sz="2400">
                <a:solidFill>
                  <a:srgbClr val="FF0000"/>
                </a:solidFill>
              </a:rPr>
              <a:t>hydrogen bonding</a:t>
            </a:r>
            <a:r>
              <a:rPr lang="en-US" altLang="en-US" sz="2400">
                <a:solidFill>
                  <a:srgbClr val="FFFF00"/>
                </a:solidFill>
              </a:rPr>
              <a:t>. 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The base pairing is </a:t>
            </a:r>
            <a:r>
              <a:rPr lang="en-US" altLang="en-US" sz="2400">
                <a:solidFill>
                  <a:srgbClr val="FF0000"/>
                </a:solidFill>
              </a:rPr>
              <a:t>specific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That is, </a:t>
            </a:r>
            <a:r>
              <a:rPr lang="en-US" altLang="en-US" sz="2400">
                <a:solidFill>
                  <a:srgbClr val="FF0000"/>
                </a:solidFill>
              </a:rPr>
              <a:t>adenine </a:t>
            </a:r>
            <a:r>
              <a:rPr lang="en-US" altLang="en-US" sz="2400">
                <a:solidFill>
                  <a:srgbClr val="FFFF00"/>
                </a:solidFill>
              </a:rPr>
              <a:t>is always paired with </a:t>
            </a:r>
            <a:r>
              <a:rPr lang="en-US" altLang="en-US" sz="2400">
                <a:solidFill>
                  <a:srgbClr val="FF0000"/>
                </a:solidFill>
              </a:rPr>
              <a:t>thymine </a:t>
            </a:r>
            <a:r>
              <a:rPr lang="en-US" altLang="en-US" sz="2400">
                <a:solidFill>
                  <a:srgbClr val="FFFF00"/>
                </a:solidFill>
              </a:rPr>
              <a:t>and </a:t>
            </a:r>
            <a:r>
              <a:rPr lang="en-US" altLang="en-US" sz="2400">
                <a:solidFill>
                  <a:srgbClr val="FF0000"/>
                </a:solidFill>
              </a:rPr>
              <a:t>guanine </a:t>
            </a:r>
            <a:r>
              <a:rPr lang="en-US" altLang="en-US" sz="2400">
                <a:solidFill>
                  <a:srgbClr val="FFFF00"/>
                </a:solidFill>
              </a:rPr>
              <a:t>is always paired with </a:t>
            </a:r>
            <a:r>
              <a:rPr lang="en-US" altLang="en-US" sz="2400">
                <a:solidFill>
                  <a:srgbClr val="FF0000"/>
                </a:solidFill>
              </a:rPr>
              <a:t>cytosine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Thus, all base-pairs consists of one purine and one pyrimidine. </a:t>
            </a:r>
          </a:p>
          <a:p>
            <a:pPr>
              <a:lnSpc>
                <a:spcPct val="80000"/>
              </a:lnSpc>
              <a:spcAft>
                <a:spcPct val="2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Once the sequence of bases in one strand of DNA double helix is known, it is possible to know the other strand sequence of base because of specific base pairing.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>
            <a:extLst>
              <a:ext uri="{FF2B5EF4-FFF2-40B4-BE49-F238E27FC236}">
                <a16:creationId xmlns:a16="http://schemas.microsoft.com/office/drawing/2014/main" id="{298D73E8-ED08-FDFB-F062-A4BF6BDD928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b="20670"/>
          <a:stretch>
            <a:fillRect/>
          </a:stretch>
        </p:blipFill>
        <p:spPr>
          <a:xfrm>
            <a:off x="250825" y="1628775"/>
            <a:ext cx="4729163" cy="4691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1" name="Picture 5">
            <a:extLst>
              <a:ext uri="{FF2B5EF4-FFF2-40B4-BE49-F238E27FC236}">
                <a16:creationId xmlns:a16="http://schemas.microsoft.com/office/drawing/2014/main" id="{524F64A6-971A-FEF9-D9AE-9067913D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628775"/>
            <a:ext cx="3959225" cy="46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>
            <a:extLst>
              <a:ext uri="{FF2B5EF4-FFF2-40B4-BE49-F238E27FC236}">
                <a16:creationId xmlns:a16="http://schemas.microsoft.com/office/drawing/2014/main" id="{8C546F0D-930D-11A0-64E5-D480267A1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5508625" cy="6408737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In their most structural configuration, adenine and thymine form </a:t>
            </a:r>
            <a:r>
              <a:rPr lang="en-US" altLang="en-US" sz="2400">
                <a:solidFill>
                  <a:srgbClr val="FF0000"/>
                </a:solidFill>
              </a:rPr>
              <a:t>two hydrogen bonds</a:t>
            </a:r>
            <a:r>
              <a:rPr lang="en-US" altLang="en-US" sz="2400">
                <a:solidFill>
                  <a:srgbClr val="FFFF00"/>
                </a:solidFill>
              </a:rPr>
              <a:t>, where as guanine and cytosine form </a:t>
            </a:r>
            <a:r>
              <a:rPr lang="en-US" altLang="en-US" sz="2400">
                <a:solidFill>
                  <a:srgbClr val="FF0000"/>
                </a:solidFill>
              </a:rPr>
              <a:t>three hydrogen bonds</a:t>
            </a:r>
            <a:r>
              <a:rPr lang="en-US" altLang="en-US" sz="2400">
                <a:solidFill>
                  <a:srgbClr val="FFFF00"/>
                </a:solidFill>
              </a:rPr>
              <a:t>. 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The two strands of a DNA are </a:t>
            </a:r>
            <a:r>
              <a:rPr lang="en-US" altLang="en-US" sz="2400">
                <a:solidFill>
                  <a:srgbClr val="FF0000"/>
                </a:solidFill>
              </a:rPr>
              <a:t>complementary</a:t>
            </a:r>
            <a:r>
              <a:rPr lang="en-US" altLang="en-US" sz="2400">
                <a:solidFill>
                  <a:srgbClr val="FFFF00"/>
                </a:solidFill>
              </a:rPr>
              <a:t> (not identical) to each other. It is this property, that makes DNA uniquely suited to store and transmitting the genetic information.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The base-pairs in DNA are stacked </a:t>
            </a:r>
            <a:r>
              <a:rPr lang="en-US" altLang="en-US" sz="2400">
                <a:solidFill>
                  <a:srgbClr val="FF0000"/>
                </a:solidFill>
              </a:rPr>
              <a:t>34A</a:t>
            </a:r>
            <a:r>
              <a:rPr lang="en-US" altLang="en-US" sz="2400" baseline="30000">
                <a:solidFill>
                  <a:srgbClr val="FF0000"/>
                </a:solidFill>
              </a:rPr>
              <a:t>o</a:t>
            </a:r>
            <a:r>
              <a:rPr lang="en-US" altLang="en-US" sz="2400">
                <a:solidFill>
                  <a:srgbClr val="FFFF00"/>
                </a:solidFill>
              </a:rPr>
              <a:t> apart with 10 base-pairs per turn (360</a:t>
            </a:r>
            <a:r>
              <a:rPr lang="en-US" altLang="en-US" sz="2400" baseline="30000">
                <a:solidFill>
                  <a:srgbClr val="FFFF00"/>
                </a:solidFill>
              </a:rPr>
              <a:t>0</a:t>
            </a:r>
            <a:r>
              <a:rPr lang="en-US" altLang="en-US" sz="2400">
                <a:solidFill>
                  <a:srgbClr val="FFFF00"/>
                </a:solidFill>
              </a:rPr>
              <a:t>) of the double helix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The sugar – phosphate backbones of the two complementary strands are </a:t>
            </a:r>
            <a:r>
              <a:rPr lang="en-US" altLang="en-US" sz="2400">
                <a:solidFill>
                  <a:srgbClr val="FF0000"/>
                </a:solidFill>
              </a:rPr>
              <a:t>antiparallel,</a:t>
            </a:r>
            <a:r>
              <a:rPr lang="en-US" altLang="en-US" sz="2400">
                <a:solidFill>
                  <a:srgbClr val="FFFF00"/>
                </a:solidFill>
              </a:rPr>
              <a:t> that is they have opposite chemical polority.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</a:pPr>
            <a:endParaRPr lang="en-US" altLang="en-US" sz="24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sz="2400">
              <a:solidFill>
                <a:srgbClr val="FFFF00"/>
              </a:solidFill>
            </a:endParaRPr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76A9617E-99E9-B8D7-0734-237F7E7C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b="20670"/>
          <a:stretch>
            <a:fillRect/>
          </a:stretch>
        </p:blipFill>
        <p:spPr bwMode="auto">
          <a:xfrm>
            <a:off x="5543550" y="692150"/>
            <a:ext cx="360045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05354E23-F828-0938-CDF8-E4CE9D760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5830888" cy="6119813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ct val="30000"/>
              </a:spcBef>
              <a:spcAft>
                <a:spcPct val="2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As one move unidirectionally along a DNA double helix, the </a:t>
            </a:r>
            <a:r>
              <a:rPr lang="en-US" altLang="en-US" sz="2400">
                <a:solidFill>
                  <a:srgbClr val="FF0000"/>
                </a:solidFill>
              </a:rPr>
              <a:t>phosophodiester</a:t>
            </a:r>
            <a:r>
              <a:rPr lang="en-US" altLang="en-US" sz="2400">
                <a:solidFill>
                  <a:srgbClr val="FFFF00"/>
                </a:solidFill>
              </a:rPr>
              <a:t> bonds in one bonds in one strand go from a 3’Carbon of one nucleotide to a 5’Carbon of the adjacent nucleotide. </a:t>
            </a:r>
          </a:p>
          <a:p>
            <a:pPr algn="just">
              <a:lnSpc>
                <a:spcPct val="105000"/>
              </a:lnSpc>
              <a:spcBef>
                <a:spcPct val="30000"/>
              </a:spcBef>
              <a:spcAft>
                <a:spcPct val="2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Where as those in complementary strand go from 5’Carbon to a 3’carbon. </a:t>
            </a:r>
          </a:p>
          <a:p>
            <a:pPr algn="just">
              <a:lnSpc>
                <a:spcPct val="105000"/>
              </a:lnSpc>
              <a:spcBef>
                <a:spcPct val="30000"/>
              </a:spcBef>
              <a:spcAft>
                <a:spcPct val="2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This opposite polarity of the complementary strands is very important in considering the mechanism of replication of DNA. </a:t>
            </a:r>
          </a:p>
          <a:p>
            <a:pPr algn="just">
              <a:lnSpc>
                <a:spcPct val="105000"/>
              </a:lnSpc>
              <a:spcBef>
                <a:spcPct val="30000"/>
              </a:spcBef>
              <a:spcAft>
                <a:spcPct val="25000"/>
              </a:spcAft>
            </a:pPr>
            <a:r>
              <a:rPr lang="en-US" altLang="en-US" sz="2400">
                <a:solidFill>
                  <a:srgbClr val="FFFF00"/>
                </a:solidFill>
              </a:rPr>
              <a:t>The high degree of stability of DNA double helices results in part from the large number of hydrogen bonds between base pairs. </a:t>
            </a:r>
          </a:p>
          <a:p>
            <a:pPr algn="just"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308691B5-A73B-7C3D-AE76-DFF882CA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96975"/>
            <a:ext cx="34036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>
            <a:extLst>
              <a:ext uri="{FF2B5EF4-FFF2-40B4-BE49-F238E27FC236}">
                <a16:creationId xmlns:a16="http://schemas.microsoft.com/office/drawing/2014/main" id="{91D20C1B-8CC4-E76F-1A06-FAF8383CC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7772400" cy="5111750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35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Although each hydrogen bond by itself quite weak, since no. of  hydrogen bonds are more, it can withstand. </a:t>
            </a:r>
          </a:p>
          <a:p>
            <a:pPr algn="just">
              <a:lnSpc>
                <a:spcPct val="110000"/>
              </a:lnSpc>
              <a:spcBef>
                <a:spcPct val="35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The planar sides of the base pair are relatively non polar and thus tend to be water insoluble (hydrophobic).</a:t>
            </a:r>
          </a:p>
          <a:p>
            <a:pPr algn="just">
              <a:lnSpc>
                <a:spcPct val="110000"/>
              </a:lnSpc>
              <a:spcBef>
                <a:spcPct val="35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The hydrophobic core stacked base-pairs contributes considerable stability to DNA molecules present in the aqueous protoplasms of living cells.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2EEF3B0D-5963-D410-575A-45642F3EB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en-US" altLang="en-US" sz="3000" b="1">
                <a:solidFill>
                  <a:srgbClr val="00FF00"/>
                </a:solidFill>
              </a:rPr>
              <a:t>Conformational Flexibility of DNA Molecule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E514E64-C94E-543C-857E-2A5FA24F4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772400" cy="41148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The vast majority of the DNA molecules present in the aqueous protoplasms of living cells almost certainly exists in the Watson – Crick double helix from just described.</a:t>
            </a:r>
          </a:p>
          <a:p>
            <a:pPr lvl="1" algn="just">
              <a:lnSpc>
                <a:spcPct val="90000"/>
              </a:lnSpc>
              <a:spcBef>
                <a:spcPct val="3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This is the </a:t>
            </a:r>
            <a:r>
              <a:rPr lang="en-US" altLang="en-US" sz="2400">
                <a:solidFill>
                  <a:srgbClr val="FF0000"/>
                </a:solidFill>
              </a:rPr>
              <a:t>B form</a:t>
            </a:r>
            <a:r>
              <a:rPr lang="en-US" altLang="en-US" sz="2400">
                <a:solidFill>
                  <a:srgbClr val="FFFF00"/>
                </a:solidFill>
              </a:rPr>
              <a:t> of DNA  </a:t>
            </a:r>
          </a:p>
          <a:p>
            <a:pPr lvl="1" algn="just">
              <a:lnSpc>
                <a:spcPct val="90000"/>
              </a:lnSpc>
              <a:spcBef>
                <a:spcPct val="3500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B form represent the 92% relative humidity. </a:t>
            </a: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endParaRPr lang="en-US" altLang="en-US" sz="24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In fact, intracellular B-form DNA appears to have an average of 10.4 nucleotide-pairs per turn, rather than 10.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>
            <a:extLst>
              <a:ext uri="{FF2B5EF4-FFF2-40B4-BE49-F238E27FC236}">
                <a16:creationId xmlns:a16="http://schemas.microsoft.com/office/drawing/2014/main" id="{E41AB9FB-EA60-5DB1-02B8-4F584FE13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4681538" cy="56896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In high concentration of salts or in a dehydrated state, (75% humidity) DNA exists in the </a:t>
            </a:r>
            <a:r>
              <a:rPr lang="en-US" altLang="en-US" sz="2800">
                <a:solidFill>
                  <a:srgbClr val="FF0000"/>
                </a:solidFill>
              </a:rPr>
              <a:t>A- form</a:t>
            </a:r>
            <a:r>
              <a:rPr lang="en-US" altLang="en-US" sz="2800">
                <a:solidFill>
                  <a:srgbClr val="FFFF00"/>
                </a:solidFill>
              </a:rPr>
              <a:t>, which has 11 nucleotide-pairs per turn. </a:t>
            </a: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Recently, certain DNA sequences have been shown to exist in a unique left handed, double helical form called </a:t>
            </a:r>
            <a:r>
              <a:rPr lang="en-US" altLang="en-US" sz="2800">
                <a:solidFill>
                  <a:srgbClr val="FF0000"/>
                </a:solidFill>
              </a:rPr>
              <a:t>Z-DNA</a:t>
            </a:r>
            <a:r>
              <a:rPr lang="en-US" altLang="en-US" sz="2800">
                <a:solidFill>
                  <a:srgbClr val="FFFF00"/>
                </a:solidFill>
              </a:rPr>
              <a:t>. </a:t>
            </a:r>
          </a:p>
          <a:p>
            <a:pPr algn="just">
              <a:lnSpc>
                <a:spcPct val="90000"/>
              </a:lnSpc>
              <a:spcBef>
                <a:spcPct val="35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The helices of A and B form DNA are wound in a right handed manner.  </a:t>
            </a:r>
            <a:endParaRPr lang="en-US" altLang="en-US" sz="2400"/>
          </a:p>
        </p:txBody>
      </p:sp>
      <p:pic>
        <p:nvPicPr>
          <p:cNvPr id="78852" name="Picture 4">
            <a:extLst>
              <a:ext uri="{FF2B5EF4-FFF2-40B4-BE49-F238E27FC236}">
                <a16:creationId xmlns:a16="http://schemas.microsoft.com/office/drawing/2014/main" id="{4BAA1458-D352-DF76-A0C1-8D5719455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92150"/>
            <a:ext cx="36353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6" name="Rectangle 8">
            <a:extLst>
              <a:ext uri="{FF2B5EF4-FFF2-40B4-BE49-F238E27FC236}">
                <a16:creationId xmlns:a16="http://schemas.microsoft.com/office/drawing/2014/main" id="{2E28AA9A-1903-0C38-22AA-224EF3B62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789363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FF0000"/>
                </a:solidFill>
                <a:latin typeface="Times" panose="02020603050405020304" pitchFamily="18" charset="0"/>
              </a:rPr>
              <a:t>B-DNA</a:t>
            </a:r>
          </a:p>
        </p:txBody>
      </p:sp>
      <p:sp>
        <p:nvSpPr>
          <p:cNvPr id="78857" name="Rectangle 9">
            <a:extLst>
              <a:ext uri="{FF2B5EF4-FFF2-40B4-BE49-F238E27FC236}">
                <a16:creationId xmlns:a16="http://schemas.microsoft.com/office/drawing/2014/main" id="{46E20123-8713-BC01-682A-92F33D09C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3789363"/>
            <a:ext cx="1004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FF0000"/>
                </a:solidFill>
                <a:latin typeface="Times" panose="02020603050405020304" pitchFamily="18" charset="0"/>
              </a:rPr>
              <a:t>A-DNA</a:t>
            </a:r>
          </a:p>
        </p:txBody>
      </p:sp>
      <p:sp>
        <p:nvSpPr>
          <p:cNvPr id="78858" name="Rectangle 10">
            <a:extLst>
              <a:ext uri="{FF2B5EF4-FFF2-40B4-BE49-F238E27FC236}">
                <a16:creationId xmlns:a16="http://schemas.microsoft.com/office/drawing/2014/main" id="{E6657A69-FE80-1F23-1A81-99AE9F63C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688" y="3789363"/>
            <a:ext cx="97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2000">
                <a:solidFill>
                  <a:srgbClr val="FF0000"/>
                </a:solidFill>
                <a:latin typeface="Times" panose="02020603050405020304" pitchFamily="18" charset="0"/>
              </a:rPr>
              <a:t>Z-DNA</a:t>
            </a:r>
          </a:p>
        </p:txBody>
      </p:sp>
      <p:sp>
        <p:nvSpPr>
          <p:cNvPr id="78859" name="Text Box 11">
            <a:extLst>
              <a:ext uri="{FF2B5EF4-FFF2-40B4-BE49-F238E27FC236}">
                <a16:creationId xmlns:a16="http://schemas.microsoft.com/office/drawing/2014/main" id="{624E0F83-30F5-7F61-DA63-6B85A66F2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221163"/>
            <a:ext cx="40671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Form	Residues	Pitch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            Per Turn	  A</a:t>
            </a:r>
            <a:r>
              <a:rPr lang="en-US" altLang="en-US" baseline="30000"/>
              <a:t>0</a:t>
            </a:r>
            <a:endParaRPr lang="en-US" altLang="en-US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A	    11		  24.6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B	    10                  33.2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Z              12                  45.6</a:t>
            </a:r>
          </a:p>
        </p:txBody>
      </p:sp>
      <p:sp>
        <p:nvSpPr>
          <p:cNvPr id="78861" name="Line 13">
            <a:extLst>
              <a:ext uri="{FF2B5EF4-FFF2-40B4-BE49-F238E27FC236}">
                <a16:creationId xmlns:a16="http://schemas.microsoft.com/office/drawing/2014/main" id="{DFBC583E-B017-0E22-548F-8FFDC4FA89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4221163"/>
            <a:ext cx="0" cy="237648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2" name="Line 14">
            <a:extLst>
              <a:ext uri="{FF2B5EF4-FFF2-40B4-BE49-F238E27FC236}">
                <a16:creationId xmlns:a16="http://schemas.microsoft.com/office/drawing/2014/main" id="{7B06B46D-D207-B0EE-9237-E496A26A5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4221163"/>
            <a:ext cx="3889375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3" name="Line 15">
            <a:extLst>
              <a:ext uri="{FF2B5EF4-FFF2-40B4-BE49-F238E27FC236}">
                <a16:creationId xmlns:a16="http://schemas.microsoft.com/office/drawing/2014/main" id="{B551D143-5BA1-4B88-DF19-03FD2FDDF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3175" y="4221163"/>
            <a:ext cx="0" cy="237648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4" name="Line 16">
            <a:extLst>
              <a:ext uri="{FF2B5EF4-FFF2-40B4-BE49-F238E27FC236}">
                <a16:creationId xmlns:a16="http://schemas.microsoft.com/office/drawing/2014/main" id="{3B59D05A-5737-7F37-E2C8-25C7C6AF7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6597650"/>
            <a:ext cx="3889375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5" name="Line 17">
            <a:extLst>
              <a:ext uri="{FF2B5EF4-FFF2-40B4-BE49-F238E27FC236}">
                <a16:creationId xmlns:a16="http://schemas.microsoft.com/office/drawing/2014/main" id="{61D5E388-0992-4666-2F5D-DDF756509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5157788"/>
            <a:ext cx="3889375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6" name="Line 18">
            <a:extLst>
              <a:ext uri="{FF2B5EF4-FFF2-40B4-BE49-F238E27FC236}">
                <a16:creationId xmlns:a16="http://schemas.microsoft.com/office/drawing/2014/main" id="{A02DD5B2-7A85-3D09-BF97-DC43BF53C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4221163"/>
            <a:ext cx="0" cy="237648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7" name="Line 19">
            <a:extLst>
              <a:ext uri="{FF2B5EF4-FFF2-40B4-BE49-F238E27FC236}">
                <a16:creationId xmlns:a16="http://schemas.microsoft.com/office/drawing/2014/main" id="{1C2312A1-F74F-C2D7-0AD3-777B3C17E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4221163"/>
            <a:ext cx="0" cy="237648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F21982B0-FAD9-2925-9B93-8E0F64ADA8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8913"/>
            <a:ext cx="19018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5" name="Picture 3">
            <a:extLst>
              <a:ext uri="{FF2B5EF4-FFF2-40B4-BE49-F238E27FC236}">
                <a16:creationId xmlns:a16="http://schemas.microsoft.com/office/drawing/2014/main" id="{7DE71695-9D48-BC50-30CB-5FB3E073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228975" cy="21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>
            <a:extLst>
              <a:ext uri="{FF2B5EF4-FFF2-40B4-BE49-F238E27FC236}">
                <a16:creationId xmlns:a16="http://schemas.microsoft.com/office/drawing/2014/main" id="{6E79AD3F-EC3E-3F05-BA6D-EC02993C1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3375"/>
            <a:ext cx="2916237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7" name="Picture 5">
            <a:extLst>
              <a:ext uri="{FF2B5EF4-FFF2-40B4-BE49-F238E27FC236}">
                <a16:creationId xmlns:a16="http://schemas.microsoft.com/office/drawing/2014/main" id="{75BEFFD3-B2C0-66AD-0E3C-CF81FFBA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23749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8" name="Picture 6">
            <a:extLst>
              <a:ext uri="{FF2B5EF4-FFF2-40B4-BE49-F238E27FC236}">
                <a16:creationId xmlns:a16="http://schemas.microsoft.com/office/drawing/2014/main" id="{FDB27615-08BB-1349-C355-BC5D20A8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52738"/>
            <a:ext cx="2209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9" name="Picture 7">
            <a:extLst>
              <a:ext uri="{FF2B5EF4-FFF2-40B4-BE49-F238E27FC236}">
                <a16:creationId xmlns:a16="http://schemas.microsoft.com/office/drawing/2014/main" id="{5CC8CDAF-9403-E8F6-5DDD-85FEA5B3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81300"/>
            <a:ext cx="4221162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02FEF24B-D50D-B9FC-CDCB-5538DFC22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0899" name="Picture 3">
            <a:extLst>
              <a:ext uri="{FF2B5EF4-FFF2-40B4-BE49-F238E27FC236}">
                <a16:creationId xmlns:a16="http://schemas.microsoft.com/office/drawing/2014/main" id="{5371F18B-0E28-A812-1423-03BE4B6CF90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>
            <a:extLst>
              <a:ext uri="{FF2B5EF4-FFF2-40B4-BE49-F238E27FC236}">
                <a16:creationId xmlns:a16="http://schemas.microsoft.com/office/drawing/2014/main" id="{65028BAF-F308-5B5B-55DA-18DD57CBA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1143000"/>
          </a:xfrm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 you know?</a:t>
            </a: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A20F404F-32DF-067E-DF8A-9F1DC14F5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676400"/>
            <a:ext cx="46672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FF00"/>
                </a:solidFill>
              </a:rPr>
              <a:t>Each cell has about 2 m of DNA.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FF00"/>
                </a:solidFill>
              </a:rPr>
              <a:t>The average human has 75 trillion cells.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FF00"/>
                </a:solidFill>
              </a:rPr>
              <a:t>The average human has enough DNA to go from the earth to the sun more than 400 times.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FFFF00"/>
                </a:solidFill>
              </a:rPr>
              <a:t>DNA has a diameter of only 0.000000002</a:t>
            </a:r>
            <a:r>
              <a:rPr lang="en-US" altLang="en-US" b="1">
                <a:solidFill>
                  <a:srgbClr val="CC0000"/>
                </a:solidFill>
              </a:rPr>
              <a:t> m</a:t>
            </a:r>
            <a:r>
              <a:rPr lang="en-US" altLang="en-US" sz="2400" b="1">
                <a:solidFill>
                  <a:srgbClr val="CC0000"/>
                </a:solidFill>
              </a:rPr>
              <a:t>.</a:t>
            </a:r>
            <a:endParaRPr lang="en-US" altLang="en-US" sz="2400">
              <a:solidFill>
                <a:srgbClr val="CC0000"/>
              </a:solidFill>
            </a:endParaRPr>
          </a:p>
        </p:txBody>
      </p:sp>
      <p:grpSp>
        <p:nvGrpSpPr>
          <p:cNvPr id="66566" name="Group 6">
            <a:extLst>
              <a:ext uri="{FF2B5EF4-FFF2-40B4-BE49-F238E27FC236}">
                <a16:creationId xmlns:a16="http://schemas.microsoft.com/office/drawing/2014/main" id="{EFE1DC02-EBF3-F502-D310-923516F691A2}"/>
              </a:ext>
            </a:extLst>
          </p:cNvPr>
          <p:cNvGrpSpPr>
            <a:grpSpLocks/>
          </p:cNvGrpSpPr>
          <p:nvPr/>
        </p:nvGrpSpPr>
        <p:grpSpPr bwMode="auto">
          <a:xfrm>
            <a:off x="5349875" y="1989138"/>
            <a:ext cx="3794125" cy="3554412"/>
            <a:chOff x="3168" y="1680"/>
            <a:chExt cx="2390" cy="2239"/>
          </a:xfrm>
        </p:grpSpPr>
        <p:graphicFrame>
          <p:nvGraphicFramePr>
            <p:cNvPr id="66567" name="Object 7">
              <a:extLst>
                <a:ext uri="{FF2B5EF4-FFF2-40B4-BE49-F238E27FC236}">
                  <a16:creationId xmlns:a16="http://schemas.microsoft.com/office/drawing/2014/main" id="{3B8C1810-7FCE-5E83-60A8-8470FAEBF3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68" y="1680"/>
            <a:ext cx="2160" cy="1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2438095" imgH="1619048" progId="MS_ClipArt_Gallery.2">
                    <p:embed/>
                  </p:oleObj>
                </mc:Choice>
                <mc:Fallback>
                  <p:oleObj name="Clip" r:id="rId4" imgW="2438095" imgH="1619048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680"/>
                          <a:ext cx="2160" cy="1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68" name="Text Box 8">
              <a:extLst>
                <a:ext uri="{FF2B5EF4-FFF2-40B4-BE49-F238E27FC236}">
                  <a16:creationId xmlns:a16="http://schemas.microsoft.com/office/drawing/2014/main" id="{F28B5F74-BC23-35B0-53E1-578B57D37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171"/>
              <a:ext cx="239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FF0000"/>
                  </a:solidFill>
                  <a:latin typeface="Comic Sans MS" panose="030F0702030302020204" pitchFamily="66" charset="0"/>
                </a:rPr>
                <a:t>The earth is 150 billion m</a:t>
              </a:r>
            </a:p>
            <a:p>
              <a:pPr eaLnBrk="0" hangingPunct="0"/>
              <a:r>
                <a:rPr lang="en-US" altLang="en-US">
                  <a:solidFill>
                    <a:srgbClr val="FF0000"/>
                  </a:solidFill>
                  <a:latin typeface="Comic Sans MS" panose="030F0702030302020204" pitchFamily="66" charset="0"/>
                </a:rPr>
                <a:t>or 93 million miles from </a:t>
              </a:r>
            </a:p>
            <a:p>
              <a:pPr eaLnBrk="0" hangingPunct="0"/>
              <a:r>
                <a:rPr lang="en-US" altLang="en-US">
                  <a:solidFill>
                    <a:srgbClr val="FF0000"/>
                  </a:solidFill>
                  <a:latin typeface="Comic Sans MS" panose="030F0702030302020204" pitchFamily="66" charset="0"/>
                </a:rPr>
                <a:t>the sun.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utoUpdateAnimBg="0"/>
      <p:bldP spid="6656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73B5ABB8-6993-58DF-4E4A-D6E3B0E3A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00FF00"/>
                </a:solidFill>
              </a:rPr>
              <a:t>Semiconservative Replication of DNA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14945BB-A32A-C15A-D87E-67903D160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061325" cy="4824413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Living organism perpetuate their kind reproduction. </a:t>
            </a:r>
          </a:p>
          <a:p>
            <a:r>
              <a:rPr lang="en-US" altLang="en-US" sz="2800">
                <a:solidFill>
                  <a:srgbClr val="FFFF00"/>
                </a:solidFill>
              </a:rPr>
              <a:t>This may simple fission as in bacteria or complex mode of reproduction as in higher plants or animals. </a:t>
            </a:r>
          </a:p>
          <a:p>
            <a:r>
              <a:rPr lang="en-US" altLang="en-US" sz="2800">
                <a:solidFill>
                  <a:srgbClr val="FFFF00"/>
                </a:solidFill>
              </a:rPr>
              <a:t>In all cases, however reproduction entails the faithful transmission of genetic information of the progeny. </a:t>
            </a:r>
          </a:p>
          <a:p>
            <a:r>
              <a:rPr lang="en-US" altLang="en-US" sz="2800">
                <a:solidFill>
                  <a:srgbClr val="FFFF00"/>
                </a:solidFill>
              </a:rPr>
              <a:t>Since the genetic information is stored in DNA, the </a:t>
            </a:r>
            <a:r>
              <a:rPr lang="en-US" altLang="en-US" sz="2800">
                <a:solidFill>
                  <a:srgbClr val="FF0000"/>
                </a:solidFill>
              </a:rPr>
              <a:t>replication of DNA is central to all biology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89FB101-4CD6-4D1E-F147-99647D3D8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00FF00"/>
                </a:solidFill>
              </a:rPr>
              <a:t>Semiconservative Replication of DNA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59F2FD1-A57F-D770-6A0D-3E35BCB6D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5516562"/>
          </a:xfrm>
        </p:spPr>
        <p:txBody>
          <a:bodyPr/>
          <a:lstStyle/>
          <a:p>
            <a:pPr algn="just">
              <a:spcBef>
                <a:spcPct val="3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When Watson and Crick proposed the double helical structure of DNA with its complementary  base pairing, they immediately recognized that base pairing specificity could provide the basis for duplication. </a:t>
            </a:r>
          </a:p>
          <a:p>
            <a:pPr algn="just">
              <a:spcBef>
                <a:spcPct val="3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If the two complementary strands of a double helix separated, (by breaking the H</a:t>
            </a:r>
            <a:r>
              <a:rPr lang="en-US" altLang="en-US" sz="2400" baseline="-25000">
                <a:solidFill>
                  <a:srgbClr val="FFFF00"/>
                </a:solidFill>
              </a:rPr>
              <a:t>2</a:t>
            </a:r>
            <a:r>
              <a:rPr lang="en-US" altLang="en-US" sz="2400">
                <a:solidFill>
                  <a:srgbClr val="FFFF00"/>
                </a:solidFill>
              </a:rPr>
              <a:t> bond) each parental strand could direct the synthesis of a new complementary strand. </a:t>
            </a:r>
          </a:p>
          <a:p>
            <a:pPr algn="just">
              <a:spcBef>
                <a:spcPct val="3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That is each parental strand could serve as a </a:t>
            </a:r>
            <a:r>
              <a:rPr lang="en-US" altLang="en-US" sz="2400">
                <a:solidFill>
                  <a:srgbClr val="FF0000"/>
                </a:solidFill>
              </a:rPr>
              <a:t>template</a:t>
            </a:r>
            <a:r>
              <a:rPr lang="en-US" altLang="en-US" sz="2400">
                <a:solidFill>
                  <a:srgbClr val="FFFF00"/>
                </a:solidFill>
              </a:rPr>
              <a:t> for a new complementary strand. </a:t>
            </a:r>
          </a:p>
          <a:p>
            <a:pPr algn="just">
              <a:spcBef>
                <a:spcPct val="3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Adenine for e.g., in the parent strand synthesis of Thymine in complementary strand. </a:t>
            </a:r>
          </a:p>
          <a:p>
            <a:pPr algn="just">
              <a:spcBef>
                <a:spcPct val="3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This mechanism of DNA replication is called semiconservative replication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AEFA8774-019A-9B39-C6D3-5DC613C5A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5870575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</a:rPr>
              <a:t>In considering possible mechanism of DNA replication, three different hypothetical modes are apparent. 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</a:rPr>
              <a:t>1. Semiconservative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</a:rPr>
              <a:t>2. Conservative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</a:rPr>
              <a:t>3. Dispersive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	</a:t>
            </a:r>
          </a:p>
        </p:txBody>
      </p:sp>
      <p:pic>
        <p:nvPicPr>
          <p:cNvPr id="83972" name="Picture 4">
            <a:extLst>
              <a:ext uri="{FF2B5EF4-FFF2-40B4-BE49-F238E27FC236}">
                <a16:creationId xmlns:a16="http://schemas.microsoft.com/office/drawing/2014/main" id="{D5931C0D-6BBF-D3C0-D4B3-F852DD09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549275"/>
            <a:ext cx="2354262" cy="61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>
            <a:extLst>
              <a:ext uri="{FF2B5EF4-FFF2-40B4-BE49-F238E27FC236}">
                <a16:creationId xmlns:a16="http://schemas.microsoft.com/office/drawing/2014/main" id="{B9C80B66-82D3-B791-AB63-B9BA6D612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4679950" cy="5832475"/>
          </a:xfrm>
        </p:spPr>
        <p:txBody>
          <a:bodyPr/>
          <a:lstStyle/>
          <a:p>
            <a:pPr algn="just">
              <a:spcBef>
                <a:spcPct val="4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Conservative:</a:t>
            </a:r>
            <a:r>
              <a:rPr lang="en-US" altLang="en-US" sz="2800">
                <a:solidFill>
                  <a:srgbClr val="FFFF00"/>
                </a:solidFill>
              </a:rPr>
              <a:t> parental double helix remain intact (is totally conserved) and somehow directs the synthesis of a “progeny” double helix composed of two newly synthesized strand. </a:t>
            </a:r>
          </a:p>
          <a:p>
            <a:pPr algn="just">
              <a:spcBef>
                <a:spcPct val="4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Dispersive:</a:t>
            </a:r>
            <a:r>
              <a:rPr lang="en-US" altLang="en-US" sz="2800">
                <a:solidFill>
                  <a:srgbClr val="FFFF00"/>
                </a:solidFill>
              </a:rPr>
              <a:t> Here, parental strand and progeny strand become </a:t>
            </a:r>
            <a:r>
              <a:rPr lang="en-US" altLang="en-US" sz="2800">
                <a:solidFill>
                  <a:srgbClr val="FF0000"/>
                </a:solidFill>
              </a:rPr>
              <a:t>interspersed</a:t>
            </a:r>
            <a:r>
              <a:rPr lang="en-US" altLang="en-US" sz="2800">
                <a:solidFill>
                  <a:srgbClr val="FFFF00"/>
                </a:solidFill>
              </a:rPr>
              <a:t> through some kind of a fragmentation, synthesis, and rejoining process. </a:t>
            </a:r>
          </a:p>
          <a:p>
            <a:pPr algn="just">
              <a:spcBef>
                <a:spcPct val="40000"/>
              </a:spcBef>
            </a:pPr>
            <a:endParaRPr lang="en-US" altLang="en-US" sz="2800"/>
          </a:p>
        </p:txBody>
      </p:sp>
      <p:pic>
        <p:nvPicPr>
          <p:cNvPr id="84996" name="Picture 4">
            <a:extLst>
              <a:ext uri="{FF2B5EF4-FFF2-40B4-BE49-F238E27FC236}">
                <a16:creationId xmlns:a16="http://schemas.microsoft.com/office/drawing/2014/main" id="{3ED2DE8B-6F2C-1463-0EB7-6F06487C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830638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E669462-F19A-BCA3-BF7E-2AE4D661D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00FF00"/>
                </a:solidFill>
              </a:rPr>
              <a:t>The Meselson – Stahl Experiment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9B66BCAE-84F0-6349-CBD2-59E3EF23D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78812" cy="4899025"/>
          </a:xfrm>
        </p:spPr>
        <p:txBody>
          <a:bodyPr/>
          <a:lstStyle/>
          <a:p>
            <a:pPr algn="just">
              <a:spcBef>
                <a:spcPct val="35000"/>
              </a:spcBef>
            </a:pPr>
            <a:r>
              <a:rPr lang="en-US" altLang="en-US" sz="2600">
                <a:solidFill>
                  <a:srgbClr val="FFFF00"/>
                </a:solidFill>
              </a:rPr>
              <a:t>They proved that DNA replicates semiconservatively in 1958 by the common bacteium </a:t>
            </a:r>
            <a:r>
              <a:rPr lang="en-US" altLang="en-US" sz="2600" i="1">
                <a:solidFill>
                  <a:srgbClr val="FFFF00"/>
                </a:solidFill>
              </a:rPr>
              <a:t>E.coli. </a:t>
            </a:r>
          </a:p>
          <a:p>
            <a:pPr algn="just">
              <a:spcBef>
                <a:spcPct val="35000"/>
              </a:spcBef>
            </a:pPr>
            <a:r>
              <a:rPr lang="en-US" altLang="en-US" sz="2600">
                <a:solidFill>
                  <a:srgbClr val="FF0000"/>
                </a:solidFill>
              </a:rPr>
              <a:t>Meselson and Stahl</a:t>
            </a:r>
            <a:r>
              <a:rPr lang="en-US" altLang="en-US" sz="2600">
                <a:solidFill>
                  <a:srgbClr val="FFFF00"/>
                </a:solidFill>
              </a:rPr>
              <a:t> grew </a:t>
            </a:r>
            <a:r>
              <a:rPr lang="en-US" altLang="en-US" sz="2600" i="1">
                <a:solidFill>
                  <a:srgbClr val="FF0000"/>
                </a:solidFill>
              </a:rPr>
              <a:t>E.coli</a:t>
            </a:r>
            <a:r>
              <a:rPr lang="en-US" altLang="en-US" sz="2600">
                <a:solidFill>
                  <a:srgbClr val="FFFF00"/>
                </a:solidFill>
              </a:rPr>
              <a:t> cells for many generations in a medium in which the </a:t>
            </a:r>
            <a:r>
              <a:rPr lang="en-US" altLang="en-US" sz="2600">
                <a:solidFill>
                  <a:srgbClr val="FF0000"/>
                </a:solidFill>
              </a:rPr>
              <a:t>heavy isotope</a:t>
            </a:r>
            <a:r>
              <a:rPr lang="en-US" altLang="en-US" sz="2600">
                <a:solidFill>
                  <a:srgbClr val="FFFF00"/>
                </a:solidFill>
              </a:rPr>
              <a:t> of nitrogen </a:t>
            </a:r>
            <a:r>
              <a:rPr lang="en-US" altLang="en-US" sz="2600">
                <a:solidFill>
                  <a:srgbClr val="FF0000"/>
                </a:solidFill>
              </a:rPr>
              <a:t>N</a:t>
            </a:r>
            <a:r>
              <a:rPr lang="en-US" altLang="en-US" sz="2600" baseline="30000">
                <a:solidFill>
                  <a:srgbClr val="FF0000"/>
                </a:solidFill>
              </a:rPr>
              <a:t>15</a:t>
            </a:r>
            <a:r>
              <a:rPr lang="en-US" altLang="en-US" sz="2600">
                <a:solidFill>
                  <a:srgbClr val="FFFF00"/>
                </a:solidFill>
              </a:rPr>
              <a:t> had been substituted for the normal, light isotope, N</a:t>
            </a:r>
            <a:r>
              <a:rPr lang="en-US" altLang="en-US" sz="2600" baseline="30000">
                <a:solidFill>
                  <a:srgbClr val="FFFF00"/>
                </a:solidFill>
              </a:rPr>
              <a:t>14</a:t>
            </a:r>
            <a:r>
              <a:rPr lang="en-US" altLang="en-US" sz="2600">
                <a:solidFill>
                  <a:srgbClr val="FFFF00"/>
                </a:solidFill>
              </a:rPr>
              <a:t>. </a:t>
            </a:r>
          </a:p>
          <a:p>
            <a:pPr algn="just">
              <a:spcBef>
                <a:spcPct val="35000"/>
              </a:spcBef>
            </a:pPr>
            <a:r>
              <a:rPr lang="en-US" altLang="en-US" sz="2600">
                <a:solidFill>
                  <a:srgbClr val="FFFF00"/>
                </a:solidFill>
              </a:rPr>
              <a:t>The purine and pyrimidines bases in DNA contain nitrogen.</a:t>
            </a:r>
          </a:p>
          <a:p>
            <a:pPr algn="just">
              <a:spcBef>
                <a:spcPct val="35000"/>
              </a:spcBef>
            </a:pPr>
            <a:r>
              <a:rPr lang="en-US" altLang="en-US" sz="2600">
                <a:solidFill>
                  <a:srgbClr val="FFFF00"/>
                </a:solidFill>
              </a:rPr>
              <a:t>Thus the DNA grown on N</a:t>
            </a:r>
            <a:r>
              <a:rPr lang="en-US" altLang="en-US" sz="2600" baseline="30000">
                <a:solidFill>
                  <a:srgbClr val="FFFF00"/>
                </a:solidFill>
              </a:rPr>
              <a:t>15</a:t>
            </a:r>
            <a:r>
              <a:rPr lang="en-US" altLang="en-US" sz="2600">
                <a:solidFill>
                  <a:srgbClr val="FFFF00"/>
                </a:solidFill>
              </a:rPr>
              <a:t> will have a greater density (Wt. per vol.) than cells grown in N</a:t>
            </a:r>
            <a:r>
              <a:rPr lang="en-US" altLang="en-US" sz="2600" baseline="30000">
                <a:solidFill>
                  <a:srgbClr val="FFFF00"/>
                </a:solidFill>
              </a:rPr>
              <a:t>14. </a:t>
            </a:r>
          </a:p>
          <a:p>
            <a:pPr algn="just">
              <a:spcBef>
                <a:spcPct val="35000"/>
              </a:spcBef>
            </a:pPr>
            <a:r>
              <a:rPr lang="en-US" altLang="en-US" sz="2600">
                <a:solidFill>
                  <a:srgbClr val="FFFF00"/>
                </a:solidFill>
              </a:rPr>
              <a:t>Since molecules of different densities can be separated by equilibrium </a:t>
            </a:r>
            <a:r>
              <a:rPr lang="en-US" altLang="en-US" sz="2600">
                <a:solidFill>
                  <a:srgbClr val="FF0000"/>
                </a:solidFill>
              </a:rPr>
              <a:t>density gradient centrifugation</a:t>
            </a:r>
            <a:r>
              <a:rPr lang="en-US" altLang="en-US" sz="2600">
                <a:solidFill>
                  <a:srgbClr val="FFFF00"/>
                </a:solidFill>
              </a:rPr>
              <a:t>, they proved .</a:t>
            </a:r>
          </a:p>
          <a:p>
            <a:pPr algn="just">
              <a:spcBef>
                <a:spcPct val="35000"/>
              </a:spcBef>
            </a:pPr>
            <a:endParaRPr lang="en-US" altLang="en-US" sz="2600" i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>
            <a:extLst>
              <a:ext uri="{FF2B5EF4-FFF2-40B4-BE49-F238E27FC236}">
                <a16:creationId xmlns:a16="http://schemas.microsoft.com/office/drawing/2014/main" id="{79653B96-D165-7890-3BD1-05870C440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134350" cy="5759450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ct val="35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The density of most DNAs is about same as that of heavy salts such as </a:t>
            </a:r>
            <a:r>
              <a:rPr lang="en-US" altLang="en-US" sz="2800">
                <a:solidFill>
                  <a:srgbClr val="FF0000"/>
                </a:solidFill>
              </a:rPr>
              <a:t>CsCl.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</a:p>
          <a:p>
            <a:pPr algn="just">
              <a:lnSpc>
                <a:spcPct val="105000"/>
              </a:lnSpc>
              <a:spcBef>
                <a:spcPct val="35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For e.g., the density of </a:t>
            </a:r>
            <a:r>
              <a:rPr lang="en-US" altLang="en-US" sz="2800">
                <a:solidFill>
                  <a:srgbClr val="FF0000"/>
                </a:solidFill>
              </a:rPr>
              <a:t>6M CsCl</a:t>
            </a:r>
            <a:r>
              <a:rPr lang="en-US" altLang="en-US" sz="2800">
                <a:solidFill>
                  <a:srgbClr val="FFFF00"/>
                </a:solidFill>
              </a:rPr>
              <a:t> is about </a:t>
            </a:r>
            <a:r>
              <a:rPr lang="en-US" altLang="en-US" sz="2800">
                <a:solidFill>
                  <a:srgbClr val="FF0000"/>
                </a:solidFill>
              </a:rPr>
              <a:t>1.7g/cm</a:t>
            </a:r>
            <a:r>
              <a:rPr lang="en-US" altLang="en-US" sz="2800" baseline="30000">
                <a:solidFill>
                  <a:srgbClr val="FF0000"/>
                </a:solidFill>
              </a:rPr>
              <a:t>3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</a:p>
          <a:p>
            <a:pPr algn="just">
              <a:lnSpc>
                <a:spcPct val="105000"/>
              </a:lnSpc>
              <a:spcBef>
                <a:spcPct val="35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E.coli DNA containing </a:t>
            </a:r>
            <a:r>
              <a:rPr lang="en-US" altLang="en-US" sz="2800">
                <a:solidFill>
                  <a:srgbClr val="FF0000"/>
                </a:solidFill>
              </a:rPr>
              <a:t>N</a:t>
            </a:r>
            <a:r>
              <a:rPr lang="en-US" altLang="en-US" sz="2800" baseline="30000">
                <a:solidFill>
                  <a:srgbClr val="FF0000"/>
                </a:solidFill>
              </a:rPr>
              <a:t>14</a:t>
            </a:r>
            <a:r>
              <a:rPr lang="en-US" altLang="en-US" sz="2800">
                <a:solidFill>
                  <a:srgbClr val="FFFF00"/>
                </a:solidFill>
              </a:rPr>
              <a:t> has density about </a:t>
            </a:r>
            <a:r>
              <a:rPr lang="en-US" altLang="en-US" sz="2800">
                <a:solidFill>
                  <a:srgbClr val="FF0000"/>
                </a:solidFill>
              </a:rPr>
              <a:t>1.710 g/cm</a:t>
            </a:r>
            <a:r>
              <a:rPr lang="en-US" altLang="en-US" sz="2800" baseline="30000">
                <a:solidFill>
                  <a:srgbClr val="FF0000"/>
                </a:solidFill>
              </a:rPr>
              <a:t>3 </a:t>
            </a:r>
            <a:endParaRPr lang="en-US" altLang="en-US" sz="2800">
              <a:solidFill>
                <a:srgbClr val="FF0000"/>
              </a:solidFill>
            </a:endParaRPr>
          </a:p>
          <a:p>
            <a:pPr algn="just">
              <a:lnSpc>
                <a:spcPct val="105000"/>
              </a:lnSpc>
              <a:spcBef>
                <a:spcPct val="35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Where as E.coli DNA containing </a:t>
            </a:r>
            <a:r>
              <a:rPr lang="en-US" altLang="en-US" sz="2800">
                <a:solidFill>
                  <a:srgbClr val="FF0000"/>
                </a:solidFill>
              </a:rPr>
              <a:t>N</a:t>
            </a:r>
            <a:r>
              <a:rPr lang="en-US" altLang="en-US" sz="2800" baseline="30000">
                <a:solidFill>
                  <a:srgbClr val="FF0000"/>
                </a:solidFill>
              </a:rPr>
              <a:t>15</a:t>
            </a:r>
            <a:r>
              <a:rPr lang="en-US" altLang="en-US" sz="2800">
                <a:solidFill>
                  <a:srgbClr val="FFFF00"/>
                </a:solidFill>
              </a:rPr>
              <a:t> has density about </a:t>
            </a:r>
            <a:r>
              <a:rPr lang="en-US" altLang="en-US" sz="2800">
                <a:solidFill>
                  <a:srgbClr val="FF0000"/>
                </a:solidFill>
              </a:rPr>
              <a:t>1.724 g/cm</a:t>
            </a:r>
            <a:r>
              <a:rPr lang="en-US" altLang="en-US" sz="2800" baseline="30000">
                <a:solidFill>
                  <a:srgbClr val="FF0000"/>
                </a:solidFill>
              </a:rPr>
              <a:t>3</a:t>
            </a:r>
            <a:r>
              <a:rPr lang="en-US" altLang="en-US" sz="2800" baseline="30000">
                <a:solidFill>
                  <a:srgbClr val="FFFF00"/>
                </a:solidFill>
              </a:rPr>
              <a:t> </a:t>
            </a:r>
            <a:endParaRPr lang="en-US" altLang="en-US" sz="2800">
              <a:solidFill>
                <a:srgbClr val="FFFF00"/>
              </a:solidFill>
            </a:endParaRPr>
          </a:p>
          <a:p>
            <a:pPr algn="just">
              <a:lnSpc>
                <a:spcPct val="105000"/>
              </a:lnSpc>
              <a:spcBef>
                <a:spcPct val="35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When a heavy salt solution such as 6M CsCl centrifuged at very </a:t>
            </a:r>
            <a:r>
              <a:rPr lang="en-US" altLang="en-US" sz="2800">
                <a:solidFill>
                  <a:srgbClr val="FF0000"/>
                </a:solidFill>
              </a:rPr>
              <a:t>high speed</a:t>
            </a:r>
            <a:r>
              <a:rPr lang="en-US" altLang="en-US" sz="2800">
                <a:solidFill>
                  <a:srgbClr val="FFFF00"/>
                </a:solidFill>
              </a:rPr>
              <a:t> (30,000-50,000 rpm) for </a:t>
            </a:r>
            <a:r>
              <a:rPr lang="en-US" altLang="en-US" sz="2800">
                <a:solidFill>
                  <a:srgbClr val="FF0000"/>
                </a:solidFill>
              </a:rPr>
              <a:t>48-72 hrs</a:t>
            </a:r>
            <a:r>
              <a:rPr lang="en-US" altLang="en-US" sz="2800">
                <a:solidFill>
                  <a:srgbClr val="FFFF00"/>
                </a:solidFill>
              </a:rPr>
              <a:t>, an equilibrium density gradient is formed. </a:t>
            </a:r>
          </a:p>
          <a:p>
            <a:pPr algn="just">
              <a:lnSpc>
                <a:spcPct val="105000"/>
              </a:lnSpc>
              <a:spcBef>
                <a:spcPct val="35000"/>
              </a:spcBef>
            </a:pPr>
            <a:endParaRPr lang="en-US" altLang="en-US" sz="2800" baseline="30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>
            <a:extLst>
              <a:ext uri="{FF2B5EF4-FFF2-40B4-BE49-F238E27FC236}">
                <a16:creationId xmlns:a16="http://schemas.microsoft.com/office/drawing/2014/main" id="{B99C381E-F826-4E3A-490E-22CF62CC7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40763" cy="4968875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ct val="4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Meselson and Stahl took cells that had been growing in medium containing N</a:t>
            </a:r>
            <a:r>
              <a:rPr lang="en-US" altLang="en-US" sz="2800" baseline="30000">
                <a:solidFill>
                  <a:srgbClr val="FFFF00"/>
                </a:solidFill>
              </a:rPr>
              <a:t>15</a:t>
            </a:r>
            <a:r>
              <a:rPr lang="en-US" altLang="en-US" sz="2800">
                <a:solidFill>
                  <a:srgbClr val="FFFF00"/>
                </a:solidFill>
              </a:rPr>
              <a:t> for several generation (thus contained “heavy” DNA).</a:t>
            </a:r>
          </a:p>
          <a:p>
            <a:pPr algn="just">
              <a:lnSpc>
                <a:spcPct val="105000"/>
              </a:lnSpc>
              <a:spcBef>
                <a:spcPct val="4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They transferred them to medium containing N</a:t>
            </a:r>
            <a:r>
              <a:rPr lang="en-US" altLang="en-US" sz="2800" baseline="30000">
                <a:solidFill>
                  <a:srgbClr val="FFFF00"/>
                </a:solidFill>
              </a:rPr>
              <a:t>14. </a:t>
            </a:r>
            <a:endParaRPr lang="en-US" altLang="en-US" sz="2800">
              <a:solidFill>
                <a:srgbClr val="FFFF00"/>
              </a:solidFill>
            </a:endParaRPr>
          </a:p>
          <a:p>
            <a:pPr algn="just">
              <a:lnSpc>
                <a:spcPct val="105000"/>
              </a:lnSpc>
              <a:spcBef>
                <a:spcPct val="4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After allowing cells to grow in the presence of N</a:t>
            </a:r>
            <a:r>
              <a:rPr lang="en-US" altLang="en-US" sz="2800" baseline="30000">
                <a:solidFill>
                  <a:srgbClr val="FFFF00"/>
                </a:solidFill>
              </a:rPr>
              <a:t>14</a:t>
            </a:r>
            <a:r>
              <a:rPr lang="en-US" altLang="en-US" sz="2800">
                <a:solidFill>
                  <a:srgbClr val="FFFF00"/>
                </a:solidFill>
              </a:rPr>
              <a:t> for varying periods of time, the DNA was extracted and analyzed in CsCl equilibrium density gradient. </a:t>
            </a:r>
          </a:p>
          <a:p>
            <a:pPr algn="just">
              <a:lnSpc>
                <a:spcPct val="105000"/>
              </a:lnSpc>
              <a:spcBef>
                <a:spcPct val="4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The results of their expt. are only consistent with semiconservative model. </a:t>
            </a:r>
          </a:p>
          <a:p>
            <a:pPr algn="just">
              <a:lnSpc>
                <a:spcPct val="105000"/>
              </a:lnSpc>
              <a:spcBef>
                <a:spcPct val="40000"/>
              </a:spcBef>
            </a:pPr>
            <a:endParaRPr lang="en-US" alt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38B52DAA-D4ED-8724-CEC0-3BFF7D663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620713"/>
            <a:ext cx="7772400" cy="4114800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All the DNA isolated from cells after one generation of growth in medium containing N</a:t>
            </a:r>
            <a:r>
              <a:rPr lang="en-US" altLang="en-US" sz="2800" baseline="30000">
                <a:solidFill>
                  <a:srgbClr val="FFFF00"/>
                </a:solidFill>
              </a:rPr>
              <a:t>14 </a:t>
            </a:r>
            <a:r>
              <a:rPr lang="en-US" altLang="en-US" sz="2800">
                <a:solidFill>
                  <a:srgbClr val="FFFF00"/>
                </a:solidFill>
              </a:rPr>
              <a:t> had a density halfway between the densities of ‘heavy’ and ‘light’ DNA.</a:t>
            </a:r>
          </a:p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This intermediate referred to as ‘</a:t>
            </a:r>
            <a:r>
              <a:rPr lang="en-US" altLang="en-US" sz="2800">
                <a:solidFill>
                  <a:srgbClr val="FF0000"/>
                </a:solidFill>
              </a:rPr>
              <a:t>hybrid</a:t>
            </a:r>
            <a:r>
              <a:rPr lang="en-US" altLang="en-US" sz="2800">
                <a:solidFill>
                  <a:srgbClr val="FFFF00"/>
                </a:solidFill>
              </a:rPr>
              <a:t>’</a:t>
            </a:r>
          </a:p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After 2 generations of growth in medium containing N</a:t>
            </a:r>
            <a:r>
              <a:rPr lang="en-US" altLang="en-US" sz="2800" baseline="30000">
                <a:solidFill>
                  <a:srgbClr val="FFFF00"/>
                </a:solidFill>
              </a:rPr>
              <a:t>14</a:t>
            </a:r>
            <a:r>
              <a:rPr lang="en-US" altLang="en-US" sz="2800">
                <a:solidFill>
                  <a:srgbClr val="FFFF00"/>
                </a:solidFill>
              </a:rPr>
              <a:t> , half of the DNA was of “</a:t>
            </a:r>
            <a:r>
              <a:rPr lang="en-US" altLang="en-US" sz="2800">
                <a:solidFill>
                  <a:srgbClr val="FF0000"/>
                </a:solidFill>
              </a:rPr>
              <a:t>hybrid</a:t>
            </a:r>
            <a:r>
              <a:rPr lang="en-US" altLang="en-US" sz="2800">
                <a:solidFill>
                  <a:srgbClr val="FFFF00"/>
                </a:solidFill>
              </a:rPr>
              <a:t>” and half was “</a:t>
            </a:r>
            <a:r>
              <a:rPr lang="en-US" altLang="en-US" sz="2800">
                <a:solidFill>
                  <a:srgbClr val="FF0000"/>
                </a:solidFill>
              </a:rPr>
              <a:t>light</a:t>
            </a:r>
            <a:r>
              <a:rPr lang="en-US" altLang="en-US" sz="2800">
                <a:solidFill>
                  <a:srgbClr val="FFFF00"/>
                </a:solidFill>
              </a:rPr>
              <a:t>”</a:t>
            </a:r>
          </a:p>
          <a:p>
            <a:pPr algn="just">
              <a:lnSpc>
                <a:spcPct val="110000"/>
              </a:lnSpc>
              <a:spcBef>
                <a:spcPct val="4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This prove Semiconservative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94BE2C3-E0E7-5080-841D-014EE6358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</a:rPr>
              <a:t>GENE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DAAEE4E-682C-04EA-3C7A-7BAC81E5C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41425"/>
            <a:ext cx="8424863" cy="56165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Gene were first detected and analyzed by </a:t>
            </a:r>
            <a:r>
              <a:rPr lang="en-US" altLang="en-US" sz="2400">
                <a:solidFill>
                  <a:srgbClr val="FF0000"/>
                </a:solidFill>
              </a:rPr>
              <a:t>Mendel</a:t>
            </a:r>
            <a:r>
              <a:rPr lang="en-US" altLang="en-US" sz="2400">
                <a:solidFill>
                  <a:srgbClr val="FFFF00"/>
                </a:solidFill>
              </a:rPr>
              <a:t> and subsequently by many other scientist  (</a:t>
            </a: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Mendel stated that physical traits are inherited as “particles”)</a:t>
            </a:r>
          </a:p>
          <a:p>
            <a:pPr>
              <a:lnSpc>
                <a:spcPct val="80000"/>
              </a:lnSpc>
              <a:buClr>
                <a:srgbClr val="724C26"/>
              </a:buClr>
              <a:buFont typeface="Wingdings" panose="05000000000000000000" pitchFamily="2" charset="2"/>
              <a:buChar char="§"/>
            </a:pPr>
            <a:endParaRPr lang="en-US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Clr>
                <a:srgbClr val="724C26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Mendel did not know that the “particles” were actually Chromosomes &amp; DNA</a:t>
            </a:r>
            <a:endParaRPr lang="en-US" altLang="en-US" sz="240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</a:pPr>
            <a:endParaRPr lang="en-US" altLang="en-US" sz="240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Subsequent studies shows the correlation between </a:t>
            </a:r>
            <a:r>
              <a:rPr lang="en-US" altLang="en-US" sz="2400">
                <a:solidFill>
                  <a:srgbClr val="FF0000"/>
                </a:solidFill>
              </a:rPr>
              <a:t>transmission of genes </a:t>
            </a:r>
            <a:r>
              <a:rPr lang="en-US" altLang="en-US" sz="2400">
                <a:solidFill>
                  <a:srgbClr val="FFFF00"/>
                </a:solidFill>
              </a:rPr>
              <a:t>from one generation to generation (Segregation and independent assortment) and the  behavior of chromosomes during sexual reproduction, specifically the reduction division of meiosis and fertilization. </a:t>
            </a:r>
          </a:p>
          <a:p>
            <a:pPr algn="just">
              <a:lnSpc>
                <a:spcPct val="80000"/>
              </a:lnSpc>
            </a:pPr>
            <a:endParaRPr lang="en-US" altLang="en-US" sz="2400">
              <a:solidFill>
                <a:srgbClr val="FFFF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These and related expt. provided a strong early evidence that </a:t>
            </a:r>
            <a:r>
              <a:rPr lang="en-US" altLang="en-US" sz="2400">
                <a:solidFill>
                  <a:srgbClr val="FF0000"/>
                </a:solidFill>
              </a:rPr>
              <a:t>genes are usually located on chromosomes.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>
            <a:extLst>
              <a:ext uri="{FF2B5EF4-FFF2-40B4-BE49-F238E27FC236}">
                <a16:creationId xmlns:a16="http://schemas.microsoft.com/office/drawing/2014/main" id="{072F2367-B6EB-949B-0B54-46A8A6D75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8068" name="Picture 4">
            <a:extLst>
              <a:ext uri="{FF2B5EF4-FFF2-40B4-BE49-F238E27FC236}">
                <a16:creationId xmlns:a16="http://schemas.microsoft.com/office/drawing/2014/main" id="{EFEA7AD4-2877-C47E-7786-C547CB4C7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8625"/>
            <a:ext cx="6840537" cy="60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7D72706F-D611-EA12-D3F1-1B34815AB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27EF365-0899-BBFE-6D6B-E35D6487D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19812" name="Picture 4">
            <a:extLst>
              <a:ext uri="{FF2B5EF4-FFF2-40B4-BE49-F238E27FC236}">
                <a16:creationId xmlns:a16="http://schemas.microsoft.com/office/drawing/2014/main" id="{C0BAC909-A894-0613-FF0E-97C82E1E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81422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>
            <a:extLst>
              <a:ext uri="{FF2B5EF4-FFF2-40B4-BE49-F238E27FC236}">
                <a16:creationId xmlns:a16="http://schemas.microsoft.com/office/drawing/2014/main" id="{CC5E1559-DB44-97B2-517D-5839A9FA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5175"/>
            <a:ext cx="2962275" cy="59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7" name="Picture 5">
            <a:extLst>
              <a:ext uri="{FF2B5EF4-FFF2-40B4-BE49-F238E27FC236}">
                <a16:creationId xmlns:a16="http://schemas.microsoft.com/office/drawing/2014/main" id="{B5C4EA4A-6AAA-C156-9A1D-9A676EC0ECA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723900"/>
            <a:ext cx="717550" cy="5945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8" name="Picture 6">
            <a:extLst>
              <a:ext uri="{FF2B5EF4-FFF2-40B4-BE49-F238E27FC236}">
                <a16:creationId xmlns:a16="http://schemas.microsoft.com/office/drawing/2014/main" id="{DF615D72-3BAF-719E-50DF-3C031F94B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" b="4881"/>
          <a:stretch>
            <a:fillRect/>
          </a:stretch>
        </p:blipFill>
        <p:spPr bwMode="auto">
          <a:xfrm>
            <a:off x="3851275" y="908050"/>
            <a:ext cx="5148263" cy="5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9" name="Rectangle 7">
            <a:extLst>
              <a:ext uri="{FF2B5EF4-FFF2-40B4-BE49-F238E27FC236}">
                <a16:creationId xmlns:a16="http://schemas.microsoft.com/office/drawing/2014/main" id="{F2DAF67B-C7B1-E9CB-56D7-08A1839BA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268413"/>
            <a:ext cx="471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MODELS OF DNA REPLICATION</a:t>
            </a:r>
          </a:p>
        </p:txBody>
      </p:sp>
      <p:sp>
        <p:nvSpPr>
          <p:cNvPr id="120840" name="Rectangle 8">
            <a:extLst>
              <a:ext uri="{FF2B5EF4-FFF2-40B4-BE49-F238E27FC236}">
                <a16:creationId xmlns:a16="http://schemas.microsoft.com/office/drawing/2014/main" id="{C790914A-BDA0-6376-AC21-7C9896F5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450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MESELSON AND STAHL EXPT.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54D2C54-2703-6F49-5B0A-DF3FD2DEB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00FF00"/>
                </a:solidFill>
              </a:rPr>
              <a:t>Cairn’s Experiment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09F7D425-A3F4-E566-DDE0-81C053700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457325"/>
            <a:ext cx="8748712" cy="5400675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The visualization of replicating chromosome was first accomplished by </a:t>
            </a:r>
            <a:r>
              <a:rPr lang="en-US" altLang="en-US" sz="2400">
                <a:solidFill>
                  <a:srgbClr val="FF0000"/>
                </a:solidFill>
              </a:rPr>
              <a:t>J. Cairns</a:t>
            </a:r>
            <a:r>
              <a:rPr lang="en-US" altLang="en-US" sz="2400">
                <a:solidFill>
                  <a:srgbClr val="FFFF00"/>
                </a:solidFill>
              </a:rPr>
              <a:t> in 1963 using the technique called </a:t>
            </a:r>
            <a:r>
              <a:rPr lang="en-US" altLang="en-US" sz="2400">
                <a:solidFill>
                  <a:srgbClr val="FF0000"/>
                </a:solidFill>
              </a:rPr>
              <a:t>autoradiography</a:t>
            </a:r>
            <a:r>
              <a:rPr lang="en-US" altLang="en-US" sz="2400">
                <a:solidFill>
                  <a:srgbClr val="FFFF00"/>
                </a:solidFill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Autoradiography is a method of </a:t>
            </a:r>
            <a:r>
              <a:rPr lang="en-US" altLang="en-US" sz="2400">
                <a:solidFill>
                  <a:srgbClr val="FF0000"/>
                </a:solidFill>
              </a:rPr>
              <a:t>detecting and localizing radioactive isotopes in macromolecules </a:t>
            </a:r>
            <a:r>
              <a:rPr lang="en-US" altLang="en-US" sz="2400">
                <a:solidFill>
                  <a:srgbClr val="FFFF00"/>
                </a:solidFill>
              </a:rPr>
              <a:t>by exposure to photographic emulsion that is </a:t>
            </a:r>
            <a:r>
              <a:rPr lang="en-US" altLang="en-US" sz="2400">
                <a:solidFill>
                  <a:srgbClr val="FF0000"/>
                </a:solidFill>
              </a:rPr>
              <a:t>sensitive to low energy radiation</a:t>
            </a:r>
            <a:r>
              <a:rPr lang="en-US" altLang="en-US" sz="2400">
                <a:solidFill>
                  <a:srgbClr val="FFFF00"/>
                </a:solidFill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Autoradiography is particularly useful in studying DNA metabolism because DNA can be specifically labeled by growing cells on </a:t>
            </a:r>
            <a:r>
              <a:rPr lang="en-US" altLang="en-US" sz="2400">
                <a:solidFill>
                  <a:srgbClr val="FF0000"/>
                </a:solidFill>
              </a:rPr>
              <a:t>[H</a:t>
            </a:r>
            <a:r>
              <a:rPr lang="en-US" altLang="en-US" sz="2400" baseline="30000">
                <a:solidFill>
                  <a:srgbClr val="FF0000"/>
                </a:solidFill>
              </a:rPr>
              <a:t>3</a:t>
            </a:r>
            <a:r>
              <a:rPr lang="en-US" altLang="en-US" sz="2400">
                <a:solidFill>
                  <a:srgbClr val="FF0000"/>
                </a:solidFill>
              </a:rPr>
              <a:t>]thymidine</a:t>
            </a:r>
            <a:r>
              <a:rPr lang="en-US" altLang="en-US" sz="2400">
                <a:solidFill>
                  <a:srgbClr val="FFFF00"/>
                </a:solidFill>
              </a:rPr>
              <a:t>, the </a:t>
            </a:r>
            <a:r>
              <a:rPr lang="en-US" altLang="en-US" sz="2400">
                <a:solidFill>
                  <a:srgbClr val="FF0000"/>
                </a:solidFill>
              </a:rPr>
              <a:t>tritiated deoxyribonucleoside</a:t>
            </a:r>
            <a:r>
              <a:rPr lang="en-US" altLang="en-US" sz="2400">
                <a:solidFill>
                  <a:srgbClr val="FFFF00"/>
                </a:solidFill>
              </a:rPr>
              <a:t> of thymidine. 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Thymidine is incorporated exclusively into DNA; it is not present in any other major component of the cell.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>
            <a:extLst>
              <a:ext uri="{FF2B5EF4-FFF2-40B4-BE49-F238E27FC236}">
                <a16:creationId xmlns:a16="http://schemas.microsoft.com/office/drawing/2014/main" id="{607575A8-E032-ACDB-6AA9-1B7A0A26A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736600"/>
            <a:ext cx="8496300" cy="6121400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Cairns grew </a:t>
            </a:r>
            <a:r>
              <a:rPr lang="en-US" altLang="en-US" sz="2400" i="1">
                <a:solidFill>
                  <a:srgbClr val="FF0000"/>
                </a:solidFill>
              </a:rPr>
              <a:t>E.coli </a:t>
            </a:r>
            <a:r>
              <a:rPr lang="en-US" altLang="en-US" sz="2400">
                <a:solidFill>
                  <a:srgbClr val="FFFF00"/>
                </a:solidFill>
              </a:rPr>
              <a:t>cells in medium containing </a:t>
            </a:r>
            <a:r>
              <a:rPr lang="en-US" altLang="en-US" sz="2400">
                <a:solidFill>
                  <a:srgbClr val="FF0000"/>
                </a:solidFill>
              </a:rPr>
              <a:t>[H</a:t>
            </a:r>
            <a:r>
              <a:rPr lang="en-US" altLang="en-US" sz="2400" baseline="30000">
                <a:solidFill>
                  <a:srgbClr val="FF0000"/>
                </a:solidFill>
              </a:rPr>
              <a:t>3</a:t>
            </a:r>
            <a:r>
              <a:rPr lang="en-US" altLang="en-US" sz="2400">
                <a:solidFill>
                  <a:srgbClr val="FF0000"/>
                </a:solidFill>
              </a:rPr>
              <a:t>]thymidine</a:t>
            </a:r>
            <a:r>
              <a:rPr lang="en-US" altLang="en-US" sz="2400">
                <a:solidFill>
                  <a:srgbClr val="FFFF00"/>
                </a:solidFill>
              </a:rPr>
              <a:t> for varying period of time. </a:t>
            </a:r>
          </a:p>
          <a:p>
            <a:pPr algn="just">
              <a:lnSpc>
                <a:spcPct val="105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He lysed the cell very gently so as not to break the chromosomes and he carefully collected the chromsomes on membrane filter. </a:t>
            </a:r>
          </a:p>
          <a:p>
            <a:pPr algn="just">
              <a:lnSpc>
                <a:spcPct val="105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These filters are affixed to glass slides, coated with emulsion sensitive to  </a:t>
            </a:r>
            <a:r>
              <a:rPr lang="el-GR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 – particles 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(the low energy electrons emitted during decay of tritium) and store in dark for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radioactive decays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5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The autoradiograph observed when the films were developed. </a:t>
            </a:r>
          </a:p>
          <a:p>
            <a:pPr algn="just">
              <a:lnSpc>
                <a:spcPct val="105000"/>
              </a:lnSpc>
              <a:spcBef>
                <a:spcPct val="45000"/>
              </a:spcBef>
            </a:pPr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It showed that the chromosomes of </a:t>
            </a:r>
            <a:r>
              <a:rPr lang="en-US" altLang="en-US" sz="2800" i="1">
                <a:solidFill>
                  <a:srgbClr val="FFFF00"/>
                </a:solidFill>
                <a:cs typeface="Times New Roman" panose="02020603050405020304" pitchFamily="18" charset="0"/>
              </a:rPr>
              <a:t>E.coli</a:t>
            </a:r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 are </a:t>
            </a:r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circular structures </a:t>
            </a:r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that exist as </a:t>
            </a:r>
            <a:r>
              <a:rPr lang="el-GR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 shaped</a:t>
            </a:r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 intermediates </a:t>
            </a:r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during replication</a:t>
            </a:r>
            <a:r>
              <a:rPr lang="en-US" altLang="en-US" sz="2800">
                <a:solidFill>
                  <a:srgbClr val="FFFF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5000"/>
              </a:lnSpc>
              <a:spcBef>
                <a:spcPct val="45000"/>
              </a:spcBef>
            </a:pPr>
            <a:endParaRPr lang="en-US" altLang="en-US" sz="24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>
            <a:extLst>
              <a:ext uri="{FF2B5EF4-FFF2-40B4-BE49-F238E27FC236}">
                <a16:creationId xmlns:a16="http://schemas.microsoft.com/office/drawing/2014/main" id="{BBAFC3A1-D974-3FB9-1EA6-7A0331785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0"/>
            <a:ext cx="282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b="1">
                <a:solidFill>
                  <a:srgbClr val="FFFF66"/>
                </a:solidFill>
                <a:latin typeface="Helvetica" panose="020B0604020202020204" pitchFamily="34" charset="0"/>
              </a:rPr>
              <a:t>John Cairns</a:t>
            </a:r>
          </a:p>
        </p:txBody>
      </p:sp>
      <p:grpSp>
        <p:nvGrpSpPr>
          <p:cNvPr id="122885" name="Group 5">
            <a:extLst>
              <a:ext uri="{FF2B5EF4-FFF2-40B4-BE49-F238E27FC236}">
                <a16:creationId xmlns:a16="http://schemas.microsoft.com/office/drawing/2014/main" id="{907BAA36-CFDF-C3B5-6720-9045E3F6688F}"/>
              </a:ext>
            </a:extLst>
          </p:cNvPr>
          <p:cNvGrpSpPr>
            <a:grpSpLocks/>
          </p:cNvGrpSpPr>
          <p:nvPr/>
        </p:nvGrpSpPr>
        <p:grpSpPr bwMode="auto">
          <a:xfrm>
            <a:off x="2606675" y="1828800"/>
            <a:ext cx="3505200" cy="1150938"/>
            <a:chOff x="1642" y="1152"/>
            <a:chExt cx="2208" cy="725"/>
          </a:xfrm>
        </p:grpSpPr>
        <p:sp>
          <p:nvSpPr>
            <p:cNvPr id="122886" name="Line 6">
              <a:extLst>
                <a:ext uri="{FF2B5EF4-FFF2-40B4-BE49-F238E27FC236}">
                  <a16:creationId xmlns:a16="http://schemas.microsoft.com/office/drawing/2014/main" id="{AC3F3D0C-7735-7DE4-1C2A-6C1EF6A93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152"/>
              <a:ext cx="1726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87" name="Text Box 7">
              <a:extLst>
                <a:ext uri="{FF2B5EF4-FFF2-40B4-BE49-F238E27FC236}">
                  <a16:creationId xmlns:a16="http://schemas.microsoft.com/office/drawing/2014/main" id="{043632E7-1C72-B6EA-F6FB-DA230031D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2" y="1203"/>
              <a:ext cx="220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600" b="1">
                  <a:latin typeface="Helvetica" panose="020B0604020202020204" pitchFamily="34" charset="0"/>
                </a:rPr>
                <a:t>Grow cells for several generations</a:t>
              </a:r>
            </a:p>
            <a:p>
              <a:pPr algn="ctr" eaLnBrk="0" hangingPunct="0"/>
              <a:r>
                <a:rPr lang="en-US" altLang="en-US" sz="1600" b="1">
                  <a:latin typeface="Helvetica" panose="020B0604020202020204" pitchFamily="34" charset="0"/>
                </a:rPr>
                <a:t>Small amounts of </a:t>
              </a:r>
              <a:r>
                <a:rPr lang="en-US" altLang="en-US" sz="1600" b="1" baseline="30000">
                  <a:latin typeface="Helvetica" panose="020B0604020202020204" pitchFamily="34" charset="0"/>
                </a:rPr>
                <a:t>3</a:t>
              </a:r>
              <a:r>
                <a:rPr lang="en-US" altLang="en-US" sz="1600" b="1">
                  <a:latin typeface="Helvetica" panose="020B0604020202020204" pitchFamily="34" charset="0"/>
                </a:rPr>
                <a:t>H thymidine</a:t>
              </a:r>
            </a:p>
            <a:p>
              <a:pPr algn="ctr" eaLnBrk="0" hangingPunct="0"/>
              <a:r>
                <a:rPr lang="en-US" altLang="en-US" sz="1600" b="1">
                  <a:latin typeface="Helvetica" panose="020B0604020202020204" pitchFamily="34" charset="0"/>
                </a:rPr>
                <a:t>are incorporated into new DNA</a:t>
              </a:r>
              <a:endParaRPr lang="en-US" altLang="en-US" sz="1800" b="1">
                <a:solidFill>
                  <a:srgbClr val="CC00FF"/>
                </a:solidFill>
                <a:latin typeface="Helvetica" panose="020B0604020202020204" pitchFamily="34" charset="0"/>
              </a:endParaRPr>
            </a:p>
            <a:p>
              <a:pPr algn="ctr" eaLnBrk="0" hangingPunct="0"/>
              <a:endParaRPr lang="en-US" altLang="en-US" sz="1600" b="1">
                <a:latin typeface="Helvetica" panose="020B0604020202020204" pitchFamily="34" charset="0"/>
              </a:endParaRPr>
            </a:p>
          </p:txBody>
        </p:sp>
      </p:grpSp>
      <p:grpSp>
        <p:nvGrpSpPr>
          <p:cNvPr id="122888" name="Group 8">
            <a:extLst>
              <a:ext uri="{FF2B5EF4-FFF2-40B4-BE49-F238E27FC236}">
                <a16:creationId xmlns:a16="http://schemas.microsoft.com/office/drawing/2014/main" id="{39E719AE-ABD4-FB7A-8410-7577556F4785}"/>
              </a:ext>
            </a:extLst>
          </p:cNvPr>
          <p:cNvGrpSpPr>
            <a:grpSpLocks/>
          </p:cNvGrpSpPr>
          <p:nvPr/>
        </p:nvGrpSpPr>
        <p:grpSpPr bwMode="auto">
          <a:xfrm>
            <a:off x="4749800" y="3873500"/>
            <a:ext cx="1600200" cy="669925"/>
            <a:chOff x="3072" y="2408"/>
            <a:chExt cx="1008" cy="422"/>
          </a:xfrm>
        </p:grpSpPr>
        <p:sp>
          <p:nvSpPr>
            <p:cNvPr id="122889" name="Line 9">
              <a:extLst>
                <a:ext uri="{FF2B5EF4-FFF2-40B4-BE49-F238E27FC236}">
                  <a16:creationId xmlns:a16="http://schemas.microsoft.com/office/drawing/2014/main" id="{65D8BC3F-BB53-ADAD-2447-D7EB78045D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1" y="2830"/>
              <a:ext cx="67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890" name="Rectangle 10">
              <a:extLst>
                <a:ext uri="{FF2B5EF4-FFF2-40B4-BE49-F238E27FC236}">
                  <a16:creationId xmlns:a16="http://schemas.microsoft.com/office/drawing/2014/main" id="{40D5C4D9-0F0B-ADDC-BF9C-441F513CA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408"/>
              <a:ext cx="100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600" b="1">
                  <a:latin typeface="Helvetica" panose="020B0604020202020204" pitchFamily="34" charset="0"/>
                </a:rPr>
                <a:t>Grow for brief period of time</a:t>
              </a:r>
            </a:p>
          </p:txBody>
        </p:sp>
      </p:grpSp>
      <p:grpSp>
        <p:nvGrpSpPr>
          <p:cNvPr id="122891" name="Group 11">
            <a:extLst>
              <a:ext uri="{FF2B5EF4-FFF2-40B4-BE49-F238E27FC236}">
                <a16:creationId xmlns:a16="http://schemas.microsoft.com/office/drawing/2014/main" id="{8F82C6B6-6D5C-303D-8471-DC10D2196670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3251200"/>
            <a:ext cx="2617787" cy="992188"/>
            <a:chOff x="4069" y="2048"/>
            <a:chExt cx="1649" cy="625"/>
          </a:xfrm>
        </p:grpSpPr>
        <p:sp>
          <p:nvSpPr>
            <p:cNvPr id="122892" name="Rectangle 12">
              <a:extLst>
                <a:ext uri="{FF2B5EF4-FFF2-40B4-BE49-F238E27FC236}">
                  <a16:creationId xmlns:a16="http://schemas.microsoft.com/office/drawing/2014/main" id="{CDB32D83-8795-1131-122E-FAC9F7CF6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" y="2096"/>
              <a:ext cx="125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800" b="1">
                  <a:solidFill>
                    <a:srgbClr val="FFFF66"/>
                  </a:solidFill>
                  <a:latin typeface="Helvetica" panose="020B0604020202020204" pitchFamily="34" charset="0"/>
                </a:rPr>
                <a:t>Add a high </a:t>
              </a:r>
            </a:p>
            <a:p>
              <a:pPr algn="ctr" eaLnBrk="0" hangingPunct="0"/>
              <a:r>
                <a:rPr lang="en-US" altLang="en-US" sz="1800" b="1">
                  <a:solidFill>
                    <a:srgbClr val="FFFF66"/>
                  </a:solidFill>
                  <a:latin typeface="Helvetica" panose="020B0604020202020204" pitchFamily="34" charset="0"/>
                </a:rPr>
                <a:t>concentration</a:t>
              </a:r>
            </a:p>
            <a:p>
              <a:pPr algn="ctr" eaLnBrk="0" hangingPunct="0"/>
              <a:r>
                <a:rPr lang="en-US" altLang="en-US" sz="1800" b="1">
                  <a:solidFill>
                    <a:srgbClr val="FFFF66"/>
                  </a:solidFill>
                  <a:latin typeface="Helvetica" panose="020B0604020202020204" pitchFamily="34" charset="0"/>
                </a:rPr>
                <a:t> of </a:t>
              </a:r>
              <a:r>
                <a:rPr lang="en-US" altLang="en-US" sz="1800" b="1" baseline="30000">
                  <a:solidFill>
                    <a:srgbClr val="FFFF66"/>
                  </a:solidFill>
                  <a:latin typeface="Helvetica" panose="020B0604020202020204" pitchFamily="34" charset="0"/>
                </a:rPr>
                <a:t>3</a:t>
              </a:r>
              <a:r>
                <a:rPr lang="en-US" altLang="en-US" sz="1800" b="1">
                  <a:solidFill>
                    <a:srgbClr val="FFFF66"/>
                  </a:solidFill>
                  <a:latin typeface="Helvetica" panose="020B0604020202020204" pitchFamily="34" charset="0"/>
                </a:rPr>
                <a:t>H- thymidine</a:t>
              </a:r>
            </a:p>
          </p:txBody>
        </p:sp>
        <p:sp>
          <p:nvSpPr>
            <p:cNvPr id="122893" name="Line 13">
              <a:extLst>
                <a:ext uri="{FF2B5EF4-FFF2-40B4-BE49-F238E27FC236}">
                  <a16:creationId xmlns:a16="http://schemas.microsoft.com/office/drawing/2014/main" id="{2112CA2D-0CB5-EBED-2CA6-84EB5E6BD4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9" y="2048"/>
              <a:ext cx="473" cy="48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2894" name="Group 14">
            <a:extLst>
              <a:ext uri="{FF2B5EF4-FFF2-40B4-BE49-F238E27FC236}">
                <a16:creationId xmlns:a16="http://schemas.microsoft.com/office/drawing/2014/main" id="{A201D6FC-BC53-440D-4C4B-BC933DB40D3A}"/>
              </a:ext>
            </a:extLst>
          </p:cNvPr>
          <p:cNvGrpSpPr>
            <a:grpSpLocks/>
          </p:cNvGrpSpPr>
          <p:nvPr/>
        </p:nvGrpSpPr>
        <p:grpSpPr bwMode="auto">
          <a:xfrm>
            <a:off x="296863" y="123825"/>
            <a:ext cx="2076450" cy="2811463"/>
            <a:chOff x="187" y="78"/>
            <a:chExt cx="1308" cy="1771"/>
          </a:xfrm>
        </p:grpSpPr>
        <p:grpSp>
          <p:nvGrpSpPr>
            <p:cNvPr id="122895" name="Group 15">
              <a:extLst>
                <a:ext uri="{FF2B5EF4-FFF2-40B4-BE49-F238E27FC236}">
                  <a16:creationId xmlns:a16="http://schemas.microsoft.com/office/drawing/2014/main" id="{2AB8AC46-415E-6BE2-7A7C-ADF7D1E63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" y="78"/>
              <a:ext cx="816" cy="1149"/>
              <a:chOff x="1176" y="2016"/>
              <a:chExt cx="816" cy="1149"/>
            </a:xfrm>
          </p:grpSpPr>
          <p:sp>
            <p:nvSpPr>
              <p:cNvPr id="122896" name="AutoShape 16">
                <a:extLst>
                  <a:ext uri="{FF2B5EF4-FFF2-40B4-BE49-F238E27FC236}">
                    <a16:creationId xmlns:a16="http://schemas.microsoft.com/office/drawing/2014/main" id="{7D230B29-E239-4820-A602-5405CAE60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1417" y="2591"/>
                <a:ext cx="333" cy="816"/>
              </a:xfrm>
              <a:prstGeom prst="flowChartOnlineStorage">
                <a:avLst/>
              </a:prstGeom>
              <a:solidFill>
                <a:srgbClr val="00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897" name="Oval 17">
                <a:extLst>
                  <a:ext uri="{FF2B5EF4-FFF2-40B4-BE49-F238E27FC236}">
                    <a16:creationId xmlns:a16="http://schemas.microsoft.com/office/drawing/2014/main" id="{84C36947-418B-EE4F-E00E-650601F35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016"/>
                <a:ext cx="400" cy="117"/>
              </a:xfrm>
              <a:prstGeom prst="ellipse">
                <a:avLst/>
              </a:prstGeom>
              <a:noFill/>
              <a:ln w="38100">
                <a:solidFill>
                  <a:srgbClr val="00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898" name="Line 18">
                <a:extLst>
                  <a:ext uri="{FF2B5EF4-FFF2-40B4-BE49-F238E27FC236}">
                    <a16:creationId xmlns:a16="http://schemas.microsoft.com/office/drawing/2014/main" id="{877E30A4-5216-3769-1FF5-7710D61AE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5" y="2069"/>
                <a:ext cx="214" cy="790"/>
              </a:xfrm>
              <a:prstGeom prst="line">
                <a:avLst/>
              </a:prstGeom>
              <a:noFill/>
              <a:ln w="38100">
                <a:solidFill>
                  <a:srgbClr val="00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899" name="Line 19">
                <a:extLst>
                  <a:ext uri="{FF2B5EF4-FFF2-40B4-BE49-F238E27FC236}">
                    <a16:creationId xmlns:a16="http://schemas.microsoft.com/office/drawing/2014/main" id="{87C9FF57-B0DB-1622-52EF-57FF38B8D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70" y="2090"/>
                <a:ext cx="214" cy="790"/>
              </a:xfrm>
              <a:prstGeom prst="line">
                <a:avLst/>
              </a:prstGeom>
              <a:noFill/>
              <a:ln w="38100">
                <a:solidFill>
                  <a:srgbClr val="00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22900" name="Text Box 20">
              <a:extLst>
                <a:ext uri="{FF2B5EF4-FFF2-40B4-BE49-F238E27FC236}">
                  <a16:creationId xmlns:a16="http://schemas.microsoft.com/office/drawing/2014/main" id="{B329064E-6C63-91FC-3115-79CA54118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" y="1272"/>
              <a:ext cx="130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800" b="1">
                  <a:solidFill>
                    <a:srgbClr val="FFFF66"/>
                  </a:solidFill>
                  <a:latin typeface="Helvetica" panose="020B0604020202020204" pitchFamily="34" charset="0"/>
                </a:rPr>
                <a:t>in media with low</a:t>
              </a:r>
            </a:p>
            <a:p>
              <a:pPr algn="ctr" eaLnBrk="0" hangingPunct="0"/>
              <a:r>
                <a:rPr lang="en-US" altLang="en-US" sz="1800" b="1">
                  <a:solidFill>
                    <a:srgbClr val="FFFF66"/>
                  </a:solidFill>
                  <a:latin typeface="Helvetica" panose="020B0604020202020204" pitchFamily="34" charset="0"/>
                </a:rPr>
                <a:t>concentration of </a:t>
              </a:r>
            </a:p>
            <a:p>
              <a:pPr algn="ctr" eaLnBrk="0" hangingPunct="0"/>
              <a:r>
                <a:rPr lang="en-US" altLang="en-US" sz="1800" b="1" baseline="30000">
                  <a:solidFill>
                    <a:srgbClr val="FFFF66"/>
                  </a:solidFill>
                  <a:latin typeface="Helvetica" panose="020B0604020202020204" pitchFamily="34" charset="0"/>
                </a:rPr>
                <a:t>3</a:t>
              </a:r>
              <a:r>
                <a:rPr lang="en-US" altLang="en-US" sz="1800" b="1">
                  <a:solidFill>
                    <a:srgbClr val="FFFF66"/>
                  </a:solidFill>
                  <a:latin typeface="Helvetica" panose="020B0604020202020204" pitchFamily="34" charset="0"/>
                </a:rPr>
                <a:t>H- thymidine</a:t>
              </a:r>
            </a:p>
          </p:txBody>
        </p:sp>
        <p:sp>
          <p:nvSpPr>
            <p:cNvPr id="122901" name="Rectangle 21">
              <a:extLst>
                <a:ext uri="{FF2B5EF4-FFF2-40B4-BE49-F238E27FC236}">
                  <a16:creationId xmlns:a16="http://schemas.microsoft.com/office/drawing/2014/main" id="{C98CED2B-D763-05F8-A167-6E4E845F2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" y="534"/>
              <a:ext cx="7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>
                  <a:solidFill>
                    <a:srgbClr val="FFFF66"/>
                  </a:solidFill>
                  <a:latin typeface="Helvetica" panose="020B0604020202020204" pitchFamily="34" charset="0"/>
                </a:rPr>
                <a:t>Bacterial</a:t>
              </a:r>
            </a:p>
            <a:p>
              <a:pPr eaLnBrk="0" hangingPunct="0"/>
              <a:r>
                <a:rPr lang="en-US" altLang="en-US" sz="1800" b="1">
                  <a:solidFill>
                    <a:srgbClr val="FFFF66"/>
                  </a:solidFill>
                  <a:latin typeface="Helvetica" panose="020B0604020202020204" pitchFamily="34" charset="0"/>
                </a:rPr>
                <a:t> culture</a:t>
              </a:r>
            </a:p>
          </p:txBody>
        </p:sp>
        <p:sp>
          <p:nvSpPr>
            <p:cNvPr id="122902" name="Text Box 22">
              <a:extLst>
                <a:ext uri="{FF2B5EF4-FFF2-40B4-BE49-F238E27FC236}">
                  <a16:creationId xmlns:a16="http://schemas.microsoft.com/office/drawing/2014/main" id="{705ABAE7-6CF8-E2E4-898B-2552C3C91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" y="1014"/>
              <a:ext cx="16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600" b="1">
                  <a:solidFill>
                    <a:schemeClr val="bg1"/>
                  </a:solidFill>
                  <a:latin typeface="Helvetica" panose="020B0604020202020204" pitchFamily="34" charset="0"/>
                </a:rPr>
                <a:t>*T</a:t>
              </a:r>
            </a:p>
          </p:txBody>
        </p:sp>
        <p:sp>
          <p:nvSpPr>
            <p:cNvPr id="122903" name="Text Box 23">
              <a:extLst>
                <a:ext uri="{FF2B5EF4-FFF2-40B4-BE49-F238E27FC236}">
                  <a16:creationId xmlns:a16="http://schemas.microsoft.com/office/drawing/2014/main" id="{90236866-1F93-DB07-5AE0-59584F617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" y="1110"/>
              <a:ext cx="16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600" b="1">
                  <a:solidFill>
                    <a:schemeClr val="bg1"/>
                  </a:solidFill>
                  <a:latin typeface="Helvetica" panose="020B0604020202020204" pitchFamily="34" charset="0"/>
                </a:rPr>
                <a:t>*T</a:t>
              </a:r>
            </a:p>
          </p:txBody>
        </p:sp>
        <p:sp>
          <p:nvSpPr>
            <p:cNvPr id="122904" name="Text Box 24">
              <a:extLst>
                <a:ext uri="{FF2B5EF4-FFF2-40B4-BE49-F238E27FC236}">
                  <a16:creationId xmlns:a16="http://schemas.microsoft.com/office/drawing/2014/main" id="{CC2AC8C8-E125-E923-79F5-432D5859E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" y="1013"/>
              <a:ext cx="16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600" b="1">
                  <a:solidFill>
                    <a:schemeClr val="bg1"/>
                  </a:solidFill>
                  <a:latin typeface="Helvetica" panose="020B0604020202020204" pitchFamily="34" charset="0"/>
                </a:rPr>
                <a:t>*T</a:t>
              </a:r>
            </a:p>
          </p:txBody>
        </p:sp>
        <p:sp>
          <p:nvSpPr>
            <p:cNvPr id="122905" name="Text Box 25">
              <a:extLst>
                <a:ext uri="{FF2B5EF4-FFF2-40B4-BE49-F238E27FC236}">
                  <a16:creationId xmlns:a16="http://schemas.microsoft.com/office/drawing/2014/main" id="{AB40F27A-0B49-AE2F-D913-88AC00C2F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" y="1089"/>
              <a:ext cx="16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600" b="1">
                  <a:solidFill>
                    <a:schemeClr val="bg1"/>
                  </a:solidFill>
                  <a:latin typeface="Helvetica" panose="020B0604020202020204" pitchFamily="34" charset="0"/>
                </a:rPr>
                <a:t>*T</a:t>
              </a:r>
            </a:p>
          </p:txBody>
        </p:sp>
      </p:grpSp>
      <p:grpSp>
        <p:nvGrpSpPr>
          <p:cNvPr id="122906" name="Group 26">
            <a:extLst>
              <a:ext uri="{FF2B5EF4-FFF2-40B4-BE49-F238E27FC236}">
                <a16:creationId xmlns:a16="http://schemas.microsoft.com/office/drawing/2014/main" id="{D6C673ED-34A4-2B80-F5B7-AD92ED2AB9F6}"/>
              </a:ext>
            </a:extLst>
          </p:cNvPr>
          <p:cNvGrpSpPr>
            <a:grpSpLocks/>
          </p:cNvGrpSpPr>
          <p:nvPr/>
        </p:nvGrpSpPr>
        <p:grpSpPr bwMode="auto">
          <a:xfrm>
            <a:off x="593725" y="3048000"/>
            <a:ext cx="4684713" cy="2536825"/>
            <a:chOff x="374" y="1920"/>
            <a:chExt cx="2951" cy="1598"/>
          </a:xfrm>
        </p:grpSpPr>
        <p:grpSp>
          <p:nvGrpSpPr>
            <p:cNvPr id="122907" name="Group 27">
              <a:extLst>
                <a:ext uri="{FF2B5EF4-FFF2-40B4-BE49-F238E27FC236}">
                  <a16:creationId xmlns:a16="http://schemas.microsoft.com/office/drawing/2014/main" id="{F3A29C0B-99B2-1CAC-DBB1-CFB563F66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" y="1920"/>
              <a:ext cx="2421" cy="1598"/>
              <a:chOff x="904" y="1920"/>
              <a:chExt cx="2421" cy="1598"/>
            </a:xfrm>
          </p:grpSpPr>
          <p:grpSp>
            <p:nvGrpSpPr>
              <p:cNvPr id="122908" name="Group 28">
                <a:extLst>
                  <a:ext uri="{FF2B5EF4-FFF2-40B4-BE49-F238E27FC236}">
                    <a16:creationId xmlns:a16="http://schemas.microsoft.com/office/drawing/2014/main" id="{910520CD-20E9-2EF9-C1FA-3439625989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4" y="1920"/>
                <a:ext cx="2421" cy="1598"/>
                <a:chOff x="3569" y="1632"/>
                <a:chExt cx="2421" cy="1598"/>
              </a:xfrm>
            </p:grpSpPr>
            <p:grpSp>
              <p:nvGrpSpPr>
                <p:cNvPr id="122909" name="Group 29">
                  <a:extLst>
                    <a:ext uri="{FF2B5EF4-FFF2-40B4-BE49-F238E27FC236}">
                      <a16:creationId xmlns:a16="http://schemas.microsoft.com/office/drawing/2014/main" id="{173ADAE2-F298-4BB4-8897-D4CA16F7E8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68" y="1632"/>
                  <a:ext cx="816" cy="1149"/>
                  <a:chOff x="1176" y="2016"/>
                  <a:chExt cx="816" cy="1149"/>
                </a:xfrm>
              </p:grpSpPr>
              <p:sp>
                <p:nvSpPr>
                  <p:cNvPr id="122910" name="AutoShape 30">
                    <a:extLst>
                      <a:ext uri="{FF2B5EF4-FFF2-40B4-BE49-F238E27FC236}">
                        <a16:creationId xmlns:a16="http://schemas.microsoft.com/office/drawing/2014/main" id="{40E01A59-1483-8856-76BF-ED20E9435E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1417" y="2591"/>
                    <a:ext cx="333" cy="816"/>
                  </a:xfrm>
                  <a:prstGeom prst="flowChartOnlineStorage">
                    <a:avLst/>
                  </a:prstGeom>
                  <a:solidFill>
                    <a:srgbClr val="00FF99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2911" name="Oval 31">
                    <a:extLst>
                      <a:ext uri="{FF2B5EF4-FFF2-40B4-BE49-F238E27FC236}">
                        <a16:creationId xmlns:a16="http://schemas.microsoft.com/office/drawing/2014/main" id="{EB3FCC3A-30BE-1FF6-A13C-9D7FACF10B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016"/>
                    <a:ext cx="400" cy="117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FF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2912" name="Line 32">
                    <a:extLst>
                      <a:ext uri="{FF2B5EF4-FFF2-40B4-BE49-F238E27FC236}">
                        <a16:creationId xmlns:a16="http://schemas.microsoft.com/office/drawing/2014/main" id="{2BEE7D89-5C36-905D-E326-B787CE9858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05" y="2069"/>
                    <a:ext cx="214" cy="790"/>
                  </a:xfrm>
                  <a:prstGeom prst="line">
                    <a:avLst/>
                  </a:prstGeom>
                  <a:noFill/>
                  <a:ln w="38100">
                    <a:solidFill>
                      <a:srgbClr val="00FF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2913" name="Line 33">
                    <a:extLst>
                      <a:ext uri="{FF2B5EF4-FFF2-40B4-BE49-F238E27FC236}">
                        <a16:creationId xmlns:a16="http://schemas.microsoft.com/office/drawing/2014/main" id="{EE3CA578-0E8F-B5C7-48F1-D56F220CD4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70" y="2090"/>
                    <a:ext cx="214" cy="790"/>
                  </a:xfrm>
                  <a:prstGeom prst="line">
                    <a:avLst/>
                  </a:prstGeom>
                  <a:noFill/>
                  <a:ln w="38100">
                    <a:solidFill>
                      <a:srgbClr val="00FF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22914" name="Text Box 34">
                  <a:extLst>
                    <a:ext uri="{FF2B5EF4-FFF2-40B4-BE49-F238E27FC236}">
                      <a16:creationId xmlns:a16="http://schemas.microsoft.com/office/drawing/2014/main" id="{5ADE4C31-B653-281C-45C9-397502089A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9" y="2826"/>
                  <a:ext cx="2421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en-US" sz="1800" b="1">
                      <a:solidFill>
                        <a:srgbClr val="FFFF66"/>
                      </a:solidFill>
                      <a:latin typeface="Helvetica" panose="020B0604020202020204" pitchFamily="34" charset="0"/>
                    </a:rPr>
                    <a:t>Dense label at the replication fork</a:t>
                  </a:r>
                </a:p>
                <a:p>
                  <a:pPr algn="ctr" eaLnBrk="0" hangingPunct="0"/>
                  <a:r>
                    <a:rPr lang="en-US" altLang="en-US" sz="1800" b="1">
                      <a:solidFill>
                        <a:srgbClr val="FFFF66"/>
                      </a:solidFill>
                      <a:latin typeface="Helvetica" panose="020B0604020202020204" pitchFamily="34" charset="0"/>
                    </a:rPr>
                    <a:t>where new DNA is being made</a:t>
                  </a:r>
                </a:p>
              </p:txBody>
            </p:sp>
          </p:grpSp>
          <p:sp>
            <p:nvSpPr>
              <p:cNvPr id="122915" name="Text Box 35">
                <a:extLst>
                  <a:ext uri="{FF2B5EF4-FFF2-40B4-BE49-F238E27FC236}">
                    <a16:creationId xmlns:a16="http://schemas.microsoft.com/office/drawing/2014/main" id="{19AE5307-ABC6-2249-86DB-44E0A82FBE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832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16" name="Text Box 36">
                <a:extLst>
                  <a:ext uri="{FF2B5EF4-FFF2-40B4-BE49-F238E27FC236}">
                    <a16:creationId xmlns:a16="http://schemas.microsoft.com/office/drawing/2014/main" id="{0AFF6B8D-B6FD-C3D4-3375-22E52FDA4F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2" y="2895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17" name="Text Box 37">
                <a:extLst>
                  <a:ext uri="{FF2B5EF4-FFF2-40B4-BE49-F238E27FC236}">
                    <a16:creationId xmlns:a16="http://schemas.microsoft.com/office/drawing/2014/main" id="{16D20E86-2FD9-699C-0D89-1639A08F65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870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18" name="Text Box 38">
                <a:extLst>
                  <a:ext uri="{FF2B5EF4-FFF2-40B4-BE49-F238E27FC236}">
                    <a16:creationId xmlns:a16="http://schemas.microsoft.com/office/drawing/2014/main" id="{918C0D85-E219-94A7-9C51-88D2602B2B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2889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19" name="Text Box 39">
                <a:extLst>
                  <a:ext uri="{FF2B5EF4-FFF2-40B4-BE49-F238E27FC236}">
                    <a16:creationId xmlns:a16="http://schemas.microsoft.com/office/drawing/2014/main" id="{B340A01C-DB80-EDE8-4ADA-70F1EF4AC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2842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20" name="Text Box 40">
                <a:extLst>
                  <a:ext uri="{FF2B5EF4-FFF2-40B4-BE49-F238E27FC236}">
                    <a16:creationId xmlns:a16="http://schemas.microsoft.com/office/drawing/2014/main" id="{B4D5C02B-A0FC-32A0-E1AE-54D9A03F0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872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21" name="Text Box 41">
                <a:extLst>
                  <a:ext uri="{FF2B5EF4-FFF2-40B4-BE49-F238E27FC236}">
                    <a16:creationId xmlns:a16="http://schemas.microsoft.com/office/drawing/2014/main" id="{C4F32DE4-AF1D-D2F3-1205-F9AFD648C5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283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22" name="Text Box 42">
                <a:extLst>
                  <a:ext uri="{FF2B5EF4-FFF2-40B4-BE49-F238E27FC236}">
                    <a16:creationId xmlns:a16="http://schemas.microsoft.com/office/drawing/2014/main" id="{496014AC-DB61-ADC2-2390-83EA7B505E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3" y="2800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23" name="Text Box 43">
                <a:extLst>
                  <a:ext uri="{FF2B5EF4-FFF2-40B4-BE49-F238E27FC236}">
                    <a16:creationId xmlns:a16="http://schemas.microsoft.com/office/drawing/2014/main" id="{FBBE67E0-A2F2-1253-8D0E-F72F57B726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4" y="2940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24" name="Text Box 44">
                <a:extLst>
                  <a:ext uri="{FF2B5EF4-FFF2-40B4-BE49-F238E27FC236}">
                    <a16:creationId xmlns:a16="http://schemas.microsoft.com/office/drawing/2014/main" id="{03CD3C9F-6DD6-5F7F-AD0D-897AA1A49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5" y="2959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25" name="Text Box 45">
                <a:extLst>
                  <a:ext uri="{FF2B5EF4-FFF2-40B4-BE49-F238E27FC236}">
                    <a16:creationId xmlns:a16="http://schemas.microsoft.com/office/drawing/2014/main" id="{EB308BBB-0E1B-A719-2539-991B6B5CED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6" y="295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26" name="Text Box 46">
                <a:extLst>
                  <a:ext uri="{FF2B5EF4-FFF2-40B4-BE49-F238E27FC236}">
                    <a16:creationId xmlns:a16="http://schemas.microsoft.com/office/drawing/2014/main" id="{0959E8C5-0293-CDB4-9534-BC2EE33B88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7" y="2832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27" name="Text Box 47">
                <a:extLst>
                  <a:ext uri="{FF2B5EF4-FFF2-40B4-BE49-F238E27FC236}">
                    <a16:creationId xmlns:a16="http://schemas.microsoft.com/office/drawing/2014/main" id="{0B049371-545B-4CAA-3E66-182CCA8C5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79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28" name="Text Box 48">
                <a:extLst>
                  <a:ext uri="{FF2B5EF4-FFF2-40B4-BE49-F238E27FC236}">
                    <a16:creationId xmlns:a16="http://schemas.microsoft.com/office/drawing/2014/main" id="{B9B1022E-B23C-2009-B20C-4D34AFDAE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9" y="2958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29" name="Text Box 49">
                <a:extLst>
                  <a:ext uri="{FF2B5EF4-FFF2-40B4-BE49-F238E27FC236}">
                    <a16:creationId xmlns:a16="http://schemas.microsoft.com/office/drawing/2014/main" id="{AB90E1B5-1066-E9B1-3688-EE166EEDAD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0" y="2966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30" name="Text Box 50">
                <a:extLst>
                  <a:ext uri="{FF2B5EF4-FFF2-40B4-BE49-F238E27FC236}">
                    <a16:creationId xmlns:a16="http://schemas.microsoft.com/office/drawing/2014/main" id="{EBCB5B96-847D-83D7-8291-97FA419517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1" y="2941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31" name="Text Box 51">
                <a:extLst>
                  <a:ext uri="{FF2B5EF4-FFF2-40B4-BE49-F238E27FC236}">
                    <a16:creationId xmlns:a16="http://schemas.microsoft.com/office/drawing/2014/main" id="{78209B16-0A93-225F-2D11-80C9BB79B9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4" y="2839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32" name="Text Box 52">
                <a:extLst>
                  <a:ext uri="{FF2B5EF4-FFF2-40B4-BE49-F238E27FC236}">
                    <a16:creationId xmlns:a16="http://schemas.microsoft.com/office/drawing/2014/main" id="{8BEC3F07-440A-EC5F-9CD0-F543E44499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6" y="2781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33" name="Text Box 53">
                <a:extLst>
                  <a:ext uri="{FF2B5EF4-FFF2-40B4-BE49-F238E27FC236}">
                    <a16:creationId xmlns:a16="http://schemas.microsoft.com/office/drawing/2014/main" id="{EE5F4AA4-60D0-592F-58EC-2E09E7BBAF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5" y="2789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34" name="Text Box 54">
                <a:extLst>
                  <a:ext uri="{FF2B5EF4-FFF2-40B4-BE49-F238E27FC236}">
                    <a16:creationId xmlns:a16="http://schemas.microsoft.com/office/drawing/2014/main" id="{5BCA8554-6F06-9A90-3269-75F80E26D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4" y="2797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35" name="Text Box 55">
                <a:extLst>
                  <a:ext uri="{FF2B5EF4-FFF2-40B4-BE49-F238E27FC236}">
                    <a16:creationId xmlns:a16="http://schemas.microsoft.com/office/drawing/2014/main" id="{892A2AEC-A256-D214-BFB9-8536A26637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6" y="2904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36" name="Text Box 56">
                <a:extLst>
                  <a:ext uri="{FF2B5EF4-FFF2-40B4-BE49-F238E27FC236}">
                    <a16:creationId xmlns:a16="http://schemas.microsoft.com/office/drawing/2014/main" id="{DD56ADE7-01DC-6DE5-A709-B9C133F2F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" y="2934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37" name="Text Box 57">
                <a:extLst>
                  <a:ext uri="{FF2B5EF4-FFF2-40B4-BE49-F238E27FC236}">
                    <a16:creationId xmlns:a16="http://schemas.microsoft.com/office/drawing/2014/main" id="{E5C8291F-EA31-979E-2CB5-00B96DAD8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0" y="2953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38" name="Text Box 58">
                <a:extLst>
                  <a:ext uri="{FF2B5EF4-FFF2-40B4-BE49-F238E27FC236}">
                    <a16:creationId xmlns:a16="http://schemas.microsoft.com/office/drawing/2014/main" id="{AD3FBDD4-0818-BB9C-454F-2250D7C64E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2" y="2972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39" name="Text Box 59">
                <a:extLst>
                  <a:ext uri="{FF2B5EF4-FFF2-40B4-BE49-F238E27FC236}">
                    <a16:creationId xmlns:a16="http://schemas.microsoft.com/office/drawing/2014/main" id="{FB0D53E1-880C-2A5B-38D9-1CABE3E30A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4" y="2914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40" name="Text Box 60">
                <a:extLst>
                  <a:ext uri="{FF2B5EF4-FFF2-40B4-BE49-F238E27FC236}">
                    <a16:creationId xmlns:a16="http://schemas.microsoft.com/office/drawing/2014/main" id="{15B8B61A-B9D8-1D7D-AD3F-ADF8B547B4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1" y="2933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  <p:sp>
            <p:nvSpPr>
              <p:cNvPr id="122941" name="Text Box 61">
                <a:extLst>
                  <a:ext uri="{FF2B5EF4-FFF2-40B4-BE49-F238E27FC236}">
                    <a16:creationId xmlns:a16="http://schemas.microsoft.com/office/drawing/2014/main" id="{4C7D1BD6-D8F8-F25B-2A85-92070B571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2" y="2952"/>
                <a:ext cx="164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600" b="1">
                    <a:solidFill>
                      <a:schemeClr val="bg1"/>
                    </a:solidFill>
                    <a:latin typeface="Helvetica" panose="020B0604020202020204" pitchFamily="34" charset="0"/>
                  </a:rPr>
                  <a:t>*T</a:t>
                </a:r>
              </a:p>
            </p:txBody>
          </p:sp>
        </p:grpSp>
        <p:grpSp>
          <p:nvGrpSpPr>
            <p:cNvPr id="122942" name="Group 62">
              <a:extLst>
                <a:ext uri="{FF2B5EF4-FFF2-40B4-BE49-F238E27FC236}">
                  <a16:creationId xmlns:a16="http://schemas.microsoft.com/office/drawing/2014/main" id="{CBF4B579-81A8-09AD-5067-8F1A83589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" y="2091"/>
              <a:ext cx="816" cy="918"/>
              <a:chOff x="374" y="2091"/>
              <a:chExt cx="816" cy="918"/>
            </a:xfrm>
          </p:grpSpPr>
          <p:sp>
            <p:nvSpPr>
              <p:cNvPr id="122943" name="Oval 63">
                <a:extLst>
                  <a:ext uri="{FF2B5EF4-FFF2-40B4-BE49-F238E27FC236}">
                    <a16:creationId xmlns:a16="http://schemas.microsoft.com/office/drawing/2014/main" id="{C743A70F-CB63-561F-0849-623DC25BC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" y="2119"/>
                <a:ext cx="816" cy="890"/>
              </a:xfrm>
              <a:prstGeom prst="ellipse">
                <a:avLst/>
              </a:prstGeom>
              <a:noFill/>
              <a:ln w="28575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944" name="Oval 64">
                <a:extLst>
                  <a:ext uri="{FF2B5EF4-FFF2-40B4-BE49-F238E27FC236}">
                    <a16:creationId xmlns:a16="http://schemas.microsoft.com/office/drawing/2014/main" id="{2E8A3032-5F11-BBC6-9916-50E55BF7B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" y="2196"/>
                <a:ext cx="670" cy="735"/>
              </a:xfrm>
              <a:prstGeom prst="ellipse">
                <a:avLst/>
              </a:prstGeom>
              <a:noFill/>
              <a:ln w="28575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945" name="Rectangle 65">
                <a:extLst>
                  <a:ext uri="{FF2B5EF4-FFF2-40B4-BE49-F238E27FC236}">
                    <a16:creationId xmlns:a16="http://schemas.microsoft.com/office/drawing/2014/main" id="{6E4090A4-C350-4AE6-CD62-F72F4C65C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2091"/>
                <a:ext cx="184" cy="13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GB" altLang="en-US" sz="2800" b="1">
                  <a:solidFill>
                    <a:schemeClr val="bg1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22946" name="Oval 66">
                <a:extLst>
                  <a:ext uri="{FF2B5EF4-FFF2-40B4-BE49-F238E27FC236}">
                    <a16:creationId xmlns:a16="http://schemas.microsoft.com/office/drawing/2014/main" id="{7033E700-9F36-9971-E01B-8970FDA96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092"/>
                <a:ext cx="228" cy="152"/>
              </a:xfrm>
              <a:prstGeom prst="ellipse">
                <a:avLst/>
              </a:prstGeom>
              <a:noFill/>
              <a:ln w="28575">
                <a:solidFill>
                  <a:srgbClr val="FF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947" name="Rectangle 67">
                <a:extLst>
                  <a:ext uri="{FF2B5EF4-FFF2-40B4-BE49-F238E27FC236}">
                    <a16:creationId xmlns:a16="http://schemas.microsoft.com/office/drawing/2014/main" id="{425BABE3-394D-54CA-162F-D1CF79A40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" y="2147"/>
                <a:ext cx="52" cy="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948" name="Rectangle 68">
                <a:extLst>
                  <a:ext uri="{FF2B5EF4-FFF2-40B4-BE49-F238E27FC236}">
                    <a16:creationId xmlns:a16="http://schemas.microsoft.com/office/drawing/2014/main" id="{18A745AF-98BE-9896-A152-7DB797B6E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" y="2152"/>
                <a:ext cx="53" cy="5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949" name="Oval 69">
                <a:extLst>
                  <a:ext uri="{FF2B5EF4-FFF2-40B4-BE49-F238E27FC236}">
                    <a16:creationId xmlns:a16="http://schemas.microsoft.com/office/drawing/2014/main" id="{CC9E63BC-B88A-6D1B-3441-40352EE10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2123"/>
                <a:ext cx="147" cy="86"/>
              </a:xfrm>
              <a:prstGeom prst="ellips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950" name="Rectangle 70">
                <a:extLst>
                  <a:ext uri="{FF2B5EF4-FFF2-40B4-BE49-F238E27FC236}">
                    <a16:creationId xmlns:a16="http://schemas.microsoft.com/office/drawing/2014/main" id="{4D1FF82F-5494-E3D1-CC08-46F009E79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2147"/>
                <a:ext cx="42" cy="3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951" name="Rectangle 71">
                <a:extLst>
                  <a:ext uri="{FF2B5EF4-FFF2-40B4-BE49-F238E27FC236}">
                    <a16:creationId xmlns:a16="http://schemas.microsoft.com/office/drawing/2014/main" id="{C87769F6-8C26-B1CD-D831-A718B1F34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" y="2154"/>
                <a:ext cx="42" cy="3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952" name="Line 72">
                <a:extLst>
                  <a:ext uri="{FF2B5EF4-FFF2-40B4-BE49-F238E27FC236}">
                    <a16:creationId xmlns:a16="http://schemas.microsoft.com/office/drawing/2014/main" id="{A785EC84-1938-76AA-72A7-908159A86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9" y="2137"/>
                <a:ext cx="26" cy="28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953" name="Line 73">
                <a:extLst>
                  <a:ext uri="{FF2B5EF4-FFF2-40B4-BE49-F238E27FC236}">
                    <a16:creationId xmlns:a16="http://schemas.microsoft.com/office/drawing/2014/main" id="{03455CD6-6858-D36E-BF8E-B82C08649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0800000" flipH="1" flipV="1">
                <a:off x="845" y="2144"/>
                <a:ext cx="26" cy="28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954" name="Line 74">
                <a:extLst>
                  <a:ext uri="{FF2B5EF4-FFF2-40B4-BE49-F238E27FC236}">
                    <a16:creationId xmlns:a16="http://schemas.microsoft.com/office/drawing/2014/main" id="{B1B97A89-9EFC-A0C3-17E5-4E2A2261080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4596450" flipH="1">
                <a:off x="703" y="2176"/>
                <a:ext cx="13" cy="12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955" name="Line 75">
                <a:extLst>
                  <a:ext uri="{FF2B5EF4-FFF2-40B4-BE49-F238E27FC236}">
                    <a16:creationId xmlns:a16="http://schemas.microsoft.com/office/drawing/2014/main" id="{3B13AB22-5C41-0487-EE82-C0E9DEC4AAD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1251920" flipH="1">
                <a:off x="853" y="2180"/>
                <a:ext cx="13" cy="13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22956" name="Group 76">
            <a:extLst>
              <a:ext uri="{FF2B5EF4-FFF2-40B4-BE49-F238E27FC236}">
                <a16:creationId xmlns:a16="http://schemas.microsoft.com/office/drawing/2014/main" id="{0E8E5DB5-010B-70A8-95FE-ADA421FCF47C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33400"/>
            <a:ext cx="3124200" cy="2613025"/>
            <a:chOff x="3648" y="336"/>
            <a:chExt cx="1968" cy="1646"/>
          </a:xfrm>
        </p:grpSpPr>
        <p:grpSp>
          <p:nvGrpSpPr>
            <p:cNvPr id="122957" name="Group 77">
              <a:extLst>
                <a:ext uri="{FF2B5EF4-FFF2-40B4-BE49-F238E27FC236}">
                  <a16:creationId xmlns:a16="http://schemas.microsoft.com/office/drawing/2014/main" id="{BDB8C0BD-72DE-B9BC-56CC-36B42B2A99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84"/>
              <a:ext cx="1828" cy="1598"/>
              <a:chOff x="3865" y="1632"/>
              <a:chExt cx="1828" cy="1598"/>
            </a:xfrm>
          </p:grpSpPr>
          <p:grpSp>
            <p:nvGrpSpPr>
              <p:cNvPr id="122958" name="Group 78">
                <a:extLst>
                  <a:ext uri="{FF2B5EF4-FFF2-40B4-BE49-F238E27FC236}">
                    <a16:creationId xmlns:a16="http://schemas.microsoft.com/office/drawing/2014/main" id="{2D869B0B-C787-A746-D71F-9F181E2A46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1632"/>
                <a:ext cx="816" cy="1149"/>
                <a:chOff x="1176" y="2016"/>
                <a:chExt cx="816" cy="1149"/>
              </a:xfrm>
            </p:grpSpPr>
            <p:sp>
              <p:nvSpPr>
                <p:cNvPr id="122959" name="AutoShape 79">
                  <a:extLst>
                    <a:ext uri="{FF2B5EF4-FFF2-40B4-BE49-F238E27FC236}">
                      <a16:creationId xmlns:a16="http://schemas.microsoft.com/office/drawing/2014/main" id="{1BFA28F2-2617-E2A8-7780-7B33C5DA2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417" y="2591"/>
                  <a:ext cx="333" cy="816"/>
                </a:xfrm>
                <a:prstGeom prst="flowChartOnlineStorage">
                  <a:avLst/>
                </a:prstGeom>
                <a:solidFill>
                  <a:srgbClr val="00FF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2960" name="Oval 80">
                  <a:extLst>
                    <a:ext uri="{FF2B5EF4-FFF2-40B4-BE49-F238E27FC236}">
                      <a16:creationId xmlns:a16="http://schemas.microsoft.com/office/drawing/2014/main" id="{7F0163DA-C355-FFE8-CEBE-20355D94E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2016"/>
                  <a:ext cx="400" cy="117"/>
                </a:xfrm>
                <a:prstGeom prst="ellipse">
                  <a:avLst/>
                </a:prstGeom>
                <a:noFill/>
                <a:ln w="38100">
                  <a:solidFill>
                    <a:srgbClr val="00FF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2961" name="Line 81">
                  <a:extLst>
                    <a:ext uri="{FF2B5EF4-FFF2-40B4-BE49-F238E27FC236}">
                      <a16:creationId xmlns:a16="http://schemas.microsoft.com/office/drawing/2014/main" id="{D28E2CA8-D76A-09A3-1AB3-3F38029F7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05" y="2069"/>
                  <a:ext cx="214" cy="790"/>
                </a:xfrm>
                <a:prstGeom prst="line">
                  <a:avLst/>
                </a:prstGeom>
                <a:noFill/>
                <a:ln w="38100">
                  <a:solidFill>
                    <a:srgbClr val="00FF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2962" name="Line 82">
                  <a:extLst>
                    <a:ext uri="{FF2B5EF4-FFF2-40B4-BE49-F238E27FC236}">
                      <a16:creationId xmlns:a16="http://schemas.microsoft.com/office/drawing/2014/main" id="{C2F5B46A-26C9-E87A-9221-534797701B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70" y="2090"/>
                  <a:ext cx="214" cy="790"/>
                </a:xfrm>
                <a:prstGeom prst="line">
                  <a:avLst/>
                </a:prstGeom>
                <a:noFill/>
                <a:ln w="38100">
                  <a:solidFill>
                    <a:srgbClr val="00FF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22963" name="Text Box 83">
                <a:extLst>
                  <a:ext uri="{FF2B5EF4-FFF2-40B4-BE49-F238E27FC236}">
                    <a16:creationId xmlns:a16="http://schemas.microsoft.com/office/drawing/2014/main" id="{9C9C9EFB-7558-3211-B322-491AE8C4CC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5" y="2826"/>
                <a:ext cx="182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1800" b="1">
                    <a:solidFill>
                      <a:srgbClr val="FFFF66"/>
                    </a:solidFill>
                    <a:latin typeface="Helvetica" panose="020B0604020202020204" pitchFamily="34" charset="0"/>
                  </a:rPr>
                  <a:t>All DNA is lightly</a:t>
                </a:r>
              </a:p>
              <a:p>
                <a:pPr algn="ctr" eaLnBrk="0" hangingPunct="0"/>
                <a:r>
                  <a:rPr lang="en-US" altLang="en-US" sz="1800" b="1">
                    <a:solidFill>
                      <a:srgbClr val="FFFF66"/>
                    </a:solidFill>
                    <a:latin typeface="Helvetica" panose="020B0604020202020204" pitchFamily="34" charset="0"/>
                  </a:rPr>
                  <a:t>labeled with radioactivity</a:t>
                </a:r>
              </a:p>
            </p:txBody>
          </p:sp>
        </p:grpSp>
        <p:sp>
          <p:nvSpPr>
            <p:cNvPr id="122964" name="Text Box 84">
              <a:extLst>
                <a:ext uri="{FF2B5EF4-FFF2-40B4-BE49-F238E27FC236}">
                  <a16:creationId xmlns:a16="http://schemas.microsoft.com/office/drawing/2014/main" id="{71F86AE0-46F5-9F38-1F09-A739F3127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296"/>
              <a:ext cx="16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600" b="1">
                  <a:solidFill>
                    <a:schemeClr val="bg1"/>
                  </a:solidFill>
                  <a:latin typeface="Helvetica" panose="020B0604020202020204" pitchFamily="34" charset="0"/>
                </a:rPr>
                <a:t>*T</a:t>
              </a:r>
            </a:p>
          </p:txBody>
        </p:sp>
        <p:sp>
          <p:nvSpPr>
            <p:cNvPr id="122965" name="Text Box 85">
              <a:extLst>
                <a:ext uri="{FF2B5EF4-FFF2-40B4-BE49-F238E27FC236}">
                  <a16:creationId xmlns:a16="http://schemas.microsoft.com/office/drawing/2014/main" id="{23EE5916-8A21-4CD9-3480-0CB0D5ADD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344"/>
              <a:ext cx="16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600" b="1">
                  <a:solidFill>
                    <a:schemeClr val="bg1"/>
                  </a:solidFill>
                  <a:latin typeface="Helvetica" panose="020B0604020202020204" pitchFamily="34" charset="0"/>
                </a:rPr>
                <a:t>*T</a:t>
              </a:r>
            </a:p>
          </p:txBody>
        </p:sp>
        <p:sp>
          <p:nvSpPr>
            <p:cNvPr id="122966" name="Text Box 86">
              <a:extLst>
                <a:ext uri="{FF2B5EF4-FFF2-40B4-BE49-F238E27FC236}">
                  <a16:creationId xmlns:a16="http://schemas.microsoft.com/office/drawing/2014/main" id="{BDEA93E8-4707-57B6-31D8-3B02639B0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8" y="1324"/>
              <a:ext cx="16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600" b="1">
                  <a:solidFill>
                    <a:schemeClr val="bg1"/>
                  </a:solidFill>
                  <a:latin typeface="Helvetica" panose="020B0604020202020204" pitchFamily="34" charset="0"/>
                </a:rPr>
                <a:t>*T</a:t>
              </a:r>
            </a:p>
          </p:txBody>
        </p:sp>
        <p:sp>
          <p:nvSpPr>
            <p:cNvPr id="122967" name="Oval 87">
              <a:extLst>
                <a:ext uri="{FF2B5EF4-FFF2-40B4-BE49-F238E27FC236}">
                  <a16:creationId xmlns:a16="http://schemas.microsoft.com/office/drawing/2014/main" id="{067D518B-B32A-354C-BC71-7F510C205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36"/>
              <a:ext cx="672" cy="720"/>
            </a:xfrm>
            <a:prstGeom prst="ellips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968" name="Oval 88">
              <a:extLst>
                <a:ext uri="{FF2B5EF4-FFF2-40B4-BE49-F238E27FC236}">
                  <a16:creationId xmlns:a16="http://schemas.microsoft.com/office/drawing/2014/main" id="{029C2FC0-7C9B-21FA-BD11-F544099CA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" y="398"/>
              <a:ext cx="552" cy="595"/>
            </a:xfrm>
            <a:prstGeom prst="ellips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2969" name="Rectangle 89">
            <a:extLst>
              <a:ext uri="{FF2B5EF4-FFF2-40B4-BE49-F238E27FC236}">
                <a16:creationId xmlns:a16="http://schemas.microsoft.com/office/drawing/2014/main" id="{5E963991-111A-C3D3-3B2B-4372B3DF4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942013"/>
            <a:ext cx="85344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1">
                <a:solidFill>
                  <a:srgbClr val="FF3399"/>
                </a:solidFill>
                <a:latin typeface="Helvetica" panose="020B0604020202020204" pitchFamily="34" charset="0"/>
              </a:rPr>
              <a:t>Cairns then isolated the chromosomes by lysing the cells very very gently and placed them on an electron micrograph (EM) grid which he exposed to X-ray film for two months.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9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>
            <a:extLst>
              <a:ext uri="{FF2B5EF4-FFF2-40B4-BE49-F238E27FC236}">
                <a16:creationId xmlns:a16="http://schemas.microsoft.com/office/drawing/2014/main" id="{25D15CB7-F77D-5523-DA2B-342E097B2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97888" cy="4897437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These autoradiograph further indicated that the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unwinding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of the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complementary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strands and their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semiconservative replication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occurs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simultaneously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or closely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coupled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Cairns interpretation of the autoradiographs was the semiconservative replication started at a site on the chromosome, which he called the, “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origin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” and proceeded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unidirectionally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 around circular structure. 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Subsequent evidence has shown his interpretation is incorrect on one point: replication actually proceeds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 bidirectionally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, not unidirectionally. </a:t>
            </a:r>
            <a:endParaRPr lang="en-US" altLang="en-US" sz="24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3971A04-35FD-FBAC-309E-7EC01031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en-US" altLang="en-US" sz="3200" b="1">
                <a:solidFill>
                  <a:srgbClr val="00FF00"/>
                </a:solidFill>
              </a:rPr>
              <a:t>Unique origin and Bidirectional replication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AB9DBE6-1516-04ED-B3B0-D3FDB4D77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675687" cy="5976938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Cairn’s result provided no information as to whether the origin (the site at which replication is initiated) of replication is unique or occurs at random on the chromosome.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Moreover his results did not allow him to differentiate between uni -  and bidirectional replication. 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We now have direct evidence showing that replication in </a:t>
            </a:r>
            <a:r>
              <a:rPr lang="en-US" altLang="en-US" sz="2400" i="1">
                <a:solidFill>
                  <a:srgbClr val="FFFF00"/>
                </a:solidFill>
              </a:rPr>
              <a:t>E.coli</a:t>
            </a:r>
            <a:r>
              <a:rPr lang="en-US" altLang="en-US" sz="2400">
                <a:solidFill>
                  <a:srgbClr val="FFFF00"/>
                </a:solidFill>
              </a:rPr>
              <a:t> and several other organisms proceeds bidirectionally from a unique origin. 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These features of DNA replication can be illustrated most simply and convincingly by experiments with some of the small bacterial virus.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>
            <a:extLst>
              <a:ext uri="{FF2B5EF4-FFF2-40B4-BE49-F238E27FC236}">
                <a16:creationId xmlns:a16="http://schemas.microsoft.com/office/drawing/2014/main" id="{2D48B3A8-E7A7-D6B8-5B56-0A00605A3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569325" cy="6264275"/>
          </a:xfrm>
        </p:spPr>
        <p:txBody>
          <a:bodyPr/>
          <a:lstStyle/>
          <a:p>
            <a:pPr algn="ctr">
              <a:lnSpc>
                <a:spcPct val="110000"/>
              </a:lnSpc>
              <a:spcBef>
                <a:spcPct val="4500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Unique origin and Bidirectional replication</a:t>
            </a:r>
            <a:endParaRPr lang="en-US" altLang="en-US">
              <a:solidFill>
                <a:srgbClr val="FFFF00"/>
              </a:solidFill>
            </a:endParaRP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Bacteriophage</a:t>
            </a:r>
            <a:r>
              <a:rPr lang="en-US" altLang="en-US" sz="2400">
                <a:solidFill>
                  <a:srgbClr val="FF0000"/>
                </a:solidFill>
              </a:rPr>
              <a:t> lambda </a:t>
            </a:r>
            <a:r>
              <a:rPr lang="en-US" altLang="en-US" sz="2400">
                <a:solidFill>
                  <a:srgbClr val="FFFF00"/>
                </a:solidFill>
              </a:rPr>
              <a:t>is like T</a:t>
            </a:r>
            <a:r>
              <a:rPr lang="en-US" altLang="en-US" sz="2400" baseline="-25000">
                <a:solidFill>
                  <a:srgbClr val="FFFF00"/>
                </a:solidFill>
              </a:rPr>
              <a:t>2</a:t>
            </a:r>
            <a:r>
              <a:rPr lang="en-US" altLang="en-US" sz="2400">
                <a:solidFill>
                  <a:srgbClr val="FFFF00"/>
                </a:solidFill>
              </a:rPr>
              <a:t> a virus that grows in </a:t>
            </a:r>
            <a:r>
              <a:rPr lang="en-US" altLang="en-US" sz="2400" i="1">
                <a:solidFill>
                  <a:srgbClr val="FFFF00"/>
                </a:solidFill>
              </a:rPr>
              <a:t>E.coli. </a:t>
            </a:r>
            <a:endParaRPr lang="en-US" altLang="en-US" sz="2400">
              <a:solidFill>
                <a:srgbClr val="FFFF00"/>
              </a:solidFill>
            </a:endParaRP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It has a small chromosome consisting of a </a:t>
            </a:r>
            <a:r>
              <a:rPr lang="en-US" altLang="en-US" sz="2400">
                <a:solidFill>
                  <a:srgbClr val="FF0000"/>
                </a:solidFill>
              </a:rPr>
              <a:t>single linear</a:t>
            </a:r>
            <a:r>
              <a:rPr lang="en-US" altLang="en-US" sz="2400">
                <a:solidFill>
                  <a:srgbClr val="FFFF00"/>
                </a:solidFill>
              </a:rPr>
              <a:t> molecule of DNA only </a:t>
            </a:r>
            <a:r>
              <a:rPr lang="en-US" altLang="en-US" sz="2400">
                <a:solidFill>
                  <a:srgbClr val="FF0000"/>
                </a:solidFill>
              </a:rPr>
              <a:t>17.5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µm 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long. 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The phage </a:t>
            </a:r>
            <a:r>
              <a:rPr lang="el-GR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chromosome has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12 nucleotides 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long at 5’end of each complementary strand. 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These single stranded ends called,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“cohesive” 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or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“sticky” 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ends, are complementary to each other.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                               3’                                                                       5’</a:t>
            </a:r>
          </a:p>
          <a:p>
            <a:pPr algn="just">
              <a:lnSpc>
                <a:spcPct val="70000"/>
              </a:lnSpc>
              <a:spcBef>
                <a:spcPct val="45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                                  </a:t>
            </a:r>
            <a:r>
              <a:rPr lang="en-US" altLang="en-US" sz="2000">
                <a:solidFill>
                  <a:srgbClr val="FFFF0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                                                                       </a:t>
            </a:r>
          </a:p>
          <a:p>
            <a:pPr algn="just">
              <a:lnSpc>
                <a:spcPct val="70000"/>
              </a:lnSpc>
              <a:spcBef>
                <a:spcPct val="45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US" sz="2000">
                <a:solidFill>
                  <a:srgbClr val="FFFF00"/>
                </a:solidFill>
                <a:cs typeface="Times New Roman" panose="02020603050405020304" pitchFamily="18" charset="0"/>
              </a:rPr>
              <a:t>GGGCGGCGACCTC</a:t>
            </a:r>
          </a:p>
          <a:p>
            <a:pPr algn="just">
              <a:lnSpc>
                <a:spcPct val="70000"/>
              </a:lnSpc>
              <a:spcBef>
                <a:spcPct val="4500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cs typeface="Times New Roman" panose="02020603050405020304" pitchFamily="18" charset="0"/>
              </a:rPr>
              <a:t>     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5’                                                                       3’                    </a:t>
            </a:r>
          </a:p>
          <a:p>
            <a:pPr algn="just">
              <a:lnSpc>
                <a:spcPct val="70000"/>
              </a:lnSpc>
              <a:spcBef>
                <a:spcPct val="4500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95244" name="Line 12">
            <a:extLst>
              <a:ext uri="{FF2B5EF4-FFF2-40B4-BE49-F238E27FC236}">
                <a16:creationId xmlns:a16="http://schemas.microsoft.com/office/drawing/2014/main" id="{75DB0B72-A913-379D-D010-7D359AC1E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5949950"/>
            <a:ext cx="3600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46" name="Line 14">
            <a:extLst>
              <a:ext uri="{FF2B5EF4-FFF2-40B4-BE49-F238E27FC236}">
                <a16:creationId xmlns:a16="http://schemas.microsoft.com/office/drawing/2014/main" id="{AC53FDE6-D28E-949D-CA41-6CF8A3130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5157788"/>
            <a:ext cx="1800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47" name="Line 15">
            <a:extLst>
              <a:ext uri="{FF2B5EF4-FFF2-40B4-BE49-F238E27FC236}">
                <a16:creationId xmlns:a16="http://schemas.microsoft.com/office/drawing/2014/main" id="{141C0571-A2A4-A726-D461-5F4924823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949950"/>
            <a:ext cx="1800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48" name="Line 16">
            <a:extLst>
              <a:ext uri="{FF2B5EF4-FFF2-40B4-BE49-F238E27FC236}">
                <a16:creationId xmlns:a16="http://schemas.microsoft.com/office/drawing/2014/main" id="{A387115F-19B1-833B-B3FE-4E89CA939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5157788"/>
            <a:ext cx="36004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DB7EFE73-AA3D-FA25-5D30-69BD9EACC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84D39468-DE70-2315-CECB-902001B2C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grpSp>
        <p:nvGrpSpPr>
          <p:cNvPr id="121860" name="Group 4">
            <a:extLst>
              <a:ext uri="{FF2B5EF4-FFF2-40B4-BE49-F238E27FC236}">
                <a16:creationId xmlns:a16="http://schemas.microsoft.com/office/drawing/2014/main" id="{AA1EB9A6-AF59-B4E8-99E0-AC85BECA3715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1954213"/>
            <a:ext cx="5230813" cy="2949575"/>
            <a:chOff x="560" y="638"/>
            <a:chExt cx="3295" cy="1858"/>
          </a:xfrm>
        </p:grpSpPr>
        <p:sp>
          <p:nvSpPr>
            <p:cNvPr id="121861" name="Oval 5">
              <a:extLst>
                <a:ext uri="{FF2B5EF4-FFF2-40B4-BE49-F238E27FC236}">
                  <a16:creationId xmlns:a16="http://schemas.microsoft.com/office/drawing/2014/main" id="{555823B0-83F6-5232-9FAD-8AC487DEEA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24" y="1275"/>
              <a:ext cx="431" cy="1221"/>
            </a:xfrm>
            <a:prstGeom prst="ellipse">
              <a:avLst/>
            </a:prstGeom>
            <a:solidFill>
              <a:srgbClr val="2DB3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62" name="Line 6">
              <a:extLst>
                <a:ext uri="{FF2B5EF4-FFF2-40B4-BE49-F238E27FC236}">
                  <a16:creationId xmlns:a16="http://schemas.microsoft.com/office/drawing/2014/main" id="{1DCD5094-1BE1-0232-3D27-87C9DCA514E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75" y="1530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63" name="Line 7">
              <a:extLst>
                <a:ext uri="{FF2B5EF4-FFF2-40B4-BE49-F238E27FC236}">
                  <a16:creationId xmlns:a16="http://schemas.microsoft.com/office/drawing/2014/main" id="{98053382-5FC7-3729-8949-0DCCF6DFD3A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75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64" name="Line 8">
              <a:extLst>
                <a:ext uri="{FF2B5EF4-FFF2-40B4-BE49-F238E27FC236}">
                  <a16:creationId xmlns:a16="http://schemas.microsoft.com/office/drawing/2014/main" id="{C8A5F5E5-51DF-31D4-A801-4C562A99034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69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65" name="Line 9">
              <a:extLst>
                <a:ext uri="{FF2B5EF4-FFF2-40B4-BE49-F238E27FC236}">
                  <a16:creationId xmlns:a16="http://schemas.microsoft.com/office/drawing/2014/main" id="{722D5962-94C9-BDFC-0FBA-280949F7CCF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63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66" name="Line 10">
              <a:extLst>
                <a:ext uri="{FF2B5EF4-FFF2-40B4-BE49-F238E27FC236}">
                  <a16:creationId xmlns:a16="http://schemas.microsoft.com/office/drawing/2014/main" id="{D4F50D5F-8496-4837-4EC4-26250ED90CE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57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67" name="Line 11">
              <a:extLst>
                <a:ext uri="{FF2B5EF4-FFF2-40B4-BE49-F238E27FC236}">
                  <a16:creationId xmlns:a16="http://schemas.microsoft.com/office/drawing/2014/main" id="{7D84B385-4B95-AF34-3117-2E2DE145DBC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28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68" name="Line 12">
              <a:extLst>
                <a:ext uri="{FF2B5EF4-FFF2-40B4-BE49-F238E27FC236}">
                  <a16:creationId xmlns:a16="http://schemas.microsoft.com/office/drawing/2014/main" id="{544B8663-DA1D-9C27-EA08-AA0925697B3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22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69" name="Line 13">
              <a:extLst>
                <a:ext uri="{FF2B5EF4-FFF2-40B4-BE49-F238E27FC236}">
                  <a16:creationId xmlns:a16="http://schemas.microsoft.com/office/drawing/2014/main" id="{124D29B9-FA39-F165-6518-798F937B2B6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51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70" name="Line 14">
              <a:extLst>
                <a:ext uri="{FF2B5EF4-FFF2-40B4-BE49-F238E27FC236}">
                  <a16:creationId xmlns:a16="http://schemas.microsoft.com/office/drawing/2014/main" id="{76B45955-713F-175A-2862-0E9753D87EB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39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71" name="Line 15">
              <a:extLst>
                <a:ext uri="{FF2B5EF4-FFF2-40B4-BE49-F238E27FC236}">
                  <a16:creationId xmlns:a16="http://schemas.microsoft.com/office/drawing/2014/main" id="{FA2EDE64-68DF-8E30-328B-4E2A77B43F1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33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72" name="Line 16">
              <a:extLst>
                <a:ext uri="{FF2B5EF4-FFF2-40B4-BE49-F238E27FC236}">
                  <a16:creationId xmlns:a16="http://schemas.microsoft.com/office/drawing/2014/main" id="{F8E34B76-48CC-3F2D-E62B-D6BCE8CC40E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770" y="2248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73" name="Line 17">
              <a:extLst>
                <a:ext uri="{FF2B5EF4-FFF2-40B4-BE49-F238E27FC236}">
                  <a16:creationId xmlns:a16="http://schemas.microsoft.com/office/drawing/2014/main" id="{8C21F9BE-2F20-9F37-49AC-1C2C2B9BE45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770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74" name="Line 18">
              <a:extLst>
                <a:ext uri="{FF2B5EF4-FFF2-40B4-BE49-F238E27FC236}">
                  <a16:creationId xmlns:a16="http://schemas.microsoft.com/office/drawing/2014/main" id="{FBCA7188-5EEC-788D-B976-6F17DAA7241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865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75" name="Line 19">
              <a:extLst>
                <a:ext uri="{FF2B5EF4-FFF2-40B4-BE49-F238E27FC236}">
                  <a16:creationId xmlns:a16="http://schemas.microsoft.com/office/drawing/2014/main" id="{87835C18-31BB-905E-4527-6D624A22397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958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76" name="Line 20">
              <a:extLst>
                <a:ext uri="{FF2B5EF4-FFF2-40B4-BE49-F238E27FC236}">
                  <a16:creationId xmlns:a16="http://schemas.microsoft.com/office/drawing/2014/main" id="{0267CDCA-4B25-1CB7-2078-F42F112DE2A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053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77" name="Line 21">
              <a:extLst>
                <a:ext uri="{FF2B5EF4-FFF2-40B4-BE49-F238E27FC236}">
                  <a16:creationId xmlns:a16="http://schemas.microsoft.com/office/drawing/2014/main" id="{B75A5B60-D8D5-B581-8181-8B2D620A3DA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241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78" name="Line 22">
              <a:extLst>
                <a:ext uri="{FF2B5EF4-FFF2-40B4-BE49-F238E27FC236}">
                  <a16:creationId xmlns:a16="http://schemas.microsoft.com/office/drawing/2014/main" id="{C30AD19E-95B3-C671-2D89-11D2D0ACDB3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523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79" name="Line 23">
              <a:extLst>
                <a:ext uri="{FF2B5EF4-FFF2-40B4-BE49-F238E27FC236}">
                  <a16:creationId xmlns:a16="http://schemas.microsoft.com/office/drawing/2014/main" id="{ED8C7BC6-07BA-7D88-6FDF-CF5E244E6C7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618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80" name="Line 24">
              <a:extLst>
                <a:ext uri="{FF2B5EF4-FFF2-40B4-BE49-F238E27FC236}">
                  <a16:creationId xmlns:a16="http://schemas.microsoft.com/office/drawing/2014/main" id="{F4784AE7-6EA5-62DE-812C-E40391662C6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146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81" name="Line 25">
              <a:extLst>
                <a:ext uri="{FF2B5EF4-FFF2-40B4-BE49-F238E27FC236}">
                  <a16:creationId xmlns:a16="http://schemas.microsoft.com/office/drawing/2014/main" id="{F6D63F5C-A405-0E39-0831-EA10D703676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335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82" name="Line 26">
              <a:extLst>
                <a:ext uri="{FF2B5EF4-FFF2-40B4-BE49-F238E27FC236}">
                  <a16:creationId xmlns:a16="http://schemas.microsoft.com/office/drawing/2014/main" id="{5AD9C439-84A9-08E0-746E-74312063FAB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429" y="2171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83" name="Line 27">
              <a:extLst>
                <a:ext uri="{FF2B5EF4-FFF2-40B4-BE49-F238E27FC236}">
                  <a16:creationId xmlns:a16="http://schemas.microsoft.com/office/drawing/2014/main" id="{6A387941-6710-7C75-C16E-A1DC2267490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36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84" name="Line 28">
              <a:extLst>
                <a:ext uri="{FF2B5EF4-FFF2-40B4-BE49-F238E27FC236}">
                  <a16:creationId xmlns:a16="http://schemas.microsoft.com/office/drawing/2014/main" id="{C27A2176-C402-F18D-4BB7-1CE85E42B10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830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85" name="Line 29">
              <a:extLst>
                <a:ext uri="{FF2B5EF4-FFF2-40B4-BE49-F238E27FC236}">
                  <a16:creationId xmlns:a16="http://schemas.microsoft.com/office/drawing/2014/main" id="{F211F4E1-8379-BCBC-D833-E2F3F39AF0F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24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86" name="Line 30">
              <a:extLst>
                <a:ext uri="{FF2B5EF4-FFF2-40B4-BE49-F238E27FC236}">
                  <a16:creationId xmlns:a16="http://schemas.microsoft.com/office/drawing/2014/main" id="{F5912507-E3DF-C51B-4EE1-9B83BDE64BE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18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87" name="Line 31">
              <a:extLst>
                <a:ext uri="{FF2B5EF4-FFF2-40B4-BE49-F238E27FC236}">
                  <a16:creationId xmlns:a16="http://schemas.microsoft.com/office/drawing/2014/main" id="{B9872562-4E1F-1A01-03E2-8E1FFC32FD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06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88" name="Line 32">
              <a:extLst>
                <a:ext uri="{FF2B5EF4-FFF2-40B4-BE49-F238E27FC236}">
                  <a16:creationId xmlns:a16="http://schemas.microsoft.com/office/drawing/2014/main" id="{9037250D-42FF-3786-1373-50A646D635C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89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89" name="Line 33">
              <a:extLst>
                <a:ext uri="{FF2B5EF4-FFF2-40B4-BE49-F238E27FC236}">
                  <a16:creationId xmlns:a16="http://schemas.microsoft.com/office/drawing/2014/main" id="{166AFB03-D56F-D51A-5C82-EA34EC91CE4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83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90" name="Line 34">
              <a:extLst>
                <a:ext uri="{FF2B5EF4-FFF2-40B4-BE49-F238E27FC236}">
                  <a16:creationId xmlns:a16="http://schemas.microsoft.com/office/drawing/2014/main" id="{A12282CE-EF0D-50C0-0B91-5D117340D0F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13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91" name="Line 35">
              <a:extLst>
                <a:ext uri="{FF2B5EF4-FFF2-40B4-BE49-F238E27FC236}">
                  <a16:creationId xmlns:a16="http://schemas.microsoft.com/office/drawing/2014/main" id="{63AEB4C9-E4AF-C41C-D99C-63B6C703E8C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94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92" name="Line 36">
              <a:extLst>
                <a:ext uri="{FF2B5EF4-FFF2-40B4-BE49-F238E27FC236}">
                  <a16:creationId xmlns:a16="http://schemas.microsoft.com/office/drawing/2014/main" id="{AC27EED9-C1BE-F619-FC19-F617633A3B4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75" y="165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93" name="Line 37">
              <a:extLst>
                <a:ext uri="{FF2B5EF4-FFF2-40B4-BE49-F238E27FC236}">
                  <a16:creationId xmlns:a16="http://schemas.microsoft.com/office/drawing/2014/main" id="{A241726B-4C65-E72F-9DAE-334704FAB6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36" y="1793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94" name="Line 38">
              <a:extLst>
                <a:ext uri="{FF2B5EF4-FFF2-40B4-BE49-F238E27FC236}">
                  <a16:creationId xmlns:a16="http://schemas.microsoft.com/office/drawing/2014/main" id="{0F58B1E5-8BD6-3634-4798-64A2ED750BE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737" y="1983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95" name="Line 39">
              <a:extLst>
                <a:ext uri="{FF2B5EF4-FFF2-40B4-BE49-F238E27FC236}">
                  <a16:creationId xmlns:a16="http://schemas.microsoft.com/office/drawing/2014/main" id="{883CFEE1-D96A-4181-B2E0-74605F40417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831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96" name="Line 40">
              <a:extLst>
                <a:ext uri="{FF2B5EF4-FFF2-40B4-BE49-F238E27FC236}">
                  <a16:creationId xmlns:a16="http://schemas.microsoft.com/office/drawing/2014/main" id="{B08B29C9-9AB7-974E-3CC2-49B6151484C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925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97" name="Line 41">
              <a:extLst>
                <a:ext uri="{FF2B5EF4-FFF2-40B4-BE49-F238E27FC236}">
                  <a16:creationId xmlns:a16="http://schemas.microsoft.com/office/drawing/2014/main" id="{02D6F076-EDE7-B4C3-67D6-4F637B8C977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020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98" name="Line 42">
              <a:extLst>
                <a:ext uri="{FF2B5EF4-FFF2-40B4-BE49-F238E27FC236}">
                  <a16:creationId xmlns:a16="http://schemas.microsoft.com/office/drawing/2014/main" id="{86E2C178-8F10-188B-A1D5-6149D47C2D3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208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899" name="Line 43">
              <a:extLst>
                <a:ext uri="{FF2B5EF4-FFF2-40B4-BE49-F238E27FC236}">
                  <a16:creationId xmlns:a16="http://schemas.microsoft.com/office/drawing/2014/main" id="{25089DC1-E19E-6E63-5F0C-3E965BB657A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490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00" name="Line 44">
              <a:extLst>
                <a:ext uri="{FF2B5EF4-FFF2-40B4-BE49-F238E27FC236}">
                  <a16:creationId xmlns:a16="http://schemas.microsoft.com/office/drawing/2014/main" id="{771E67C0-76A8-5FC7-81C7-4715326E5A7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585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01" name="Line 45">
              <a:extLst>
                <a:ext uri="{FF2B5EF4-FFF2-40B4-BE49-F238E27FC236}">
                  <a16:creationId xmlns:a16="http://schemas.microsoft.com/office/drawing/2014/main" id="{C171E7F8-4B54-7272-B269-F1891443ED4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113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02" name="Line 46">
              <a:extLst>
                <a:ext uri="{FF2B5EF4-FFF2-40B4-BE49-F238E27FC236}">
                  <a16:creationId xmlns:a16="http://schemas.microsoft.com/office/drawing/2014/main" id="{ECDD764D-7F42-1F00-2CE4-4DC7C966E1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301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03" name="Line 47">
              <a:extLst>
                <a:ext uri="{FF2B5EF4-FFF2-40B4-BE49-F238E27FC236}">
                  <a16:creationId xmlns:a16="http://schemas.microsoft.com/office/drawing/2014/main" id="{A024B0AD-AE7C-9A59-509A-E07AA56CF6C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396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04" name="Line 48">
              <a:extLst>
                <a:ext uri="{FF2B5EF4-FFF2-40B4-BE49-F238E27FC236}">
                  <a16:creationId xmlns:a16="http://schemas.microsoft.com/office/drawing/2014/main" id="{87B014E3-A261-EC4E-35CB-FC622DDB60B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621" y="1983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05" name="Line 49">
              <a:extLst>
                <a:ext uri="{FF2B5EF4-FFF2-40B4-BE49-F238E27FC236}">
                  <a16:creationId xmlns:a16="http://schemas.microsoft.com/office/drawing/2014/main" id="{53C861C9-D7B0-CD3F-B2C6-D068785B8D3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676" y="2046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06" name="Line 50">
              <a:extLst>
                <a:ext uri="{FF2B5EF4-FFF2-40B4-BE49-F238E27FC236}">
                  <a16:creationId xmlns:a16="http://schemas.microsoft.com/office/drawing/2014/main" id="{CD0EF0F2-E7F3-8FC4-4701-384896D2954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653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07" name="Line 51">
              <a:extLst>
                <a:ext uri="{FF2B5EF4-FFF2-40B4-BE49-F238E27FC236}">
                  <a16:creationId xmlns:a16="http://schemas.microsoft.com/office/drawing/2014/main" id="{19BD9DEE-36AF-6F4A-90BA-4A3C5839DA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559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08" name="Line 52">
              <a:extLst>
                <a:ext uri="{FF2B5EF4-FFF2-40B4-BE49-F238E27FC236}">
                  <a16:creationId xmlns:a16="http://schemas.microsoft.com/office/drawing/2014/main" id="{50EAB73E-2994-D60F-C422-FE8C5AE2FB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464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09" name="Line 53">
              <a:extLst>
                <a:ext uri="{FF2B5EF4-FFF2-40B4-BE49-F238E27FC236}">
                  <a16:creationId xmlns:a16="http://schemas.microsoft.com/office/drawing/2014/main" id="{E30C3127-58A8-1FB9-5917-E0216606F6A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371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10" name="Line 54">
              <a:extLst>
                <a:ext uri="{FF2B5EF4-FFF2-40B4-BE49-F238E27FC236}">
                  <a16:creationId xmlns:a16="http://schemas.microsoft.com/office/drawing/2014/main" id="{F93C3DDD-DFF5-D0E5-B632-A23248622B3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183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11" name="Line 55">
              <a:extLst>
                <a:ext uri="{FF2B5EF4-FFF2-40B4-BE49-F238E27FC236}">
                  <a16:creationId xmlns:a16="http://schemas.microsoft.com/office/drawing/2014/main" id="{A01FC52F-C46E-C199-18C3-B14E477B831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900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12" name="Line 56">
              <a:extLst>
                <a:ext uri="{FF2B5EF4-FFF2-40B4-BE49-F238E27FC236}">
                  <a16:creationId xmlns:a16="http://schemas.microsoft.com/office/drawing/2014/main" id="{047B503F-EC14-C919-EFE5-89220AB4C7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06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13" name="Line 57">
              <a:extLst>
                <a:ext uri="{FF2B5EF4-FFF2-40B4-BE49-F238E27FC236}">
                  <a16:creationId xmlns:a16="http://schemas.microsoft.com/office/drawing/2014/main" id="{F49884DA-FB70-F234-2DCA-D3AAE7D48E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276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14" name="Line 58">
              <a:extLst>
                <a:ext uri="{FF2B5EF4-FFF2-40B4-BE49-F238E27FC236}">
                  <a16:creationId xmlns:a16="http://schemas.microsoft.com/office/drawing/2014/main" id="{869759CC-2B4E-827C-E354-77957278A28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994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15" name="Line 59">
              <a:extLst>
                <a:ext uri="{FF2B5EF4-FFF2-40B4-BE49-F238E27FC236}">
                  <a16:creationId xmlns:a16="http://schemas.microsoft.com/office/drawing/2014/main" id="{780EB37B-73C9-8878-84FB-319A5E26E7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654" y="1531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16" name="Line 60">
              <a:extLst>
                <a:ext uri="{FF2B5EF4-FFF2-40B4-BE49-F238E27FC236}">
                  <a16:creationId xmlns:a16="http://schemas.microsoft.com/office/drawing/2014/main" id="{05050450-E73A-D796-6F93-F870EF5527F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714" y="1658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17" name="Line 61">
              <a:extLst>
                <a:ext uri="{FF2B5EF4-FFF2-40B4-BE49-F238E27FC236}">
                  <a16:creationId xmlns:a16="http://schemas.microsoft.com/office/drawing/2014/main" id="{2433F608-E715-BF25-1062-86AEF379FF6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779" y="1795"/>
              <a:ext cx="87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18" name="Line 62">
              <a:extLst>
                <a:ext uri="{FF2B5EF4-FFF2-40B4-BE49-F238E27FC236}">
                  <a16:creationId xmlns:a16="http://schemas.microsoft.com/office/drawing/2014/main" id="{097F414A-24DB-3BBD-038C-45CA37D9D16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777" y="1985"/>
              <a:ext cx="875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19" name="Line 63">
              <a:extLst>
                <a:ext uri="{FF2B5EF4-FFF2-40B4-BE49-F238E27FC236}">
                  <a16:creationId xmlns:a16="http://schemas.microsoft.com/office/drawing/2014/main" id="{718DAD3D-F390-8BDB-8282-C1116083A3A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557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20" name="Line 64">
              <a:extLst>
                <a:ext uri="{FF2B5EF4-FFF2-40B4-BE49-F238E27FC236}">
                  <a16:creationId xmlns:a16="http://schemas.microsoft.com/office/drawing/2014/main" id="{2FD15EF5-FAF0-93E6-1A9C-9A07FE7087F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464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21" name="Line 65">
              <a:extLst>
                <a:ext uri="{FF2B5EF4-FFF2-40B4-BE49-F238E27FC236}">
                  <a16:creationId xmlns:a16="http://schemas.microsoft.com/office/drawing/2014/main" id="{2EFCB602-602E-9297-E029-A9874D5A64A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369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22" name="Line 66">
              <a:extLst>
                <a:ext uri="{FF2B5EF4-FFF2-40B4-BE49-F238E27FC236}">
                  <a16:creationId xmlns:a16="http://schemas.microsoft.com/office/drawing/2014/main" id="{205BFCAD-0A45-9D74-AFA0-F54C6BEB992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181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23" name="Line 67">
              <a:extLst>
                <a:ext uri="{FF2B5EF4-FFF2-40B4-BE49-F238E27FC236}">
                  <a16:creationId xmlns:a16="http://schemas.microsoft.com/office/drawing/2014/main" id="{36D8477C-C4A0-6856-E27C-DCEBDB6DBAD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899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24" name="Line 68">
              <a:extLst>
                <a:ext uri="{FF2B5EF4-FFF2-40B4-BE49-F238E27FC236}">
                  <a16:creationId xmlns:a16="http://schemas.microsoft.com/office/drawing/2014/main" id="{89D7EDD2-B1DA-07E2-A6CA-1D7FCA3A2E9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804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25" name="Line 69">
              <a:extLst>
                <a:ext uri="{FF2B5EF4-FFF2-40B4-BE49-F238E27FC236}">
                  <a16:creationId xmlns:a16="http://schemas.microsoft.com/office/drawing/2014/main" id="{0A97BB19-7877-CF3B-51BF-3E7E8AE80F6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276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26" name="Line 70">
              <a:extLst>
                <a:ext uri="{FF2B5EF4-FFF2-40B4-BE49-F238E27FC236}">
                  <a16:creationId xmlns:a16="http://schemas.microsoft.com/office/drawing/2014/main" id="{7E584228-DE04-C27D-601C-E06F203EBF4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087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27" name="Line 71">
              <a:extLst>
                <a:ext uri="{FF2B5EF4-FFF2-40B4-BE49-F238E27FC236}">
                  <a16:creationId xmlns:a16="http://schemas.microsoft.com/office/drawing/2014/main" id="{CC67D081-228C-4154-69C1-F2F381B33A3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993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28" name="Line 72">
              <a:extLst>
                <a:ext uri="{FF2B5EF4-FFF2-40B4-BE49-F238E27FC236}">
                  <a16:creationId xmlns:a16="http://schemas.microsoft.com/office/drawing/2014/main" id="{DA4E92DC-7BEE-3F18-9D40-C23F56C84C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653" y="1985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29" name="Line 73">
              <a:extLst>
                <a:ext uri="{FF2B5EF4-FFF2-40B4-BE49-F238E27FC236}">
                  <a16:creationId xmlns:a16="http://schemas.microsoft.com/office/drawing/2014/main" id="{1BC1B607-1C6B-DC4D-19DA-4A974F7F1A2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712" y="204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30" name="AutoShape 74">
              <a:extLst>
                <a:ext uri="{FF2B5EF4-FFF2-40B4-BE49-F238E27FC236}">
                  <a16:creationId xmlns:a16="http://schemas.microsoft.com/office/drawing/2014/main" id="{787AA241-144D-4698-8F53-3AC264AFB1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6" y="1340"/>
              <a:ext cx="185" cy="145"/>
            </a:xfrm>
            <a:prstGeom prst="notchedRightArrow">
              <a:avLst>
                <a:gd name="adj1" fmla="val 50000"/>
                <a:gd name="adj2" fmla="val 318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31" name="Text Box 75">
              <a:extLst>
                <a:ext uri="{FF2B5EF4-FFF2-40B4-BE49-F238E27FC236}">
                  <a16:creationId xmlns:a16="http://schemas.microsoft.com/office/drawing/2014/main" id="{8EE2968F-7ED6-B13D-7BFA-C046589B8A0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467" y="1003"/>
              <a:ext cx="6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</a:rPr>
                <a:t>Origin</a:t>
              </a:r>
            </a:p>
          </p:txBody>
        </p:sp>
        <p:sp>
          <p:nvSpPr>
            <p:cNvPr id="121932" name="AutoShape 76">
              <a:extLst>
                <a:ext uri="{FF2B5EF4-FFF2-40B4-BE49-F238E27FC236}">
                  <a16:creationId xmlns:a16="http://schemas.microsoft.com/office/drawing/2014/main" id="{ADC3E271-A9A0-DA2C-E167-E9CC7611AD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17" y="1292"/>
              <a:ext cx="129" cy="197"/>
            </a:xfrm>
            <a:prstGeom prst="downArrow">
              <a:avLst>
                <a:gd name="adj1" fmla="val 50000"/>
                <a:gd name="adj2" fmla="val 38178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33" name="Line 77">
              <a:extLst>
                <a:ext uri="{FF2B5EF4-FFF2-40B4-BE49-F238E27FC236}">
                  <a16:creationId xmlns:a16="http://schemas.microsoft.com/office/drawing/2014/main" id="{E0F00D02-E9E4-A71E-C0FC-16281860EB9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87" y="1799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34" name="Line 78">
              <a:extLst>
                <a:ext uri="{FF2B5EF4-FFF2-40B4-BE49-F238E27FC236}">
                  <a16:creationId xmlns:a16="http://schemas.microsoft.com/office/drawing/2014/main" id="{20AEC3E7-0F23-5B5E-C2D1-B27AAD45343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653" y="1908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35" name="Line 79">
              <a:extLst>
                <a:ext uri="{FF2B5EF4-FFF2-40B4-BE49-F238E27FC236}">
                  <a16:creationId xmlns:a16="http://schemas.microsoft.com/office/drawing/2014/main" id="{B3FBB4C1-643C-7C0E-6937-07F50D0583D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43" y="1534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36" name="Line 80">
              <a:extLst>
                <a:ext uri="{FF2B5EF4-FFF2-40B4-BE49-F238E27FC236}">
                  <a16:creationId xmlns:a16="http://schemas.microsoft.com/office/drawing/2014/main" id="{545EE2AF-A7D1-D8AF-D67F-32A20F75A9B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775" y="1732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37" name="Line 81">
              <a:extLst>
                <a:ext uri="{FF2B5EF4-FFF2-40B4-BE49-F238E27FC236}">
                  <a16:creationId xmlns:a16="http://schemas.microsoft.com/office/drawing/2014/main" id="{33424631-DE48-A10E-3297-EB39360D622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775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38" name="Line 82">
              <a:extLst>
                <a:ext uri="{FF2B5EF4-FFF2-40B4-BE49-F238E27FC236}">
                  <a16:creationId xmlns:a16="http://schemas.microsoft.com/office/drawing/2014/main" id="{A757808C-1C81-CB7D-F3FC-A6D47E5FFA7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869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39" name="Line 83">
              <a:extLst>
                <a:ext uri="{FF2B5EF4-FFF2-40B4-BE49-F238E27FC236}">
                  <a16:creationId xmlns:a16="http://schemas.microsoft.com/office/drawing/2014/main" id="{C757BE7B-EBCB-49AE-DBA2-A82E873A06D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963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40" name="Line 84">
              <a:extLst>
                <a:ext uri="{FF2B5EF4-FFF2-40B4-BE49-F238E27FC236}">
                  <a16:creationId xmlns:a16="http://schemas.microsoft.com/office/drawing/2014/main" id="{2E82169B-8BB4-9DA7-D2C1-DD348A804B7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057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41" name="Line 85">
              <a:extLst>
                <a:ext uri="{FF2B5EF4-FFF2-40B4-BE49-F238E27FC236}">
                  <a16:creationId xmlns:a16="http://schemas.microsoft.com/office/drawing/2014/main" id="{B1BAE64D-64CB-F528-4D67-E3487FE96E1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528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42" name="Line 86">
              <a:extLst>
                <a:ext uri="{FF2B5EF4-FFF2-40B4-BE49-F238E27FC236}">
                  <a16:creationId xmlns:a16="http://schemas.microsoft.com/office/drawing/2014/main" id="{ACEA4437-346E-BA45-28FE-4B88E264D0D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622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43" name="Line 87">
              <a:extLst>
                <a:ext uri="{FF2B5EF4-FFF2-40B4-BE49-F238E27FC236}">
                  <a16:creationId xmlns:a16="http://schemas.microsoft.com/office/drawing/2014/main" id="{3816DE2E-EB5C-F65E-0089-E0FF7AA69CD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151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44" name="Line 88">
              <a:extLst>
                <a:ext uri="{FF2B5EF4-FFF2-40B4-BE49-F238E27FC236}">
                  <a16:creationId xmlns:a16="http://schemas.microsoft.com/office/drawing/2014/main" id="{90FFEC73-0FEA-D037-03EB-570749A57B0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339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45" name="Line 89">
              <a:extLst>
                <a:ext uri="{FF2B5EF4-FFF2-40B4-BE49-F238E27FC236}">
                  <a16:creationId xmlns:a16="http://schemas.microsoft.com/office/drawing/2014/main" id="{423E39A0-77AD-03D4-6473-517D6E06190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433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46" name="Line 90">
              <a:extLst>
                <a:ext uri="{FF2B5EF4-FFF2-40B4-BE49-F238E27FC236}">
                  <a16:creationId xmlns:a16="http://schemas.microsoft.com/office/drawing/2014/main" id="{B37558D8-3B3D-6307-8C53-9FE67E069D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243" y="1655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47" name="Line 91">
              <a:extLst>
                <a:ext uri="{FF2B5EF4-FFF2-40B4-BE49-F238E27FC236}">
                  <a16:creationId xmlns:a16="http://schemas.microsoft.com/office/drawing/2014/main" id="{46735542-44F5-B6CE-61F3-79E30AA981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28" y="1530"/>
              <a:ext cx="111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48" name="Line 92">
              <a:extLst>
                <a:ext uri="{FF2B5EF4-FFF2-40B4-BE49-F238E27FC236}">
                  <a16:creationId xmlns:a16="http://schemas.microsoft.com/office/drawing/2014/main" id="{A8B93FF3-6B4F-498A-59AB-B3A2A714B1B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736" y="1906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49" name="Line 93">
              <a:extLst>
                <a:ext uri="{FF2B5EF4-FFF2-40B4-BE49-F238E27FC236}">
                  <a16:creationId xmlns:a16="http://schemas.microsoft.com/office/drawing/2014/main" id="{034BAA26-AD9D-F344-D670-7DD0996434B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01" y="1797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50" name="Line 94">
              <a:extLst>
                <a:ext uri="{FF2B5EF4-FFF2-40B4-BE49-F238E27FC236}">
                  <a16:creationId xmlns:a16="http://schemas.microsoft.com/office/drawing/2014/main" id="{E1AA3163-0141-1450-25A0-176B433021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70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51" name="Line 95">
              <a:extLst>
                <a:ext uri="{FF2B5EF4-FFF2-40B4-BE49-F238E27FC236}">
                  <a16:creationId xmlns:a16="http://schemas.microsoft.com/office/drawing/2014/main" id="{393A3D27-F1C1-63AE-2D5C-760FFD2C326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65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52" name="Line 96">
              <a:extLst>
                <a:ext uri="{FF2B5EF4-FFF2-40B4-BE49-F238E27FC236}">
                  <a16:creationId xmlns:a16="http://schemas.microsoft.com/office/drawing/2014/main" id="{49D4EE99-0827-CF3D-4FD6-13FC90E5393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58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53" name="Line 97">
              <a:extLst>
                <a:ext uri="{FF2B5EF4-FFF2-40B4-BE49-F238E27FC236}">
                  <a16:creationId xmlns:a16="http://schemas.microsoft.com/office/drawing/2014/main" id="{602DCF60-18F6-0F54-DBFA-00A646F4048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53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54" name="Line 98">
              <a:extLst>
                <a:ext uri="{FF2B5EF4-FFF2-40B4-BE49-F238E27FC236}">
                  <a16:creationId xmlns:a16="http://schemas.microsoft.com/office/drawing/2014/main" id="{CB3DC555-8377-DCF8-953F-AE40F47271B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41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55" name="Line 99">
              <a:extLst>
                <a:ext uri="{FF2B5EF4-FFF2-40B4-BE49-F238E27FC236}">
                  <a16:creationId xmlns:a16="http://schemas.microsoft.com/office/drawing/2014/main" id="{462C3CF0-4A8F-05BF-C417-D2A0AE29C6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23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56" name="Line 100">
              <a:extLst>
                <a:ext uri="{FF2B5EF4-FFF2-40B4-BE49-F238E27FC236}">
                  <a16:creationId xmlns:a16="http://schemas.microsoft.com/office/drawing/2014/main" id="{0994C378-540B-18CC-662F-32186C1AE60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18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57" name="Line 101">
              <a:extLst>
                <a:ext uri="{FF2B5EF4-FFF2-40B4-BE49-F238E27FC236}">
                  <a16:creationId xmlns:a16="http://schemas.microsoft.com/office/drawing/2014/main" id="{CE6CD7E7-1664-5D4F-E051-74C02374FF3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46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58" name="Line 102">
              <a:extLst>
                <a:ext uri="{FF2B5EF4-FFF2-40B4-BE49-F238E27FC236}">
                  <a16:creationId xmlns:a16="http://schemas.microsoft.com/office/drawing/2014/main" id="{3BC4FB56-1DA4-F20F-5BE9-C6CF0DC4EBF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35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59" name="Line 103">
              <a:extLst>
                <a:ext uri="{FF2B5EF4-FFF2-40B4-BE49-F238E27FC236}">
                  <a16:creationId xmlns:a16="http://schemas.microsoft.com/office/drawing/2014/main" id="{AB849637-A48B-6D46-C3A9-0770B73A5A5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29" y="2050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60" name="Line 104">
              <a:extLst>
                <a:ext uri="{FF2B5EF4-FFF2-40B4-BE49-F238E27FC236}">
                  <a16:creationId xmlns:a16="http://schemas.microsoft.com/office/drawing/2014/main" id="{F3B1BF70-BD92-55DE-D2D8-A09EC0A9C8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770" y="2047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61" name="Text Box 105">
              <a:extLst>
                <a:ext uri="{FF2B5EF4-FFF2-40B4-BE49-F238E27FC236}">
                  <a16:creationId xmlns:a16="http://schemas.microsoft.com/office/drawing/2014/main" id="{001EED57-4752-2710-DD7E-49BBA18BAD1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60" y="1656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</a:rPr>
                <a:t>5’</a:t>
              </a:r>
            </a:p>
          </p:txBody>
        </p:sp>
        <p:sp>
          <p:nvSpPr>
            <p:cNvPr id="121962" name="Text Box 106">
              <a:extLst>
                <a:ext uri="{FF2B5EF4-FFF2-40B4-BE49-F238E27FC236}">
                  <a16:creationId xmlns:a16="http://schemas.microsoft.com/office/drawing/2014/main" id="{42C48CD3-637B-8E11-3DFF-C270A4485DF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64" y="184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</a:rPr>
                <a:t>3’</a:t>
              </a:r>
            </a:p>
          </p:txBody>
        </p:sp>
        <p:sp>
          <p:nvSpPr>
            <p:cNvPr id="121963" name="Text Box 107">
              <a:extLst>
                <a:ext uri="{FF2B5EF4-FFF2-40B4-BE49-F238E27FC236}">
                  <a16:creationId xmlns:a16="http://schemas.microsoft.com/office/drawing/2014/main" id="{9BCA2AF2-8939-8281-2C1C-C992C70CD53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90" y="1653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</a:rPr>
                <a:t>3’</a:t>
              </a:r>
            </a:p>
          </p:txBody>
        </p:sp>
        <p:sp>
          <p:nvSpPr>
            <p:cNvPr id="121964" name="Text Box 108">
              <a:extLst>
                <a:ext uri="{FF2B5EF4-FFF2-40B4-BE49-F238E27FC236}">
                  <a16:creationId xmlns:a16="http://schemas.microsoft.com/office/drawing/2014/main" id="{52423EEA-7FF6-F0F3-5F22-8EB2C7C2019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90" y="1841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</a:rPr>
                <a:t>5’</a:t>
              </a:r>
            </a:p>
          </p:txBody>
        </p:sp>
        <p:sp>
          <p:nvSpPr>
            <p:cNvPr id="121965" name="Text Box 109">
              <a:extLst>
                <a:ext uri="{FF2B5EF4-FFF2-40B4-BE49-F238E27FC236}">
                  <a16:creationId xmlns:a16="http://schemas.microsoft.com/office/drawing/2014/main" id="{04ADB432-2F10-DCC5-0273-0983FB1B6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638"/>
              <a:ext cx="2669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b="1">
                  <a:solidFill>
                    <a:srgbClr val="FFFF00"/>
                  </a:solidFill>
                  <a:latin typeface="Arial" panose="020B0604020202020204" pitchFamily="34" charset="0"/>
                </a:rPr>
                <a:t>U</a:t>
              </a:r>
              <a:r>
                <a:rPr lang="en-GB" altLang="en-US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NIDIRECTIONAL</a:t>
              </a:r>
              <a:r>
                <a:rPr lang="en-GB" altLang="en-US" b="1">
                  <a:solidFill>
                    <a:srgbClr val="FFFF00"/>
                  </a:solidFill>
                  <a:latin typeface="Arial" panose="020B0604020202020204" pitchFamily="34" charset="0"/>
                </a:rPr>
                <a:t> R</a:t>
              </a:r>
              <a:r>
                <a:rPr lang="en-GB" altLang="en-US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EPLICATION</a:t>
              </a:r>
              <a:endParaRPr lang="en-GB" altLang="en-US" sz="32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1966" name="Group 110">
            <a:extLst>
              <a:ext uri="{FF2B5EF4-FFF2-40B4-BE49-F238E27FC236}">
                <a16:creationId xmlns:a16="http://schemas.microsoft.com/office/drawing/2014/main" id="{58DCDE66-7FE8-C42F-C6C2-2337417D97FB}"/>
              </a:ext>
            </a:extLst>
          </p:cNvPr>
          <p:cNvGrpSpPr>
            <a:grpSpLocks/>
          </p:cNvGrpSpPr>
          <p:nvPr/>
        </p:nvGrpSpPr>
        <p:grpSpPr bwMode="auto">
          <a:xfrm>
            <a:off x="3905250" y="2908300"/>
            <a:ext cx="5237163" cy="3016250"/>
            <a:chOff x="556" y="3132"/>
            <a:chExt cx="3299" cy="1900"/>
          </a:xfrm>
        </p:grpSpPr>
        <p:sp>
          <p:nvSpPr>
            <p:cNvPr id="121967" name="Oval 111">
              <a:extLst>
                <a:ext uri="{FF2B5EF4-FFF2-40B4-BE49-F238E27FC236}">
                  <a16:creationId xmlns:a16="http://schemas.microsoft.com/office/drawing/2014/main" id="{7FEB6264-7014-2838-E375-7C54468AAD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78" y="3811"/>
              <a:ext cx="432" cy="1221"/>
            </a:xfrm>
            <a:prstGeom prst="ellipse">
              <a:avLst/>
            </a:prstGeom>
            <a:solidFill>
              <a:srgbClr val="2DB3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68" name="Oval 112">
              <a:extLst>
                <a:ext uri="{FF2B5EF4-FFF2-40B4-BE49-F238E27FC236}">
                  <a16:creationId xmlns:a16="http://schemas.microsoft.com/office/drawing/2014/main" id="{8B03A480-1FB2-D0A7-CCF8-E861A2C197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24" y="3811"/>
              <a:ext cx="431" cy="1221"/>
            </a:xfrm>
            <a:prstGeom prst="ellipse">
              <a:avLst/>
            </a:prstGeom>
            <a:solidFill>
              <a:srgbClr val="2DB3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69" name="Line 113">
              <a:extLst>
                <a:ext uri="{FF2B5EF4-FFF2-40B4-BE49-F238E27FC236}">
                  <a16:creationId xmlns:a16="http://schemas.microsoft.com/office/drawing/2014/main" id="{F8DBEC4F-F970-890A-8988-DBE9DF5584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75" y="4066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70" name="Line 114">
              <a:extLst>
                <a:ext uri="{FF2B5EF4-FFF2-40B4-BE49-F238E27FC236}">
                  <a16:creationId xmlns:a16="http://schemas.microsoft.com/office/drawing/2014/main" id="{226D372B-CF8A-488E-49DD-0A363C88D17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75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71" name="Line 115">
              <a:extLst>
                <a:ext uri="{FF2B5EF4-FFF2-40B4-BE49-F238E27FC236}">
                  <a16:creationId xmlns:a16="http://schemas.microsoft.com/office/drawing/2014/main" id="{27207983-2EBD-68C6-D494-27D254AD514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6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72" name="Line 116">
              <a:extLst>
                <a:ext uri="{FF2B5EF4-FFF2-40B4-BE49-F238E27FC236}">
                  <a16:creationId xmlns:a16="http://schemas.microsoft.com/office/drawing/2014/main" id="{F78810C8-AC3D-280F-F955-1D00630D88F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6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73" name="Line 117">
              <a:extLst>
                <a:ext uri="{FF2B5EF4-FFF2-40B4-BE49-F238E27FC236}">
                  <a16:creationId xmlns:a16="http://schemas.microsoft.com/office/drawing/2014/main" id="{971ACFC9-444D-B818-6E8B-E6F11C6122F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57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74" name="Line 118">
              <a:extLst>
                <a:ext uri="{FF2B5EF4-FFF2-40B4-BE49-F238E27FC236}">
                  <a16:creationId xmlns:a16="http://schemas.microsoft.com/office/drawing/2014/main" id="{89A6CB6A-2E2F-B744-773B-1666C784D80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28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75" name="Line 119">
              <a:extLst>
                <a:ext uri="{FF2B5EF4-FFF2-40B4-BE49-F238E27FC236}">
                  <a16:creationId xmlns:a16="http://schemas.microsoft.com/office/drawing/2014/main" id="{07CED23C-F9B7-6516-6381-68A2C3A2DEF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22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76" name="Line 120">
              <a:extLst>
                <a:ext uri="{FF2B5EF4-FFF2-40B4-BE49-F238E27FC236}">
                  <a16:creationId xmlns:a16="http://schemas.microsoft.com/office/drawing/2014/main" id="{A72B5F32-881D-AA16-F3F5-8083D55942F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51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77" name="Line 121">
              <a:extLst>
                <a:ext uri="{FF2B5EF4-FFF2-40B4-BE49-F238E27FC236}">
                  <a16:creationId xmlns:a16="http://schemas.microsoft.com/office/drawing/2014/main" id="{B517EFFF-AF78-6564-AD76-8C2F41B3CEC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3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78" name="Line 122">
              <a:extLst>
                <a:ext uri="{FF2B5EF4-FFF2-40B4-BE49-F238E27FC236}">
                  <a16:creationId xmlns:a16="http://schemas.microsoft.com/office/drawing/2014/main" id="{26251BA5-3376-8A23-EC2D-87A04B2983A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3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79" name="Line 123">
              <a:extLst>
                <a:ext uri="{FF2B5EF4-FFF2-40B4-BE49-F238E27FC236}">
                  <a16:creationId xmlns:a16="http://schemas.microsoft.com/office/drawing/2014/main" id="{51120B81-F9BE-D83A-EA82-26C34BDD7B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770" y="4784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80" name="Line 124">
              <a:extLst>
                <a:ext uri="{FF2B5EF4-FFF2-40B4-BE49-F238E27FC236}">
                  <a16:creationId xmlns:a16="http://schemas.microsoft.com/office/drawing/2014/main" id="{634775DE-CBC9-29C0-4978-6BF6FE4A112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770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81" name="Line 125">
              <a:extLst>
                <a:ext uri="{FF2B5EF4-FFF2-40B4-BE49-F238E27FC236}">
                  <a16:creationId xmlns:a16="http://schemas.microsoft.com/office/drawing/2014/main" id="{6E6ED8B2-8D74-2AB8-8C16-EC90251C3A9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86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82" name="Line 126">
              <a:extLst>
                <a:ext uri="{FF2B5EF4-FFF2-40B4-BE49-F238E27FC236}">
                  <a16:creationId xmlns:a16="http://schemas.microsoft.com/office/drawing/2014/main" id="{97FB18BE-7E03-4EDE-DCD1-44C3B0FD0CB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95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83" name="Line 127">
              <a:extLst>
                <a:ext uri="{FF2B5EF4-FFF2-40B4-BE49-F238E27FC236}">
                  <a16:creationId xmlns:a16="http://schemas.microsoft.com/office/drawing/2014/main" id="{AA3F3511-3949-20F7-46A0-7211A21E8B3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05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84" name="Line 128">
              <a:extLst>
                <a:ext uri="{FF2B5EF4-FFF2-40B4-BE49-F238E27FC236}">
                  <a16:creationId xmlns:a16="http://schemas.microsoft.com/office/drawing/2014/main" id="{356FD312-6AB0-72F1-91DB-EF29F71A19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241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85" name="Line 129">
              <a:extLst>
                <a:ext uri="{FF2B5EF4-FFF2-40B4-BE49-F238E27FC236}">
                  <a16:creationId xmlns:a16="http://schemas.microsoft.com/office/drawing/2014/main" id="{4C5D75DC-B5FB-D693-175F-FA1EC1F710C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52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86" name="Line 130">
              <a:extLst>
                <a:ext uri="{FF2B5EF4-FFF2-40B4-BE49-F238E27FC236}">
                  <a16:creationId xmlns:a16="http://schemas.microsoft.com/office/drawing/2014/main" id="{76B0B7E9-2DCA-8967-535B-6EF71C17DD5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61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87" name="Line 131">
              <a:extLst>
                <a:ext uri="{FF2B5EF4-FFF2-40B4-BE49-F238E27FC236}">
                  <a16:creationId xmlns:a16="http://schemas.microsoft.com/office/drawing/2014/main" id="{0240EF27-6D01-1365-1D53-4DF0DD6F0D0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146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88" name="Line 132">
              <a:extLst>
                <a:ext uri="{FF2B5EF4-FFF2-40B4-BE49-F238E27FC236}">
                  <a16:creationId xmlns:a16="http://schemas.microsoft.com/office/drawing/2014/main" id="{C37095A3-051F-E886-1014-416B4D61D4A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33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89" name="Line 133">
              <a:extLst>
                <a:ext uri="{FF2B5EF4-FFF2-40B4-BE49-F238E27FC236}">
                  <a16:creationId xmlns:a16="http://schemas.microsoft.com/office/drawing/2014/main" id="{F1008AAF-6D5C-4D2C-A532-3743A8D693A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429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90" name="Line 134">
              <a:extLst>
                <a:ext uri="{FF2B5EF4-FFF2-40B4-BE49-F238E27FC236}">
                  <a16:creationId xmlns:a16="http://schemas.microsoft.com/office/drawing/2014/main" id="{86AA3DB3-70A0-D5FC-2178-A1347F0DE2C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3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91" name="Line 135">
              <a:extLst>
                <a:ext uri="{FF2B5EF4-FFF2-40B4-BE49-F238E27FC236}">
                  <a16:creationId xmlns:a16="http://schemas.microsoft.com/office/drawing/2014/main" id="{889BCDAF-CB66-D5F4-2EC7-D9E96F9ACE6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830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92" name="Line 136">
              <a:extLst>
                <a:ext uri="{FF2B5EF4-FFF2-40B4-BE49-F238E27FC236}">
                  <a16:creationId xmlns:a16="http://schemas.microsoft.com/office/drawing/2014/main" id="{691A84A6-BDDC-9B03-42B1-C9C9B1F68EB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92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93" name="Line 137">
              <a:extLst>
                <a:ext uri="{FF2B5EF4-FFF2-40B4-BE49-F238E27FC236}">
                  <a16:creationId xmlns:a16="http://schemas.microsoft.com/office/drawing/2014/main" id="{97A1D2F6-5EB9-14FE-4725-3E1DBE9F8D1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18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94" name="Line 138">
              <a:extLst>
                <a:ext uri="{FF2B5EF4-FFF2-40B4-BE49-F238E27FC236}">
                  <a16:creationId xmlns:a16="http://schemas.microsoft.com/office/drawing/2014/main" id="{F64649FF-51D5-E1AC-24F0-8977F075D82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0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95" name="Line 139">
              <a:extLst>
                <a:ext uri="{FF2B5EF4-FFF2-40B4-BE49-F238E27FC236}">
                  <a16:creationId xmlns:a16="http://schemas.microsoft.com/office/drawing/2014/main" id="{F636D025-0352-7EBC-97DB-8344426416A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89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96" name="Line 140">
              <a:extLst>
                <a:ext uri="{FF2B5EF4-FFF2-40B4-BE49-F238E27FC236}">
                  <a16:creationId xmlns:a16="http://schemas.microsoft.com/office/drawing/2014/main" id="{A6171D03-EBC0-BD8D-1FB8-113664E9D8C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8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97" name="Line 141">
              <a:extLst>
                <a:ext uri="{FF2B5EF4-FFF2-40B4-BE49-F238E27FC236}">
                  <a16:creationId xmlns:a16="http://schemas.microsoft.com/office/drawing/2014/main" id="{3E10010A-DE81-F83B-8E5F-9B8E0EEBFE1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1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98" name="Line 142">
              <a:extLst>
                <a:ext uri="{FF2B5EF4-FFF2-40B4-BE49-F238E27FC236}">
                  <a16:creationId xmlns:a16="http://schemas.microsoft.com/office/drawing/2014/main" id="{BF59ADAC-3834-A1AD-C6A2-997700D176E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9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1999" name="Line 143">
              <a:extLst>
                <a:ext uri="{FF2B5EF4-FFF2-40B4-BE49-F238E27FC236}">
                  <a16:creationId xmlns:a16="http://schemas.microsoft.com/office/drawing/2014/main" id="{BDDA93C5-D332-08FD-529A-C1EDE3655E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75" y="419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00" name="Line 144">
              <a:extLst>
                <a:ext uri="{FF2B5EF4-FFF2-40B4-BE49-F238E27FC236}">
                  <a16:creationId xmlns:a16="http://schemas.microsoft.com/office/drawing/2014/main" id="{309214D9-BDFA-6D16-3FFD-38BB236B92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36" y="432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01" name="Line 145">
              <a:extLst>
                <a:ext uri="{FF2B5EF4-FFF2-40B4-BE49-F238E27FC236}">
                  <a16:creationId xmlns:a16="http://schemas.microsoft.com/office/drawing/2014/main" id="{08FB532B-B656-AB29-ABE0-E2FEC44C253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737" y="451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02" name="Line 146">
              <a:extLst>
                <a:ext uri="{FF2B5EF4-FFF2-40B4-BE49-F238E27FC236}">
                  <a16:creationId xmlns:a16="http://schemas.microsoft.com/office/drawing/2014/main" id="{69931AB9-549F-9300-B2F1-843A0AC03E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83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03" name="Line 147">
              <a:extLst>
                <a:ext uri="{FF2B5EF4-FFF2-40B4-BE49-F238E27FC236}">
                  <a16:creationId xmlns:a16="http://schemas.microsoft.com/office/drawing/2014/main" id="{1ADFB32D-B45C-B83A-0B25-7138994288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92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04" name="Line 148">
              <a:extLst>
                <a:ext uri="{FF2B5EF4-FFF2-40B4-BE49-F238E27FC236}">
                  <a16:creationId xmlns:a16="http://schemas.microsoft.com/office/drawing/2014/main" id="{D74D9BDE-7F26-5BB9-D514-A8E22FC7F17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02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05" name="Line 149">
              <a:extLst>
                <a:ext uri="{FF2B5EF4-FFF2-40B4-BE49-F238E27FC236}">
                  <a16:creationId xmlns:a16="http://schemas.microsoft.com/office/drawing/2014/main" id="{5ABA1DD4-ADC9-3644-AC10-0534D4DF54C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208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06" name="Line 150">
              <a:extLst>
                <a:ext uri="{FF2B5EF4-FFF2-40B4-BE49-F238E27FC236}">
                  <a16:creationId xmlns:a16="http://schemas.microsoft.com/office/drawing/2014/main" id="{B4239D62-FC3E-C4BA-6BF4-FC350C2CCD3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49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07" name="Line 151">
              <a:extLst>
                <a:ext uri="{FF2B5EF4-FFF2-40B4-BE49-F238E27FC236}">
                  <a16:creationId xmlns:a16="http://schemas.microsoft.com/office/drawing/2014/main" id="{ADDB246F-A319-EF6C-98F5-5BF8BCE3476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58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08" name="Line 152">
              <a:extLst>
                <a:ext uri="{FF2B5EF4-FFF2-40B4-BE49-F238E27FC236}">
                  <a16:creationId xmlns:a16="http://schemas.microsoft.com/office/drawing/2014/main" id="{AE870FAA-2737-BAA1-0724-2D2BEA38B1A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113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09" name="Line 153">
              <a:extLst>
                <a:ext uri="{FF2B5EF4-FFF2-40B4-BE49-F238E27FC236}">
                  <a16:creationId xmlns:a16="http://schemas.microsoft.com/office/drawing/2014/main" id="{573A54DF-FBE2-1413-0BCA-604FA5581EB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30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10" name="Line 154">
              <a:extLst>
                <a:ext uri="{FF2B5EF4-FFF2-40B4-BE49-F238E27FC236}">
                  <a16:creationId xmlns:a16="http://schemas.microsoft.com/office/drawing/2014/main" id="{31EF3174-578C-B3AE-2ABA-EEEB6A24059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39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11" name="Line 155">
              <a:extLst>
                <a:ext uri="{FF2B5EF4-FFF2-40B4-BE49-F238E27FC236}">
                  <a16:creationId xmlns:a16="http://schemas.microsoft.com/office/drawing/2014/main" id="{5C4FFA79-EA7C-41CF-8E9F-3A91F251024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621" y="4519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12" name="Line 156">
              <a:extLst>
                <a:ext uri="{FF2B5EF4-FFF2-40B4-BE49-F238E27FC236}">
                  <a16:creationId xmlns:a16="http://schemas.microsoft.com/office/drawing/2014/main" id="{927AA9C0-1671-EE57-9DBB-C4BE98E50FB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676" y="4582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13" name="Line 157">
              <a:extLst>
                <a:ext uri="{FF2B5EF4-FFF2-40B4-BE49-F238E27FC236}">
                  <a16:creationId xmlns:a16="http://schemas.microsoft.com/office/drawing/2014/main" id="{E59B2A1A-FBF9-868A-9CC4-823722135C0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65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14" name="Line 158">
              <a:extLst>
                <a:ext uri="{FF2B5EF4-FFF2-40B4-BE49-F238E27FC236}">
                  <a16:creationId xmlns:a16="http://schemas.microsoft.com/office/drawing/2014/main" id="{844E64C8-1A6A-C517-AE44-168D9DCCAF0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559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15" name="Line 159">
              <a:extLst>
                <a:ext uri="{FF2B5EF4-FFF2-40B4-BE49-F238E27FC236}">
                  <a16:creationId xmlns:a16="http://schemas.microsoft.com/office/drawing/2014/main" id="{8F98ACE5-A847-7876-CE3B-F20F9833C5D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46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16" name="Line 160">
              <a:extLst>
                <a:ext uri="{FF2B5EF4-FFF2-40B4-BE49-F238E27FC236}">
                  <a16:creationId xmlns:a16="http://schemas.microsoft.com/office/drawing/2014/main" id="{CE6D5777-4845-213B-03AA-6AA8D94252E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371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17" name="Line 161">
              <a:extLst>
                <a:ext uri="{FF2B5EF4-FFF2-40B4-BE49-F238E27FC236}">
                  <a16:creationId xmlns:a16="http://schemas.microsoft.com/office/drawing/2014/main" id="{2CDF02AF-C21E-0004-40B3-AAC6F132787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18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18" name="Line 162">
              <a:extLst>
                <a:ext uri="{FF2B5EF4-FFF2-40B4-BE49-F238E27FC236}">
                  <a16:creationId xmlns:a16="http://schemas.microsoft.com/office/drawing/2014/main" id="{9086EB70-DF61-7E71-8AE9-468ACD694D4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900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19" name="Line 163">
              <a:extLst>
                <a:ext uri="{FF2B5EF4-FFF2-40B4-BE49-F238E27FC236}">
                  <a16:creationId xmlns:a16="http://schemas.microsoft.com/office/drawing/2014/main" id="{C1E3D296-F32A-376E-37D5-C4BF2B28883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0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20" name="Line 164">
              <a:extLst>
                <a:ext uri="{FF2B5EF4-FFF2-40B4-BE49-F238E27FC236}">
                  <a16:creationId xmlns:a16="http://schemas.microsoft.com/office/drawing/2014/main" id="{C3E3A181-3360-BAE0-8F30-612FF3A31D2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27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21" name="Line 165">
              <a:extLst>
                <a:ext uri="{FF2B5EF4-FFF2-40B4-BE49-F238E27FC236}">
                  <a16:creationId xmlns:a16="http://schemas.microsoft.com/office/drawing/2014/main" id="{C7C86349-8D3A-0147-CB27-EEE41BB485C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99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22" name="Line 166">
              <a:extLst>
                <a:ext uri="{FF2B5EF4-FFF2-40B4-BE49-F238E27FC236}">
                  <a16:creationId xmlns:a16="http://schemas.microsoft.com/office/drawing/2014/main" id="{8A67769B-0557-0584-42A9-59DA57BBEA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654" y="4067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23" name="Line 167">
              <a:extLst>
                <a:ext uri="{FF2B5EF4-FFF2-40B4-BE49-F238E27FC236}">
                  <a16:creationId xmlns:a16="http://schemas.microsoft.com/office/drawing/2014/main" id="{1A53B158-A5AA-0ACE-5462-79FA92F18CF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714" y="4194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24" name="Line 168">
              <a:extLst>
                <a:ext uri="{FF2B5EF4-FFF2-40B4-BE49-F238E27FC236}">
                  <a16:creationId xmlns:a16="http://schemas.microsoft.com/office/drawing/2014/main" id="{E9E800B5-17E8-905E-DD37-D51A02D5192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779" y="4331"/>
              <a:ext cx="87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25" name="Line 169">
              <a:extLst>
                <a:ext uri="{FF2B5EF4-FFF2-40B4-BE49-F238E27FC236}">
                  <a16:creationId xmlns:a16="http://schemas.microsoft.com/office/drawing/2014/main" id="{FCBA412F-FB60-282D-E74D-759404BCB61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777" y="4521"/>
              <a:ext cx="875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26" name="Line 170">
              <a:extLst>
                <a:ext uri="{FF2B5EF4-FFF2-40B4-BE49-F238E27FC236}">
                  <a16:creationId xmlns:a16="http://schemas.microsoft.com/office/drawing/2014/main" id="{0603A57D-3C1C-7E64-3515-BA42306AA78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55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27" name="Line 171">
              <a:extLst>
                <a:ext uri="{FF2B5EF4-FFF2-40B4-BE49-F238E27FC236}">
                  <a16:creationId xmlns:a16="http://schemas.microsoft.com/office/drawing/2014/main" id="{05972623-A6FC-7892-8387-103237575F0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46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28" name="Line 172">
              <a:extLst>
                <a:ext uri="{FF2B5EF4-FFF2-40B4-BE49-F238E27FC236}">
                  <a16:creationId xmlns:a16="http://schemas.microsoft.com/office/drawing/2014/main" id="{BD01A4A6-CEF5-FAD4-AF22-FB72600803A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36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29" name="Line 173">
              <a:extLst>
                <a:ext uri="{FF2B5EF4-FFF2-40B4-BE49-F238E27FC236}">
                  <a16:creationId xmlns:a16="http://schemas.microsoft.com/office/drawing/2014/main" id="{8ADB54A4-32E5-F668-E423-EF8182840F3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181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30" name="Line 174">
              <a:extLst>
                <a:ext uri="{FF2B5EF4-FFF2-40B4-BE49-F238E27FC236}">
                  <a16:creationId xmlns:a16="http://schemas.microsoft.com/office/drawing/2014/main" id="{6651E7BA-F56D-9A01-5355-DEB83BBB349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89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31" name="Line 175">
              <a:extLst>
                <a:ext uri="{FF2B5EF4-FFF2-40B4-BE49-F238E27FC236}">
                  <a16:creationId xmlns:a16="http://schemas.microsoft.com/office/drawing/2014/main" id="{379E4C2F-2CF3-C5EE-3443-FDD9CA248CC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80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32" name="Line 176">
              <a:extLst>
                <a:ext uri="{FF2B5EF4-FFF2-40B4-BE49-F238E27FC236}">
                  <a16:creationId xmlns:a16="http://schemas.microsoft.com/office/drawing/2014/main" id="{566ECC27-FCDB-7422-FADF-504C730CBA4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276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33" name="Line 177">
              <a:extLst>
                <a:ext uri="{FF2B5EF4-FFF2-40B4-BE49-F238E27FC236}">
                  <a16:creationId xmlns:a16="http://schemas.microsoft.com/office/drawing/2014/main" id="{4E999A7F-A76C-8A67-201D-3215FC3761F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08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34" name="Line 178">
              <a:extLst>
                <a:ext uri="{FF2B5EF4-FFF2-40B4-BE49-F238E27FC236}">
                  <a16:creationId xmlns:a16="http://schemas.microsoft.com/office/drawing/2014/main" id="{88C1EB61-6023-525F-7D33-DD61113B92C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99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35" name="Line 179">
              <a:extLst>
                <a:ext uri="{FF2B5EF4-FFF2-40B4-BE49-F238E27FC236}">
                  <a16:creationId xmlns:a16="http://schemas.microsoft.com/office/drawing/2014/main" id="{BB2EE403-210C-DE33-650C-847D903D904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653" y="4521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36" name="Line 180">
              <a:extLst>
                <a:ext uri="{FF2B5EF4-FFF2-40B4-BE49-F238E27FC236}">
                  <a16:creationId xmlns:a16="http://schemas.microsoft.com/office/drawing/2014/main" id="{CD9FD99D-0B03-3B99-9AA9-A98F0038C6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712" y="458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37" name="AutoShape 181">
              <a:extLst>
                <a:ext uri="{FF2B5EF4-FFF2-40B4-BE49-F238E27FC236}">
                  <a16:creationId xmlns:a16="http://schemas.microsoft.com/office/drawing/2014/main" id="{BECC6AB4-B079-DCFC-2C15-88C2BB3BA4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6" y="3876"/>
              <a:ext cx="185" cy="145"/>
            </a:xfrm>
            <a:prstGeom prst="notchedRightArrow">
              <a:avLst>
                <a:gd name="adj1" fmla="val 50000"/>
                <a:gd name="adj2" fmla="val 318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38" name="Text Box 182">
              <a:extLst>
                <a:ext uri="{FF2B5EF4-FFF2-40B4-BE49-F238E27FC236}">
                  <a16:creationId xmlns:a16="http://schemas.microsoft.com/office/drawing/2014/main" id="{22C7EB5E-0FE7-0D3E-8A3E-891E02C4EBB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89" y="3538"/>
              <a:ext cx="6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</a:rPr>
                <a:t>Origin</a:t>
              </a:r>
            </a:p>
          </p:txBody>
        </p:sp>
        <p:sp>
          <p:nvSpPr>
            <p:cNvPr id="122039" name="AutoShape 183">
              <a:extLst>
                <a:ext uri="{FF2B5EF4-FFF2-40B4-BE49-F238E27FC236}">
                  <a16:creationId xmlns:a16="http://schemas.microsoft.com/office/drawing/2014/main" id="{5607E734-D221-326F-867E-6AB1964D37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40" y="3828"/>
              <a:ext cx="130" cy="198"/>
            </a:xfrm>
            <a:prstGeom prst="downArrow">
              <a:avLst>
                <a:gd name="adj1" fmla="val 50000"/>
                <a:gd name="adj2" fmla="val 38077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40" name="Line 184">
              <a:extLst>
                <a:ext uri="{FF2B5EF4-FFF2-40B4-BE49-F238E27FC236}">
                  <a16:creationId xmlns:a16="http://schemas.microsoft.com/office/drawing/2014/main" id="{B4E2E71E-AF5A-EE4C-DAA2-2F31A2BABCC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087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41" name="Line 185">
              <a:extLst>
                <a:ext uri="{FF2B5EF4-FFF2-40B4-BE49-F238E27FC236}">
                  <a16:creationId xmlns:a16="http://schemas.microsoft.com/office/drawing/2014/main" id="{641C0C6F-E935-C03F-49AB-9662F5D747E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65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42" name="Line 186">
              <a:extLst>
                <a:ext uri="{FF2B5EF4-FFF2-40B4-BE49-F238E27FC236}">
                  <a16:creationId xmlns:a16="http://schemas.microsoft.com/office/drawing/2014/main" id="{A1D9E1C9-6352-DEA6-D299-42F556BDFF1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4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43" name="Line 187">
              <a:extLst>
                <a:ext uri="{FF2B5EF4-FFF2-40B4-BE49-F238E27FC236}">
                  <a16:creationId xmlns:a16="http://schemas.microsoft.com/office/drawing/2014/main" id="{3EFEA94F-E8D4-8575-BD6E-6C5836950B5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775" y="4268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44" name="Line 188">
              <a:extLst>
                <a:ext uri="{FF2B5EF4-FFF2-40B4-BE49-F238E27FC236}">
                  <a16:creationId xmlns:a16="http://schemas.microsoft.com/office/drawing/2014/main" id="{6764ECD7-3E7D-B5E3-3076-13CFC6C1724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775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45" name="Line 189">
              <a:extLst>
                <a:ext uri="{FF2B5EF4-FFF2-40B4-BE49-F238E27FC236}">
                  <a16:creationId xmlns:a16="http://schemas.microsoft.com/office/drawing/2014/main" id="{AFAEE2BD-CD34-CAC8-93B2-C10E7A77FB4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86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46" name="Line 190">
              <a:extLst>
                <a:ext uri="{FF2B5EF4-FFF2-40B4-BE49-F238E27FC236}">
                  <a16:creationId xmlns:a16="http://schemas.microsoft.com/office/drawing/2014/main" id="{6D297D12-52AF-530A-FA72-9D9E88B8AE3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96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47" name="Line 191">
              <a:extLst>
                <a:ext uri="{FF2B5EF4-FFF2-40B4-BE49-F238E27FC236}">
                  <a16:creationId xmlns:a16="http://schemas.microsoft.com/office/drawing/2014/main" id="{A183893E-DF1B-83B3-A30C-AD46C764DEE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057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48" name="Line 192">
              <a:extLst>
                <a:ext uri="{FF2B5EF4-FFF2-40B4-BE49-F238E27FC236}">
                  <a16:creationId xmlns:a16="http://schemas.microsoft.com/office/drawing/2014/main" id="{F65285AE-E132-55D6-2DAE-5C6BE9AFDC7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528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49" name="Line 193">
              <a:extLst>
                <a:ext uri="{FF2B5EF4-FFF2-40B4-BE49-F238E27FC236}">
                  <a16:creationId xmlns:a16="http://schemas.microsoft.com/office/drawing/2014/main" id="{B415EE15-3330-BF40-C37B-9FCD99DDA02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622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50" name="Line 194">
              <a:extLst>
                <a:ext uri="{FF2B5EF4-FFF2-40B4-BE49-F238E27FC236}">
                  <a16:creationId xmlns:a16="http://schemas.microsoft.com/office/drawing/2014/main" id="{671ACD72-B011-8C7B-12D4-66425D4398C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151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51" name="Line 195">
              <a:extLst>
                <a:ext uri="{FF2B5EF4-FFF2-40B4-BE49-F238E27FC236}">
                  <a16:creationId xmlns:a16="http://schemas.microsoft.com/office/drawing/2014/main" id="{98C60DE5-9E2A-61B7-8DE6-B2BF8044514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33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52" name="Line 196">
              <a:extLst>
                <a:ext uri="{FF2B5EF4-FFF2-40B4-BE49-F238E27FC236}">
                  <a16:creationId xmlns:a16="http://schemas.microsoft.com/office/drawing/2014/main" id="{CD9ED2B3-0741-A74B-D23D-AEFEDF4244C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43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53" name="Line 197">
              <a:extLst>
                <a:ext uri="{FF2B5EF4-FFF2-40B4-BE49-F238E27FC236}">
                  <a16:creationId xmlns:a16="http://schemas.microsoft.com/office/drawing/2014/main" id="{8DDE8624-67DD-046D-A0E5-8F956BED142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24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54" name="Line 198">
              <a:extLst>
                <a:ext uri="{FF2B5EF4-FFF2-40B4-BE49-F238E27FC236}">
                  <a16:creationId xmlns:a16="http://schemas.microsoft.com/office/drawing/2014/main" id="{245ADF73-4A86-500A-EF2B-19F8F05EE2C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28" y="4066"/>
              <a:ext cx="111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55" name="Line 199">
              <a:extLst>
                <a:ext uri="{FF2B5EF4-FFF2-40B4-BE49-F238E27FC236}">
                  <a16:creationId xmlns:a16="http://schemas.microsoft.com/office/drawing/2014/main" id="{CDE28F2E-FC1F-4A88-5700-CBD7C41C3E4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73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56" name="Line 200">
              <a:extLst>
                <a:ext uri="{FF2B5EF4-FFF2-40B4-BE49-F238E27FC236}">
                  <a16:creationId xmlns:a16="http://schemas.microsoft.com/office/drawing/2014/main" id="{569C2C3A-D74B-754C-2B1A-94C85D093F7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01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57" name="Line 201">
              <a:extLst>
                <a:ext uri="{FF2B5EF4-FFF2-40B4-BE49-F238E27FC236}">
                  <a16:creationId xmlns:a16="http://schemas.microsoft.com/office/drawing/2014/main" id="{16A4B5B5-00A2-82F3-3216-3C54303816A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70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58" name="Line 202">
              <a:extLst>
                <a:ext uri="{FF2B5EF4-FFF2-40B4-BE49-F238E27FC236}">
                  <a16:creationId xmlns:a16="http://schemas.microsoft.com/office/drawing/2014/main" id="{ACBCC056-53E4-7DEA-215D-89C30C66CD2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86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59" name="Line 203">
              <a:extLst>
                <a:ext uri="{FF2B5EF4-FFF2-40B4-BE49-F238E27FC236}">
                  <a16:creationId xmlns:a16="http://schemas.microsoft.com/office/drawing/2014/main" id="{FDDF5E97-D501-CD5A-C577-FA8D0682797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5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60" name="Line 204">
              <a:extLst>
                <a:ext uri="{FF2B5EF4-FFF2-40B4-BE49-F238E27FC236}">
                  <a16:creationId xmlns:a16="http://schemas.microsoft.com/office/drawing/2014/main" id="{18CF555C-D9A2-34E6-57E7-77E80D14D8A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05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61" name="Line 205">
              <a:extLst>
                <a:ext uri="{FF2B5EF4-FFF2-40B4-BE49-F238E27FC236}">
                  <a16:creationId xmlns:a16="http://schemas.microsoft.com/office/drawing/2014/main" id="{3071BB0A-2EAB-A5FD-B9CD-7B845A0AB83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241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62" name="Line 206">
              <a:extLst>
                <a:ext uri="{FF2B5EF4-FFF2-40B4-BE49-F238E27FC236}">
                  <a16:creationId xmlns:a16="http://schemas.microsoft.com/office/drawing/2014/main" id="{EFD6153F-06C7-9785-A9D2-BBADC3F4387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2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63" name="Line 207">
              <a:extLst>
                <a:ext uri="{FF2B5EF4-FFF2-40B4-BE49-F238E27FC236}">
                  <a16:creationId xmlns:a16="http://schemas.microsoft.com/office/drawing/2014/main" id="{1C627CDD-4F65-A130-EFD9-418E124CB38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61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64" name="Line 208">
              <a:extLst>
                <a:ext uri="{FF2B5EF4-FFF2-40B4-BE49-F238E27FC236}">
                  <a16:creationId xmlns:a16="http://schemas.microsoft.com/office/drawing/2014/main" id="{CDD16CE4-D503-24D2-1129-8DF7577EFDE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46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65" name="Line 209">
              <a:extLst>
                <a:ext uri="{FF2B5EF4-FFF2-40B4-BE49-F238E27FC236}">
                  <a16:creationId xmlns:a16="http://schemas.microsoft.com/office/drawing/2014/main" id="{71AD2AB8-2233-28A3-0A12-C46E7C029EC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3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66" name="Line 210">
              <a:extLst>
                <a:ext uri="{FF2B5EF4-FFF2-40B4-BE49-F238E27FC236}">
                  <a16:creationId xmlns:a16="http://schemas.microsoft.com/office/drawing/2014/main" id="{4657A8F1-295B-7F90-0C8E-75D297AA34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29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67" name="Line 211">
              <a:extLst>
                <a:ext uri="{FF2B5EF4-FFF2-40B4-BE49-F238E27FC236}">
                  <a16:creationId xmlns:a16="http://schemas.microsoft.com/office/drawing/2014/main" id="{08E9D0EA-7120-E1EC-7CF6-72866AB4E2D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770" y="4583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68" name="Text Box 212">
              <a:extLst>
                <a:ext uri="{FF2B5EF4-FFF2-40B4-BE49-F238E27FC236}">
                  <a16:creationId xmlns:a16="http://schemas.microsoft.com/office/drawing/2014/main" id="{7A010219-0E92-6768-CCF7-1F74B57269E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56" y="418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</a:rPr>
                <a:t>5’</a:t>
              </a:r>
            </a:p>
          </p:txBody>
        </p:sp>
        <p:sp>
          <p:nvSpPr>
            <p:cNvPr id="122069" name="Text Box 213">
              <a:extLst>
                <a:ext uri="{FF2B5EF4-FFF2-40B4-BE49-F238E27FC236}">
                  <a16:creationId xmlns:a16="http://schemas.microsoft.com/office/drawing/2014/main" id="{3A1BBBC5-8337-4105-AD8C-BC54277B004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60" y="4376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</a:rPr>
                <a:t>3’</a:t>
              </a:r>
            </a:p>
          </p:txBody>
        </p:sp>
        <p:sp>
          <p:nvSpPr>
            <p:cNvPr id="122070" name="Text Box 214">
              <a:extLst>
                <a:ext uri="{FF2B5EF4-FFF2-40B4-BE49-F238E27FC236}">
                  <a16:creationId xmlns:a16="http://schemas.microsoft.com/office/drawing/2014/main" id="{039E304B-2973-C1FF-B60B-C84C64A9451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90" y="4181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</a:rPr>
                <a:t>3’</a:t>
              </a:r>
            </a:p>
          </p:txBody>
        </p:sp>
        <p:sp>
          <p:nvSpPr>
            <p:cNvPr id="122071" name="Text Box 215">
              <a:extLst>
                <a:ext uri="{FF2B5EF4-FFF2-40B4-BE49-F238E27FC236}">
                  <a16:creationId xmlns:a16="http://schemas.microsoft.com/office/drawing/2014/main" id="{A3FF4434-5CA8-52FF-43BD-2C28067C232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90" y="4369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>
                  <a:solidFill>
                    <a:schemeClr val="tx1"/>
                  </a:solidFill>
                  <a:latin typeface="Arial" panose="020B0604020202020204" pitchFamily="34" charset="0"/>
                </a:rPr>
                <a:t>5’</a:t>
              </a:r>
            </a:p>
          </p:txBody>
        </p:sp>
        <p:sp>
          <p:nvSpPr>
            <p:cNvPr id="122072" name="AutoShape 216">
              <a:extLst>
                <a:ext uri="{FF2B5EF4-FFF2-40B4-BE49-F238E27FC236}">
                  <a16:creationId xmlns:a16="http://schemas.microsoft.com/office/drawing/2014/main" id="{928BBFED-DB66-00C2-180A-6F1E76E72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1706" y="3876"/>
              <a:ext cx="186" cy="145"/>
            </a:xfrm>
            <a:prstGeom prst="notchedRightArrow">
              <a:avLst>
                <a:gd name="adj1" fmla="val 50000"/>
                <a:gd name="adj2" fmla="val 320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073" name="Text Box 217">
              <a:extLst>
                <a:ext uri="{FF2B5EF4-FFF2-40B4-BE49-F238E27FC236}">
                  <a16:creationId xmlns:a16="http://schemas.microsoft.com/office/drawing/2014/main" id="{CDF1D357-C48B-2CFC-12CB-91D1C0EA7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3" y="3132"/>
              <a:ext cx="2571" cy="3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b="1">
                  <a:solidFill>
                    <a:srgbClr val="FFFF00"/>
                  </a:solidFill>
                  <a:latin typeface="Arial" panose="020B0604020202020204" pitchFamily="34" charset="0"/>
                </a:rPr>
                <a:t>B</a:t>
              </a:r>
              <a:r>
                <a:rPr lang="en-GB" altLang="en-US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IDIRECTIONAL</a:t>
              </a:r>
              <a:r>
                <a:rPr lang="en-GB" altLang="en-US" sz="3200" b="1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b="1">
                  <a:solidFill>
                    <a:srgbClr val="FFFF00"/>
                  </a:solidFill>
                  <a:latin typeface="Arial" panose="020B0604020202020204" pitchFamily="34" charset="0"/>
                </a:rPr>
                <a:t>R</a:t>
              </a:r>
              <a:r>
                <a:rPr lang="en-GB" altLang="en-US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EPLICATION</a:t>
              </a:r>
              <a:endParaRPr lang="en-GB" altLang="en-US" sz="32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607C26C9-B8F0-1B79-56B9-07B185746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640763" cy="62642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>
                <a:solidFill>
                  <a:srgbClr val="00FF00"/>
                </a:solidFill>
              </a:rPr>
              <a:t>What are the requirements to fulfill as a genetic material?</a:t>
            </a:r>
          </a:p>
          <a:p>
            <a:r>
              <a:rPr lang="en-US" altLang="en-US" sz="2800">
                <a:solidFill>
                  <a:srgbClr val="FF0000"/>
                </a:solidFill>
              </a:rPr>
              <a:t>1. The genotype function or replication:</a:t>
            </a:r>
          </a:p>
          <a:p>
            <a:pPr lvl="2" algn="just"/>
            <a:r>
              <a:rPr lang="en-US" altLang="en-US">
                <a:solidFill>
                  <a:srgbClr val="FFFF00"/>
                </a:solidFill>
              </a:rPr>
              <a:t>The genetic material must be capable of storing genetic information and transmitting this information faithfully from parents to progeny, generation after generation. </a:t>
            </a:r>
          </a:p>
          <a:p>
            <a:pPr lvl="2" algn="just">
              <a:buFontTx/>
              <a:buNone/>
            </a:pPr>
            <a:endParaRPr lang="en-US" altLang="en-US">
              <a:solidFill>
                <a:srgbClr val="FFFF00"/>
              </a:solidFill>
            </a:endParaRPr>
          </a:p>
          <a:p>
            <a:r>
              <a:rPr lang="en-US" altLang="en-US" sz="2800">
                <a:solidFill>
                  <a:srgbClr val="FF0000"/>
                </a:solidFill>
              </a:rPr>
              <a:t>2. The phenotype function or gene expression</a:t>
            </a:r>
          </a:p>
          <a:p>
            <a:pPr lvl="2" algn="just"/>
            <a:r>
              <a:rPr lang="en-US" altLang="en-US">
                <a:solidFill>
                  <a:srgbClr val="FFFF00"/>
                </a:solidFill>
              </a:rPr>
              <a:t>The genetic material must control the development of phenotype of the organism, be it a virus, a bacterium, a plant or animal. </a:t>
            </a:r>
          </a:p>
          <a:p>
            <a:pPr lvl="2" algn="just"/>
            <a:r>
              <a:rPr lang="en-US" altLang="en-US">
                <a:solidFill>
                  <a:srgbClr val="FFFF00"/>
                </a:solidFill>
              </a:rPr>
              <a:t>That is, the genetic material must dictate the growth and differentiation of the organism from single celled zygote to the mature adult.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>
            <a:extLst>
              <a:ext uri="{FF2B5EF4-FFF2-40B4-BE49-F238E27FC236}">
                <a16:creationId xmlns:a16="http://schemas.microsoft.com/office/drawing/2014/main" id="{00570A79-12C4-3986-DDF4-1DDB14E77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7920038" cy="5689600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The cohesive ends of a  </a:t>
            </a:r>
            <a:r>
              <a:rPr lang="el-GR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chromosome can thus base-pair to form a hydrogen bonded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circular structure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This conversion from the H</a:t>
            </a:r>
            <a:r>
              <a:rPr lang="en-US" altLang="en-US" sz="2400" baseline="-25000">
                <a:solidFill>
                  <a:srgbClr val="FFFF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bonded circular form to the covalently closed circular form is catalyzed by polynucleotide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ligase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, a very important enzyme that seals ss breaks in DNA double helices.</a:t>
            </a:r>
          </a:p>
          <a:p>
            <a:pPr algn="just">
              <a:lnSpc>
                <a:spcPct val="110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chromosome when replicates to circular form via </a:t>
            </a:r>
            <a:r>
              <a:rPr lang="el-GR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 - shaped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intermediates.</a:t>
            </a:r>
          </a:p>
          <a:p>
            <a:pPr algn="just">
              <a:spcBef>
                <a:spcPct val="4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Bidirectional replication was shows different at different segments like the region rich in </a:t>
            </a:r>
            <a:r>
              <a:rPr lang="en-US" altLang="en-US" sz="2400">
                <a:solidFill>
                  <a:srgbClr val="FF0000"/>
                </a:solidFill>
              </a:rPr>
              <a:t>AT and CG</a:t>
            </a:r>
            <a:r>
              <a:rPr lang="en-US" altLang="en-US" sz="2400">
                <a:solidFill>
                  <a:srgbClr val="FFFF00"/>
                </a:solidFill>
              </a:rPr>
              <a:t>. </a:t>
            </a:r>
          </a:p>
          <a:p>
            <a:pPr algn="just">
              <a:spcBef>
                <a:spcPct val="4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Schnos</a:t>
            </a:r>
            <a:r>
              <a:rPr lang="en-US" altLang="en-US" sz="2400">
                <a:solidFill>
                  <a:srgbClr val="FFFF00"/>
                </a:solidFill>
              </a:rPr>
              <a:t> and </a:t>
            </a:r>
            <a:r>
              <a:rPr lang="en-US" altLang="en-US" sz="2400">
                <a:solidFill>
                  <a:srgbClr val="FF0000"/>
                </a:solidFill>
              </a:rPr>
              <a:t>Inman</a:t>
            </a:r>
            <a:r>
              <a:rPr lang="en-US" altLang="en-US" sz="2400">
                <a:solidFill>
                  <a:srgbClr val="FFFF00"/>
                </a:solidFill>
              </a:rPr>
              <a:t> conducted an experiment on it using a technique called “</a:t>
            </a:r>
            <a:r>
              <a:rPr lang="en-US" altLang="en-US" sz="2400">
                <a:solidFill>
                  <a:srgbClr val="FF0000"/>
                </a:solidFill>
              </a:rPr>
              <a:t>denaturation mapping</a:t>
            </a:r>
            <a:r>
              <a:rPr lang="en-US" altLang="en-US" sz="2400">
                <a:solidFill>
                  <a:srgbClr val="FFFF00"/>
                </a:solidFill>
              </a:rPr>
              <a:t>”.</a:t>
            </a:r>
            <a:endParaRPr lang="en-US" altLang="en-US" sz="240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18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extLst>
              <a:ext uri="{FF2B5EF4-FFF2-40B4-BE49-F238E27FC236}">
                <a16:creationId xmlns:a16="http://schemas.microsoft.com/office/drawing/2014/main" id="{D27C9523-651B-F9B5-311E-EDC780EF1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08962" cy="5976937"/>
          </a:xfrm>
        </p:spPr>
        <p:txBody>
          <a:bodyPr/>
          <a:lstStyle/>
          <a:p>
            <a:pPr algn="just">
              <a:spcBef>
                <a:spcPct val="40000"/>
              </a:spcBef>
            </a:pPr>
            <a:endParaRPr lang="en-US" altLang="en-US" sz="2400">
              <a:solidFill>
                <a:srgbClr val="FFFF00"/>
              </a:solidFill>
            </a:endParaRPr>
          </a:p>
          <a:p>
            <a:pPr algn="just">
              <a:spcBef>
                <a:spcPct val="4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When the DNA molecules are exposed to </a:t>
            </a:r>
            <a:r>
              <a:rPr lang="en-US" altLang="en-US" sz="2400">
                <a:solidFill>
                  <a:srgbClr val="FF0000"/>
                </a:solidFill>
              </a:rPr>
              <a:t>100</a:t>
            </a:r>
            <a:r>
              <a:rPr lang="en-US" altLang="en-US" sz="2400" baseline="30000">
                <a:solidFill>
                  <a:srgbClr val="FF0000"/>
                </a:solidFill>
              </a:rPr>
              <a:t>0</a:t>
            </a:r>
            <a:r>
              <a:rPr lang="en-US" altLang="en-US" sz="2400">
                <a:solidFill>
                  <a:srgbClr val="FF0000"/>
                </a:solidFill>
              </a:rPr>
              <a:t> C</a:t>
            </a:r>
            <a:r>
              <a:rPr lang="en-US" altLang="en-US" sz="2400">
                <a:solidFill>
                  <a:srgbClr val="FFFF00"/>
                </a:solidFill>
              </a:rPr>
              <a:t> or high </a:t>
            </a:r>
            <a:r>
              <a:rPr lang="en-US" altLang="en-US" sz="2400">
                <a:solidFill>
                  <a:srgbClr val="FF0000"/>
                </a:solidFill>
              </a:rPr>
              <a:t>pH</a:t>
            </a:r>
            <a:r>
              <a:rPr lang="en-US" altLang="en-US" sz="2400">
                <a:solidFill>
                  <a:srgbClr val="FFFF00"/>
                </a:solidFill>
              </a:rPr>
              <a:t> (11.4), the hydrogen and hydrophobic bonds that hold the complementary strands are broken and two strands are separate. </a:t>
            </a:r>
          </a:p>
          <a:p>
            <a:pPr algn="just">
              <a:spcBef>
                <a:spcPct val="4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This process is called </a:t>
            </a:r>
            <a:r>
              <a:rPr lang="en-US" altLang="en-US" sz="2400">
                <a:solidFill>
                  <a:srgbClr val="FF0000"/>
                </a:solidFill>
              </a:rPr>
              <a:t>denaturation</a:t>
            </a:r>
            <a:r>
              <a:rPr lang="en-US" altLang="en-US" sz="2400">
                <a:solidFill>
                  <a:srgbClr val="FFFF00"/>
                </a:solidFill>
              </a:rPr>
              <a:t>. </a:t>
            </a:r>
          </a:p>
          <a:p>
            <a:pPr algn="just">
              <a:spcBef>
                <a:spcPct val="4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Since, A-T region contains only 2 Hydrogen bonds it denature more easily than C-G </a:t>
            </a:r>
          </a:p>
          <a:p>
            <a:pPr algn="just">
              <a:spcBef>
                <a:spcPct val="4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It denature to form “</a:t>
            </a:r>
            <a:r>
              <a:rPr lang="en-US" altLang="en-US" sz="2400">
                <a:solidFill>
                  <a:srgbClr val="FF0000"/>
                </a:solidFill>
              </a:rPr>
              <a:t>denaturation bubbles</a:t>
            </a:r>
            <a:r>
              <a:rPr lang="en-US" altLang="en-US" sz="2400">
                <a:solidFill>
                  <a:srgbClr val="FFFF00"/>
                </a:solidFill>
              </a:rPr>
              <a:t>” which are detectable by electron microscopy, while C-G remain in the duplex state. </a:t>
            </a:r>
          </a:p>
          <a:p>
            <a:pPr algn="just">
              <a:spcBef>
                <a:spcPct val="4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These denaturation bubbles uses as a </a:t>
            </a:r>
            <a:r>
              <a:rPr lang="en-US" altLang="en-US" sz="2400">
                <a:solidFill>
                  <a:srgbClr val="FF0000"/>
                </a:solidFill>
              </a:rPr>
              <a:t>physical markers</a:t>
            </a:r>
            <a:r>
              <a:rPr lang="en-US" altLang="en-US" sz="2400">
                <a:solidFill>
                  <a:srgbClr val="FFFF00"/>
                </a:solidFill>
              </a:rPr>
              <a:t> whether the lambda chromosome is in its mature linear form or circular form or its </a:t>
            </a:r>
            <a:r>
              <a:rPr lang="el-GR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-</a:t>
            </a:r>
            <a:r>
              <a:rPr lang="en-US" altLang="en-US" sz="2400">
                <a:solidFill>
                  <a:srgbClr val="FFFF00"/>
                </a:solidFill>
              </a:rPr>
              <a:t>shaped intermediate  . </a:t>
            </a:r>
          </a:p>
          <a:p>
            <a:pPr algn="just">
              <a:spcBef>
                <a:spcPct val="40000"/>
              </a:spcBef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spcBef>
                <a:spcPct val="40000"/>
              </a:spcBef>
            </a:pPr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>
            <a:extLst>
              <a:ext uri="{FF2B5EF4-FFF2-40B4-BE49-F238E27FC236}">
                <a16:creationId xmlns:a16="http://schemas.microsoft.com/office/drawing/2014/main" id="{56D3F532-BC5E-E2A9-5A60-CC6BBB9CC53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4943475"/>
            <a:ext cx="3816350" cy="1811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5" name="Picture 5">
            <a:extLst>
              <a:ext uri="{FF2B5EF4-FFF2-40B4-BE49-F238E27FC236}">
                <a16:creationId xmlns:a16="http://schemas.microsoft.com/office/drawing/2014/main" id="{920C9EE0-4B27-AAC2-DF9D-8A077932D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32"/>
          <a:stretch>
            <a:fillRect/>
          </a:stretch>
        </p:blipFill>
        <p:spPr bwMode="auto">
          <a:xfrm>
            <a:off x="827088" y="188913"/>
            <a:ext cx="6697662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>
            <a:extLst>
              <a:ext uri="{FF2B5EF4-FFF2-40B4-BE49-F238E27FC236}">
                <a16:creationId xmlns:a16="http://schemas.microsoft.com/office/drawing/2014/main" id="{BE13A52A-FF08-5775-81B6-355F6AAF2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9"/>
          <a:stretch>
            <a:fillRect/>
          </a:stretch>
        </p:blipFill>
        <p:spPr bwMode="auto">
          <a:xfrm>
            <a:off x="900113" y="2708275"/>
            <a:ext cx="6697662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>
            <a:extLst>
              <a:ext uri="{FF2B5EF4-FFF2-40B4-BE49-F238E27FC236}">
                <a16:creationId xmlns:a16="http://schemas.microsoft.com/office/drawing/2014/main" id="{D1098CF4-1F90-A696-0101-CBD9C75FB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4389437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5">
            <a:extLst>
              <a:ext uri="{FF2B5EF4-FFF2-40B4-BE49-F238E27FC236}">
                <a16:creationId xmlns:a16="http://schemas.microsoft.com/office/drawing/2014/main" id="{C9789DE8-0EC5-569D-F3FD-0207E5C3A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3527425" cy="26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Text Box 6">
            <a:extLst>
              <a:ext uri="{FF2B5EF4-FFF2-40B4-BE49-F238E27FC236}">
                <a16:creationId xmlns:a16="http://schemas.microsoft.com/office/drawing/2014/main" id="{3A9159FC-8EBB-49D5-AC4A-AB8ADA10F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716338"/>
            <a:ext cx="4103687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/>
              <a:t>The origin of replication is located at 14.3 </a:t>
            </a:r>
            <a:r>
              <a:rPr lang="en-US" altLang="en-US">
                <a:cs typeface="Times New Roman" panose="02020603050405020304" pitchFamily="18" charset="0"/>
              </a:rPr>
              <a:t>µm from the left end of the chromosome. </a:t>
            </a:r>
          </a:p>
          <a:p>
            <a:pPr algn="just"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</a:rPr>
              <a:t>Four chromosomes are shown at different stage of replication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756AC1E-1559-9981-BB28-91D8AF030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</a:rPr>
              <a:t>The Replication of DNA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E0650540-047D-8EF9-D1FA-95BC61E34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24862" cy="4754562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The </a:t>
            </a:r>
            <a:r>
              <a:rPr lang="en-US" altLang="en-US" sz="2800" i="1">
                <a:solidFill>
                  <a:srgbClr val="FFFF00"/>
                </a:solidFill>
              </a:rPr>
              <a:t>in vitro</a:t>
            </a:r>
            <a:r>
              <a:rPr lang="en-US" altLang="en-US" sz="2800">
                <a:solidFill>
                  <a:srgbClr val="FFFF00"/>
                </a:solidFill>
              </a:rPr>
              <a:t> synthesis of DNA was first accomplished by </a:t>
            </a:r>
            <a:r>
              <a:rPr lang="en-US" altLang="en-US" sz="2800">
                <a:solidFill>
                  <a:srgbClr val="FF0000"/>
                </a:solidFill>
              </a:rPr>
              <a:t>Arthur Kornberg</a:t>
            </a:r>
            <a:r>
              <a:rPr lang="en-US" altLang="en-US" sz="2800">
                <a:solidFill>
                  <a:srgbClr val="FFFF00"/>
                </a:solidFill>
              </a:rPr>
              <a:t> and his coworkers in 1957. </a:t>
            </a:r>
          </a:p>
          <a:p>
            <a:r>
              <a:rPr lang="en-US" altLang="en-US" sz="2800">
                <a:solidFill>
                  <a:srgbClr val="FFFF00"/>
                </a:solidFill>
              </a:rPr>
              <a:t>Kornberg received the Nobel prize in 1959 for this work.</a:t>
            </a:r>
          </a:p>
          <a:p>
            <a:r>
              <a:rPr lang="en-US" altLang="en-US" sz="2800">
                <a:solidFill>
                  <a:srgbClr val="FFFF00"/>
                </a:solidFill>
              </a:rPr>
              <a:t>He isolated an </a:t>
            </a:r>
            <a:r>
              <a:rPr lang="en-US" altLang="en-US" sz="2800">
                <a:solidFill>
                  <a:srgbClr val="FF0000"/>
                </a:solidFill>
              </a:rPr>
              <a:t>enzyme </a:t>
            </a:r>
            <a:r>
              <a:rPr lang="en-US" altLang="en-US" sz="2800">
                <a:solidFill>
                  <a:srgbClr val="FFFF00"/>
                </a:solidFill>
              </a:rPr>
              <a:t>from </a:t>
            </a:r>
            <a:r>
              <a:rPr lang="en-US" altLang="en-US" sz="2800" i="1">
                <a:solidFill>
                  <a:srgbClr val="FFFF00"/>
                </a:solidFill>
              </a:rPr>
              <a:t>E.coli</a:t>
            </a:r>
            <a:r>
              <a:rPr lang="en-US" altLang="en-US" sz="2800">
                <a:solidFill>
                  <a:srgbClr val="FFFF00"/>
                </a:solidFill>
              </a:rPr>
              <a:t> that </a:t>
            </a:r>
            <a:r>
              <a:rPr lang="en-US" altLang="en-US" sz="2800">
                <a:solidFill>
                  <a:srgbClr val="FF0000"/>
                </a:solidFill>
              </a:rPr>
              <a:t>catalyzes </a:t>
            </a:r>
            <a:r>
              <a:rPr lang="en-US" altLang="en-US" sz="2800">
                <a:solidFill>
                  <a:srgbClr val="FFFF00"/>
                </a:solidFill>
              </a:rPr>
              <a:t>the covalent addition of nucleotides to preexisting DNA chains. </a:t>
            </a:r>
          </a:p>
          <a:p>
            <a:r>
              <a:rPr lang="en-US" altLang="en-US" sz="2800">
                <a:solidFill>
                  <a:srgbClr val="FFFF00"/>
                </a:solidFill>
              </a:rPr>
              <a:t>Initially this enzyme is called </a:t>
            </a:r>
            <a:r>
              <a:rPr lang="en-US" altLang="en-US" sz="2800">
                <a:solidFill>
                  <a:srgbClr val="FF0000"/>
                </a:solidFill>
              </a:rPr>
              <a:t>DNA Polymerase</a:t>
            </a:r>
            <a:r>
              <a:rPr lang="en-US" altLang="en-US" sz="2800">
                <a:solidFill>
                  <a:srgbClr val="FFFF00"/>
                </a:solidFill>
              </a:rPr>
              <a:t> or </a:t>
            </a:r>
            <a:r>
              <a:rPr lang="en-US" altLang="en-US" sz="2800">
                <a:solidFill>
                  <a:srgbClr val="FF0000"/>
                </a:solidFill>
              </a:rPr>
              <a:t>Kornberg enzyme</a:t>
            </a:r>
            <a:r>
              <a:rPr lang="en-US" altLang="en-US" sz="2800">
                <a:solidFill>
                  <a:srgbClr val="FFFF00"/>
                </a:solidFill>
              </a:rPr>
              <a:t>, now known as </a:t>
            </a:r>
            <a:r>
              <a:rPr lang="en-US" altLang="en-US" sz="2800">
                <a:solidFill>
                  <a:srgbClr val="FF0000"/>
                </a:solidFill>
              </a:rPr>
              <a:t>DNA Polymerase I</a:t>
            </a:r>
            <a:r>
              <a:rPr lang="en-US" altLang="en-US" sz="280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>
            <a:extLst>
              <a:ext uri="{FF2B5EF4-FFF2-40B4-BE49-F238E27FC236}">
                <a16:creationId xmlns:a16="http://schemas.microsoft.com/office/drawing/2014/main" id="{D76FBD56-89CD-90F9-4C2F-A352EAF43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08962" cy="5976937"/>
          </a:xfrm>
        </p:spPr>
        <p:txBody>
          <a:bodyPr/>
          <a:lstStyle/>
          <a:p>
            <a:pPr algn="ctr">
              <a:lnSpc>
                <a:spcPct val="105000"/>
              </a:lnSpc>
              <a:spcBef>
                <a:spcPct val="4500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</a:rPr>
              <a:t>DNA POLYMERASES</a:t>
            </a:r>
          </a:p>
          <a:p>
            <a:pPr algn="just">
              <a:lnSpc>
                <a:spcPct val="105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After Kornberg’s discovery and extensive work with DNA polymerase I of </a:t>
            </a:r>
            <a:r>
              <a:rPr lang="en-US" altLang="en-US" sz="2400" i="1">
                <a:solidFill>
                  <a:srgbClr val="FFFF00"/>
                </a:solidFill>
              </a:rPr>
              <a:t>E.coli</a:t>
            </a:r>
            <a:r>
              <a:rPr lang="en-US" altLang="en-US" sz="2400">
                <a:solidFill>
                  <a:srgbClr val="FFFF00"/>
                </a:solidFill>
              </a:rPr>
              <a:t>, a large number of DNA polymerases have been isolated.</a:t>
            </a:r>
          </a:p>
          <a:p>
            <a:pPr algn="just">
              <a:lnSpc>
                <a:spcPct val="105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Three different </a:t>
            </a:r>
            <a:r>
              <a:rPr lang="en-US" altLang="en-US" sz="2400">
                <a:solidFill>
                  <a:srgbClr val="FF0000"/>
                </a:solidFill>
              </a:rPr>
              <a:t>Polymerases (I,II, and III)</a:t>
            </a:r>
            <a:r>
              <a:rPr lang="en-US" altLang="en-US" sz="2400">
                <a:solidFill>
                  <a:srgbClr val="FFFF00"/>
                </a:solidFill>
              </a:rPr>
              <a:t> have been identified and studied in </a:t>
            </a:r>
            <a:r>
              <a:rPr lang="en-US" altLang="en-US" sz="2400" i="1">
                <a:solidFill>
                  <a:srgbClr val="FF0000"/>
                </a:solidFill>
              </a:rPr>
              <a:t>E.coli</a:t>
            </a:r>
            <a:r>
              <a:rPr lang="en-US" altLang="en-US" sz="2400">
                <a:solidFill>
                  <a:srgbClr val="FFFF00"/>
                </a:solidFill>
              </a:rPr>
              <a:t> and </a:t>
            </a:r>
            <a:r>
              <a:rPr lang="en-US" altLang="en-US" sz="2400" i="1">
                <a:solidFill>
                  <a:srgbClr val="FF0000"/>
                </a:solidFill>
              </a:rPr>
              <a:t>B.subtilis</a:t>
            </a:r>
            <a:r>
              <a:rPr lang="en-US" altLang="en-US" sz="2400">
                <a:solidFill>
                  <a:srgbClr val="FFFF00"/>
                </a:solidFill>
              </a:rPr>
              <a:t>. </a:t>
            </a:r>
          </a:p>
          <a:p>
            <a:pPr algn="just">
              <a:lnSpc>
                <a:spcPct val="105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The precise functions of some of the polymerases are still not clear. </a:t>
            </a:r>
          </a:p>
          <a:p>
            <a:pPr algn="just">
              <a:lnSpc>
                <a:spcPct val="105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Early it was believed that Polymerase I was considered as the major replicative enzyme.</a:t>
            </a:r>
          </a:p>
          <a:p>
            <a:pPr algn="just">
              <a:lnSpc>
                <a:spcPct val="105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But while study with the mutant </a:t>
            </a:r>
            <a:r>
              <a:rPr lang="en-US" altLang="en-US" sz="2400" i="1">
                <a:solidFill>
                  <a:srgbClr val="FF0000"/>
                </a:solidFill>
              </a:rPr>
              <a:t>Pol A</a:t>
            </a:r>
            <a:r>
              <a:rPr lang="en-US" altLang="en-US" sz="2400">
                <a:solidFill>
                  <a:srgbClr val="FFFF00"/>
                </a:solidFill>
              </a:rPr>
              <a:t> ( where the Polymerase enzyme cannot synthesis) shows, replication same as that of Normal rates.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>
            <a:extLst>
              <a:ext uri="{FF2B5EF4-FFF2-40B4-BE49-F238E27FC236}">
                <a16:creationId xmlns:a16="http://schemas.microsoft.com/office/drawing/2014/main" id="{D4446AE2-BC99-ECFF-DD75-F20791B97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351838" cy="5327650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ct val="4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However these mutants are </a:t>
            </a:r>
            <a:r>
              <a:rPr lang="en-US" altLang="en-US" sz="2400">
                <a:solidFill>
                  <a:srgbClr val="FF0000"/>
                </a:solidFill>
              </a:rPr>
              <a:t>defective</a:t>
            </a:r>
            <a:r>
              <a:rPr lang="en-US" altLang="en-US" sz="2400">
                <a:solidFill>
                  <a:srgbClr val="FFFF00"/>
                </a:solidFill>
              </a:rPr>
              <a:t> in their capacity to </a:t>
            </a:r>
            <a:r>
              <a:rPr lang="en-US" altLang="en-US" sz="2400">
                <a:solidFill>
                  <a:srgbClr val="FF0000"/>
                </a:solidFill>
              </a:rPr>
              <a:t>repair </a:t>
            </a:r>
            <a:r>
              <a:rPr lang="en-US" altLang="en-US" sz="2400">
                <a:solidFill>
                  <a:srgbClr val="FFFF00"/>
                </a:solidFill>
              </a:rPr>
              <a:t>damage to DNA (e.g., caused from UV radiation)</a:t>
            </a:r>
          </a:p>
          <a:p>
            <a:pPr algn="just">
              <a:lnSpc>
                <a:spcPct val="105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This and other evidence suggest that major function of </a:t>
            </a:r>
            <a:r>
              <a:rPr lang="en-US" altLang="en-US" sz="2400">
                <a:solidFill>
                  <a:srgbClr val="FF0000"/>
                </a:solidFill>
              </a:rPr>
              <a:t>polymerase I is DNA repair</a:t>
            </a:r>
            <a:r>
              <a:rPr lang="en-US" altLang="en-US" sz="2400">
                <a:solidFill>
                  <a:srgbClr val="FFFF00"/>
                </a:solidFill>
              </a:rPr>
              <a:t>. </a:t>
            </a:r>
          </a:p>
          <a:p>
            <a:pPr algn="just">
              <a:lnSpc>
                <a:spcPct val="105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Still other evidence indicates that DNA polymerase I responsible for the </a:t>
            </a:r>
            <a:r>
              <a:rPr lang="en-US" altLang="en-US" sz="2400">
                <a:solidFill>
                  <a:srgbClr val="FF0000"/>
                </a:solidFill>
              </a:rPr>
              <a:t>excision (removal) of RNA primers</a:t>
            </a:r>
            <a:r>
              <a:rPr lang="en-US" altLang="en-US" sz="2400">
                <a:solidFill>
                  <a:srgbClr val="FFFF00"/>
                </a:solidFill>
              </a:rPr>
              <a:t> used in the initiation of DNA synthesis. </a:t>
            </a:r>
          </a:p>
          <a:p>
            <a:pPr algn="just">
              <a:lnSpc>
                <a:spcPct val="105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DNA Polymerase II  function is uncertain, but it expect involve in DNA repair in the absence of DNA Polymerase I and III. </a:t>
            </a:r>
          </a:p>
          <a:p>
            <a:pPr algn="just">
              <a:lnSpc>
                <a:spcPct val="105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DNA </a:t>
            </a:r>
            <a:r>
              <a:rPr lang="en-US" altLang="en-US" sz="2400">
                <a:solidFill>
                  <a:srgbClr val="FF0000"/>
                </a:solidFill>
              </a:rPr>
              <a:t>Polymerase III</a:t>
            </a:r>
            <a:r>
              <a:rPr lang="en-US" altLang="en-US" sz="2400">
                <a:solidFill>
                  <a:srgbClr val="FFFF00"/>
                </a:solidFill>
              </a:rPr>
              <a:t>, plays an essential role in DNA replication, because mutant growing under conditions where no functional polymerase III is synthesized, DNA synthesis stops. </a:t>
            </a:r>
          </a:p>
          <a:p>
            <a:pPr algn="just">
              <a:lnSpc>
                <a:spcPct val="105000"/>
              </a:lnSpc>
              <a:spcBef>
                <a:spcPct val="50000"/>
              </a:spcBef>
            </a:pPr>
            <a:endParaRPr lang="en-US" altLang="en-US" sz="2400">
              <a:solidFill>
                <a:srgbClr val="FFFF00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</a:pPr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8F5B5E2E-F375-40C8-852F-D812E918F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424863" cy="5832475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5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Most of the prokaryotic DNA polymerases studied so far not only exhibit </a:t>
            </a:r>
            <a:r>
              <a:rPr lang="en-US" altLang="en-US" sz="2400">
                <a:solidFill>
                  <a:srgbClr val="FF0000"/>
                </a:solidFill>
              </a:rPr>
              <a:t>5’ to 3’</a:t>
            </a:r>
            <a:r>
              <a:rPr lang="en-US" altLang="en-US" sz="2400">
                <a:solidFill>
                  <a:srgbClr val="FFFF00"/>
                </a:solidFill>
              </a:rPr>
              <a:t> polymerase activity , but also 3’ to 5’ exonuclease activity. </a:t>
            </a:r>
          </a:p>
          <a:p>
            <a:pPr algn="just">
              <a:lnSpc>
                <a:spcPct val="110000"/>
              </a:lnSpc>
              <a:spcBef>
                <a:spcPct val="5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An </a:t>
            </a:r>
            <a:r>
              <a:rPr lang="en-US" altLang="en-US" sz="2400">
                <a:solidFill>
                  <a:srgbClr val="FF0000"/>
                </a:solidFill>
              </a:rPr>
              <a:t>exonuclease</a:t>
            </a:r>
            <a:r>
              <a:rPr lang="en-US" altLang="en-US" sz="2400">
                <a:solidFill>
                  <a:srgbClr val="FFFF00"/>
                </a:solidFill>
              </a:rPr>
              <a:t> is an enzyme that degrades nucleic acid. </a:t>
            </a:r>
          </a:p>
          <a:p>
            <a:pPr algn="just">
              <a:lnSpc>
                <a:spcPct val="110000"/>
              </a:lnSpc>
              <a:spcBef>
                <a:spcPct val="5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Both activities are present in the same macromolecule. </a:t>
            </a:r>
          </a:p>
          <a:p>
            <a:pPr algn="just">
              <a:lnSpc>
                <a:spcPct val="110000"/>
              </a:lnSpc>
              <a:spcBef>
                <a:spcPct val="5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The 3’ to 5’exonuclease activity catalyzes the removal of nucleotides, one by one, from 3’ends of polynucleotide chains. </a:t>
            </a:r>
          </a:p>
          <a:p>
            <a:pPr algn="just">
              <a:lnSpc>
                <a:spcPct val="110000"/>
              </a:lnSpc>
              <a:spcBef>
                <a:spcPct val="5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Some polymerases, such as DNA polymerase I of </a:t>
            </a:r>
            <a:r>
              <a:rPr lang="en-US" altLang="en-US" sz="2400" i="1">
                <a:solidFill>
                  <a:srgbClr val="FFFF00"/>
                </a:solidFill>
              </a:rPr>
              <a:t>E.coli</a:t>
            </a:r>
            <a:r>
              <a:rPr lang="en-US" altLang="en-US" sz="2400">
                <a:solidFill>
                  <a:srgbClr val="FFFF00"/>
                </a:solidFill>
              </a:rPr>
              <a:t> also have 5’ to 3’ exonuclease activity. </a:t>
            </a:r>
          </a:p>
          <a:p>
            <a:pPr algn="just">
              <a:lnSpc>
                <a:spcPct val="110000"/>
              </a:lnSpc>
              <a:spcBef>
                <a:spcPct val="5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In fact, the 3’ to 5’ exonuclease activity of DNA polymerases carries out a critical “</a:t>
            </a:r>
            <a:r>
              <a:rPr lang="en-US" altLang="en-US" sz="2400">
                <a:solidFill>
                  <a:srgbClr val="FF0000"/>
                </a:solidFill>
              </a:rPr>
              <a:t>Proof reading</a:t>
            </a:r>
            <a:r>
              <a:rPr lang="en-US" altLang="en-US" sz="2400">
                <a:solidFill>
                  <a:srgbClr val="FFFF00"/>
                </a:solidFill>
              </a:rPr>
              <a:t>” or “</a:t>
            </a:r>
            <a:r>
              <a:rPr lang="en-US" altLang="en-US" sz="2400">
                <a:solidFill>
                  <a:srgbClr val="FF0000"/>
                </a:solidFill>
              </a:rPr>
              <a:t>editing</a:t>
            </a:r>
            <a:r>
              <a:rPr lang="en-US" altLang="en-US" sz="2400">
                <a:solidFill>
                  <a:srgbClr val="FFFF00"/>
                </a:solidFill>
              </a:rPr>
              <a:t>” function that is necessary for DNA replication. </a:t>
            </a:r>
          </a:p>
          <a:p>
            <a:pPr algn="just">
              <a:lnSpc>
                <a:spcPct val="110000"/>
              </a:lnSpc>
              <a:spcBef>
                <a:spcPct val="55000"/>
              </a:spcBef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  <a:spcBef>
                <a:spcPct val="55000"/>
              </a:spcBef>
            </a:pPr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>
            <a:extLst>
              <a:ext uri="{FF2B5EF4-FFF2-40B4-BE49-F238E27FC236}">
                <a16:creationId xmlns:a16="http://schemas.microsoft.com/office/drawing/2014/main" id="{A22D92CE-11E1-320A-D46E-EB5AF8B78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765175"/>
            <a:ext cx="7772400" cy="4114800"/>
          </a:xfrm>
        </p:spPr>
        <p:txBody>
          <a:bodyPr/>
          <a:lstStyle/>
          <a:p>
            <a:pPr algn="just">
              <a:lnSpc>
                <a:spcPct val="105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When an </a:t>
            </a:r>
            <a:r>
              <a:rPr lang="en-US" altLang="en-US" sz="2800">
                <a:solidFill>
                  <a:srgbClr val="FF0000"/>
                </a:solidFill>
              </a:rPr>
              <a:t>unpaired</a:t>
            </a:r>
            <a:r>
              <a:rPr lang="en-US" altLang="en-US" sz="2800">
                <a:solidFill>
                  <a:srgbClr val="FFFF00"/>
                </a:solidFill>
              </a:rPr>
              <a:t> or </a:t>
            </a:r>
            <a:r>
              <a:rPr lang="en-US" altLang="en-US" sz="2800">
                <a:solidFill>
                  <a:srgbClr val="FF0000"/>
                </a:solidFill>
              </a:rPr>
              <a:t>incorrectly paired</a:t>
            </a:r>
            <a:r>
              <a:rPr lang="en-US" altLang="en-US" sz="2800">
                <a:solidFill>
                  <a:srgbClr val="FFFF00"/>
                </a:solidFill>
              </a:rPr>
              <a:t> base  are </a:t>
            </a:r>
            <a:r>
              <a:rPr lang="en-US" altLang="en-US" sz="2800">
                <a:solidFill>
                  <a:srgbClr val="FF0000"/>
                </a:solidFill>
              </a:rPr>
              <a:t>clip off</a:t>
            </a:r>
            <a:r>
              <a:rPr lang="en-US" altLang="en-US" sz="2800">
                <a:solidFill>
                  <a:srgbClr val="FFFF00"/>
                </a:solidFill>
              </a:rPr>
              <a:t> by exonucleases. </a:t>
            </a:r>
          </a:p>
          <a:p>
            <a:pPr algn="just">
              <a:lnSpc>
                <a:spcPct val="105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When an appropriate base-paired  terminus results, polymerase begins resynthesis by adding nucleotides to the 3’ end. </a:t>
            </a:r>
          </a:p>
          <a:p>
            <a:pPr algn="just">
              <a:lnSpc>
                <a:spcPct val="105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The 5’ to 3’ exonuclease activity of many prokaryotic DNA polymerases is also very important. </a:t>
            </a:r>
          </a:p>
          <a:p>
            <a:pPr algn="just">
              <a:lnSpc>
                <a:spcPct val="105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It functions in the removal of segments of DNA damaged by UV and other agents. </a:t>
            </a:r>
          </a:p>
          <a:p>
            <a:pPr algn="just">
              <a:lnSpc>
                <a:spcPct val="105000"/>
              </a:lnSpc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>
            <a:extLst>
              <a:ext uri="{FF2B5EF4-FFF2-40B4-BE49-F238E27FC236}">
                <a16:creationId xmlns:a16="http://schemas.microsoft.com/office/drawing/2014/main" id="{26987114-5197-BC50-C740-F308D2956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404813"/>
            <a:ext cx="8713787" cy="6453187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sz="3000">
                <a:solidFill>
                  <a:srgbClr val="FFFF00"/>
                </a:solidFill>
              </a:rPr>
              <a:t>Analogous to RNA, DNA is synthesized from deoxynucleoside 5-triphosphate precursors (dNTPs).</a:t>
            </a:r>
          </a:p>
          <a:p>
            <a:pPr algn="just">
              <a:lnSpc>
                <a:spcPct val="110000"/>
              </a:lnSpc>
            </a:pPr>
            <a:r>
              <a:rPr lang="en-US" altLang="en-US" sz="3000">
                <a:solidFill>
                  <a:srgbClr val="FFFF00"/>
                </a:solidFill>
              </a:rPr>
              <a:t>The enzyme requires the</a:t>
            </a:r>
            <a:r>
              <a:rPr lang="en-US" altLang="en-US" sz="3000">
                <a:solidFill>
                  <a:srgbClr val="FF0000"/>
                </a:solidFill>
              </a:rPr>
              <a:t> 5’triphosphates</a:t>
            </a:r>
            <a:r>
              <a:rPr lang="en-US" altLang="en-US" sz="3000">
                <a:solidFill>
                  <a:srgbClr val="FFFF00"/>
                </a:solidFill>
              </a:rPr>
              <a:t> of each of the four </a:t>
            </a:r>
            <a:r>
              <a:rPr lang="en-US" altLang="en-US" sz="3000">
                <a:solidFill>
                  <a:srgbClr val="FF0000"/>
                </a:solidFill>
              </a:rPr>
              <a:t>deoxyribonucleosides</a:t>
            </a:r>
            <a:r>
              <a:rPr lang="en-US" altLang="en-US" sz="3000">
                <a:solidFill>
                  <a:srgbClr val="FFFF00"/>
                </a:solidFill>
              </a:rPr>
              <a:t>:</a:t>
            </a:r>
          </a:p>
          <a:p>
            <a:pPr algn="just">
              <a:lnSpc>
                <a:spcPct val="110000"/>
              </a:lnSpc>
            </a:pPr>
            <a:r>
              <a:rPr lang="en-US" altLang="en-US" sz="3000">
                <a:solidFill>
                  <a:srgbClr val="FFFF00"/>
                </a:solidFill>
              </a:rPr>
              <a:t>	</a:t>
            </a:r>
            <a:r>
              <a:rPr lang="en-US" altLang="en-US" sz="3000">
                <a:solidFill>
                  <a:srgbClr val="FF0000"/>
                </a:solidFill>
              </a:rPr>
              <a:t>dATP</a:t>
            </a:r>
            <a:r>
              <a:rPr lang="en-US" altLang="en-US" sz="2600">
                <a:solidFill>
                  <a:srgbClr val="FF0000"/>
                </a:solidFill>
              </a:rPr>
              <a:t> </a:t>
            </a:r>
            <a:r>
              <a:rPr lang="en-US" altLang="en-US" sz="2600">
                <a:solidFill>
                  <a:srgbClr val="FFFF00"/>
                </a:solidFill>
              </a:rPr>
              <a:t>: deoxyadenosine triphosphate 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en-US" altLang="en-US" sz="2600">
                <a:solidFill>
                  <a:srgbClr val="FFFF00"/>
                </a:solidFill>
              </a:rPr>
              <a:t>		</a:t>
            </a:r>
            <a:r>
              <a:rPr lang="en-US" altLang="en-US" sz="2600">
                <a:solidFill>
                  <a:srgbClr val="FF0000"/>
                </a:solidFill>
              </a:rPr>
              <a:t>dTTP</a:t>
            </a:r>
            <a:r>
              <a:rPr lang="en-US" altLang="en-US" sz="2600">
                <a:solidFill>
                  <a:srgbClr val="FFFF00"/>
                </a:solidFill>
              </a:rPr>
              <a:t>: deoxythymidine triphosphate  (TTP)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en-US" altLang="en-US" sz="2600">
                <a:solidFill>
                  <a:srgbClr val="FFFF00"/>
                </a:solidFill>
              </a:rPr>
              <a:t>		</a:t>
            </a:r>
            <a:r>
              <a:rPr lang="en-US" altLang="en-US" sz="2600">
                <a:solidFill>
                  <a:srgbClr val="FF0000"/>
                </a:solidFill>
              </a:rPr>
              <a:t>dGTP</a:t>
            </a:r>
            <a:r>
              <a:rPr lang="en-US" altLang="en-US" sz="2600">
                <a:solidFill>
                  <a:srgbClr val="FFFF00"/>
                </a:solidFill>
              </a:rPr>
              <a:t>: deoxyguanosine triphosphate 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en-US" altLang="en-US" sz="2600">
                <a:solidFill>
                  <a:srgbClr val="FFFF00"/>
                </a:solidFill>
              </a:rPr>
              <a:t>		</a:t>
            </a:r>
            <a:r>
              <a:rPr lang="en-US" altLang="en-US" sz="2600">
                <a:solidFill>
                  <a:srgbClr val="FF0000"/>
                </a:solidFill>
              </a:rPr>
              <a:t>dCTP</a:t>
            </a:r>
            <a:r>
              <a:rPr lang="en-US" altLang="en-US" sz="2600">
                <a:solidFill>
                  <a:srgbClr val="FFFF00"/>
                </a:solidFill>
              </a:rPr>
              <a:t>: deoxycytidine triphosphate</a:t>
            </a:r>
          </a:p>
          <a:p>
            <a:pPr>
              <a:lnSpc>
                <a:spcPct val="90000"/>
              </a:lnSpc>
            </a:pPr>
            <a:endParaRPr lang="en-US" altLang="en-US" sz="2600">
              <a:solidFill>
                <a:srgbClr val="FFFF00"/>
              </a:solidFill>
            </a:endParaRPr>
          </a:p>
          <a:p>
            <a:pPr algn="just">
              <a:lnSpc>
                <a:spcPct val="105000"/>
              </a:lnSpc>
              <a:spcBef>
                <a:spcPct val="45000"/>
              </a:spcBef>
              <a:buFontTx/>
              <a:buNone/>
            </a:pPr>
            <a:r>
              <a:rPr lang="en-US" altLang="en-US" sz="2600">
                <a:solidFill>
                  <a:srgbClr val="FFFF00"/>
                </a:solidFill>
              </a:rPr>
              <a:t> </a:t>
            </a:r>
          </a:p>
          <a:p>
            <a:pPr algn="just">
              <a:lnSpc>
                <a:spcPct val="110000"/>
              </a:lnSpc>
              <a:buFontTx/>
              <a:buNone/>
            </a:pPr>
            <a:endParaRPr lang="en-US" altLang="en-US" sz="26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9D13A14F-0926-7D0F-6EE8-BD7AAB566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13787" cy="58324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Chromosomes are composed of </a:t>
            </a:r>
            <a:r>
              <a:rPr lang="en-US" altLang="en-US" sz="2400">
                <a:solidFill>
                  <a:srgbClr val="FF0000"/>
                </a:solidFill>
              </a:rPr>
              <a:t>two types </a:t>
            </a:r>
            <a:r>
              <a:rPr lang="en-US" altLang="en-US" sz="2400">
                <a:solidFill>
                  <a:srgbClr val="FFFF00"/>
                </a:solidFill>
              </a:rPr>
              <a:t>of large organic molecules (</a:t>
            </a:r>
            <a:r>
              <a:rPr lang="en-US" altLang="en-US" sz="2400">
                <a:solidFill>
                  <a:srgbClr val="FF0000"/>
                </a:solidFill>
              </a:rPr>
              <a:t>macromolecules</a:t>
            </a:r>
            <a:r>
              <a:rPr lang="en-US" altLang="en-US" sz="2400">
                <a:solidFill>
                  <a:srgbClr val="FFFF00"/>
                </a:solidFill>
              </a:rPr>
              <a:t>) called </a:t>
            </a:r>
            <a:r>
              <a:rPr lang="en-US" altLang="en-US" sz="2400">
                <a:solidFill>
                  <a:srgbClr val="FF0000"/>
                </a:solidFill>
              </a:rPr>
              <a:t>proteins </a:t>
            </a:r>
            <a:r>
              <a:rPr lang="en-US" altLang="en-US" sz="2400">
                <a:solidFill>
                  <a:srgbClr val="FFFF00"/>
                </a:solidFill>
              </a:rPr>
              <a:t>and </a:t>
            </a:r>
            <a:r>
              <a:rPr lang="en-US" altLang="en-US" sz="2400">
                <a:solidFill>
                  <a:srgbClr val="FF0000"/>
                </a:solidFill>
              </a:rPr>
              <a:t>nucleic acids</a:t>
            </a:r>
            <a:r>
              <a:rPr lang="en-US" altLang="en-US" sz="2400">
                <a:solidFill>
                  <a:srgbClr val="FFFF00"/>
                </a:solidFill>
              </a:rPr>
              <a:t>. </a:t>
            </a:r>
          </a:p>
          <a:p>
            <a:pPr algn="just">
              <a:lnSpc>
                <a:spcPct val="90000"/>
              </a:lnSpc>
            </a:pPr>
            <a:endParaRPr lang="en-US" altLang="en-US" sz="24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The NA are of two types: DNA and RNA</a:t>
            </a:r>
          </a:p>
          <a:p>
            <a:pPr algn="just">
              <a:lnSpc>
                <a:spcPct val="90000"/>
              </a:lnSpc>
            </a:pPr>
            <a:endParaRPr lang="en-US" altLang="en-US" sz="24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For many years there was considerable disagreement among scientists as to which of these macromolecules carries genetic information. </a:t>
            </a:r>
          </a:p>
          <a:p>
            <a:pPr algn="just">
              <a:lnSpc>
                <a:spcPct val="90000"/>
              </a:lnSpc>
            </a:pPr>
            <a:endParaRPr lang="en-US" altLang="en-US" sz="24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During the </a:t>
            </a:r>
            <a:r>
              <a:rPr lang="en-US" altLang="en-US" sz="2400">
                <a:solidFill>
                  <a:srgbClr val="FF0000"/>
                </a:solidFill>
              </a:rPr>
              <a:t>1940s and early 1950s</a:t>
            </a:r>
            <a:r>
              <a:rPr lang="en-US" altLang="en-US" sz="2400">
                <a:solidFill>
                  <a:srgbClr val="FFFF00"/>
                </a:solidFill>
              </a:rPr>
              <a:t>, several elegant experiments were carried out that clearly shows that </a:t>
            </a:r>
            <a:r>
              <a:rPr lang="en-US" altLang="en-US" sz="2400">
                <a:solidFill>
                  <a:srgbClr val="FF0000"/>
                </a:solidFill>
              </a:rPr>
              <a:t>NA is genetic material </a:t>
            </a:r>
            <a:r>
              <a:rPr lang="en-US" altLang="en-US" sz="2400">
                <a:solidFill>
                  <a:srgbClr val="FFFF00"/>
                </a:solidFill>
              </a:rPr>
              <a:t>rather than protein.</a:t>
            </a:r>
          </a:p>
          <a:p>
            <a:pPr algn="just">
              <a:lnSpc>
                <a:spcPct val="90000"/>
              </a:lnSpc>
            </a:pPr>
            <a:endParaRPr lang="en-US" altLang="en-US" sz="240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More specifically these expt. shows that </a:t>
            </a:r>
            <a:r>
              <a:rPr lang="en-US" altLang="en-US" sz="2400">
                <a:solidFill>
                  <a:srgbClr val="FF0000"/>
                </a:solidFill>
              </a:rPr>
              <a:t>DNA is genetic material </a:t>
            </a:r>
            <a:r>
              <a:rPr lang="en-US" altLang="en-US" sz="2400">
                <a:solidFill>
                  <a:srgbClr val="FFFF00"/>
                </a:solidFill>
              </a:rPr>
              <a:t>for all living organism except for RNA viruses.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>
            <a:extLst>
              <a:ext uri="{FF2B5EF4-FFF2-40B4-BE49-F238E27FC236}">
                <a16:creationId xmlns:a16="http://schemas.microsoft.com/office/drawing/2014/main" id="{B4E586F3-C2F9-208C-E2B7-39EDA0CBD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569325" cy="6264275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This enzyme is active only in the presence of </a:t>
            </a:r>
            <a:r>
              <a:rPr lang="en-US" altLang="en-US" sz="2400">
                <a:solidFill>
                  <a:srgbClr val="FF0000"/>
                </a:solidFill>
              </a:rPr>
              <a:t>Mg</a:t>
            </a:r>
            <a:r>
              <a:rPr lang="en-US" altLang="en-US" sz="2400" baseline="30000">
                <a:solidFill>
                  <a:srgbClr val="FF0000"/>
                </a:solidFill>
              </a:rPr>
              <a:t>+</a:t>
            </a:r>
            <a:r>
              <a:rPr lang="en-US" altLang="en-US" sz="2400">
                <a:solidFill>
                  <a:srgbClr val="FF0000"/>
                </a:solidFill>
              </a:rPr>
              <a:t> ions </a:t>
            </a:r>
            <a:r>
              <a:rPr lang="en-US" altLang="en-US" sz="2400">
                <a:solidFill>
                  <a:srgbClr val="FFFF00"/>
                </a:solidFill>
              </a:rPr>
              <a:t>and </a:t>
            </a:r>
            <a:r>
              <a:rPr lang="en-US" altLang="en-US" sz="2400">
                <a:solidFill>
                  <a:srgbClr val="FF0000"/>
                </a:solidFill>
              </a:rPr>
              <a:t>preexisting DNA</a:t>
            </a:r>
            <a:r>
              <a:rPr lang="en-US" altLang="en-US" sz="2400">
                <a:solidFill>
                  <a:srgbClr val="FFFF00"/>
                </a:solidFill>
              </a:rPr>
              <a:t>. 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This DNA must provide two essential components, one serving a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primer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function and other a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template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function. 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1. Primer DNA: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DNA polymerase I cannot initiate the synthesis of </a:t>
            </a:r>
            <a:r>
              <a:rPr lang="en-US" altLang="en-US" sz="2400" i="1">
                <a:solidFill>
                  <a:srgbClr val="FF0000"/>
                </a:solidFill>
                <a:cs typeface="Times New Roman" panose="02020603050405020304" pitchFamily="18" charset="0"/>
              </a:rPr>
              <a:t>de novo.</a:t>
            </a:r>
            <a:r>
              <a:rPr lang="en-US" altLang="en-US" sz="2400" i="1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It has an absolute requirement for a free 3’hydroxyl on preexisting DNA chain. 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FF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DNA Polymerase I catalyzes the formation of a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phosphodiester 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bridge between the 3’OH at the end of the primer DNA chain and 5’phosphate of the incoming deoxyribonucelotide. 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The direction of synthesis is always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5’ to 3’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2. Template 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provides ssDNA that will direct the addition of each complementary deoxynuceotide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8B2AD3D-8178-9FD9-C922-750A37D72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7724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00FF00"/>
                </a:solidFill>
              </a:rPr>
              <a:t>“</a:t>
            </a:r>
            <a:r>
              <a:rPr lang="en-US" altLang="en-US" sz="3600" b="1">
                <a:solidFill>
                  <a:srgbClr val="00FF00"/>
                </a:solidFill>
              </a:rPr>
              <a:t>Replicating Apparatus” is complex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0410DC03-9A8E-E347-AB6F-27BDC1C0F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1837" cy="4827587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>
                <a:solidFill>
                  <a:srgbClr val="FFFF00"/>
                </a:solidFill>
              </a:rPr>
              <a:t>DNA replication is </a:t>
            </a:r>
            <a:r>
              <a:rPr lang="en-US" altLang="en-US">
                <a:solidFill>
                  <a:srgbClr val="FF0000"/>
                </a:solidFill>
              </a:rPr>
              <a:t>complex</a:t>
            </a:r>
            <a:r>
              <a:rPr lang="en-US" altLang="en-US">
                <a:solidFill>
                  <a:srgbClr val="FFFF00"/>
                </a:solidFill>
              </a:rPr>
              <a:t>. </a:t>
            </a:r>
          </a:p>
          <a:p>
            <a:pPr>
              <a:spcBef>
                <a:spcPct val="60000"/>
              </a:spcBef>
            </a:pPr>
            <a:r>
              <a:rPr lang="en-US" altLang="en-US">
                <a:solidFill>
                  <a:srgbClr val="FFFF00"/>
                </a:solidFill>
              </a:rPr>
              <a:t>It is carried out by </a:t>
            </a:r>
            <a:r>
              <a:rPr lang="en-US" altLang="en-US">
                <a:solidFill>
                  <a:srgbClr val="FF0000"/>
                </a:solidFill>
              </a:rPr>
              <a:t>multienzyme </a:t>
            </a:r>
            <a:r>
              <a:rPr lang="en-US" altLang="en-US">
                <a:solidFill>
                  <a:srgbClr val="FFFF00"/>
                </a:solidFill>
              </a:rPr>
              <a:t>complex, often called, </a:t>
            </a:r>
            <a:r>
              <a:rPr lang="en-US" altLang="en-US">
                <a:solidFill>
                  <a:srgbClr val="FF0000"/>
                </a:solidFill>
              </a:rPr>
              <a:t>replication apparatus</a:t>
            </a:r>
            <a:r>
              <a:rPr lang="en-US" altLang="en-US">
                <a:solidFill>
                  <a:srgbClr val="FFFF00"/>
                </a:solidFill>
              </a:rPr>
              <a:t> or the </a:t>
            </a:r>
            <a:r>
              <a:rPr lang="en-US" altLang="en-US">
                <a:solidFill>
                  <a:srgbClr val="FF0000"/>
                </a:solidFill>
              </a:rPr>
              <a:t>replisome</a:t>
            </a:r>
            <a:r>
              <a:rPr lang="en-US" altLang="en-US">
                <a:solidFill>
                  <a:srgbClr val="FFFF00"/>
                </a:solidFill>
              </a:rPr>
              <a:t>. </a:t>
            </a:r>
          </a:p>
          <a:p>
            <a:pPr>
              <a:spcBef>
                <a:spcPct val="60000"/>
              </a:spcBef>
            </a:pPr>
            <a:r>
              <a:rPr lang="en-US" altLang="en-US">
                <a:solidFill>
                  <a:srgbClr val="FFFF00"/>
                </a:solidFill>
              </a:rPr>
              <a:t>In eukaryotes, the components of replication machinery are just beginning to be identified. </a:t>
            </a:r>
          </a:p>
          <a:p>
            <a:pPr>
              <a:spcBef>
                <a:spcPct val="60000"/>
              </a:spcBef>
            </a:pPr>
            <a:r>
              <a:rPr lang="en-US" altLang="en-US">
                <a:solidFill>
                  <a:srgbClr val="FFFF00"/>
                </a:solidFill>
              </a:rPr>
              <a:t>Even in prokaryotes, DNA replication requires many different proteins</a:t>
            </a:r>
          </a:p>
          <a:p>
            <a:pPr>
              <a:spcBef>
                <a:spcPct val="6000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>
            <a:extLst>
              <a:ext uri="{FF2B5EF4-FFF2-40B4-BE49-F238E27FC236}">
                <a16:creationId xmlns:a16="http://schemas.microsoft.com/office/drawing/2014/main" id="{0F005B1A-9619-403B-B8DC-16013077C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785225" cy="6119813"/>
          </a:xfrm>
        </p:spPr>
        <p:txBody>
          <a:bodyPr/>
          <a:lstStyle/>
          <a:p>
            <a:pPr algn="just">
              <a:spcBef>
                <a:spcPct val="55000"/>
              </a:spcBef>
            </a:pPr>
            <a:r>
              <a:rPr lang="en-US" altLang="en-US" sz="2400" b="1">
                <a:solidFill>
                  <a:srgbClr val="00FF00"/>
                </a:solidFill>
              </a:rPr>
              <a:t>Replication fork</a:t>
            </a:r>
            <a:r>
              <a:rPr lang="en-US" altLang="en-US" sz="2400">
                <a:solidFill>
                  <a:srgbClr val="FFFF00"/>
                </a:solidFill>
              </a:rPr>
              <a:t>: The junction between the newly separated strands and unreplicated double stranded DNA </a:t>
            </a:r>
          </a:p>
          <a:p>
            <a:pPr algn="just">
              <a:spcBef>
                <a:spcPct val="55000"/>
              </a:spcBef>
            </a:pPr>
            <a:r>
              <a:rPr lang="en-US" altLang="en-US" sz="2400" b="1">
                <a:solidFill>
                  <a:srgbClr val="00FF00"/>
                </a:solidFill>
              </a:rPr>
              <a:t>Leading and Lagging strand</a:t>
            </a:r>
            <a:r>
              <a:rPr lang="en-US" altLang="en-US" sz="2400">
                <a:solidFill>
                  <a:srgbClr val="FFFF00"/>
                </a:solidFill>
              </a:rPr>
              <a:t>: Due to the anti-parallel nature of DNA, one strand will synthesis continuously towards replication fork and other strand will synthesis discontinuously away from the replication fork. </a:t>
            </a:r>
          </a:p>
          <a:p>
            <a:pPr algn="just">
              <a:spcBef>
                <a:spcPct val="5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The </a:t>
            </a:r>
            <a:r>
              <a:rPr lang="en-US" altLang="en-US" sz="2400">
                <a:solidFill>
                  <a:srgbClr val="FF0000"/>
                </a:solidFill>
              </a:rPr>
              <a:t>continuously synthesizing strand is called leading</a:t>
            </a:r>
            <a:r>
              <a:rPr lang="en-US" altLang="en-US" sz="2400">
                <a:solidFill>
                  <a:srgbClr val="FFFF00"/>
                </a:solidFill>
              </a:rPr>
              <a:t> strand and </a:t>
            </a:r>
            <a:r>
              <a:rPr lang="en-US" altLang="en-US" sz="2400">
                <a:solidFill>
                  <a:srgbClr val="FF0000"/>
                </a:solidFill>
              </a:rPr>
              <a:t>discontinuously synthesizing strand is called lagging</a:t>
            </a:r>
            <a:r>
              <a:rPr lang="en-US" altLang="en-US" sz="2400">
                <a:solidFill>
                  <a:srgbClr val="FFFF00"/>
                </a:solidFill>
              </a:rPr>
              <a:t> strand. </a:t>
            </a:r>
          </a:p>
          <a:p>
            <a:pPr algn="just">
              <a:spcBef>
                <a:spcPct val="55000"/>
              </a:spcBef>
            </a:pPr>
            <a:r>
              <a:rPr lang="en-US" altLang="en-US" sz="2400" b="1">
                <a:solidFill>
                  <a:srgbClr val="00FF00"/>
                </a:solidFill>
              </a:rPr>
              <a:t>Okazaki fragment</a:t>
            </a:r>
            <a:r>
              <a:rPr lang="en-US" altLang="en-US" sz="2400">
                <a:solidFill>
                  <a:srgbClr val="FFFF00"/>
                </a:solidFill>
              </a:rPr>
              <a:t>: A short fragment of DNA formed on the lagging strand during replication is called Okazagi fragment. It will be around </a:t>
            </a:r>
            <a:r>
              <a:rPr lang="en-US" altLang="en-US" sz="2400">
                <a:solidFill>
                  <a:srgbClr val="FF0000"/>
                </a:solidFill>
              </a:rPr>
              <a:t>100 – 1000 bp</a:t>
            </a:r>
            <a:r>
              <a:rPr lang="en-US" altLang="en-US" sz="2400">
                <a:solidFill>
                  <a:srgbClr val="FFFF00"/>
                </a:solidFill>
              </a:rPr>
              <a:t> in length. In </a:t>
            </a:r>
            <a:r>
              <a:rPr lang="en-US" altLang="en-US" sz="2400">
                <a:solidFill>
                  <a:srgbClr val="FF0000"/>
                </a:solidFill>
              </a:rPr>
              <a:t>eukaryotes</a:t>
            </a:r>
            <a:r>
              <a:rPr lang="en-US" altLang="en-US" sz="2400">
                <a:solidFill>
                  <a:srgbClr val="FFFF00"/>
                </a:solidFill>
              </a:rPr>
              <a:t> it identified about </a:t>
            </a:r>
            <a:r>
              <a:rPr lang="en-US" altLang="en-US" sz="2400">
                <a:solidFill>
                  <a:srgbClr val="FF0000"/>
                </a:solidFill>
              </a:rPr>
              <a:t>100-200 nucleotides</a:t>
            </a:r>
            <a:r>
              <a:rPr lang="en-US" altLang="en-US" sz="2400">
                <a:solidFill>
                  <a:srgbClr val="FFFF00"/>
                </a:solidFill>
              </a:rPr>
              <a:t> length. </a:t>
            </a:r>
          </a:p>
          <a:p>
            <a:pPr algn="just">
              <a:spcBef>
                <a:spcPct val="55000"/>
              </a:spcBef>
            </a:pPr>
            <a:r>
              <a:rPr lang="en-US" altLang="en-US" sz="2400" b="1">
                <a:solidFill>
                  <a:srgbClr val="00FF00"/>
                </a:solidFill>
              </a:rPr>
              <a:t>Processivity</a:t>
            </a:r>
            <a:r>
              <a:rPr lang="en-US" altLang="en-US" sz="2400">
                <a:solidFill>
                  <a:srgbClr val="FFFF00"/>
                </a:solidFill>
              </a:rPr>
              <a:t>: The ability of an enzyme to catalyze many reactions before releasing its substrate is called processsivity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>
            <a:extLst>
              <a:ext uri="{FF2B5EF4-FFF2-40B4-BE49-F238E27FC236}">
                <a16:creationId xmlns:a16="http://schemas.microsoft.com/office/drawing/2014/main" id="{1663887D-423B-8B7F-76DF-1B58190A0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064500" cy="5472112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To prepare DNA for replication, many proteins are involved in replication 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These proteins are required because DNA must be single-stranded before replication can proceed. 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The following are important Protein and enzyme required for DNA replication: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	1. DNA helicases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	2. Single stranded DNA binding proteins (SSB)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	3. Topoisomerases / DNA gyrase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	4.Primase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	5. DNA Polymerases  		6. Sliding DNA clamps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	7. RNAse H			8. DNA ligase</a:t>
            </a: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>
            <a:extLst>
              <a:ext uri="{FF2B5EF4-FFF2-40B4-BE49-F238E27FC236}">
                <a16:creationId xmlns:a16="http://schemas.microsoft.com/office/drawing/2014/main" id="{F6E74F14-16A6-9415-6DAB-90D2DE999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08962" cy="4679950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FF00"/>
                </a:solidFill>
              </a:rPr>
              <a:t>DNA Helicases</a:t>
            </a:r>
            <a:r>
              <a:rPr lang="en-US" altLang="en-US" sz="2800">
                <a:solidFill>
                  <a:srgbClr val="FFFF00"/>
                </a:solidFill>
              </a:rPr>
              <a:t> - These proteins bind to the double stranded DNA and </a:t>
            </a:r>
            <a:r>
              <a:rPr lang="en-US" altLang="en-US" sz="2800">
                <a:solidFill>
                  <a:srgbClr val="FF0000"/>
                </a:solidFill>
              </a:rPr>
              <a:t>stimulate the separation</a:t>
            </a:r>
            <a:r>
              <a:rPr lang="en-US" altLang="en-US" sz="2800">
                <a:solidFill>
                  <a:srgbClr val="FFFF00"/>
                </a:solidFill>
              </a:rPr>
              <a:t> of the two strands. 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FF00"/>
                </a:solidFill>
              </a:rPr>
              <a:t>DNA single-stranded binding proteins</a:t>
            </a:r>
            <a:r>
              <a:rPr lang="en-US" altLang="en-US" sz="2800">
                <a:solidFill>
                  <a:srgbClr val="FFFF00"/>
                </a:solidFill>
              </a:rPr>
              <a:t> - These proteins bind to the ssDNA as a </a:t>
            </a:r>
            <a:r>
              <a:rPr lang="en-US" altLang="en-US" sz="2800">
                <a:solidFill>
                  <a:srgbClr val="FF0000"/>
                </a:solidFill>
              </a:rPr>
              <a:t>tetramer</a:t>
            </a:r>
            <a:r>
              <a:rPr lang="en-US" altLang="en-US" sz="2800">
                <a:solidFill>
                  <a:srgbClr val="FFFF00"/>
                </a:solidFill>
              </a:rPr>
              <a:t> and </a:t>
            </a:r>
            <a:r>
              <a:rPr lang="en-US" altLang="en-US" sz="2800">
                <a:solidFill>
                  <a:srgbClr val="FF0000"/>
                </a:solidFill>
              </a:rPr>
              <a:t>stabilize</a:t>
            </a:r>
            <a:r>
              <a:rPr lang="en-US" altLang="en-US" sz="2800">
                <a:solidFill>
                  <a:srgbClr val="FFFF00"/>
                </a:solidFill>
              </a:rPr>
              <a:t> the single-stranded structure that is generated by the action of the helicases. 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Their binding exhibits </a:t>
            </a:r>
            <a:r>
              <a:rPr lang="en-US" altLang="en-US" sz="2800">
                <a:solidFill>
                  <a:srgbClr val="FF0000"/>
                </a:solidFill>
              </a:rPr>
              <a:t>cooperativity</a:t>
            </a:r>
            <a:r>
              <a:rPr lang="en-US" altLang="en-US" sz="2800">
                <a:solidFill>
                  <a:srgbClr val="FFFF00"/>
                </a:solidFill>
              </a:rPr>
              <a:t> (the binding of one tetramer stimulates the biding of additional tetramers) 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Replication is 100 times </a:t>
            </a:r>
            <a:r>
              <a:rPr lang="en-US" altLang="en-US" sz="2800">
                <a:solidFill>
                  <a:srgbClr val="FF0000"/>
                </a:solidFill>
              </a:rPr>
              <a:t>faster</a:t>
            </a:r>
            <a:r>
              <a:rPr lang="en-US" altLang="en-US" sz="2800">
                <a:solidFill>
                  <a:srgbClr val="FFFF00"/>
                </a:solidFill>
              </a:rPr>
              <a:t> when these proteins are attached to the single-stranded DNA.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>
            <a:extLst>
              <a:ext uri="{FF2B5EF4-FFF2-40B4-BE49-F238E27FC236}">
                <a16:creationId xmlns:a16="http://schemas.microsoft.com/office/drawing/2014/main" id="{35B95DCA-B36E-F810-3FDC-C1E59E926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80400" cy="6192837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FF00"/>
                </a:solidFill>
              </a:rPr>
              <a:t>DNA Gyrase</a:t>
            </a:r>
            <a:r>
              <a:rPr lang="en-US" altLang="en-US" sz="2400">
                <a:solidFill>
                  <a:srgbClr val="FFFF00"/>
                </a:solidFill>
              </a:rPr>
              <a:t> - This enzyme catalyzes the </a:t>
            </a:r>
            <a:r>
              <a:rPr lang="en-US" altLang="en-US" sz="2400">
                <a:solidFill>
                  <a:srgbClr val="FF0000"/>
                </a:solidFill>
              </a:rPr>
              <a:t>formation of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negative supercoils</a:t>
            </a:r>
            <a:r>
              <a:rPr lang="en-US" altLang="en-US" sz="2400">
                <a:solidFill>
                  <a:srgbClr val="FFFF00"/>
                </a:solidFill>
              </a:rPr>
              <a:t> that is thought to aid with the unwinding process. 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It catalyzes the removal of Positively supercoils in DNA, which considered to be essential for replication and are believed to play a key role in </a:t>
            </a:r>
            <a:r>
              <a:rPr lang="en-US" altLang="en-US" sz="2400">
                <a:solidFill>
                  <a:srgbClr val="FF0000"/>
                </a:solidFill>
              </a:rPr>
              <a:t>unwinding process</a:t>
            </a:r>
            <a:r>
              <a:rPr lang="en-US" altLang="en-US" sz="2400">
                <a:solidFill>
                  <a:srgbClr val="FFFF00"/>
                </a:solidFill>
              </a:rPr>
              <a:t> .</a:t>
            </a:r>
            <a:endParaRPr lang="en-US" altLang="en-US" sz="2400" b="1">
              <a:solidFill>
                <a:srgbClr val="FFFF00"/>
              </a:solidFill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00FF00"/>
                </a:solidFill>
              </a:rPr>
              <a:t>Primase</a:t>
            </a:r>
            <a:r>
              <a:rPr lang="en-US" altLang="en-US" sz="2400">
                <a:solidFill>
                  <a:srgbClr val="00FF00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– DNA replication require </a:t>
            </a:r>
            <a:r>
              <a:rPr lang="en-US" altLang="en-US" sz="2400">
                <a:solidFill>
                  <a:srgbClr val="FF0000"/>
                </a:solidFill>
              </a:rPr>
              <a:t>RNA primers</a:t>
            </a:r>
            <a:r>
              <a:rPr lang="en-US" altLang="en-US" sz="2400">
                <a:solidFill>
                  <a:srgbClr val="FFFF00"/>
                </a:solidFill>
              </a:rPr>
              <a:t> to begin. 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Primase is a specialized </a:t>
            </a:r>
            <a:r>
              <a:rPr lang="en-US" altLang="en-US" sz="2400">
                <a:solidFill>
                  <a:srgbClr val="FF0000"/>
                </a:solidFill>
              </a:rPr>
              <a:t>RNA polymerase</a:t>
            </a:r>
            <a:r>
              <a:rPr lang="en-US" altLang="en-US" sz="2400">
                <a:solidFill>
                  <a:srgbClr val="FFFF00"/>
                </a:solidFill>
              </a:rPr>
              <a:t> which make short RNA primers using ssDNA as a template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Primase activity requires the formation of complex of primase and at least six other proteins. 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This complex is called </a:t>
            </a:r>
            <a:r>
              <a:rPr lang="en-US" altLang="en-US" sz="2400">
                <a:solidFill>
                  <a:srgbClr val="FF0000"/>
                </a:solidFill>
              </a:rPr>
              <a:t>Primosome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altLang="en-US" sz="2400"/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endParaRPr lang="en-US" altLang="en-US" sz="2400" b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>
            <a:extLst>
              <a:ext uri="{FF2B5EF4-FFF2-40B4-BE49-F238E27FC236}">
                <a16:creationId xmlns:a16="http://schemas.microsoft.com/office/drawing/2014/main" id="{F066DB3D-6A1E-2123-8B98-0DCA30D94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281988" cy="5041900"/>
          </a:xfrm>
        </p:spPr>
        <p:txBody>
          <a:bodyPr/>
          <a:lstStyle/>
          <a:p>
            <a:pPr algn="just">
              <a:spcBef>
                <a:spcPct val="55000"/>
              </a:spcBef>
            </a:pPr>
            <a:r>
              <a:rPr lang="en-US" altLang="en-US" sz="2400" b="1">
                <a:solidFill>
                  <a:srgbClr val="00FF00"/>
                </a:solidFill>
              </a:rPr>
              <a:t>DNA Polymerase: </a:t>
            </a:r>
            <a:r>
              <a:rPr lang="en-US" altLang="en-US" sz="2400">
                <a:solidFill>
                  <a:srgbClr val="00FF00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The synthesis of DNA is catalyzed by DNA Polymerase. </a:t>
            </a:r>
          </a:p>
          <a:p>
            <a:pPr algn="just">
              <a:spcBef>
                <a:spcPct val="5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It can add only dNTPs to the 3’ and form polynucleotide. </a:t>
            </a:r>
          </a:p>
          <a:p>
            <a:pPr algn="just">
              <a:spcBef>
                <a:spcPct val="55000"/>
              </a:spcBef>
            </a:pPr>
            <a:r>
              <a:rPr lang="en-US" altLang="en-US" sz="2400">
                <a:solidFill>
                  <a:srgbClr val="00FF00"/>
                </a:solidFill>
              </a:rPr>
              <a:t>Sliding DNA Clamps:</a:t>
            </a:r>
            <a:r>
              <a:rPr lang="en-US" altLang="en-US" sz="2400">
                <a:solidFill>
                  <a:srgbClr val="FFFF00"/>
                </a:solidFill>
              </a:rPr>
              <a:t> It is to increase the degree of  </a:t>
            </a:r>
            <a:r>
              <a:rPr lang="en-US" altLang="en-US" sz="2400">
                <a:solidFill>
                  <a:srgbClr val="FF0000"/>
                </a:solidFill>
              </a:rPr>
              <a:t>processivity</a:t>
            </a:r>
            <a:r>
              <a:rPr lang="en-US" altLang="en-US" sz="2400">
                <a:solidFill>
                  <a:srgbClr val="FFFF00"/>
                </a:solidFill>
              </a:rPr>
              <a:t> of the DNA Polymerase sliding DNA clamps surrounds the DNA and binds to the DNA polymerase and holding them together. </a:t>
            </a:r>
          </a:p>
          <a:p>
            <a:pPr algn="just">
              <a:spcBef>
                <a:spcPct val="55000"/>
              </a:spcBef>
            </a:pPr>
            <a:r>
              <a:rPr lang="en-US" altLang="en-US" sz="2400">
                <a:solidFill>
                  <a:srgbClr val="00FF00"/>
                </a:solidFill>
              </a:rPr>
              <a:t>RNAse H</a:t>
            </a:r>
            <a:r>
              <a:rPr lang="en-US" altLang="en-US" sz="2400">
                <a:solidFill>
                  <a:srgbClr val="FFFF00"/>
                </a:solidFill>
              </a:rPr>
              <a:t>: To complete the DNA replication, </a:t>
            </a:r>
            <a:r>
              <a:rPr lang="en-US" altLang="en-US" sz="2400">
                <a:solidFill>
                  <a:srgbClr val="FF0000"/>
                </a:solidFill>
              </a:rPr>
              <a:t>RNA primers must be removed.</a:t>
            </a:r>
          </a:p>
          <a:p>
            <a:pPr algn="just">
              <a:spcBef>
                <a:spcPct val="55000"/>
              </a:spcBef>
            </a:pPr>
            <a:r>
              <a:rPr lang="en-US" altLang="en-US" sz="2400">
                <a:solidFill>
                  <a:srgbClr val="FFFF00"/>
                </a:solidFill>
              </a:rPr>
              <a:t>RNAse H Specifically degrade RNA that base paired with DNA. (H stands for</a:t>
            </a:r>
            <a:r>
              <a:rPr lang="en-US" altLang="en-US" sz="2400">
                <a:solidFill>
                  <a:srgbClr val="FF0000"/>
                </a:solidFill>
              </a:rPr>
              <a:t> Hybrid </a:t>
            </a:r>
            <a:r>
              <a:rPr lang="en-US" altLang="en-US" sz="2400">
                <a:solidFill>
                  <a:srgbClr val="FFFF00"/>
                </a:solidFill>
              </a:rPr>
              <a:t>as RNA – DNA Hybrid)</a:t>
            </a:r>
          </a:p>
          <a:p>
            <a:pPr algn="just">
              <a:spcBef>
                <a:spcPct val="55000"/>
              </a:spcBef>
            </a:pPr>
            <a:endParaRPr lang="en-US" altLang="en-US" sz="2400">
              <a:solidFill>
                <a:srgbClr val="FFFF00"/>
              </a:solidFill>
            </a:endParaRPr>
          </a:p>
          <a:p>
            <a:pPr algn="just">
              <a:spcBef>
                <a:spcPct val="5500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>
            <a:extLst>
              <a:ext uri="{FF2B5EF4-FFF2-40B4-BE49-F238E27FC236}">
                <a16:creationId xmlns:a16="http://schemas.microsoft.com/office/drawing/2014/main" id="{DD7A6A1F-957D-BC0D-B945-6372DA90D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772400" cy="4114800"/>
          </a:xfrm>
        </p:spPr>
        <p:txBody>
          <a:bodyPr/>
          <a:lstStyle/>
          <a:p>
            <a:pPr algn="just"/>
            <a:r>
              <a:rPr lang="en-US" altLang="en-US" b="1">
                <a:solidFill>
                  <a:srgbClr val="00FF00"/>
                </a:solidFill>
              </a:rPr>
              <a:t>DNA Ligase</a:t>
            </a:r>
            <a:r>
              <a:rPr lang="en-US" altLang="en-US">
                <a:solidFill>
                  <a:srgbClr val="FFFF00"/>
                </a:solidFill>
              </a:rPr>
              <a:t> - Nicks occur in the developing molecule because the RNA primer is removed and synthesis proceeds in a discontinuous manner on the lagging strand.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A8F65060-A540-1231-B2BE-4F2EF5A05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09572" name="Picture 4">
            <a:extLst>
              <a:ext uri="{FF2B5EF4-FFF2-40B4-BE49-F238E27FC236}">
                <a16:creationId xmlns:a16="http://schemas.microsoft.com/office/drawing/2014/main" id="{ACE52B74-E949-D45D-6582-2F6FE459A9E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89138"/>
            <a:ext cx="8135937" cy="4249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Box 2">
            <a:extLst>
              <a:ext uri="{FF2B5EF4-FFF2-40B4-BE49-F238E27FC236}">
                <a16:creationId xmlns:a16="http://schemas.microsoft.com/office/drawing/2014/main" id="{243C0C6C-E4F9-FE09-2AB3-17282C82E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9800"/>
            <a:ext cx="5638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This powerpoint was kindly donated to</a:t>
            </a:r>
          </a:p>
          <a:p>
            <a:r>
              <a:rPr lang="en-GB" altLang="en-US" sz="180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3"/>
              </a:rPr>
              <a:t>www.worldofteaching.com</a:t>
            </a:r>
            <a:endParaRPr lang="en-GB" altLang="en-US" sz="1800">
              <a:solidFill>
                <a:srgbClr val="FFFFFF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en-GB" altLang="en-US" sz="1800">
              <a:solidFill>
                <a:srgbClr val="FFFFFF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en-GB" altLang="en-US" sz="1800">
              <a:solidFill>
                <a:srgbClr val="FFFFFF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GB" altLang="en-US" sz="180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  <a:hlinkClick r:id="rId3"/>
              </a:rPr>
              <a:t>http://www.worldofteaching.com</a:t>
            </a:r>
            <a:endParaRPr lang="en-GB" altLang="en-US" sz="1800">
              <a:solidFill>
                <a:srgbClr val="FFFFFF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n-GB" altLang="en-US" sz="180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  <p:transition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CEDFBFB-A3A0-5947-852E-9D7C215BF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</a:rPr>
              <a:t>DNA , The Genetic material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F3467FC-D7A2-325B-535F-070A055F5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713788" cy="4970462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The first direct evidence showing that the </a:t>
            </a:r>
            <a:r>
              <a:rPr lang="en-US" altLang="en-US">
                <a:solidFill>
                  <a:srgbClr val="FF0000"/>
                </a:solidFill>
              </a:rPr>
              <a:t>genetic material is DNA</a:t>
            </a:r>
            <a:r>
              <a:rPr lang="en-US" altLang="en-US">
                <a:solidFill>
                  <a:srgbClr val="FFFF00"/>
                </a:solidFill>
              </a:rPr>
              <a:t> rather than RNA or protein was published by </a:t>
            </a:r>
            <a:r>
              <a:rPr lang="en-US" altLang="en-US">
                <a:solidFill>
                  <a:srgbClr val="FF0000"/>
                </a:solidFill>
              </a:rPr>
              <a:t>O.T. Avery</a:t>
            </a:r>
            <a:r>
              <a:rPr lang="en-US" altLang="en-US">
                <a:solidFill>
                  <a:srgbClr val="FFFF00"/>
                </a:solidFill>
              </a:rPr>
              <a:t>, </a:t>
            </a:r>
            <a:r>
              <a:rPr lang="en-US" altLang="en-US">
                <a:solidFill>
                  <a:srgbClr val="FF0000"/>
                </a:solidFill>
              </a:rPr>
              <a:t>Macleod </a:t>
            </a:r>
            <a:r>
              <a:rPr lang="en-US" altLang="en-US">
                <a:solidFill>
                  <a:srgbClr val="FFFF00"/>
                </a:solidFill>
              </a:rPr>
              <a:t>and </a:t>
            </a:r>
            <a:r>
              <a:rPr lang="en-US" altLang="en-US">
                <a:solidFill>
                  <a:srgbClr val="FF0000"/>
                </a:solidFill>
              </a:rPr>
              <a:t>C.M. Mccarty </a:t>
            </a:r>
            <a:r>
              <a:rPr lang="en-US" altLang="en-US">
                <a:solidFill>
                  <a:srgbClr val="FFFF00"/>
                </a:solidFill>
              </a:rPr>
              <a:t>in 1944.</a:t>
            </a:r>
          </a:p>
          <a:p>
            <a:endParaRPr lang="en-US" altLang="en-US">
              <a:solidFill>
                <a:srgbClr val="FFFF00"/>
              </a:solidFill>
            </a:endParaRPr>
          </a:p>
          <a:p>
            <a:r>
              <a:rPr lang="en-US" altLang="en-US">
                <a:solidFill>
                  <a:srgbClr val="FFFF00"/>
                </a:solidFill>
              </a:rPr>
              <a:t>They demonstrated that the component of the cell responsible for the phenomenon of </a:t>
            </a:r>
            <a:r>
              <a:rPr lang="en-US" altLang="en-US">
                <a:solidFill>
                  <a:srgbClr val="FF0000"/>
                </a:solidFill>
              </a:rPr>
              <a:t>transformation</a:t>
            </a:r>
            <a:r>
              <a:rPr lang="en-US" altLang="en-US">
                <a:solidFill>
                  <a:srgbClr val="FFFF00"/>
                </a:solidFill>
              </a:rPr>
              <a:t> in the bacterium </a:t>
            </a:r>
            <a:r>
              <a:rPr lang="en-US" altLang="en-US" i="1">
                <a:solidFill>
                  <a:srgbClr val="FFFF00"/>
                </a:solidFill>
              </a:rPr>
              <a:t> </a:t>
            </a:r>
            <a:r>
              <a:rPr lang="en-US" altLang="en-US" i="1">
                <a:solidFill>
                  <a:srgbClr val="FF0000"/>
                </a:solidFill>
              </a:rPr>
              <a:t>Diplococcus pneumoniae</a:t>
            </a:r>
            <a:r>
              <a:rPr lang="en-US" altLang="en-US" i="1">
                <a:solidFill>
                  <a:srgbClr val="FFFF00"/>
                </a:solidFill>
              </a:rPr>
              <a:t> </a:t>
            </a:r>
            <a:r>
              <a:rPr lang="en-US" altLang="en-US">
                <a:solidFill>
                  <a:srgbClr val="FFFF00"/>
                </a:solidFill>
              </a:rPr>
              <a:t>is DNA.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A87E815-D0C4-7234-7A98-4878900C7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</a:rPr>
              <a:t>Griffith experiment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CCC64A1-6F59-1A33-146C-23485770D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69325" cy="497046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 altLang="en-US" sz="2600">
                <a:solidFill>
                  <a:srgbClr val="FFFF00"/>
                </a:solidFill>
              </a:rPr>
              <a:t>The phenomenon of transformation was first discovered by </a:t>
            </a:r>
            <a:r>
              <a:rPr lang="en-US" altLang="en-US" sz="2600">
                <a:solidFill>
                  <a:srgbClr val="FF0000"/>
                </a:solidFill>
              </a:rPr>
              <a:t>Frederick Griffith </a:t>
            </a:r>
            <a:r>
              <a:rPr lang="en-US" altLang="en-US" sz="2600">
                <a:solidFill>
                  <a:srgbClr val="FFFF00"/>
                </a:solidFill>
              </a:rPr>
              <a:t>in </a:t>
            </a:r>
            <a:r>
              <a:rPr lang="en-US" altLang="en-US" sz="2600">
                <a:solidFill>
                  <a:srgbClr val="FF0000"/>
                </a:solidFill>
              </a:rPr>
              <a:t>1928</a:t>
            </a:r>
            <a:r>
              <a:rPr lang="en-US" altLang="en-US" sz="2600">
                <a:solidFill>
                  <a:srgbClr val="FFFF00"/>
                </a:solidFill>
              </a:rPr>
              <a:t>. 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 altLang="en-US" sz="2600">
                <a:solidFill>
                  <a:srgbClr val="FF0000"/>
                </a:solidFill>
              </a:rPr>
              <a:t>Pneumococci</a:t>
            </a:r>
            <a:r>
              <a:rPr lang="en-US" altLang="en-US" sz="2600">
                <a:solidFill>
                  <a:srgbClr val="FFFF00"/>
                </a:solidFill>
              </a:rPr>
              <a:t>, like all other living organisms, exhibit </a:t>
            </a:r>
            <a:r>
              <a:rPr lang="en-US" altLang="en-US" sz="2600">
                <a:solidFill>
                  <a:srgbClr val="FF0000"/>
                </a:solidFill>
              </a:rPr>
              <a:t>genetic variability </a:t>
            </a:r>
            <a:r>
              <a:rPr lang="en-US" altLang="en-US" sz="2600">
                <a:solidFill>
                  <a:srgbClr val="FFFF00"/>
                </a:solidFill>
              </a:rPr>
              <a:t>that can be exhibit with different phenotype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 altLang="en-US" sz="2600">
                <a:solidFill>
                  <a:srgbClr val="FF0000"/>
                </a:solidFill>
              </a:rPr>
              <a:t>The two phenotypic </a:t>
            </a:r>
            <a:r>
              <a:rPr lang="en-US" altLang="en-US" sz="2600">
                <a:solidFill>
                  <a:srgbClr val="FFFF00"/>
                </a:solidFill>
              </a:rPr>
              <a:t>characteristic of importance in Griffith experiment were: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 altLang="en-US" sz="2600">
                <a:solidFill>
                  <a:srgbClr val="FFFF00"/>
                </a:solidFill>
              </a:rPr>
              <a:t>1. presence or absence of a surrounding </a:t>
            </a:r>
            <a:r>
              <a:rPr lang="en-US" altLang="en-US" sz="2600">
                <a:solidFill>
                  <a:srgbClr val="FF0000"/>
                </a:solidFill>
              </a:rPr>
              <a:t>polysaccharide capsule</a:t>
            </a:r>
            <a:r>
              <a:rPr lang="en-US" altLang="en-US" sz="2600">
                <a:solidFill>
                  <a:srgbClr val="FFFF00"/>
                </a:solidFill>
              </a:rPr>
              <a:t>, and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 altLang="en-US" sz="2600">
                <a:solidFill>
                  <a:srgbClr val="FFFF00"/>
                </a:solidFill>
              </a:rPr>
              <a:t>2. the type of capsule, that is, the specific molecular composition of the polysaccharide present in the capsules. </a:t>
            </a:r>
          </a:p>
          <a:p>
            <a:pPr>
              <a:lnSpc>
                <a:spcPct val="90000"/>
              </a:lnSpc>
            </a:pPr>
            <a:endParaRPr lang="en-US" altLang="en-US" sz="26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5251</Words>
  <Application>Microsoft Office PowerPoint</Application>
  <PresentationFormat>On-screen Show (4:3)</PresentationFormat>
  <Paragraphs>510</Paragraphs>
  <Slides>79</Slides>
  <Notes>79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Times New Roman</vt:lpstr>
      <vt:lpstr>Arial</vt:lpstr>
      <vt:lpstr>Times</vt:lpstr>
      <vt:lpstr>Wingdings</vt:lpstr>
      <vt:lpstr>Comic Sans MS</vt:lpstr>
      <vt:lpstr>Helvetica</vt:lpstr>
      <vt:lpstr>Georgia</vt:lpstr>
      <vt:lpstr>Calibri</vt:lpstr>
      <vt:lpstr>Default Design</vt:lpstr>
      <vt:lpstr>Microsoft Clip Gallery</vt:lpstr>
      <vt:lpstr>DNA – An overview</vt:lpstr>
      <vt:lpstr>PowerPoint Presentation</vt:lpstr>
      <vt:lpstr>PowerPoint Presentation</vt:lpstr>
      <vt:lpstr>PowerPoint Presentation</vt:lpstr>
      <vt:lpstr>GENE</vt:lpstr>
      <vt:lpstr>PowerPoint Presentation</vt:lpstr>
      <vt:lpstr>PowerPoint Presentation</vt:lpstr>
      <vt:lpstr>DNA , The Genetic material</vt:lpstr>
      <vt:lpstr>Griffith experiment</vt:lpstr>
      <vt:lpstr>PowerPoint Presentation</vt:lpstr>
      <vt:lpstr>PowerPoint Presentation</vt:lpstr>
      <vt:lpstr>PowerPoint Presentation</vt:lpstr>
      <vt:lpstr>PowerPoint Presentation</vt:lpstr>
      <vt:lpstr>Proof That the “Transforming Principle” is DNA  </vt:lpstr>
      <vt:lpstr>PowerPoint Presentation</vt:lpstr>
      <vt:lpstr>The Hershey – Chase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RNA as genetic material in small viruses </vt:lpstr>
      <vt:lpstr>PowerPoint Presentation</vt:lpstr>
      <vt:lpstr>DNA STRUCTURE</vt:lpstr>
      <vt:lpstr>PowerPoint Presentation</vt:lpstr>
      <vt:lpstr>PowerPoint Presentation</vt:lpstr>
      <vt:lpstr>PowerPoint Presentation</vt:lpstr>
      <vt:lpstr>The Watson and Crick DNA Double helix </vt:lpstr>
      <vt:lpstr>Chargaff’s rule</vt:lpstr>
      <vt:lpstr>PowerPoint Presentation</vt:lpstr>
      <vt:lpstr>X ray diffraction</vt:lpstr>
      <vt:lpstr>X-ray diffraction patterns of  DNA  – Rosalind Franklin and Maurice Wilkins  </vt:lpstr>
      <vt:lpstr>Double Helix</vt:lpstr>
      <vt:lpstr>PowerPoint Presentation</vt:lpstr>
      <vt:lpstr>PowerPoint Presentation</vt:lpstr>
      <vt:lpstr>PowerPoint Presentation</vt:lpstr>
      <vt:lpstr>PowerPoint Presentation</vt:lpstr>
      <vt:lpstr>Conformational Flexibility of DNA Molecule</vt:lpstr>
      <vt:lpstr>PowerPoint Presentation</vt:lpstr>
      <vt:lpstr>PowerPoint Presentation</vt:lpstr>
      <vt:lpstr>Did you know?</vt:lpstr>
      <vt:lpstr>Semiconservative Replication of DNA</vt:lpstr>
      <vt:lpstr>Semiconservative Replication of DNA</vt:lpstr>
      <vt:lpstr>PowerPoint Presentation</vt:lpstr>
      <vt:lpstr>PowerPoint Presentation</vt:lpstr>
      <vt:lpstr>The Meselson – Stahl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Cairn’s Experiment</vt:lpstr>
      <vt:lpstr>PowerPoint Presentation</vt:lpstr>
      <vt:lpstr>PowerPoint Presentation</vt:lpstr>
      <vt:lpstr>PowerPoint Presentation</vt:lpstr>
      <vt:lpstr>Unique origin and Bidirectional replication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Replication of 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“Replicating Apparatus” is complex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BIOLOGY</dc:title>
  <dc:creator>Martina Mijuskovic</dc:creator>
  <cp:lastModifiedBy>Nayan GRIFFITHS</cp:lastModifiedBy>
  <cp:revision>97</cp:revision>
  <dcterms:created xsi:type="dcterms:W3CDTF">2003-07-22T09:33:05Z</dcterms:created>
  <dcterms:modified xsi:type="dcterms:W3CDTF">2023-03-14T11:17:51Z</dcterms:modified>
</cp:coreProperties>
</file>