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0"/>
  </p:notesMasterIdLst>
  <p:sldIdLst>
    <p:sldId id="256" r:id="rId2"/>
    <p:sldId id="257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1" r:id="rId13"/>
    <p:sldId id="294" r:id="rId14"/>
    <p:sldId id="297" r:id="rId15"/>
    <p:sldId id="292" r:id="rId16"/>
    <p:sldId id="293" r:id="rId17"/>
    <p:sldId id="295" r:id="rId18"/>
    <p:sldId id="296" r:id="rId19"/>
    <p:sldId id="298" r:id="rId20"/>
    <p:sldId id="299" r:id="rId21"/>
    <p:sldId id="300" r:id="rId22"/>
    <p:sldId id="310" r:id="rId23"/>
    <p:sldId id="306" r:id="rId24"/>
    <p:sldId id="307" r:id="rId25"/>
    <p:sldId id="308" r:id="rId26"/>
    <p:sldId id="304" r:id="rId27"/>
    <p:sldId id="305" r:id="rId28"/>
    <p:sldId id="301" r:id="rId29"/>
    <p:sldId id="302" r:id="rId30"/>
    <p:sldId id="303" r:id="rId31"/>
    <p:sldId id="327" r:id="rId32"/>
    <p:sldId id="309" r:id="rId33"/>
    <p:sldId id="328" r:id="rId34"/>
    <p:sldId id="311" r:id="rId35"/>
    <p:sldId id="324" r:id="rId36"/>
    <p:sldId id="325" r:id="rId37"/>
    <p:sldId id="316" r:id="rId38"/>
    <p:sldId id="326" r:id="rId39"/>
    <p:sldId id="321" r:id="rId40"/>
    <p:sldId id="313" r:id="rId41"/>
    <p:sldId id="314" r:id="rId42"/>
    <p:sldId id="322" r:id="rId43"/>
    <p:sldId id="323" r:id="rId44"/>
    <p:sldId id="315" r:id="rId45"/>
    <p:sldId id="329" r:id="rId46"/>
    <p:sldId id="330" r:id="rId47"/>
    <p:sldId id="331" r:id="rId48"/>
    <p:sldId id="332" r:id="rId49"/>
    <p:sldId id="338" r:id="rId50"/>
    <p:sldId id="339" r:id="rId51"/>
    <p:sldId id="333" r:id="rId52"/>
    <p:sldId id="334" r:id="rId53"/>
    <p:sldId id="335" r:id="rId54"/>
    <p:sldId id="336" r:id="rId55"/>
    <p:sldId id="337" r:id="rId56"/>
    <p:sldId id="340" r:id="rId57"/>
    <p:sldId id="341" r:id="rId58"/>
    <p:sldId id="290" r:id="rId59"/>
    <p:sldId id="342" r:id="rId60"/>
    <p:sldId id="343" r:id="rId61"/>
    <p:sldId id="344" r:id="rId62"/>
    <p:sldId id="345" r:id="rId63"/>
    <p:sldId id="347" r:id="rId64"/>
    <p:sldId id="348" r:id="rId65"/>
    <p:sldId id="346" r:id="rId66"/>
    <p:sldId id="349" r:id="rId67"/>
    <p:sldId id="350" r:id="rId68"/>
    <p:sldId id="351" r:id="rId69"/>
    <p:sldId id="352" r:id="rId70"/>
    <p:sldId id="353" r:id="rId71"/>
    <p:sldId id="355" r:id="rId72"/>
    <p:sldId id="356" r:id="rId73"/>
    <p:sldId id="357" r:id="rId74"/>
    <p:sldId id="354" r:id="rId75"/>
    <p:sldId id="358" r:id="rId76"/>
    <p:sldId id="359" r:id="rId77"/>
    <p:sldId id="360" r:id="rId78"/>
    <p:sldId id="361" r:id="rId79"/>
    <p:sldId id="362" r:id="rId80"/>
    <p:sldId id="363" r:id="rId81"/>
    <p:sldId id="368" r:id="rId82"/>
    <p:sldId id="401" r:id="rId83"/>
    <p:sldId id="369" r:id="rId84"/>
    <p:sldId id="364" r:id="rId85"/>
    <p:sldId id="366" r:id="rId86"/>
    <p:sldId id="367" r:id="rId87"/>
    <p:sldId id="370" r:id="rId88"/>
    <p:sldId id="371" r:id="rId89"/>
    <p:sldId id="372" r:id="rId90"/>
    <p:sldId id="373" r:id="rId91"/>
    <p:sldId id="374" r:id="rId92"/>
    <p:sldId id="388" r:id="rId93"/>
    <p:sldId id="389" r:id="rId94"/>
    <p:sldId id="390" r:id="rId95"/>
    <p:sldId id="376" r:id="rId96"/>
    <p:sldId id="377" r:id="rId97"/>
    <p:sldId id="379" r:id="rId98"/>
    <p:sldId id="384" r:id="rId99"/>
    <p:sldId id="380" r:id="rId100"/>
    <p:sldId id="381" r:id="rId101"/>
    <p:sldId id="382" r:id="rId102"/>
    <p:sldId id="383" r:id="rId103"/>
    <p:sldId id="395" r:id="rId104"/>
    <p:sldId id="385" r:id="rId105"/>
    <p:sldId id="386" r:id="rId106"/>
    <p:sldId id="391" r:id="rId107"/>
    <p:sldId id="393" r:id="rId108"/>
    <p:sldId id="394" r:id="rId109"/>
    <p:sldId id="392" r:id="rId110"/>
    <p:sldId id="396" r:id="rId111"/>
    <p:sldId id="412" r:id="rId112"/>
    <p:sldId id="413" r:id="rId113"/>
    <p:sldId id="414" r:id="rId114"/>
    <p:sldId id="418" r:id="rId115"/>
    <p:sldId id="415" r:id="rId116"/>
    <p:sldId id="397" r:id="rId117"/>
    <p:sldId id="417" r:id="rId118"/>
    <p:sldId id="420" r:id="rId119"/>
    <p:sldId id="400" r:id="rId120"/>
    <p:sldId id="402" r:id="rId121"/>
    <p:sldId id="407" r:id="rId122"/>
    <p:sldId id="419" r:id="rId123"/>
    <p:sldId id="408" r:id="rId124"/>
    <p:sldId id="409" r:id="rId125"/>
    <p:sldId id="410" r:id="rId126"/>
    <p:sldId id="403" r:id="rId127"/>
    <p:sldId id="404" r:id="rId128"/>
    <p:sldId id="421" r:id="rId1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CC3300"/>
    <a:srgbClr val="FF9900"/>
    <a:srgbClr val="006600"/>
    <a:srgbClr val="9806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37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3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44BF2EA2-1858-246A-3600-BDF407CC684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6406DDC7-5BE0-5A2C-6AC7-BE36D16F279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99684" name="Rectangle 4">
            <a:extLst>
              <a:ext uri="{FF2B5EF4-FFF2-40B4-BE49-F238E27FC236}">
                <a16:creationId xmlns:a16="http://schemas.microsoft.com/office/drawing/2014/main" id="{D8253ED4-CCE9-9758-CD57-D1D74259CD79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9685" name="Rectangle 5">
            <a:extLst>
              <a:ext uri="{FF2B5EF4-FFF2-40B4-BE49-F238E27FC236}">
                <a16:creationId xmlns:a16="http://schemas.microsoft.com/office/drawing/2014/main" id="{C5E8A229-C2DA-3FEC-AFD9-BD17ADE0DA9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99686" name="Rectangle 6">
            <a:extLst>
              <a:ext uri="{FF2B5EF4-FFF2-40B4-BE49-F238E27FC236}">
                <a16:creationId xmlns:a16="http://schemas.microsoft.com/office/drawing/2014/main" id="{71AC4ADF-DE5D-6B9A-E038-EDD6350517A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99687" name="Rectangle 7">
            <a:extLst>
              <a:ext uri="{FF2B5EF4-FFF2-40B4-BE49-F238E27FC236}">
                <a16:creationId xmlns:a16="http://schemas.microsoft.com/office/drawing/2014/main" id="{E4E2A282-E1CD-DC55-9367-1B6AEE8108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fld id="{5F30376A-2540-4184-BDD4-3F8D05BAA79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938C329-C7CD-0650-5804-2913C129AE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BFE8C1-EE5A-4C63-843E-71D98DBD7C80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200706" name="Rectangle 2">
            <a:extLst>
              <a:ext uri="{FF2B5EF4-FFF2-40B4-BE49-F238E27FC236}">
                <a16:creationId xmlns:a16="http://schemas.microsoft.com/office/drawing/2014/main" id="{534F35B4-B8FB-24EF-AD3A-9802E371395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>
            <a:extLst>
              <a:ext uri="{FF2B5EF4-FFF2-40B4-BE49-F238E27FC236}">
                <a16:creationId xmlns:a16="http://schemas.microsoft.com/office/drawing/2014/main" id="{A7071E8C-3888-2483-AFBD-D76DD39722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95B1F6E-11F6-EEE3-3763-D44E7A481F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F1D8F9-2705-4F9C-A225-92722DC1F499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209922" name="Rectangle 2">
            <a:extLst>
              <a:ext uri="{FF2B5EF4-FFF2-40B4-BE49-F238E27FC236}">
                <a16:creationId xmlns:a16="http://schemas.microsoft.com/office/drawing/2014/main" id="{88B32E63-49E6-2C5A-9C50-F3CDCD89227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B8500B71-9A38-FDEC-1C1F-53407E3CFC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D37387B-6491-87EF-B248-0CF95002DC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BE7042-C92F-40C6-BC54-B365A9BEE7B8}" type="slidenum">
              <a:rPr lang="en-GB" altLang="en-US"/>
              <a:pPr/>
              <a:t>100</a:t>
            </a:fld>
            <a:endParaRPr lang="en-GB" altLang="en-US"/>
          </a:p>
        </p:txBody>
      </p:sp>
      <p:sp>
        <p:nvSpPr>
          <p:cNvPr id="302082" name="Rectangle 2">
            <a:extLst>
              <a:ext uri="{FF2B5EF4-FFF2-40B4-BE49-F238E27FC236}">
                <a16:creationId xmlns:a16="http://schemas.microsoft.com/office/drawing/2014/main" id="{5B3FA5C9-4FF6-CFF5-E144-4A80F1569E7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>
            <a:extLst>
              <a:ext uri="{FF2B5EF4-FFF2-40B4-BE49-F238E27FC236}">
                <a16:creationId xmlns:a16="http://schemas.microsoft.com/office/drawing/2014/main" id="{0E660C46-67AB-8019-C80C-A562C95733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A79751B-5F9D-E1E0-45F9-42B097CD62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2FD85E-7C46-4381-B5A6-BBCB83BDCD78}" type="slidenum">
              <a:rPr lang="en-GB" altLang="en-US"/>
              <a:pPr/>
              <a:t>101</a:t>
            </a:fld>
            <a:endParaRPr lang="en-GB" altLang="en-US"/>
          </a:p>
        </p:txBody>
      </p:sp>
      <p:sp>
        <p:nvSpPr>
          <p:cNvPr id="303106" name="Rectangle 2">
            <a:extLst>
              <a:ext uri="{FF2B5EF4-FFF2-40B4-BE49-F238E27FC236}">
                <a16:creationId xmlns:a16="http://schemas.microsoft.com/office/drawing/2014/main" id="{2AE12ADE-F79D-C7EE-6D9A-4F0BC7E5C94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>
            <a:extLst>
              <a:ext uri="{FF2B5EF4-FFF2-40B4-BE49-F238E27FC236}">
                <a16:creationId xmlns:a16="http://schemas.microsoft.com/office/drawing/2014/main" id="{D222EAFE-2E3F-7AA5-5982-13E7283E90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3E218D1-FE51-78AF-E143-97A8276B87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3DC057-9612-4DAA-ACCC-FEBDC3FC7978}" type="slidenum">
              <a:rPr lang="en-GB" altLang="en-US"/>
              <a:pPr/>
              <a:t>102</a:t>
            </a:fld>
            <a:endParaRPr lang="en-GB" altLang="en-US"/>
          </a:p>
        </p:txBody>
      </p:sp>
      <p:sp>
        <p:nvSpPr>
          <p:cNvPr id="304130" name="Rectangle 2">
            <a:extLst>
              <a:ext uri="{FF2B5EF4-FFF2-40B4-BE49-F238E27FC236}">
                <a16:creationId xmlns:a16="http://schemas.microsoft.com/office/drawing/2014/main" id="{3DA39F55-116D-56D9-46C4-978F6A6470A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>
            <a:extLst>
              <a:ext uri="{FF2B5EF4-FFF2-40B4-BE49-F238E27FC236}">
                <a16:creationId xmlns:a16="http://schemas.microsoft.com/office/drawing/2014/main" id="{94B8C1EF-1D07-A5CF-5EE5-DC94B96324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E74CE52-FF2E-A2EA-0031-D2FC8970B0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8C723F-F69E-4913-8D07-414185BEB24A}" type="slidenum">
              <a:rPr lang="en-GB" altLang="en-US"/>
              <a:pPr/>
              <a:t>103</a:t>
            </a:fld>
            <a:endParaRPr lang="en-GB" altLang="en-US"/>
          </a:p>
        </p:txBody>
      </p:sp>
      <p:sp>
        <p:nvSpPr>
          <p:cNvPr id="305154" name="Rectangle 2">
            <a:extLst>
              <a:ext uri="{FF2B5EF4-FFF2-40B4-BE49-F238E27FC236}">
                <a16:creationId xmlns:a16="http://schemas.microsoft.com/office/drawing/2014/main" id="{95A14372-41FA-B292-8D8D-A845F94E0AA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>
            <a:extLst>
              <a:ext uri="{FF2B5EF4-FFF2-40B4-BE49-F238E27FC236}">
                <a16:creationId xmlns:a16="http://schemas.microsoft.com/office/drawing/2014/main" id="{8727ADEC-C05D-4B1C-ED4A-3506C3FA0A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6FE71FD-9A6A-B8DE-B43F-42007CFD1C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28F609-2A97-4B20-81C8-593C20F1802F}" type="slidenum">
              <a:rPr lang="en-GB" altLang="en-US"/>
              <a:pPr/>
              <a:t>104</a:t>
            </a:fld>
            <a:endParaRPr lang="en-GB" altLang="en-US"/>
          </a:p>
        </p:txBody>
      </p:sp>
      <p:sp>
        <p:nvSpPr>
          <p:cNvPr id="306178" name="Rectangle 2">
            <a:extLst>
              <a:ext uri="{FF2B5EF4-FFF2-40B4-BE49-F238E27FC236}">
                <a16:creationId xmlns:a16="http://schemas.microsoft.com/office/drawing/2014/main" id="{4F99330C-4F77-4B97-0C4F-2E7A2C23C57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>
            <a:extLst>
              <a:ext uri="{FF2B5EF4-FFF2-40B4-BE49-F238E27FC236}">
                <a16:creationId xmlns:a16="http://schemas.microsoft.com/office/drawing/2014/main" id="{5ACCA90E-2F5F-9AFB-7EB4-72DC0A9B8F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D063AA1-CC80-3417-927B-F9D5A06B3A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F80EE-4682-4F50-9799-CF8276E9786F}" type="slidenum">
              <a:rPr lang="en-GB" altLang="en-US"/>
              <a:pPr/>
              <a:t>105</a:t>
            </a:fld>
            <a:endParaRPr lang="en-GB" altLang="en-US"/>
          </a:p>
        </p:txBody>
      </p:sp>
      <p:sp>
        <p:nvSpPr>
          <p:cNvPr id="307202" name="Rectangle 2">
            <a:extLst>
              <a:ext uri="{FF2B5EF4-FFF2-40B4-BE49-F238E27FC236}">
                <a16:creationId xmlns:a16="http://schemas.microsoft.com/office/drawing/2014/main" id="{C2C65EAB-9179-08F5-0DFE-78431C5F9CC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>
            <a:extLst>
              <a:ext uri="{FF2B5EF4-FFF2-40B4-BE49-F238E27FC236}">
                <a16:creationId xmlns:a16="http://schemas.microsoft.com/office/drawing/2014/main" id="{EE76954F-3FA8-446B-BAB4-101A421226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747F5B2-7AB3-FE71-2071-3E7F8179CF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984FA1-3683-438E-83B7-F4F39219EF62}" type="slidenum">
              <a:rPr lang="en-GB" altLang="en-US"/>
              <a:pPr/>
              <a:t>106</a:t>
            </a:fld>
            <a:endParaRPr lang="en-GB" altLang="en-US"/>
          </a:p>
        </p:txBody>
      </p:sp>
      <p:sp>
        <p:nvSpPr>
          <p:cNvPr id="308226" name="Rectangle 2">
            <a:extLst>
              <a:ext uri="{FF2B5EF4-FFF2-40B4-BE49-F238E27FC236}">
                <a16:creationId xmlns:a16="http://schemas.microsoft.com/office/drawing/2014/main" id="{03EDD481-2E8E-E2D9-D819-EC3CD969AEC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>
            <a:extLst>
              <a:ext uri="{FF2B5EF4-FFF2-40B4-BE49-F238E27FC236}">
                <a16:creationId xmlns:a16="http://schemas.microsoft.com/office/drawing/2014/main" id="{AF722E8E-2AA3-42A0-81AF-6EE3BA2E7D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BD76B93-FE27-15B2-8498-832EA0A8AD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42E639-FD52-4D70-B1BF-0746AB1D7D51}" type="slidenum">
              <a:rPr lang="en-GB" altLang="en-US"/>
              <a:pPr/>
              <a:t>107</a:t>
            </a:fld>
            <a:endParaRPr lang="en-GB" altLang="en-US"/>
          </a:p>
        </p:txBody>
      </p:sp>
      <p:sp>
        <p:nvSpPr>
          <p:cNvPr id="309250" name="Rectangle 2">
            <a:extLst>
              <a:ext uri="{FF2B5EF4-FFF2-40B4-BE49-F238E27FC236}">
                <a16:creationId xmlns:a16="http://schemas.microsoft.com/office/drawing/2014/main" id="{7E38F131-C499-40E3-D5E2-8FC7C4DEE9F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>
            <a:extLst>
              <a:ext uri="{FF2B5EF4-FFF2-40B4-BE49-F238E27FC236}">
                <a16:creationId xmlns:a16="http://schemas.microsoft.com/office/drawing/2014/main" id="{BC07BE99-DCAF-B9BB-E296-645D1962F9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94FD896-848E-4FA3-53DA-081153C5B3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74A3C5-7F53-411F-A878-5FB4668DEC63}" type="slidenum">
              <a:rPr lang="en-GB" altLang="en-US"/>
              <a:pPr/>
              <a:t>108</a:t>
            </a:fld>
            <a:endParaRPr lang="en-GB" altLang="en-US"/>
          </a:p>
        </p:txBody>
      </p:sp>
      <p:sp>
        <p:nvSpPr>
          <p:cNvPr id="310274" name="Rectangle 2">
            <a:extLst>
              <a:ext uri="{FF2B5EF4-FFF2-40B4-BE49-F238E27FC236}">
                <a16:creationId xmlns:a16="http://schemas.microsoft.com/office/drawing/2014/main" id="{0ABA9DFB-D91C-AA05-6093-84260BAC463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>
            <a:extLst>
              <a:ext uri="{FF2B5EF4-FFF2-40B4-BE49-F238E27FC236}">
                <a16:creationId xmlns:a16="http://schemas.microsoft.com/office/drawing/2014/main" id="{95E623C4-778A-863B-9A86-D64013D622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F306E62-1216-CC3E-092C-988391C24C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2328A8-1BDF-4A1F-8393-A86BA2FFD1AF}" type="slidenum">
              <a:rPr lang="en-GB" altLang="en-US"/>
              <a:pPr/>
              <a:t>109</a:t>
            </a:fld>
            <a:endParaRPr lang="en-GB" altLang="en-US"/>
          </a:p>
        </p:txBody>
      </p:sp>
      <p:sp>
        <p:nvSpPr>
          <p:cNvPr id="311298" name="Rectangle 2">
            <a:extLst>
              <a:ext uri="{FF2B5EF4-FFF2-40B4-BE49-F238E27FC236}">
                <a16:creationId xmlns:a16="http://schemas.microsoft.com/office/drawing/2014/main" id="{4FF397D7-919D-0803-5B41-34AA9DD84C4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>
            <a:extLst>
              <a:ext uri="{FF2B5EF4-FFF2-40B4-BE49-F238E27FC236}">
                <a16:creationId xmlns:a16="http://schemas.microsoft.com/office/drawing/2014/main" id="{23E99FBF-93A8-C192-B0DF-90BCD90B2E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ECF34A6-7FDC-99C0-2E9A-77AB7E5270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415ED2-89A4-4F93-921E-623D6ED3A05B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210946" name="Rectangle 2">
            <a:extLst>
              <a:ext uri="{FF2B5EF4-FFF2-40B4-BE49-F238E27FC236}">
                <a16:creationId xmlns:a16="http://schemas.microsoft.com/office/drawing/2014/main" id="{E203035F-4B26-F7A4-BFCD-41D7E70E12E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>
            <a:extLst>
              <a:ext uri="{FF2B5EF4-FFF2-40B4-BE49-F238E27FC236}">
                <a16:creationId xmlns:a16="http://schemas.microsoft.com/office/drawing/2014/main" id="{F122F0EA-ACC2-C71C-048D-EC8FAE6C75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B57426D-EE56-5E40-2823-F630FDF132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64D206-092A-4B5D-8198-9E85691844E2}" type="slidenum">
              <a:rPr lang="en-GB" altLang="en-US"/>
              <a:pPr/>
              <a:t>110</a:t>
            </a:fld>
            <a:endParaRPr lang="en-GB" altLang="en-US"/>
          </a:p>
        </p:txBody>
      </p:sp>
      <p:sp>
        <p:nvSpPr>
          <p:cNvPr id="312322" name="Rectangle 2">
            <a:extLst>
              <a:ext uri="{FF2B5EF4-FFF2-40B4-BE49-F238E27FC236}">
                <a16:creationId xmlns:a16="http://schemas.microsoft.com/office/drawing/2014/main" id="{9381367C-AEAD-9FE6-649B-FFEC66470AF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>
            <a:extLst>
              <a:ext uri="{FF2B5EF4-FFF2-40B4-BE49-F238E27FC236}">
                <a16:creationId xmlns:a16="http://schemas.microsoft.com/office/drawing/2014/main" id="{ACA422DA-CA44-C6F1-6F9C-3647C46D02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F7D4B06-E67F-A91E-F3EA-95AD4CDE11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573167-834D-4649-B17F-1EFD89396268}" type="slidenum">
              <a:rPr lang="en-GB" altLang="en-US"/>
              <a:pPr/>
              <a:t>111</a:t>
            </a:fld>
            <a:endParaRPr lang="en-GB" altLang="en-US"/>
          </a:p>
        </p:txBody>
      </p:sp>
      <p:sp>
        <p:nvSpPr>
          <p:cNvPr id="313346" name="Rectangle 2">
            <a:extLst>
              <a:ext uri="{FF2B5EF4-FFF2-40B4-BE49-F238E27FC236}">
                <a16:creationId xmlns:a16="http://schemas.microsoft.com/office/drawing/2014/main" id="{7F6BBC8B-5164-FE7B-A020-F13DAF75F96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>
            <a:extLst>
              <a:ext uri="{FF2B5EF4-FFF2-40B4-BE49-F238E27FC236}">
                <a16:creationId xmlns:a16="http://schemas.microsoft.com/office/drawing/2014/main" id="{07E977B9-232B-05D8-1672-B8EBFE7C25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95DB443-E6F2-FD75-4052-EC48914DE5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2A46CB-C181-4D39-A5E0-4CC7CD00198C}" type="slidenum">
              <a:rPr lang="en-GB" altLang="en-US"/>
              <a:pPr/>
              <a:t>128</a:t>
            </a:fld>
            <a:endParaRPr lang="en-GB" altLang="en-US"/>
          </a:p>
        </p:txBody>
      </p:sp>
      <p:sp>
        <p:nvSpPr>
          <p:cNvPr id="315394" name="Rectangle 2">
            <a:extLst>
              <a:ext uri="{FF2B5EF4-FFF2-40B4-BE49-F238E27FC236}">
                <a16:creationId xmlns:a16="http://schemas.microsoft.com/office/drawing/2014/main" id="{7CD8E115-FC62-4D2F-E233-D9BFB3478AF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15395" name="Rectangle 3">
            <a:extLst>
              <a:ext uri="{FF2B5EF4-FFF2-40B4-BE49-F238E27FC236}">
                <a16:creationId xmlns:a16="http://schemas.microsoft.com/office/drawing/2014/main" id="{A0373528-7B1F-A573-6786-37255F20A8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A151FB2-98E7-0EB2-ED44-EAD9D57FA0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EBA379-DD4E-4EA6-B781-5D43E8E63777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211970" name="Rectangle 2">
            <a:extLst>
              <a:ext uri="{FF2B5EF4-FFF2-40B4-BE49-F238E27FC236}">
                <a16:creationId xmlns:a16="http://schemas.microsoft.com/office/drawing/2014/main" id="{8689C433-811C-400D-1875-A329156CC76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>
            <a:extLst>
              <a:ext uri="{FF2B5EF4-FFF2-40B4-BE49-F238E27FC236}">
                <a16:creationId xmlns:a16="http://schemas.microsoft.com/office/drawing/2014/main" id="{BD3A0FE4-20D0-5160-8E38-C30A24087E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53CEB1E-6B35-A9CC-95B1-E0DE41EE62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F1D5AD-D5B7-4C50-AF77-EBCED88E3DC4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212994" name="Rectangle 2">
            <a:extLst>
              <a:ext uri="{FF2B5EF4-FFF2-40B4-BE49-F238E27FC236}">
                <a16:creationId xmlns:a16="http://schemas.microsoft.com/office/drawing/2014/main" id="{2390E634-65AF-152B-F264-F006A784C23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>
            <a:extLst>
              <a:ext uri="{FF2B5EF4-FFF2-40B4-BE49-F238E27FC236}">
                <a16:creationId xmlns:a16="http://schemas.microsoft.com/office/drawing/2014/main" id="{B50CC81E-B85C-D918-1ED2-7E7FB81979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A161588-DFD6-2FD5-9FFB-3A97055389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756F19-6D89-476E-B4E3-C2762450C92A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214018" name="Rectangle 2">
            <a:extLst>
              <a:ext uri="{FF2B5EF4-FFF2-40B4-BE49-F238E27FC236}">
                <a16:creationId xmlns:a16="http://schemas.microsoft.com/office/drawing/2014/main" id="{6CE97BE5-E0EF-CF10-89A2-1BA651D301D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>
            <a:extLst>
              <a:ext uri="{FF2B5EF4-FFF2-40B4-BE49-F238E27FC236}">
                <a16:creationId xmlns:a16="http://schemas.microsoft.com/office/drawing/2014/main" id="{198DCF9C-A25B-F2EC-F7E0-10D9FEA2F5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0C0F9C9-F007-FB08-3407-75C2C6E1F4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BA5EA0-10F1-4B82-9641-3BA780897DF8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215042" name="Rectangle 2">
            <a:extLst>
              <a:ext uri="{FF2B5EF4-FFF2-40B4-BE49-F238E27FC236}">
                <a16:creationId xmlns:a16="http://schemas.microsoft.com/office/drawing/2014/main" id="{1CF9842C-79CB-E559-8A5F-F1D94A558CE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>
            <a:extLst>
              <a:ext uri="{FF2B5EF4-FFF2-40B4-BE49-F238E27FC236}">
                <a16:creationId xmlns:a16="http://schemas.microsoft.com/office/drawing/2014/main" id="{FDCB18E3-2441-EDB8-E802-B14F314242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A7EDE78-49BA-D1E7-E96C-F134996939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0D7DEE-09C8-4639-A2B6-7AE8A40C92BF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216066" name="Rectangle 2">
            <a:extLst>
              <a:ext uri="{FF2B5EF4-FFF2-40B4-BE49-F238E27FC236}">
                <a16:creationId xmlns:a16="http://schemas.microsoft.com/office/drawing/2014/main" id="{7DD040AC-BB83-C9EB-D362-CD34AA8602A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id="{7FF34B65-C8E2-283B-08F7-70ED7269B6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776366E-4B0A-C866-72CB-8BBE81067B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AF81F3-010E-4095-BDFA-451782639BB0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217090" name="Rectangle 2">
            <a:extLst>
              <a:ext uri="{FF2B5EF4-FFF2-40B4-BE49-F238E27FC236}">
                <a16:creationId xmlns:a16="http://schemas.microsoft.com/office/drawing/2014/main" id="{8004D53A-8DEB-2D18-7BBD-9AA0CB9F4A3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>
            <a:extLst>
              <a:ext uri="{FF2B5EF4-FFF2-40B4-BE49-F238E27FC236}">
                <a16:creationId xmlns:a16="http://schemas.microsoft.com/office/drawing/2014/main" id="{67556B45-2985-07D8-9640-C81297B0D9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54C3F3A-DF9A-3A34-3635-4B2945BA65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69EAC-6617-48CA-A3EC-197C7B869EF3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218114" name="Rectangle 2">
            <a:extLst>
              <a:ext uri="{FF2B5EF4-FFF2-40B4-BE49-F238E27FC236}">
                <a16:creationId xmlns:a16="http://schemas.microsoft.com/office/drawing/2014/main" id="{AA5F8186-D3B7-2620-A7D9-2B3CEBC22BF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30F823FD-0C91-A459-F789-9DB0951AEC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84763E6-10E6-272D-32D6-2ABA94FBB7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0C7F7E-E8B8-4DA1-AB92-BCDD08963AAF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219138" name="Rectangle 2">
            <a:extLst>
              <a:ext uri="{FF2B5EF4-FFF2-40B4-BE49-F238E27FC236}">
                <a16:creationId xmlns:a16="http://schemas.microsoft.com/office/drawing/2014/main" id="{BC75A53C-6F69-A281-09CB-61B4C7930E2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>
            <a:extLst>
              <a:ext uri="{FF2B5EF4-FFF2-40B4-BE49-F238E27FC236}">
                <a16:creationId xmlns:a16="http://schemas.microsoft.com/office/drawing/2014/main" id="{F3906063-1ABB-92BC-E333-EC868DFDC2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C51DDD5-D21F-127F-6298-143D6464E6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93FDC1-E09E-4E7E-817F-574A1C7BA10E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201730" name="Rectangle 2">
            <a:extLst>
              <a:ext uri="{FF2B5EF4-FFF2-40B4-BE49-F238E27FC236}">
                <a16:creationId xmlns:a16="http://schemas.microsoft.com/office/drawing/2014/main" id="{E61ACEC5-D0A1-078E-4F05-66420F74B81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>
            <a:extLst>
              <a:ext uri="{FF2B5EF4-FFF2-40B4-BE49-F238E27FC236}">
                <a16:creationId xmlns:a16="http://schemas.microsoft.com/office/drawing/2014/main" id="{891D9317-3DDE-D2B3-861F-70739AAA63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E06736B-583F-4AE5-24B6-206A93D42F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99B785-DA2B-49F7-91DD-9E006D96A258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220162" name="Rectangle 2">
            <a:extLst>
              <a:ext uri="{FF2B5EF4-FFF2-40B4-BE49-F238E27FC236}">
                <a16:creationId xmlns:a16="http://schemas.microsoft.com/office/drawing/2014/main" id="{2DC369EE-FF78-DFF5-B7A9-F9AFF02D0BE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>
            <a:extLst>
              <a:ext uri="{FF2B5EF4-FFF2-40B4-BE49-F238E27FC236}">
                <a16:creationId xmlns:a16="http://schemas.microsoft.com/office/drawing/2014/main" id="{E0192435-8CE5-FA0E-6629-A16231958F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8BD81A3-4E51-3163-8CF8-14D1459CC6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5D1FBB-3AC3-46AD-85A4-45E4442400E7}" type="slidenum">
              <a:rPr lang="en-GB" altLang="en-US"/>
              <a:pPr/>
              <a:t>21</a:t>
            </a:fld>
            <a:endParaRPr lang="en-GB" altLang="en-US"/>
          </a:p>
        </p:txBody>
      </p:sp>
      <p:sp>
        <p:nvSpPr>
          <p:cNvPr id="221186" name="Rectangle 2">
            <a:extLst>
              <a:ext uri="{FF2B5EF4-FFF2-40B4-BE49-F238E27FC236}">
                <a16:creationId xmlns:a16="http://schemas.microsoft.com/office/drawing/2014/main" id="{E0B76547-4036-E4EF-F99D-51C79195C13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>
            <a:extLst>
              <a:ext uri="{FF2B5EF4-FFF2-40B4-BE49-F238E27FC236}">
                <a16:creationId xmlns:a16="http://schemas.microsoft.com/office/drawing/2014/main" id="{E5B35D54-AADE-28F5-2755-FC265C917A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76CE611-6014-37D1-62A2-F605DDC0DB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EADDB9-DF23-453D-ADC4-B66906A6FC75}" type="slidenum">
              <a:rPr lang="en-GB" altLang="en-US"/>
              <a:pPr/>
              <a:t>22</a:t>
            </a:fld>
            <a:endParaRPr lang="en-GB" altLang="en-US"/>
          </a:p>
        </p:txBody>
      </p:sp>
      <p:sp>
        <p:nvSpPr>
          <p:cNvPr id="222210" name="Rectangle 2">
            <a:extLst>
              <a:ext uri="{FF2B5EF4-FFF2-40B4-BE49-F238E27FC236}">
                <a16:creationId xmlns:a16="http://schemas.microsoft.com/office/drawing/2014/main" id="{9675C1D0-4915-4F22-805F-671D39CD5E5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>
            <a:extLst>
              <a:ext uri="{FF2B5EF4-FFF2-40B4-BE49-F238E27FC236}">
                <a16:creationId xmlns:a16="http://schemas.microsoft.com/office/drawing/2014/main" id="{9D355ABB-D16A-3947-C0EE-8115D29820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D75A3ED-0785-217B-3A29-3E7A405E8E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477E02-EF94-4F41-8B64-7B21524A03D7}" type="slidenum">
              <a:rPr lang="en-GB" altLang="en-US"/>
              <a:pPr/>
              <a:t>23</a:t>
            </a:fld>
            <a:endParaRPr lang="en-GB" altLang="en-US"/>
          </a:p>
        </p:txBody>
      </p:sp>
      <p:sp>
        <p:nvSpPr>
          <p:cNvPr id="223234" name="Rectangle 2">
            <a:extLst>
              <a:ext uri="{FF2B5EF4-FFF2-40B4-BE49-F238E27FC236}">
                <a16:creationId xmlns:a16="http://schemas.microsoft.com/office/drawing/2014/main" id="{4A1D106A-6EFB-CAED-437A-05BF22476A2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>
            <a:extLst>
              <a:ext uri="{FF2B5EF4-FFF2-40B4-BE49-F238E27FC236}">
                <a16:creationId xmlns:a16="http://schemas.microsoft.com/office/drawing/2014/main" id="{2923B338-65B4-8077-89DC-9D5037D596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5A8CF9D-F105-697E-1DB4-687DBA16BF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509E16-7F14-4CC5-8BD8-D59B6DC4E38F}" type="slidenum">
              <a:rPr lang="en-GB" altLang="en-US"/>
              <a:pPr/>
              <a:t>24</a:t>
            </a:fld>
            <a:endParaRPr lang="en-GB" altLang="en-US"/>
          </a:p>
        </p:txBody>
      </p:sp>
      <p:sp>
        <p:nvSpPr>
          <p:cNvPr id="224258" name="Rectangle 2">
            <a:extLst>
              <a:ext uri="{FF2B5EF4-FFF2-40B4-BE49-F238E27FC236}">
                <a16:creationId xmlns:a16="http://schemas.microsoft.com/office/drawing/2014/main" id="{7E9536B0-F7B0-965B-5F44-30C6572CD0F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>
            <a:extLst>
              <a:ext uri="{FF2B5EF4-FFF2-40B4-BE49-F238E27FC236}">
                <a16:creationId xmlns:a16="http://schemas.microsoft.com/office/drawing/2014/main" id="{097B4CA5-7E58-547D-E153-E0E258E2AA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59E83EA-97EA-F6EC-D957-8175F61B3A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979EF6-B2EB-4D01-B7BA-0C9A92F450B4}" type="slidenum">
              <a:rPr lang="en-GB" altLang="en-US"/>
              <a:pPr/>
              <a:t>25</a:t>
            </a:fld>
            <a:endParaRPr lang="en-GB" altLang="en-US"/>
          </a:p>
        </p:txBody>
      </p:sp>
      <p:sp>
        <p:nvSpPr>
          <p:cNvPr id="225282" name="Rectangle 2">
            <a:extLst>
              <a:ext uri="{FF2B5EF4-FFF2-40B4-BE49-F238E27FC236}">
                <a16:creationId xmlns:a16="http://schemas.microsoft.com/office/drawing/2014/main" id="{4CBB4BD0-DE02-47A8-232B-7BC4B914258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>
            <a:extLst>
              <a:ext uri="{FF2B5EF4-FFF2-40B4-BE49-F238E27FC236}">
                <a16:creationId xmlns:a16="http://schemas.microsoft.com/office/drawing/2014/main" id="{A0789347-420C-31F5-16B0-20E7073770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F741E3F-D401-874A-0521-955D3DF1E8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3C240-8044-43F7-AF63-A991739CE6A2}" type="slidenum">
              <a:rPr lang="en-GB" altLang="en-US"/>
              <a:pPr/>
              <a:t>26</a:t>
            </a:fld>
            <a:endParaRPr lang="en-GB" altLang="en-US"/>
          </a:p>
        </p:txBody>
      </p:sp>
      <p:sp>
        <p:nvSpPr>
          <p:cNvPr id="226306" name="Rectangle 2">
            <a:extLst>
              <a:ext uri="{FF2B5EF4-FFF2-40B4-BE49-F238E27FC236}">
                <a16:creationId xmlns:a16="http://schemas.microsoft.com/office/drawing/2014/main" id="{D6E4985B-4748-589E-44CA-344DD17EA50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AABDEFD8-8A3E-1EE4-DE38-1001C136EA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0CBFA2F-EDF0-A33A-560F-B6C138B98F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52DA81-D6B9-4337-A535-F59147AD111B}" type="slidenum">
              <a:rPr lang="en-GB" altLang="en-US"/>
              <a:pPr/>
              <a:t>27</a:t>
            </a:fld>
            <a:endParaRPr lang="en-GB" altLang="en-US"/>
          </a:p>
        </p:txBody>
      </p:sp>
      <p:sp>
        <p:nvSpPr>
          <p:cNvPr id="227330" name="Rectangle 2">
            <a:extLst>
              <a:ext uri="{FF2B5EF4-FFF2-40B4-BE49-F238E27FC236}">
                <a16:creationId xmlns:a16="http://schemas.microsoft.com/office/drawing/2014/main" id="{55A3919C-671D-2FA3-F4C8-F348B2F7B40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>
            <a:extLst>
              <a:ext uri="{FF2B5EF4-FFF2-40B4-BE49-F238E27FC236}">
                <a16:creationId xmlns:a16="http://schemas.microsoft.com/office/drawing/2014/main" id="{FA46F966-974D-98BD-4D9C-9C64AADE12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AC27D56-B65B-943F-03FE-0870D937DB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B9026-B316-4663-A263-936F4CB13207}" type="slidenum">
              <a:rPr lang="en-GB" altLang="en-US"/>
              <a:pPr/>
              <a:t>28</a:t>
            </a:fld>
            <a:endParaRPr lang="en-GB" altLang="en-US"/>
          </a:p>
        </p:txBody>
      </p:sp>
      <p:sp>
        <p:nvSpPr>
          <p:cNvPr id="228354" name="Rectangle 2">
            <a:extLst>
              <a:ext uri="{FF2B5EF4-FFF2-40B4-BE49-F238E27FC236}">
                <a16:creationId xmlns:a16="http://schemas.microsoft.com/office/drawing/2014/main" id="{D9BA907A-32D2-3BFA-72FC-E60A66D079D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>
            <a:extLst>
              <a:ext uri="{FF2B5EF4-FFF2-40B4-BE49-F238E27FC236}">
                <a16:creationId xmlns:a16="http://schemas.microsoft.com/office/drawing/2014/main" id="{9A761619-975C-D183-8BEE-B3B77F72BC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3337FD6-DADD-32DF-B41B-E0858083FD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2ED06F-7A57-4433-9776-5A00C5FD5AAA}" type="slidenum">
              <a:rPr lang="en-GB" altLang="en-US"/>
              <a:pPr/>
              <a:t>29</a:t>
            </a:fld>
            <a:endParaRPr lang="en-GB" altLang="en-US"/>
          </a:p>
        </p:txBody>
      </p:sp>
      <p:sp>
        <p:nvSpPr>
          <p:cNvPr id="229378" name="Rectangle 2">
            <a:extLst>
              <a:ext uri="{FF2B5EF4-FFF2-40B4-BE49-F238E27FC236}">
                <a16:creationId xmlns:a16="http://schemas.microsoft.com/office/drawing/2014/main" id="{D035A186-479B-4FBC-79BD-5770671EE10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4E9FC9F0-8B6E-5A75-6BA4-ADDB51683D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ED7E7FD-5BFD-38A4-ED8A-6B3E158903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300673-5867-49CE-A257-07BDEEA7C86A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5C67A18B-DDD2-0AAE-9CDD-FFF5644AA60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>
            <a:extLst>
              <a:ext uri="{FF2B5EF4-FFF2-40B4-BE49-F238E27FC236}">
                <a16:creationId xmlns:a16="http://schemas.microsoft.com/office/drawing/2014/main" id="{A7CEA811-4D38-F132-EBAF-26AF963D39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18030FC-CE82-CF99-5013-6C78250067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D9FC7-8358-42D5-9978-A7D3F8F26000}" type="slidenum">
              <a:rPr lang="en-GB" altLang="en-US"/>
              <a:pPr/>
              <a:t>30</a:t>
            </a:fld>
            <a:endParaRPr lang="en-GB" altLang="en-US"/>
          </a:p>
        </p:txBody>
      </p:sp>
      <p:sp>
        <p:nvSpPr>
          <p:cNvPr id="230402" name="Rectangle 2">
            <a:extLst>
              <a:ext uri="{FF2B5EF4-FFF2-40B4-BE49-F238E27FC236}">
                <a16:creationId xmlns:a16="http://schemas.microsoft.com/office/drawing/2014/main" id="{09E2CF3E-3059-BB5B-BEBD-35115DFCAE2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id="{0045C9B3-86C0-FB01-55DF-3A6D35CEE8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B74B5D2-F65C-6F76-BDA3-22475CB482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3B45CB-818B-4BBB-80DA-8076A47B1D06}" type="slidenum">
              <a:rPr lang="en-GB" altLang="en-US"/>
              <a:pPr/>
              <a:t>31</a:t>
            </a:fld>
            <a:endParaRPr lang="en-GB" altLang="en-US"/>
          </a:p>
        </p:txBody>
      </p:sp>
      <p:sp>
        <p:nvSpPr>
          <p:cNvPr id="231426" name="Rectangle 2">
            <a:extLst>
              <a:ext uri="{FF2B5EF4-FFF2-40B4-BE49-F238E27FC236}">
                <a16:creationId xmlns:a16="http://schemas.microsoft.com/office/drawing/2014/main" id="{795F9915-2F2A-5665-44BA-B6401A44FEA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>
            <a:extLst>
              <a:ext uri="{FF2B5EF4-FFF2-40B4-BE49-F238E27FC236}">
                <a16:creationId xmlns:a16="http://schemas.microsoft.com/office/drawing/2014/main" id="{FC6D6DC9-7BAE-7DEB-9A56-4C4241177F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B62340C-7D1A-C9EC-D61E-D1B3869C23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3D0332-567C-46A9-B48C-FF960152C8C0}" type="slidenum">
              <a:rPr lang="en-GB" altLang="en-US"/>
              <a:pPr/>
              <a:t>32</a:t>
            </a:fld>
            <a:endParaRPr lang="en-GB" altLang="en-US"/>
          </a:p>
        </p:txBody>
      </p:sp>
      <p:sp>
        <p:nvSpPr>
          <p:cNvPr id="232450" name="Rectangle 2">
            <a:extLst>
              <a:ext uri="{FF2B5EF4-FFF2-40B4-BE49-F238E27FC236}">
                <a16:creationId xmlns:a16="http://schemas.microsoft.com/office/drawing/2014/main" id="{AB9953B7-607C-A777-45F8-795698BB14E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>
            <a:extLst>
              <a:ext uri="{FF2B5EF4-FFF2-40B4-BE49-F238E27FC236}">
                <a16:creationId xmlns:a16="http://schemas.microsoft.com/office/drawing/2014/main" id="{B4EE5E5C-758C-60E1-C93D-05085E2D25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F86F0A8-D673-B180-398E-3355C33955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17C106-2097-44B7-9DE6-480C4560DF32}" type="slidenum">
              <a:rPr lang="en-GB" altLang="en-US"/>
              <a:pPr/>
              <a:t>33</a:t>
            </a:fld>
            <a:endParaRPr lang="en-GB" altLang="en-US"/>
          </a:p>
        </p:txBody>
      </p:sp>
      <p:sp>
        <p:nvSpPr>
          <p:cNvPr id="233474" name="Rectangle 2">
            <a:extLst>
              <a:ext uri="{FF2B5EF4-FFF2-40B4-BE49-F238E27FC236}">
                <a16:creationId xmlns:a16="http://schemas.microsoft.com/office/drawing/2014/main" id="{2602C188-DC31-1FC7-3137-063133D134C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>
            <a:extLst>
              <a:ext uri="{FF2B5EF4-FFF2-40B4-BE49-F238E27FC236}">
                <a16:creationId xmlns:a16="http://schemas.microsoft.com/office/drawing/2014/main" id="{3677C534-80B5-AB43-77E4-2B7C87A4B0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5D8C91D-B337-BB0B-013A-9AEC0B1972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EF3037-FEB0-4793-9CD5-624069A2B632}" type="slidenum">
              <a:rPr lang="en-GB" altLang="en-US"/>
              <a:pPr/>
              <a:t>34</a:t>
            </a:fld>
            <a:endParaRPr lang="en-GB" altLang="en-US"/>
          </a:p>
        </p:txBody>
      </p:sp>
      <p:sp>
        <p:nvSpPr>
          <p:cNvPr id="234498" name="Rectangle 2">
            <a:extLst>
              <a:ext uri="{FF2B5EF4-FFF2-40B4-BE49-F238E27FC236}">
                <a16:creationId xmlns:a16="http://schemas.microsoft.com/office/drawing/2014/main" id="{CDE5CE80-E4E2-42F4-F5ED-44908FBBE00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>
            <a:extLst>
              <a:ext uri="{FF2B5EF4-FFF2-40B4-BE49-F238E27FC236}">
                <a16:creationId xmlns:a16="http://schemas.microsoft.com/office/drawing/2014/main" id="{B7AE446C-BDCE-B1EA-33DE-E915239021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28CF8BE-1AC0-E475-ECA1-32ECEDB783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92ED6F-DA1E-4B86-9994-06F2DDA615BC}" type="slidenum">
              <a:rPr lang="en-GB" altLang="en-US"/>
              <a:pPr/>
              <a:t>35</a:t>
            </a:fld>
            <a:endParaRPr lang="en-GB" altLang="en-US"/>
          </a:p>
        </p:txBody>
      </p:sp>
      <p:sp>
        <p:nvSpPr>
          <p:cNvPr id="235522" name="Rectangle 2">
            <a:extLst>
              <a:ext uri="{FF2B5EF4-FFF2-40B4-BE49-F238E27FC236}">
                <a16:creationId xmlns:a16="http://schemas.microsoft.com/office/drawing/2014/main" id="{6DC6F173-B359-D4FB-A6BE-4812B0A1B99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>
            <a:extLst>
              <a:ext uri="{FF2B5EF4-FFF2-40B4-BE49-F238E27FC236}">
                <a16:creationId xmlns:a16="http://schemas.microsoft.com/office/drawing/2014/main" id="{C87DA7EF-5001-BBE6-D3BC-E95AF40DC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20E88C8-304D-919C-1142-8307489A16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AAEC07-E2CE-41FF-BEAB-D75FCE846D12}" type="slidenum">
              <a:rPr lang="en-GB" altLang="en-US"/>
              <a:pPr/>
              <a:t>36</a:t>
            </a:fld>
            <a:endParaRPr lang="en-GB" altLang="en-US"/>
          </a:p>
        </p:txBody>
      </p:sp>
      <p:sp>
        <p:nvSpPr>
          <p:cNvPr id="236546" name="Rectangle 2">
            <a:extLst>
              <a:ext uri="{FF2B5EF4-FFF2-40B4-BE49-F238E27FC236}">
                <a16:creationId xmlns:a16="http://schemas.microsoft.com/office/drawing/2014/main" id="{C1B0A1BF-9113-D4CC-5E34-45108A25626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>
            <a:extLst>
              <a:ext uri="{FF2B5EF4-FFF2-40B4-BE49-F238E27FC236}">
                <a16:creationId xmlns:a16="http://schemas.microsoft.com/office/drawing/2014/main" id="{EAE01734-2BD7-17BD-2FEB-E94700D6E8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05D9BCA-1819-A4CA-D1E1-C6E786701D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13B18A-A193-4FA4-A10E-1AE8541E102D}" type="slidenum">
              <a:rPr lang="en-GB" altLang="en-US"/>
              <a:pPr/>
              <a:t>37</a:t>
            </a:fld>
            <a:endParaRPr lang="en-GB" altLang="en-US"/>
          </a:p>
        </p:txBody>
      </p:sp>
      <p:sp>
        <p:nvSpPr>
          <p:cNvPr id="237570" name="Rectangle 2">
            <a:extLst>
              <a:ext uri="{FF2B5EF4-FFF2-40B4-BE49-F238E27FC236}">
                <a16:creationId xmlns:a16="http://schemas.microsoft.com/office/drawing/2014/main" id="{F31A5DBC-BAC4-3AF5-45D9-AEF2DF470C3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id="{8482228D-F203-A047-3BD7-AA5C4CBFEC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AD68C0B-5CFE-3E55-3EB4-329FECB602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22BEBC-A0C9-479E-A679-DDE1D7825108}" type="slidenum">
              <a:rPr lang="en-GB" altLang="en-US"/>
              <a:pPr/>
              <a:t>38</a:t>
            </a:fld>
            <a:endParaRPr lang="en-GB" altLang="en-US"/>
          </a:p>
        </p:txBody>
      </p:sp>
      <p:sp>
        <p:nvSpPr>
          <p:cNvPr id="238594" name="Rectangle 2">
            <a:extLst>
              <a:ext uri="{FF2B5EF4-FFF2-40B4-BE49-F238E27FC236}">
                <a16:creationId xmlns:a16="http://schemas.microsoft.com/office/drawing/2014/main" id="{04D520D8-DAFE-EC93-D204-4A99A764F10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>
            <a:extLst>
              <a:ext uri="{FF2B5EF4-FFF2-40B4-BE49-F238E27FC236}">
                <a16:creationId xmlns:a16="http://schemas.microsoft.com/office/drawing/2014/main" id="{F8AEA60D-2CCA-ED19-617B-3EE596B42F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BFF6B5C-ADA3-35ED-A9E8-D167AC2A91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8E8E8E-55D7-4BF5-890A-9ED8D741711F}" type="slidenum">
              <a:rPr lang="en-GB" altLang="en-US"/>
              <a:pPr/>
              <a:t>39</a:t>
            </a:fld>
            <a:endParaRPr lang="en-GB" altLang="en-US"/>
          </a:p>
        </p:txBody>
      </p:sp>
      <p:sp>
        <p:nvSpPr>
          <p:cNvPr id="239618" name="Rectangle 2">
            <a:extLst>
              <a:ext uri="{FF2B5EF4-FFF2-40B4-BE49-F238E27FC236}">
                <a16:creationId xmlns:a16="http://schemas.microsoft.com/office/drawing/2014/main" id="{11DC61FB-D8A1-8751-240D-5AC34B5107A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>
            <a:extLst>
              <a:ext uri="{FF2B5EF4-FFF2-40B4-BE49-F238E27FC236}">
                <a16:creationId xmlns:a16="http://schemas.microsoft.com/office/drawing/2014/main" id="{1D83B24E-A8D4-57B1-155F-55B55A4F85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89EA82F-3FD2-76F2-8BDE-43E9D48470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553942-2A26-45A3-B70D-C70E76A3D065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203778" name="Rectangle 2">
            <a:extLst>
              <a:ext uri="{FF2B5EF4-FFF2-40B4-BE49-F238E27FC236}">
                <a16:creationId xmlns:a16="http://schemas.microsoft.com/office/drawing/2014/main" id="{D9EA9A93-15EB-6AEA-01E2-B5CC6B053E5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>
            <a:extLst>
              <a:ext uri="{FF2B5EF4-FFF2-40B4-BE49-F238E27FC236}">
                <a16:creationId xmlns:a16="http://schemas.microsoft.com/office/drawing/2014/main" id="{BA92B101-562A-2198-E80F-65C06574D9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BE80A9D-F4AC-B1DF-8D6F-3BBA4BFE79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F989BD-DAF1-4377-A1E5-0606A4A726DB}" type="slidenum">
              <a:rPr lang="en-GB" altLang="en-US"/>
              <a:pPr/>
              <a:t>40</a:t>
            </a:fld>
            <a:endParaRPr lang="en-GB" altLang="en-US"/>
          </a:p>
        </p:txBody>
      </p:sp>
      <p:sp>
        <p:nvSpPr>
          <p:cNvPr id="240642" name="Rectangle 2">
            <a:extLst>
              <a:ext uri="{FF2B5EF4-FFF2-40B4-BE49-F238E27FC236}">
                <a16:creationId xmlns:a16="http://schemas.microsoft.com/office/drawing/2014/main" id="{29644EE3-617C-C716-71F2-9A15BADD215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0869E491-7853-480B-E39F-026FC148C4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0E7A02C-3382-9414-3390-ABA27D6D46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8AB904-D166-41C6-9F4C-79D86829753A}" type="slidenum">
              <a:rPr lang="en-GB" altLang="en-US"/>
              <a:pPr/>
              <a:t>41</a:t>
            </a:fld>
            <a:endParaRPr lang="en-GB" altLang="en-US"/>
          </a:p>
        </p:txBody>
      </p:sp>
      <p:sp>
        <p:nvSpPr>
          <p:cNvPr id="241666" name="Rectangle 2">
            <a:extLst>
              <a:ext uri="{FF2B5EF4-FFF2-40B4-BE49-F238E27FC236}">
                <a16:creationId xmlns:a16="http://schemas.microsoft.com/office/drawing/2014/main" id="{BDE62AF2-75C6-EE18-DA62-E96E0230F83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>
            <a:extLst>
              <a:ext uri="{FF2B5EF4-FFF2-40B4-BE49-F238E27FC236}">
                <a16:creationId xmlns:a16="http://schemas.microsoft.com/office/drawing/2014/main" id="{EE5507FB-9FEA-62B6-7E64-FA8E8690BA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D1C2BDB-C753-A335-DEB2-533D6DF842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11A032-E10D-4238-8A8D-7651B6D69ACE}" type="slidenum">
              <a:rPr lang="en-GB" altLang="en-US"/>
              <a:pPr/>
              <a:t>42</a:t>
            </a:fld>
            <a:endParaRPr lang="en-GB" altLang="en-US"/>
          </a:p>
        </p:txBody>
      </p:sp>
      <p:sp>
        <p:nvSpPr>
          <p:cNvPr id="242690" name="Rectangle 2">
            <a:extLst>
              <a:ext uri="{FF2B5EF4-FFF2-40B4-BE49-F238E27FC236}">
                <a16:creationId xmlns:a16="http://schemas.microsoft.com/office/drawing/2014/main" id="{4E0CA0D8-321D-4A67-D31B-6F4C4175B33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>
            <a:extLst>
              <a:ext uri="{FF2B5EF4-FFF2-40B4-BE49-F238E27FC236}">
                <a16:creationId xmlns:a16="http://schemas.microsoft.com/office/drawing/2014/main" id="{BC743F2D-6DA0-2518-8145-C6D26249D7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2829AE8-59DB-6E7D-9EC2-80D29F2A28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823C48-92D5-4AE4-AA2E-88FB11F4704F}" type="slidenum">
              <a:rPr lang="en-GB" altLang="en-US"/>
              <a:pPr/>
              <a:t>43</a:t>
            </a:fld>
            <a:endParaRPr lang="en-GB" altLang="en-US"/>
          </a:p>
        </p:txBody>
      </p:sp>
      <p:sp>
        <p:nvSpPr>
          <p:cNvPr id="243714" name="Rectangle 2">
            <a:extLst>
              <a:ext uri="{FF2B5EF4-FFF2-40B4-BE49-F238E27FC236}">
                <a16:creationId xmlns:a16="http://schemas.microsoft.com/office/drawing/2014/main" id="{52BBDC2B-5032-A838-A2E8-EDA4A91CB59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07B47F75-A72C-DD59-B5CF-FF6B348FC6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88ECD93-955C-4645-E13F-36A7C66C06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62B82E-2D17-4AB0-B27D-7BAA6E54E8E3}" type="slidenum">
              <a:rPr lang="en-GB" altLang="en-US"/>
              <a:pPr/>
              <a:t>44</a:t>
            </a:fld>
            <a:endParaRPr lang="en-GB" altLang="en-US"/>
          </a:p>
        </p:txBody>
      </p:sp>
      <p:sp>
        <p:nvSpPr>
          <p:cNvPr id="244738" name="Rectangle 2">
            <a:extLst>
              <a:ext uri="{FF2B5EF4-FFF2-40B4-BE49-F238E27FC236}">
                <a16:creationId xmlns:a16="http://schemas.microsoft.com/office/drawing/2014/main" id="{1E411F57-B5ED-5FFF-82EE-BE39284AA3F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>
            <a:extLst>
              <a:ext uri="{FF2B5EF4-FFF2-40B4-BE49-F238E27FC236}">
                <a16:creationId xmlns:a16="http://schemas.microsoft.com/office/drawing/2014/main" id="{84BB759B-A4E0-1EDC-9B1E-3FA525D118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A1F2D7C-3989-1675-BBFB-D7ED154F4C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58F6F9-10AE-4D6B-BF13-A719142B0B2B}" type="slidenum">
              <a:rPr lang="en-GB" altLang="en-US"/>
              <a:pPr/>
              <a:t>45</a:t>
            </a:fld>
            <a:endParaRPr lang="en-GB" altLang="en-US"/>
          </a:p>
        </p:txBody>
      </p:sp>
      <p:sp>
        <p:nvSpPr>
          <p:cNvPr id="245762" name="Rectangle 2">
            <a:extLst>
              <a:ext uri="{FF2B5EF4-FFF2-40B4-BE49-F238E27FC236}">
                <a16:creationId xmlns:a16="http://schemas.microsoft.com/office/drawing/2014/main" id="{EA9FCC32-A691-956B-8AB9-15E88001F61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>
            <a:extLst>
              <a:ext uri="{FF2B5EF4-FFF2-40B4-BE49-F238E27FC236}">
                <a16:creationId xmlns:a16="http://schemas.microsoft.com/office/drawing/2014/main" id="{10442E6A-1F08-9CD9-8930-B026303C63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CF64C52-221C-F2D5-27FA-77EF0B705A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44EAD9-87B6-4B2D-8FB3-670EE67A89C8}" type="slidenum">
              <a:rPr lang="en-GB" altLang="en-US"/>
              <a:pPr/>
              <a:t>46</a:t>
            </a:fld>
            <a:endParaRPr lang="en-GB" altLang="en-US"/>
          </a:p>
        </p:txBody>
      </p:sp>
      <p:sp>
        <p:nvSpPr>
          <p:cNvPr id="246786" name="Rectangle 2">
            <a:extLst>
              <a:ext uri="{FF2B5EF4-FFF2-40B4-BE49-F238E27FC236}">
                <a16:creationId xmlns:a16="http://schemas.microsoft.com/office/drawing/2014/main" id="{94A90D94-55BF-1558-8307-D562E69DB99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>
            <a:extLst>
              <a:ext uri="{FF2B5EF4-FFF2-40B4-BE49-F238E27FC236}">
                <a16:creationId xmlns:a16="http://schemas.microsoft.com/office/drawing/2014/main" id="{96491B61-74B4-48A4-046D-E15BA6564B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C4E68C4-5249-A7D6-3F3E-64E7107011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71815D-D215-45BB-96D6-BA914CB76712}" type="slidenum">
              <a:rPr lang="en-GB" altLang="en-US"/>
              <a:pPr/>
              <a:t>47</a:t>
            </a:fld>
            <a:endParaRPr lang="en-GB" altLang="en-US"/>
          </a:p>
        </p:txBody>
      </p:sp>
      <p:sp>
        <p:nvSpPr>
          <p:cNvPr id="247810" name="Rectangle 2">
            <a:extLst>
              <a:ext uri="{FF2B5EF4-FFF2-40B4-BE49-F238E27FC236}">
                <a16:creationId xmlns:a16="http://schemas.microsoft.com/office/drawing/2014/main" id="{755DF1F4-1546-9773-EC48-FE3E8E9B176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>
            <a:extLst>
              <a:ext uri="{FF2B5EF4-FFF2-40B4-BE49-F238E27FC236}">
                <a16:creationId xmlns:a16="http://schemas.microsoft.com/office/drawing/2014/main" id="{409B426C-7A44-0DAA-9F17-67B3C78618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A6146CF-F569-B0BB-8D30-957BBDB62D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B04F30-ABB3-46D7-84C1-BCE7897ED6AA}" type="slidenum">
              <a:rPr lang="en-GB" altLang="en-US"/>
              <a:pPr/>
              <a:t>48</a:t>
            </a:fld>
            <a:endParaRPr lang="en-GB" altLang="en-US"/>
          </a:p>
        </p:txBody>
      </p:sp>
      <p:sp>
        <p:nvSpPr>
          <p:cNvPr id="248834" name="Rectangle 2">
            <a:extLst>
              <a:ext uri="{FF2B5EF4-FFF2-40B4-BE49-F238E27FC236}">
                <a16:creationId xmlns:a16="http://schemas.microsoft.com/office/drawing/2014/main" id="{122B88BC-6D51-E64C-FF1E-14F9ADE0C8D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4D4D2A0E-B64B-96B4-9FCF-A5250ED51D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2CB11E1-C249-AB24-4A7F-63B7CE03DB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5AEA4E-E149-45E6-9022-AE4F186795C7}" type="slidenum">
              <a:rPr lang="en-GB" altLang="en-US"/>
              <a:pPr/>
              <a:t>49</a:t>
            </a:fld>
            <a:endParaRPr lang="en-GB" altLang="en-US"/>
          </a:p>
        </p:txBody>
      </p:sp>
      <p:sp>
        <p:nvSpPr>
          <p:cNvPr id="249858" name="Rectangle 2">
            <a:extLst>
              <a:ext uri="{FF2B5EF4-FFF2-40B4-BE49-F238E27FC236}">
                <a16:creationId xmlns:a16="http://schemas.microsoft.com/office/drawing/2014/main" id="{8507017E-34C0-586E-C8FF-6FD1DE97D9D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>
            <a:extLst>
              <a:ext uri="{FF2B5EF4-FFF2-40B4-BE49-F238E27FC236}">
                <a16:creationId xmlns:a16="http://schemas.microsoft.com/office/drawing/2014/main" id="{12CD630F-E9A4-A8F4-E229-0CB41DB5A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EA8046A-9DA0-845D-9EDE-044B454038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B741CF-775A-4C33-B2BE-876000DEBC34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204802" name="Rectangle 2">
            <a:extLst>
              <a:ext uri="{FF2B5EF4-FFF2-40B4-BE49-F238E27FC236}">
                <a16:creationId xmlns:a16="http://schemas.microsoft.com/office/drawing/2014/main" id="{8DDE8094-1DF6-AAB1-FBA2-FD265BA9F27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>
            <a:extLst>
              <a:ext uri="{FF2B5EF4-FFF2-40B4-BE49-F238E27FC236}">
                <a16:creationId xmlns:a16="http://schemas.microsoft.com/office/drawing/2014/main" id="{B06EC45B-A653-5C15-6D26-AFFC708F4C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39B3799-3DB6-7FCD-38E1-1E89E68B56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340F51-D103-4F7A-A131-5787B437C1B1}" type="slidenum">
              <a:rPr lang="en-GB" altLang="en-US"/>
              <a:pPr/>
              <a:t>50</a:t>
            </a:fld>
            <a:endParaRPr lang="en-GB" altLang="en-US"/>
          </a:p>
        </p:txBody>
      </p:sp>
      <p:sp>
        <p:nvSpPr>
          <p:cNvPr id="250882" name="Rectangle 2">
            <a:extLst>
              <a:ext uri="{FF2B5EF4-FFF2-40B4-BE49-F238E27FC236}">
                <a16:creationId xmlns:a16="http://schemas.microsoft.com/office/drawing/2014/main" id="{8AB0143A-E190-B262-3D62-5EA1CBE6A52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3864F8BD-2CCE-F550-E64E-22CF57AD6D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89FFC5B-D1A9-D8EB-2164-64C7D50CFB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45871-311A-4EA0-823B-B8A715C40844}" type="slidenum">
              <a:rPr lang="en-GB" altLang="en-US"/>
              <a:pPr/>
              <a:t>51</a:t>
            </a:fld>
            <a:endParaRPr lang="en-GB" altLang="en-US"/>
          </a:p>
        </p:txBody>
      </p:sp>
      <p:sp>
        <p:nvSpPr>
          <p:cNvPr id="251906" name="Rectangle 2">
            <a:extLst>
              <a:ext uri="{FF2B5EF4-FFF2-40B4-BE49-F238E27FC236}">
                <a16:creationId xmlns:a16="http://schemas.microsoft.com/office/drawing/2014/main" id="{A6E02570-DAA8-89DD-B8B4-7B13CD3A2BA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>
            <a:extLst>
              <a:ext uri="{FF2B5EF4-FFF2-40B4-BE49-F238E27FC236}">
                <a16:creationId xmlns:a16="http://schemas.microsoft.com/office/drawing/2014/main" id="{BE24F9F2-7F5D-F473-CBD2-5DC2A8B387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65A87CD-0902-E399-7E62-05FD5E7BF4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7FA1B0-C78E-4BB7-9320-CA8DC65D2875}" type="slidenum">
              <a:rPr lang="en-GB" altLang="en-US"/>
              <a:pPr/>
              <a:t>52</a:t>
            </a:fld>
            <a:endParaRPr lang="en-GB" altLang="en-US"/>
          </a:p>
        </p:txBody>
      </p:sp>
      <p:sp>
        <p:nvSpPr>
          <p:cNvPr id="252930" name="Rectangle 2">
            <a:extLst>
              <a:ext uri="{FF2B5EF4-FFF2-40B4-BE49-F238E27FC236}">
                <a16:creationId xmlns:a16="http://schemas.microsoft.com/office/drawing/2014/main" id="{1D654084-F0CC-B9D2-3E68-CF09D295869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C4FE99B8-F346-E008-281C-A8549DB0C0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F30F45F-F2C6-FE8F-BF45-F73BA697C1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FD1F9C-D06F-4FEE-9D51-69F7ECB178A1}" type="slidenum">
              <a:rPr lang="en-GB" altLang="en-US"/>
              <a:pPr/>
              <a:t>53</a:t>
            </a:fld>
            <a:endParaRPr lang="en-GB" altLang="en-US"/>
          </a:p>
        </p:txBody>
      </p:sp>
      <p:sp>
        <p:nvSpPr>
          <p:cNvPr id="253954" name="Rectangle 2">
            <a:extLst>
              <a:ext uri="{FF2B5EF4-FFF2-40B4-BE49-F238E27FC236}">
                <a16:creationId xmlns:a16="http://schemas.microsoft.com/office/drawing/2014/main" id="{AE490DC4-B498-3BD8-4838-78791367835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>
            <a:extLst>
              <a:ext uri="{FF2B5EF4-FFF2-40B4-BE49-F238E27FC236}">
                <a16:creationId xmlns:a16="http://schemas.microsoft.com/office/drawing/2014/main" id="{9C26E48B-5D65-1B82-A987-4B73DE5A0D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D5FA0C1-8D25-BBB7-2D13-282F7AF19C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33B668-D1B0-42F7-8A0A-3721E7A67642}" type="slidenum">
              <a:rPr lang="en-GB" altLang="en-US"/>
              <a:pPr/>
              <a:t>54</a:t>
            </a:fld>
            <a:endParaRPr lang="en-GB" altLang="en-US"/>
          </a:p>
        </p:txBody>
      </p:sp>
      <p:sp>
        <p:nvSpPr>
          <p:cNvPr id="254978" name="Rectangle 2">
            <a:extLst>
              <a:ext uri="{FF2B5EF4-FFF2-40B4-BE49-F238E27FC236}">
                <a16:creationId xmlns:a16="http://schemas.microsoft.com/office/drawing/2014/main" id="{BE8BF64F-5431-E6FC-5C79-1197887E6BD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4C8EF894-388F-8FBB-FB30-6F1A5EFC71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3396D6E-E5A6-5556-8704-BD21161AEF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0C8C49-ECAF-459F-88DB-C3F6E237E5FF}" type="slidenum">
              <a:rPr lang="en-GB" altLang="en-US"/>
              <a:pPr/>
              <a:t>55</a:t>
            </a:fld>
            <a:endParaRPr lang="en-GB" altLang="en-US"/>
          </a:p>
        </p:txBody>
      </p:sp>
      <p:sp>
        <p:nvSpPr>
          <p:cNvPr id="256002" name="Rectangle 2">
            <a:extLst>
              <a:ext uri="{FF2B5EF4-FFF2-40B4-BE49-F238E27FC236}">
                <a16:creationId xmlns:a16="http://schemas.microsoft.com/office/drawing/2014/main" id="{D0A40112-FB94-0FD6-0A6E-8F999F748E3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>
            <a:extLst>
              <a:ext uri="{FF2B5EF4-FFF2-40B4-BE49-F238E27FC236}">
                <a16:creationId xmlns:a16="http://schemas.microsoft.com/office/drawing/2014/main" id="{ADB1C0F1-57AC-8613-7BEC-161D4357A4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081863E-4908-9790-B131-6F7B60A900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E51413-40E3-464D-803A-0F1220F1B3B1}" type="slidenum">
              <a:rPr lang="en-GB" altLang="en-US"/>
              <a:pPr/>
              <a:t>56</a:t>
            </a:fld>
            <a:endParaRPr lang="en-GB" altLang="en-US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CEDA84B3-9842-F40B-3CDF-6949C42EE23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8FB4511E-AFE5-B001-98D7-2DC8624E9C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7027FBD-FCB5-F3FC-3D6A-5CD86ECF4A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8FC43D-3D5A-4305-99AF-05E48E535CC5}" type="slidenum">
              <a:rPr lang="en-GB" altLang="en-US"/>
              <a:pPr/>
              <a:t>57</a:t>
            </a:fld>
            <a:endParaRPr lang="en-GB" altLang="en-US"/>
          </a:p>
        </p:txBody>
      </p:sp>
      <p:sp>
        <p:nvSpPr>
          <p:cNvPr id="258050" name="Rectangle 2">
            <a:extLst>
              <a:ext uri="{FF2B5EF4-FFF2-40B4-BE49-F238E27FC236}">
                <a16:creationId xmlns:a16="http://schemas.microsoft.com/office/drawing/2014/main" id="{924923FB-4862-17FC-8A46-2E0A08088F6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>
            <a:extLst>
              <a:ext uri="{FF2B5EF4-FFF2-40B4-BE49-F238E27FC236}">
                <a16:creationId xmlns:a16="http://schemas.microsoft.com/office/drawing/2014/main" id="{239B0CCB-8828-D0F7-3241-EC8555B5B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DD5A2F7-35BC-E3BD-6C48-AB3D595315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2FB7B2-AB1B-4257-B042-12DB8246BF54}" type="slidenum">
              <a:rPr lang="en-GB" altLang="en-US"/>
              <a:pPr/>
              <a:t>58</a:t>
            </a:fld>
            <a:endParaRPr lang="en-GB" altLang="en-US"/>
          </a:p>
        </p:txBody>
      </p:sp>
      <p:sp>
        <p:nvSpPr>
          <p:cNvPr id="259074" name="Rectangle 2">
            <a:extLst>
              <a:ext uri="{FF2B5EF4-FFF2-40B4-BE49-F238E27FC236}">
                <a16:creationId xmlns:a16="http://schemas.microsoft.com/office/drawing/2014/main" id="{CAC95AFD-D939-3FE8-084A-D4E5A4D8B29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>
            <a:extLst>
              <a:ext uri="{FF2B5EF4-FFF2-40B4-BE49-F238E27FC236}">
                <a16:creationId xmlns:a16="http://schemas.microsoft.com/office/drawing/2014/main" id="{0251D309-CEC4-49F6-E263-79E4163961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6AA71E5-2D7F-7B87-B633-9BD4CC323E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070A6A-8623-47FE-ADB9-8EBF2F9E513F}" type="slidenum">
              <a:rPr lang="en-GB" altLang="en-US"/>
              <a:pPr/>
              <a:t>59</a:t>
            </a:fld>
            <a:endParaRPr lang="en-GB" altLang="en-US"/>
          </a:p>
        </p:txBody>
      </p:sp>
      <p:sp>
        <p:nvSpPr>
          <p:cNvPr id="260098" name="Rectangle 2">
            <a:extLst>
              <a:ext uri="{FF2B5EF4-FFF2-40B4-BE49-F238E27FC236}">
                <a16:creationId xmlns:a16="http://schemas.microsoft.com/office/drawing/2014/main" id="{31E93CBE-F43A-A549-C3D3-2B8B4CA4EAE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>
            <a:extLst>
              <a:ext uri="{FF2B5EF4-FFF2-40B4-BE49-F238E27FC236}">
                <a16:creationId xmlns:a16="http://schemas.microsoft.com/office/drawing/2014/main" id="{CDF5B1FE-2F26-5C1E-740D-0D2350E5D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097345B-88B4-7164-B88B-8347203C92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D5B7B1-B522-4E2D-9914-1B08C51A296C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205826" name="Rectangle 2">
            <a:extLst>
              <a:ext uri="{FF2B5EF4-FFF2-40B4-BE49-F238E27FC236}">
                <a16:creationId xmlns:a16="http://schemas.microsoft.com/office/drawing/2014/main" id="{D2A9EEA7-D567-DBED-8EB6-1DD71F06749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5876C204-7F59-009F-6EE1-FA351CF381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1A9AC4A-E589-0B52-28A4-B53D9AEA29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2E4A62-C743-4183-BF94-6EB9CA44127E}" type="slidenum">
              <a:rPr lang="en-GB" altLang="en-US"/>
              <a:pPr/>
              <a:t>60</a:t>
            </a:fld>
            <a:endParaRPr lang="en-GB" altLang="en-US"/>
          </a:p>
        </p:txBody>
      </p:sp>
      <p:sp>
        <p:nvSpPr>
          <p:cNvPr id="261122" name="Rectangle 2">
            <a:extLst>
              <a:ext uri="{FF2B5EF4-FFF2-40B4-BE49-F238E27FC236}">
                <a16:creationId xmlns:a16="http://schemas.microsoft.com/office/drawing/2014/main" id="{77CED2B4-DC38-75AF-352C-070178DF3D9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>
            <a:extLst>
              <a:ext uri="{FF2B5EF4-FFF2-40B4-BE49-F238E27FC236}">
                <a16:creationId xmlns:a16="http://schemas.microsoft.com/office/drawing/2014/main" id="{A22F6B27-60D4-CDFD-1D6C-8796E4FDBD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927A601-BF3A-4CE9-337F-7E97816AEB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78F821-04EE-4044-BEB7-2C063E6A2DB8}" type="slidenum">
              <a:rPr lang="en-GB" altLang="en-US"/>
              <a:pPr/>
              <a:t>61</a:t>
            </a:fld>
            <a:endParaRPr lang="en-GB" altLang="en-US"/>
          </a:p>
        </p:txBody>
      </p:sp>
      <p:sp>
        <p:nvSpPr>
          <p:cNvPr id="262146" name="Rectangle 2">
            <a:extLst>
              <a:ext uri="{FF2B5EF4-FFF2-40B4-BE49-F238E27FC236}">
                <a16:creationId xmlns:a16="http://schemas.microsoft.com/office/drawing/2014/main" id="{C44EDAB5-382A-3C68-BFCA-0A8B165395B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>
            <a:extLst>
              <a:ext uri="{FF2B5EF4-FFF2-40B4-BE49-F238E27FC236}">
                <a16:creationId xmlns:a16="http://schemas.microsoft.com/office/drawing/2014/main" id="{7E74BF70-CAE4-D2A6-BE32-73169484CF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D87DF12-5386-C4A9-728C-3027BEB042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E398A5-8784-4B6C-8193-CC1F053A8D0B}" type="slidenum">
              <a:rPr lang="en-GB" altLang="en-US"/>
              <a:pPr/>
              <a:t>62</a:t>
            </a:fld>
            <a:endParaRPr lang="en-GB" altLang="en-US"/>
          </a:p>
        </p:txBody>
      </p:sp>
      <p:sp>
        <p:nvSpPr>
          <p:cNvPr id="263170" name="Rectangle 2">
            <a:extLst>
              <a:ext uri="{FF2B5EF4-FFF2-40B4-BE49-F238E27FC236}">
                <a16:creationId xmlns:a16="http://schemas.microsoft.com/office/drawing/2014/main" id="{1DB76616-7703-91E1-206E-E5B5A74F7D9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>
            <a:extLst>
              <a:ext uri="{FF2B5EF4-FFF2-40B4-BE49-F238E27FC236}">
                <a16:creationId xmlns:a16="http://schemas.microsoft.com/office/drawing/2014/main" id="{F19E3F3A-CBC4-5C99-67F7-2E7269A2CB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104B161-ADD1-DE1E-ED69-E9A98A465C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92CA5F-6ACA-436A-A671-3781B5E4EF1F}" type="slidenum">
              <a:rPr lang="en-GB" altLang="en-US"/>
              <a:pPr/>
              <a:t>63</a:t>
            </a:fld>
            <a:endParaRPr lang="en-GB" altLang="en-US"/>
          </a:p>
        </p:txBody>
      </p:sp>
      <p:sp>
        <p:nvSpPr>
          <p:cNvPr id="264194" name="Rectangle 2">
            <a:extLst>
              <a:ext uri="{FF2B5EF4-FFF2-40B4-BE49-F238E27FC236}">
                <a16:creationId xmlns:a16="http://schemas.microsoft.com/office/drawing/2014/main" id="{1EB81D91-39DB-4E95-838C-B08156B3D93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>
            <a:extLst>
              <a:ext uri="{FF2B5EF4-FFF2-40B4-BE49-F238E27FC236}">
                <a16:creationId xmlns:a16="http://schemas.microsoft.com/office/drawing/2014/main" id="{3C48C152-C5B2-5A01-DAC7-914E8B707A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01CDF93-81F1-5CA1-7A92-7B7128FE02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8238EA-08CE-4CC5-9745-24AA657F3B93}" type="slidenum">
              <a:rPr lang="en-GB" altLang="en-US"/>
              <a:pPr/>
              <a:t>64</a:t>
            </a:fld>
            <a:endParaRPr lang="en-GB" altLang="en-US"/>
          </a:p>
        </p:txBody>
      </p:sp>
      <p:sp>
        <p:nvSpPr>
          <p:cNvPr id="265218" name="Rectangle 2">
            <a:extLst>
              <a:ext uri="{FF2B5EF4-FFF2-40B4-BE49-F238E27FC236}">
                <a16:creationId xmlns:a16="http://schemas.microsoft.com/office/drawing/2014/main" id="{A21AE72F-4D5C-38FB-78CC-A3CF472B017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>
            <a:extLst>
              <a:ext uri="{FF2B5EF4-FFF2-40B4-BE49-F238E27FC236}">
                <a16:creationId xmlns:a16="http://schemas.microsoft.com/office/drawing/2014/main" id="{B67B26E9-083D-155F-720C-83F77337FB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29D35B3-630B-AE35-500F-36D43FED5F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E75017-61C8-48BC-9D02-1B0129AEF4A3}" type="slidenum">
              <a:rPr lang="en-GB" altLang="en-US"/>
              <a:pPr/>
              <a:t>65</a:t>
            </a:fld>
            <a:endParaRPr lang="en-GB" altLang="en-US"/>
          </a:p>
        </p:txBody>
      </p:sp>
      <p:sp>
        <p:nvSpPr>
          <p:cNvPr id="266242" name="Rectangle 2">
            <a:extLst>
              <a:ext uri="{FF2B5EF4-FFF2-40B4-BE49-F238E27FC236}">
                <a16:creationId xmlns:a16="http://schemas.microsoft.com/office/drawing/2014/main" id="{04E44957-C927-C3BC-2EF1-FF046BF0B07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>
            <a:extLst>
              <a:ext uri="{FF2B5EF4-FFF2-40B4-BE49-F238E27FC236}">
                <a16:creationId xmlns:a16="http://schemas.microsoft.com/office/drawing/2014/main" id="{460C8745-0CCA-73F2-1CD4-83C8F2538C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F4E86EA-3C0E-31F3-65C7-49518BBA49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CB0BA7-D415-48ED-A4D0-E97A655A7439}" type="slidenum">
              <a:rPr lang="en-GB" altLang="en-US"/>
              <a:pPr/>
              <a:t>66</a:t>
            </a:fld>
            <a:endParaRPr lang="en-GB" altLang="en-US"/>
          </a:p>
        </p:txBody>
      </p:sp>
      <p:sp>
        <p:nvSpPr>
          <p:cNvPr id="267266" name="Rectangle 2">
            <a:extLst>
              <a:ext uri="{FF2B5EF4-FFF2-40B4-BE49-F238E27FC236}">
                <a16:creationId xmlns:a16="http://schemas.microsoft.com/office/drawing/2014/main" id="{DC0E5476-9A88-B73B-3A80-E9A4ABBECA9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9D893D02-4CFC-3912-E514-EAEFA7108F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5AAC023-9A60-A95E-ED4A-2990F91274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A3F598-08E5-43E6-A159-AE3A7271AE6F}" type="slidenum">
              <a:rPr lang="en-GB" altLang="en-US"/>
              <a:pPr/>
              <a:t>67</a:t>
            </a:fld>
            <a:endParaRPr lang="en-GB" altLang="en-US"/>
          </a:p>
        </p:txBody>
      </p:sp>
      <p:sp>
        <p:nvSpPr>
          <p:cNvPr id="268290" name="Rectangle 2">
            <a:extLst>
              <a:ext uri="{FF2B5EF4-FFF2-40B4-BE49-F238E27FC236}">
                <a16:creationId xmlns:a16="http://schemas.microsoft.com/office/drawing/2014/main" id="{EE0D84E2-DFBF-D7C2-F7BB-D81C52222B5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>
            <a:extLst>
              <a:ext uri="{FF2B5EF4-FFF2-40B4-BE49-F238E27FC236}">
                <a16:creationId xmlns:a16="http://schemas.microsoft.com/office/drawing/2014/main" id="{48A3B360-69F2-5483-74CF-9317ABD9F2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F38C82E-8731-0555-C5F2-FB2EA4790E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9FE74F-064C-4C7F-9797-E431B305B31D}" type="slidenum">
              <a:rPr lang="en-GB" altLang="en-US"/>
              <a:pPr/>
              <a:t>68</a:t>
            </a:fld>
            <a:endParaRPr lang="en-GB" altLang="en-US"/>
          </a:p>
        </p:txBody>
      </p:sp>
      <p:sp>
        <p:nvSpPr>
          <p:cNvPr id="269314" name="Rectangle 2">
            <a:extLst>
              <a:ext uri="{FF2B5EF4-FFF2-40B4-BE49-F238E27FC236}">
                <a16:creationId xmlns:a16="http://schemas.microsoft.com/office/drawing/2014/main" id="{6BF27416-08D6-0AC1-B8AB-C57312A70B3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>
            <a:extLst>
              <a:ext uri="{FF2B5EF4-FFF2-40B4-BE49-F238E27FC236}">
                <a16:creationId xmlns:a16="http://schemas.microsoft.com/office/drawing/2014/main" id="{DE15D3F3-F425-9FB6-26FA-9439D086AB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D805EED-7B32-6D6A-81EE-7CAC000A00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1C6FAF-7092-4F1B-9921-BCFAA60061EF}" type="slidenum">
              <a:rPr lang="en-GB" altLang="en-US"/>
              <a:pPr/>
              <a:t>69</a:t>
            </a:fld>
            <a:endParaRPr lang="en-GB" altLang="en-US"/>
          </a:p>
        </p:txBody>
      </p:sp>
      <p:sp>
        <p:nvSpPr>
          <p:cNvPr id="270338" name="Rectangle 2">
            <a:extLst>
              <a:ext uri="{FF2B5EF4-FFF2-40B4-BE49-F238E27FC236}">
                <a16:creationId xmlns:a16="http://schemas.microsoft.com/office/drawing/2014/main" id="{8BDA65B0-7EF8-5D81-902A-717190BD4CD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>
            <a:extLst>
              <a:ext uri="{FF2B5EF4-FFF2-40B4-BE49-F238E27FC236}">
                <a16:creationId xmlns:a16="http://schemas.microsoft.com/office/drawing/2014/main" id="{A85C8773-347E-2595-93B8-3E12462304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0E95708-570D-0FFA-1990-307AE92F21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C609BE-E8B9-4618-B4A6-37B148D62738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206850" name="Rectangle 2">
            <a:extLst>
              <a:ext uri="{FF2B5EF4-FFF2-40B4-BE49-F238E27FC236}">
                <a16:creationId xmlns:a16="http://schemas.microsoft.com/office/drawing/2014/main" id="{81931CC4-9181-40B8-F752-A3E85A548DA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5C015F5D-7B4B-5794-8043-5E2CF3281A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19EEA35-0D94-E436-C8A3-444400A0A5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0AA5AE-2355-4E0A-865C-6E000143ADCD}" type="slidenum">
              <a:rPr lang="en-GB" altLang="en-US"/>
              <a:pPr/>
              <a:t>70</a:t>
            </a:fld>
            <a:endParaRPr lang="en-GB" altLang="en-US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2850D679-531A-7F9A-E070-1F924A9833A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38076B45-DC9D-AC32-8E0F-C155A18E31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F086867-3253-302E-80AA-47AFE8D5DA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71FE7E-156A-4CF1-A7C9-71DCCAB336D9}" type="slidenum">
              <a:rPr lang="en-GB" altLang="en-US"/>
              <a:pPr/>
              <a:t>71</a:t>
            </a:fld>
            <a:endParaRPr lang="en-GB" altLang="en-US"/>
          </a:p>
        </p:txBody>
      </p:sp>
      <p:sp>
        <p:nvSpPr>
          <p:cNvPr id="272386" name="Rectangle 2">
            <a:extLst>
              <a:ext uri="{FF2B5EF4-FFF2-40B4-BE49-F238E27FC236}">
                <a16:creationId xmlns:a16="http://schemas.microsoft.com/office/drawing/2014/main" id="{E5A8F829-B8EB-6874-329B-6546FF2CE72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>
            <a:extLst>
              <a:ext uri="{FF2B5EF4-FFF2-40B4-BE49-F238E27FC236}">
                <a16:creationId xmlns:a16="http://schemas.microsoft.com/office/drawing/2014/main" id="{750F09A0-8AFC-B0C2-7BF9-33593E9169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B12C234-9690-0C46-FB19-92813AC0F8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1AA8D6-A227-4439-85E4-090E84BC08BB}" type="slidenum">
              <a:rPr lang="en-GB" altLang="en-US"/>
              <a:pPr/>
              <a:t>72</a:t>
            </a:fld>
            <a:endParaRPr lang="en-GB" altLang="en-US"/>
          </a:p>
        </p:txBody>
      </p:sp>
      <p:sp>
        <p:nvSpPr>
          <p:cNvPr id="273410" name="Rectangle 2">
            <a:extLst>
              <a:ext uri="{FF2B5EF4-FFF2-40B4-BE49-F238E27FC236}">
                <a16:creationId xmlns:a16="http://schemas.microsoft.com/office/drawing/2014/main" id="{245DE740-921E-8F25-39BD-5103679BA98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>
            <a:extLst>
              <a:ext uri="{FF2B5EF4-FFF2-40B4-BE49-F238E27FC236}">
                <a16:creationId xmlns:a16="http://schemas.microsoft.com/office/drawing/2014/main" id="{E6DB2AEC-2DB8-BDFF-C28B-CC12795B22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0B3CF6C-A737-C069-8A8F-0D3DF9129D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A4F013-C5BC-44BA-8CBF-826660DFC97B}" type="slidenum">
              <a:rPr lang="en-GB" altLang="en-US"/>
              <a:pPr/>
              <a:t>73</a:t>
            </a:fld>
            <a:endParaRPr lang="en-GB" altLang="en-US"/>
          </a:p>
        </p:txBody>
      </p:sp>
      <p:sp>
        <p:nvSpPr>
          <p:cNvPr id="274434" name="Rectangle 2">
            <a:extLst>
              <a:ext uri="{FF2B5EF4-FFF2-40B4-BE49-F238E27FC236}">
                <a16:creationId xmlns:a16="http://schemas.microsoft.com/office/drawing/2014/main" id="{9D4EE072-3CC8-C6F8-0B9F-82962EEB836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>
            <a:extLst>
              <a:ext uri="{FF2B5EF4-FFF2-40B4-BE49-F238E27FC236}">
                <a16:creationId xmlns:a16="http://schemas.microsoft.com/office/drawing/2014/main" id="{477952E3-E85A-DF8E-ABFB-6F31590070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B8EF37E-22FA-E638-AA08-7E1E9507FB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5B0528-DAEF-4EAC-A142-50E8CDBD7C8D}" type="slidenum">
              <a:rPr lang="en-GB" altLang="en-US"/>
              <a:pPr/>
              <a:t>74</a:t>
            </a:fld>
            <a:endParaRPr lang="en-GB" altLang="en-US"/>
          </a:p>
        </p:txBody>
      </p:sp>
      <p:sp>
        <p:nvSpPr>
          <p:cNvPr id="275458" name="Rectangle 2">
            <a:extLst>
              <a:ext uri="{FF2B5EF4-FFF2-40B4-BE49-F238E27FC236}">
                <a16:creationId xmlns:a16="http://schemas.microsoft.com/office/drawing/2014/main" id="{97450AB9-5A7C-889D-484C-43715C7E82D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>
            <a:extLst>
              <a:ext uri="{FF2B5EF4-FFF2-40B4-BE49-F238E27FC236}">
                <a16:creationId xmlns:a16="http://schemas.microsoft.com/office/drawing/2014/main" id="{679CC415-ADAD-2EFB-1902-D4C55B78E7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AAD40DE-0593-7E43-1CB6-EA05D04658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4CF89F-7034-4D31-9162-15E5C7C22FEF}" type="slidenum">
              <a:rPr lang="en-GB" altLang="en-US"/>
              <a:pPr/>
              <a:t>75</a:t>
            </a:fld>
            <a:endParaRPr lang="en-GB" altLang="en-US"/>
          </a:p>
        </p:txBody>
      </p:sp>
      <p:sp>
        <p:nvSpPr>
          <p:cNvPr id="276482" name="Rectangle 2">
            <a:extLst>
              <a:ext uri="{FF2B5EF4-FFF2-40B4-BE49-F238E27FC236}">
                <a16:creationId xmlns:a16="http://schemas.microsoft.com/office/drawing/2014/main" id="{BD6E616F-BF06-EF20-A248-F1E2C5D0510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>
            <a:extLst>
              <a:ext uri="{FF2B5EF4-FFF2-40B4-BE49-F238E27FC236}">
                <a16:creationId xmlns:a16="http://schemas.microsoft.com/office/drawing/2014/main" id="{00ABB60D-A595-4E9E-E9D2-86FBE62AD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2CF9BD5-4D92-5156-52AE-096D9B39D7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8EB247-D067-4BFF-90B8-AE2341577C8D}" type="slidenum">
              <a:rPr lang="en-GB" altLang="en-US"/>
              <a:pPr/>
              <a:t>76</a:t>
            </a:fld>
            <a:endParaRPr lang="en-GB" altLang="en-US"/>
          </a:p>
        </p:txBody>
      </p:sp>
      <p:sp>
        <p:nvSpPr>
          <p:cNvPr id="277506" name="Rectangle 2">
            <a:extLst>
              <a:ext uri="{FF2B5EF4-FFF2-40B4-BE49-F238E27FC236}">
                <a16:creationId xmlns:a16="http://schemas.microsoft.com/office/drawing/2014/main" id="{25A7887F-9EDD-2743-DF84-2EA5BF74929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3D80B142-9929-AC19-DD21-E5800D60D9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D019B38-C223-38D7-1A48-B21CCE7610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43E55D-572C-42D4-AF49-EB343B906041}" type="slidenum">
              <a:rPr lang="en-GB" altLang="en-US"/>
              <a:pPr/>
              <a:t>77</a:t>
            </a:fld>
            <a:endParaRPr lang="en-GB" altLang="en-US"/>
          </a:p>
        </p:txBody>
      </p:sp>
      <p:sp>
        <p:nvSpPr>
          <p:cNvPr id="278530" name="Rectangle 2">
            <a:extLst>
              <a:ext uri="{FF2B5EF4-FFF2-40B4-BE49-F238E27FC236}">
                <a16:creationId xmlns:a16="http://schemas.microsoft.com/office/drawing/2014/main" id="{F674997A-A88F-C59A-8A1D-8F70518C1AD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>
            <a:extLst>
              <a:ext uri="{FF2B5EF4-FFF2-40B4-BE49-F238E27FC236}">
                <a16:creationId xmlns:a16="http://schemas.microsoft.com/office/drawing/2014/main" id="{CDF7C735-2D19-FBDD-8BD1-3DB3868CEF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F0566DA-2D1C-8515-C3EE-DEDF8B547D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4C4A9F-D653-4B6A-870C-CAC05803B937}" type="slidenum">
              <a:rPr lang="en-GB" altLang="en-US"/>
              <a:pPr/>
              <a:t>78</a:t>
            </a:fld>
            <a:endParaRPr lang="en-GB" altLang="en-US"/>
          </a:p>
        </p:txBody>
      </p:sp>
      <p:sp>
        <p:nvSpPr>
          <p:cNvPr id="279554" name="Rectangle 2">
            <a:extLst>
              <a:ext uri="{FF2B5EF4-FFF2-40B4-BE49-F238E27FC236}">
                <a16:creationId xmlns:a16="http://schemas.microsoft.com/office/drawing/2014/main" id="{6CAD3D73-4DE8-034B-9B71-1F59580723C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>
            <a:extLst>
              <a:ext uri="{FF2B5EF4-FFF2-40B4-BE49-F238E27FC236}">
                <a16:creationId xmlns:a16="http://schemas.microsoft.com/office/drawing/2014/main" id="{1CCCFF18-B1E1-32F4-8DC0-57F85DE11A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E8AA575-9F28-FA18-60E9-87C6E82668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AB32C-BCF4-4434-8C9B-99F30745ED7F}" type="slidenum">
              <a:rPr lang="en-GB" altLang="en-US"/>
              <a:pPr/>
              <a:t>79</a:t>
            </a:fld>
            <a:endParaRPr lang="en-GB" altLang="en-US"/>
          </a:p>
        </p:txBody>
      </p:sp>
      <p:sp>
        <p:nvSpPr>
          <p:cNvPr id="280578" name="Rectangle 2">
            <a:extLst>
              <a:ext uri="{FF2B5EF4-FFF2-40B4-BE49-F238E27FC236}">
                <a16:creationId xmlns:a16="http://schemas.microsoft.com/office/drawing/2014/main" id="{A119ED65-B626-41D0-E12C-D2669520653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>
            <a:extLst>
              <a:ext uri="{FF2B5EF4-FFF2-40B4-BE49-F238E27FC236}">
                <a16:creationId xmlns:a16="http://schemas.microsoft.com/office/drawing/2014/main" id="{643EB8C8-A99C-520D-F937-3EA5ECD3E4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DE19C4F-F92A-C524-8213-5EF87284C1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DDFD09-1934-4556-93FE-9A2FB7292A3D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207874" name="Rectangle 2">
            <a:extLst>
              <a:ext uri="{FF2B5EF4-FFF2-40B4-BE49-F238E27FC236}">
                <a16:creationId xmlns:a16="http://schemas.microsoft.com/office/drawing/2014/main" id="{F666B510-2333-D486-B65A-4AD85683A24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B83679C4-6D11-FA23-8566-3C66769F8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BE158E6-3A40-E33C-1318-8605771FD7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80A7FF-55AD-468A-A5EB-B59836AE032F}" type="slidenum">
              <a:rPr lang="en-GB" altLang="en-US"/>
              <a:pPr/>
              <a:t>80</a:t>
            </a:fld>
            <a:endParaRPr lang="en-GB" altLang="en-US"/>
          </a:p>
        </p:txBody>
      </p:sp>
      <p:sp>
        <p:nvSpPr>
          <p:cNvPr id="281602" name="Rectangle 2">
            <a:extLst>
              <a:ext uri="{FF2B5EF4-FFF2-40B4-BE49-F238E27FC236}">
                <a16:creationId xmlns:a16="http://schemas.microsoft.com/office/drawing/2014/main" id="{BBF451CD-E025-A5C7-22A7-BCBD9C1981A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>
            <a:extLst>
              <a:ext uri="{FF2B5EF4-FFF2-40B4-BE49-F238E27FC236}">
                <a16:creationId xmlns:a16="http://schemas.microsoft.com/office/drawing/2014/main" id="{C1AD40C8-9C6E-3AE4-3954-98D1B3A633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2DD891B-E4F2-2A2F-A6D7-7997256EE2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6017E1-31A5-4490-982F-CDBEEF673D24}" type="slidenum">
              <a:rPr lang="en-GB" altLang="en-US"/>
              <a:pPr/>
              <a:t>81</a:t>
            </a:fld>
            <a:endParaRPr lang="en-GB" altLang="en-US"/>
          </a:p>
        </p:txBody>
      </p:sp>
      <p:sp>
        <p:nvSpPr>
          <p:cNvPr id="282626" name="Rectangle 2">
            <a:extLst>
              <a:ext uri="{FF2B5EF4-FFF2-40B4-BE49-F238E27FC236}">
                <a16:creationId xmlns:a16="http://schemas.microsoft.com/office/drawing/2014/main" id="{219DDD5F-5EB0-463E-5968-A7BD559AE87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>
            <a:extLst>
              <a:ext uri="{FF2B5EF4-FFF2-40B4-BE49-F238E27FC236}">
                <a16:creationId xmlns:a16="http://schemas.microsoft.com/office/drawing/2014/main" id="{1F45FF9F-8D09-5236-62BF-57E7C196D7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D680D1A-9E96-CABC-5EC7-D1749E8D29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750114-84B0-4B72-86C3-8C7C53A952BB}" type="slidenum">
              <a:rPr lang="en-GB" altLang="en-US"/>
              <a:pPr/>
              <a:t>82</a:t>
            </a:fld>
            <a:endParaRPr lang="en-GB" altLang="en-US"/>
          </a:p>
        </p:txBody>
      </p:sp>
      <p:sp>
        <p:nvSpPr>
          <p:cNvPr id="283650" name="Rectangle 2">
            <a:extLst>
              <a:ext uri="{FF2B5EF4-FFF2-40B4-BE49-F238E27FC236}">
                <a16:creationId xmlns:a16="http://schemas.microsoft.com/office/drawing/2014/main" id="{6D7F0026-E4CF-5D9F-72E9-28C84C2D014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>
            <a:extLst>
              <a:ext uri="{FF2B5EF4-FFF2-40B4-BE49-F238E27FC236}">
                <a16:creationId xmlns:a16="http://schemas.microsoft.com/office/drawing/2014/main" id="{B90B0356-D773-4CAA-DC06-CDCC2ECD56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C12CA7B-B510-67E2-BE2B-A714F02F74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261C65-038B-4918-A856-AAF2B0F75588}" type="slidenum">
              <a:rPr lang="en-GB" altLang="en-US"/>
              <a:pPr/>
              <a:t>83</a:t>
            </a:fld>
            <a:endParaRPr lang="en-GB" altLang="en-US"/>
          </a:p>
        </p:txBody>
      </p:sp>
      <p:sp>
        <p:nvSpPr>
          <p:cNvPr id="284674" name="Rectangle 2">
            <a:extLst>
              <a:ext uri="{FF2B5EF4-FFF2-40B4-BE49-F238E27FC236}">
                <a16:creationId xmlns:a16="http://schemas.microsoft.com/office/drawing/2014/main" id="{0811B712-1541-58A4-7091-BCF6244B1EC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>
            <a:extLst>
              <a:ext uri="{FF2B5EF4-FFF2-40B4-BE49-F238E27FC236}">
                <a16:creationId xmlns:a16="http://schemas.microsoft.com/office/drawing/2014/main" id="{26ABB699-14DC-4D4B-5159-790C5D9D02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EF69F62-ABB2-1B6B-5D6D-DC0725487A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4940FB-E09B-4E2F-A777-281DB9C068D3}" type="slidenum">
              <a:rPr lang="en-GB" altLang="en-US"/>
              <a:pPr/>
              <a:t>84</a:t>
            </a:fld>
            <a:endParaRPr lang="en-GB" altLang="en-US"/>
          </a:p>
        </p:txBody>
      </p:sp>
      <p:sp>
        <p:nvSpPr>
          <p:cNvPr id="285698" name="Rectangle 2">
            <a:extLst>
              <a:ext uri="{FF2B5EF4-FFF2-40B4-BE49-F238E27FC236}">
                <a16:creationId xmlns:a16="http://schemas.microsoft.com/office/drawing/2014/main" id="{C9CB5533-21AE-0EC9-7054-C793EAB0867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>
            <a:extLst>
              <a:ext uri="{FF2B5EF4-FFF2-40B4-BE49-F238E27FC236}">
                <a16:creationId xmlns:a16="http://schemas.microsoft.com/office/drawing/2014/main" id="{1D21F7BC-9CEC-DEC9-FF39-880A80FE83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8CB37AC-C879-77D6-E2D7-1C9CE0B509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188AEA-7654-4681-A72D-1C8EDD1217BB}" type="slidenum">
              <a:rPr lang="en-GB" altLang="en-US"/>
              <a:pPr/>
              <a:t>85</a:t>
            </a:fld>
            <a:endParaRPr lang="en-GB" altLang="en-US"/>
          </a:p>
        </p:txBody>
      </p:sp>
      <p:sp>
        <p:nvSpPr>
          <p:cNvPr id="286722" name="Rectangle 2">
            <a:extLst>
              <a:ext uri="{FF2B5EF4-FFF2-40B4-BE49-F238E27FC236}">
                <a16:creationId xmlns:a16="http://schemas.microsoft.com/office/drawing/2014/main" id="{DB51EE15-3451-AC5E-A7DC-F55C0717B89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>
            <a:extLst>
              <a:ext uri="{FF2B5EF4-FFF2-40B4-BE49-F238E27FC236}">
                <a16:creationId xmlns:a16="http://schemas.microsoft.com/office/drawing/2014/main" id="{654CD0FD-58AD-EFA5-A900-014E891DA6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6C04F43-8C78-D66C-ABF1-F5C7D6FBBD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19F53E-77B4-461B-90C5-9826080F445C}" type="slidenum">
              <a:rPr lang="en-GB" altLang="en-US"/>
              <a:pPr/>
              <a:t>86</a:t>
            </a:fld>
            <a:endParaRPr lang="en-GB" altLang="en-US"/>
          </a:p>
        </p:txBody>
      </p:sp>
      <p:sp>
        <p:nvSpPr>
          <p:cNvPr id="287746" name="Rectangle 2">
            <a:extLst>
              <a:ext uri="{FF2B5EF4-FFF2-40B4-BE49-F238E27FC236}">
                <a16:creationId xmlns:a16="http://schemas.microsoft.com/office/drawing/2014/main" id="{16B20CE2-02E3-F2E0-FD1B-B4CB6A0C5E9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>
            <a:extLst>
              <a:ext uri="{FF2B5EF4-FFF2-40B4-BE49-F238E27FC236}">
                <a16:creationId xmlns:a16="http://schemas.microsoft.com/office/drawing/2014/main" id="{24F6B00F-E7B2-B0CA-8C47-43EE1258D5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6068A9F-4E2B-398F-0C89-B8DA467848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55A543-80F7-4F56-8906-8E0476B1BAE0}" type="slidenum">
              <a:rPr lang="en-GB" altLang="en-US"/>
              <a:pPr/>
              <a:t>87</a:t>
            </a:fld>
            <a:endParaRPr lang="en-GB" altLang="en-US"/>
          </a:p>
        </p:txBody>
      </p:sp>
      <p:sp>
        <p:nvSpPr>
          <p:cNvPr id="288770" name="Rectangle 2">
            <a:extLst>
              <a:ext uri="{FF2B5EF4-FFF2-40B4-BE49-F238E27FC236}">
                <a16:creationId xmlns:a16="http://schemas.microsoft.com/office/drawing/2014/main" id="{ED452943-0414-5851-556C-8D84DDA514B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>
            <a:extLst>
              <a:ext uri="{FF2B5EF4-FFF2-40B4-BE49-F238E27FC236}">
                <a16:creationId xmlns:a16="http://schemas.microsoft.com/office/drawing/2014/main" id="{9ED17D33-7976-5B5B-3C92-FB0E3053CE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0474503-B632-5DED-B0B1-D22CB5D0AE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E336A3-6E95-4D30-BBAF-21AA559DD9D9}" type="slidenum">
              <a:rPr lang="en-GB" altLang="en-US"/>
              <a:pPr/>
              <a:t>88</a:t>
            </a:fld>
            <a:endParaRPr lang="en-GB" altLang="en-US"/>
          </a:p>
        </p:txBody>
      </p:sp>
      <p:sp>
        <p:nvSpPr>
          <p:cNvPr id="289794" name="Rectangle 2">
            <a:extLst>
              <a:ext uri="{FF2B5EF4-FFF2-40B4-BE49-F238E27FC236}">
                <a16:creationId xmlns:a16="http://schemas.microsoft.com/office/drawing/2014/main" id="{C8ACCCAA-FFC0-5F58-2067-89786AF9B8C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>
            <a:extLst>
              <a:ext uri="{FF2B5EF4-FFF2-40B4-BE49-F238E27FC236}">
                <a16:creationId xmlns:a16="http://schemas.microsoft.com/office/drawing/2014/main" id="{5D6BAB23-4071-7B74-4EEE-619DDC9EAF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10B87DC-63A2-C1A9-6F27-7CCA39450D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9428DA-66D7-465E-8F10-D5E9C17A5094}" type="slidenum">
              <a:rPr lang="en-GB" altLang="en-US"/>
              <a:pPr/>
              <a:t>89</a:t>
            </a:fld>
            <a:endParaRPr lang="en-GB" altLang="en-US"/>
          </a:p>
        </p:txBody>
      </p:sp>
      <p:sp>
        <p:nvSpPr>
          <p:cNvPr id="290818" name="Rectangle 2">
            <a:extLst>
              <a:ext uri="{FF2B5EF4-FFF2-40B4-BE49-F238E27FC236}">
                <a16:creationId xmlns:a16="http://schemas.microsoft.com/office/drawing/2014/main" id="{AB88FF0C-4DBC-6A9A-29EF-EA7DD2F3F76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>
            <a:extLst>
              <a:ext uri="{FF2B5EF4-FFF2-40B4-BE49-F238E27FC236}">
                <a16:creationId xmlns:a16="http://schemas.microsoft.com/office/drawing/2014/main" id="{AEC27884-7943-9E92-0D63-864AB5137D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B7D9754-3A84-B815-77F6-765814E0CD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EB6908-CC97-4719-883E-9CB5B14DE80B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208898" name="Rectangle 2">
            <a:extLst>
              <a:ext uri="{FF2B5EF4-FFF2-40B4-BE49-F238E27FC236}">
                <a16:creationId xmlns:a16="http://schemas.microsoft.com/office/drawing/2014/main" id="{9B5F8BA5-40AC-F14A-15EE-35B2D559123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>
            <a:extLst>
              <a:ext uri="{FF2B5EF4-FFF2-40B4-BE49-F238E27FC236}">
                <a16:creationId xmlns:a16="http://schemas.microsoft.com/office/drawing/2014/main" id="{930F8242-613A-632C-D259-7AE06C0B7C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69FA1AB-6B39-34FE-C53E-F27EF199D0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7B1237-815A-4DEE-810F-0F3296C375CD}" type="slidenum">
              <a:rPr lang="en-GB" altLang="en-US"/>
              <a:pPr/>
              <a:t>90</a:t>
            </a:fld>
            <a:endParaRPr lang="en-GB" altLang="en-US"/>
          </a:p>
        </p:txBody>
      </p:sp>
      <p:sp>
        <p:nvSpPr>
          <p:cNvPr id="291842" name="Rectangle 2">
            <a:extLst>
              <a:ext uri="{FF2B5EF4-FFF2-40B4-BE49-F238E27FC236}">
                <a16:creationId xmlns:a16="http://schemas.microsoft.com/office/drawing/2014/main" id="{7CFC5DC7-A9E8-4E58-7EAB-47C5FB90AD4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>
            <a:extLst>
              <a:ext uri="{FF2B5EF4-FFF2-40B4-BE49-F238E27FC236}">
                <a16:creationId xmlns:a16="http://schemas.microsoft.com/office/drawing/2014/main" id="{0C4B4194-07AD-F7E5-006D-52F4288943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F2ED298-6637-2841-77CD-B035B82F83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72AAB5-0356-4669-A30A-95FEA60EB308}" type="slidenum">
              <a:rPr lang="en-GB" altLang="en-US"/>
              <a:pPr/>
              <a:t>91</a:t>
            </a:fld>
            <a:endParaRPr lang="en-GB" altLang="en-US"/>
          </a:p>
        </p:txBody>
      </p:sp>
      <p:sp>
        <p:nvSpPr>
          <p:cNvPr id="292866" name="Rectangle 2">
            <a:extLst>
              <a:ext uri="{FF2B5EF4-FFF2-40B4-BE49-F238E27FC236}">
                <a16:creationId xmlns:a16="http://schemas.microsoft.com/office/drawing/2014/main" id="{662D0F5A-402F-F5E2-E388-43909BBBC30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>
            <a:extLst>
              <a:ext uri="{FF2B5EF4-FFF2-40B4-BE49-F238E27FC236}">
                <a16:creationId xmlns:a16="http://schemas.microsoft.com/office/drawing/2014/main" id="{466FFD48-92B7-5185-456A-1ECC2C1339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DE5191D-B9B0-2B7A-6A15-40336AD2D2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1D60C7-450F-4B8E-B7BE-1190814B83E2}" type="slidenum">
              <a:rPr lang="en-GB" altLang="en-US"/>
              <a:pPr/>
              <a:t>92</a:t>
            </a:fld>
            <a:endParaRPr lang="en-GB" altLang="en-US"/>
          </a:p>
        </p:txBody>
      </p:sp>
      <p:sp>
        <p:nvSpPr>
          <p:cNvPr id="293890" name="Rectangle 2">
            <a:extLst>
              <a:ext uri="{FF2B5EF4-FFF2-40B4-BE49-F238E27FC236}">
                <a16:creationId xmlns:a16="http://schemas.microsoft.com/office/drawing/2014/main" id="{9FD1F289-D6EC-2D14-E1AF-08755543102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>
            <a:extLst>
              <a:ext uri="{FF2B5EF4-FFF2-40B4-BE49-F238E27FC236}">
                <a16:creationId xmlns:a16="http://schemas.microsoft.com/office/drawing/2014/main" id="{1293B248-D346-E7BE-E930-FBD75E9413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AD7E7F2-87F0-E1E1-3976-6A00C28CA9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E91B06-2B46-477E-9971-1229F3FDCEA3}" type="slidenum">
              <a:rPr lang="en-GB" altLang="en-US"/>
              <a:pPr/>
              <a:t>93</a:t>
            </a:fld>
            <a:endParaRPr lang="en-GB" altLang="en-US"/>
          </a:p>
        </p:txBody>
      </p:sp>
      <p:sp>
        <p:nvSpPr>
          <p:cNvPr id="294914" name="Rectangle 2">
            <a:extLst>
              <a:ext uri="{FF2B5EF4-FFF2-40B4-BE49-F238E27FC236}">
                <a16:creationId xmlns:a16="http://schemas.microsoft.com/office/drawing/2014/main" id="{5E1CD7E8-F90D-B280-286C-F6F7A708504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>
            <a:extLst>
              <a:ext uri="{FF2B5EF4-FFF2-40B4-BE49-F238E27FC236}">
                <a16:creationId xmlns:a16="http://schemas.microsoft.com/office/drawing/2014/main" id="{02251715-C880-F48C-6F11-5F6B607E14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AC1CE1F-A39B-B560-5B36-4F8CEF5150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0C6E0D-4673-416B-BF91-4C0EC0E2CE0E}" type="slidenum">
              <a:rPr lang="en-GB" altLang="en-US"/>
              <a:pPr/>
              <a:t>94</a:t>
            </a:fld>
            <a:endParaRPr lang="en-GB" altLang="en-US"/>
          </a:p>
        </p:txBody>
      </p:sp>
      <p:sp>
        <p:nvSpPr>
          <p:cNvPr id="295938" name="Rectangle 2">
            <a:extLst>
              <a:ext uri="{FF2B5EF4-FFF2-40B4-BE49-F238E27FC236}">
                <a16:creationId xmlns:a16="http://schemas.microsoft.com/office/drawing/2014/main" id="{1701F830-47DD-A583-9638-2D96E80B5EB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>
            <a:extLst>
              <a:ext uri="{FF2B5EF4-FFF2-40B4-BE49-F238E27FC236}">
                <a16:creationId xmlns:a16="http://schemas.microsoft.com/office/drawing/2014/main" id="{BF9616B9-1A36-F26C-7BCB-7A1ED3E0F3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9800AFF-BB26-1094-715C-D42186A92E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0BDC97-2C20-46CF-9216-3C2066914A68}" type="slidenum">
              <a:rPr lang="en-GB" altLang="en-US"/>
              <a:pPr/>
              <a:t>95</a:t>
            </a:fld>
            <a:endParaRPr lang="en-GB" altLang="en-US"/>
          </a:p>
        </p:txBody>
      </p:sp>
      <p:sp>
        <p:nvSpPr>
          <p:cNvPr id="296962" name="Rectangle 2">
            <a:extLst>
              <a:ext uri="{FF2B5EF4-FFF2-40B4-BE49-F238E27FC236}">
                <a16:creationId xmlns:a16="http://schemas.microsoft.com/office/drawing/2014/main" id="{1B803A04-1FD1-AB23-F537-0BDB0A4B7E6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>
            <a:extLst>
              <a:ext uri="{FF2B5EF4-FFF2-40B4-BE49-F238E27FC236}">
                <a16:creationId xmlns:a16="http://schemas.microsoft.com/office/drawing/2014/main" id="{0192C6A4-0458-EA96-69CB-1F817B35A4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7152026-4DAF-B0E4-8F96-1F959FCE8C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59C365-B659-4125-8C12-534EA096BAF9}" type="slidenum">
              <a:rPr lang="en-GB" altLang="en-US"/>
              <a:pPr/>
              <a:t>96</a:t>
            </a:fld>
            <a:endParaRPr lang="en-GB" altLang="en-US"/>
          </a:p>
        </p:txBody>
      </p:sp>
      <p:sp>
        <p:nvSpPr>
          <p:cNvPr id="297986" name="Rectangle 2">
            <a:extLst>
              <a:ext uri="{FF2B5EF4-FFF2-40B4-BE49-F238E27FC236}">
                <a16:creationId xmlns:a16="http://schemas.microsoft.com/office/drawing/2014/main" id="{9C7E71FB-9B48-FCF4-A237-475F0E90560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>
            <a:extLst>
              <a:ext uri="{FF2B5EF4-FFF2-40B4-BE49-F238E27FC236}">
                <a16:creationId xmlns:a16="http://schemas.microsoft.com/office/drawing/2014/main" id="{6042BF5E-C2AB-6AC6-7254-6A4BE36577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7771150-E4C1-6BD3-854B-4B9DCA2E19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D65210-D316-44BC-85BD-D2E827B9A843}" type="slidenum">
              <a:rPr lang="en-GB" altLang="en-US"/>
              <a:pPr/>
              <a:t>97</a:t>
            </a:fld>
            <a:endParaRPr lang="en-GB" altLang="en-US"/>
          </a:p>
        </p:txBody>
      </p:sp>
      <p:sp>
        <p:nvSpPr>
          <p:cNvPr id="299010" name="Rectangle 2">
            <a:extLst>
              <a:ext uri="{FF2B5EF4-FFF2-40B4-BE49-F238E27FC236}">
                <a16:creationId xmlns:a16="http://schemas.microsoft.com/office/drawing/2014/main" id="{5BEAD128-5D56-EF43-82F2-1A280EEBF08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>
            <a:extLst>
              <a:ext uri="{FF2B5EF4-FFF2-40B4-BE49-F238E27FC236}">
                <a16:creationId xmlns:a16="http://schemas.microsoft.com/office/drawing/2014/main" id="{56A6A7AB-EFE1-FB4F-7A08-4094E84251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AA9602B-FAAD-2918-FEF5-03697104AB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08A044-4F81-4F70-B6FA-39D8A6217465}" type="slidenum">
              <a:rPr lang="en-GB" altLang="en-US"/>
              <a:pPr/>
              <a:t>98</a:t>
            </a:fld>
            <a:endParaRPr lang="en-GB" altLang="en-US"/>
          </a:p>
        </p:txBody>
      </p:sp>
      <p:sp>
        <p:nvSpPr>
          <p:cNvPr id="300034" name="Rectangle 2">
            <a:extLst>
              <a:ext uri="{FF2B5EF4-FFF2-40B4-BE49-F238E27FC236}">
                <a16:creationId xmlns:a16="http://schemas.microsoft.com/office/drawing/2014/main" id="{56F49951-FA96-0BCA-4969-ED2BBBB76E1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>
            <a:extLst>
              <a:ext uri="{FF2B5EF4-FFF2-40B4-BE49-F238E27FC236}">
                <a16:creationId xmlns:a16="http://schemas.microsoft.com/office/drawing/2014/main" id="{9230DF44-94F9-DDA3-A8EB-597B9B30F2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F97F77C-D970-9A24-7514-20A8BFB7A9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EA56B0-31E4-426D-AE36-5F481F1442E8}" type="slidenum">
              <a:rPr lang="en-GB" altLang="en-US"/>
              <a:pPr/>
              <a:t>99</a:t>
            </a:fld>
            <a:endParaRPr lang="en-GB" altLang="en-US"/>
          </a:p>
        </p:txBody>
      </p:sp>
      <p:sp>
        <p:nvSpPr>
          <p:cNvPr id="301058" name="Rectangle 2">
            <a:extLst>
              <a:ext uri="{FF2B5EF4-FFF2-40B4-BE49-F238E27FC236}">
                <a16:creationId xmlns:a16="http://schemas.microsoft.com/office/drawing/2014/main" id="{809E6484-54EB-426F-0639-D86DB2BEAC8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>
            <a:extLst>
              <a:ext uri="{FF2B5EF4-FFF2-40B4-BE49-F238E27FC236}">
                <a16:creationId xmlns:a16="http://schemas.microsoft.com/office/drawing/2014/main" id="{12D007AD-EF3B-4E51-75BA-30D0A85066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>
            <a:extLst>
              <a:ext uri="{FF2B5EF4-FFF2-40B4-BE49-F238E27FC236}">
                <a16:creationId xmlns:a16="http://schemas.microsoft.com/office/drawing/2014/main" id="{63D13CBC-E549-9307-3AE9-953CC2257CF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9459" name="Group 3">
              <a:extLst>
                <a:ext uri="{FF2B5EF4-FFF2-40B4-BE49-F238E27FC236}">
                  <a16:creationId xmlns:a16="http://schemas.microsoft.com/office/drawing/2014/main" id="{ED47D628-5AC9-BFB3-E9B8-6646A7D329E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9460" name="Freeform 4">
                <a:extLst>
                  <a:ext uri="{FF2B5EF4-FFF2-40B4-BE49-F238E27FC236}">
                    <a16:creationId xmlns:a16="http://schemas.microsoft.com/office/drawing/2014/main" id="{FC9D7C9D-B9DE-9310-0C97-17F0BED4862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61" name="Freeform 5">
                <a:extLst>
                  <a:ext uri="{FF2B5EF4-FFF2-40B4-BE49-F238E27FC236}">
                    <a16:creationId xmlns:a16="http://schemas.microsoft.com/office/drawing/2014/main" id="{221DEBCE-F879-81F7-8C9F-4A3DFD3CAAF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62" name="Freeform 6">
                <a:extLst>
                  <a:ext uri="{FF2B5EF4-FFF2-40B4-BE49-F238E27FC236}">
                    <a16:creationId xmlns:a16="http://schemas.microsoft.com/office/drawing/2014/main" id="{CD44C838-26B5-0BCE-A382-9E4A98335B9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63" name="Freeform 7">
                <a:extLst>
                  <a:ext uri="{FF2B5EF4-FFF2-40B4-BE49-F238E27FC236}">
                    <a16:creationId xmlns:a16="http://schemas.microsoft.com/office/drawing/2014/main" id="{566777C1-9AA4-E963-4C23-AB8D77F5509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64" name="Freeform 8">
                <a:extLst>
                  <a:ext uri="{FF2B5EF4-FFF2-40B4-BE49-F238E27FC236}">
                    <a16:creationId xmlns:a16="http://schemas.microsoft.com/office/drawing/2014/main" id="{AE27A798-E25A-1D39-22D5-B768E37CD0E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9465" name="Freeform 9">
              <a:extLst>
                <a:ext uri="{FF2B5EF4-FFF2-40B4-BE49-F238E27FC236}">
                  <a16:creationId xmlns:a16="http://schemas.microsoft.com/office/drawing/2014/main" id="{E82C4D3B-EB1E-5408-8E3B-6E31D6F33B0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66" name="Freeform 10">
              <a:extLst>
                <a:ext uri="{FF2B5EF4-FFF2-40B4-BE49-F238E27FC236}">
                  <a16:creationId xmlns:a16="http://schemas.microsoft.com/office/drawing/2014/main" id="{93B1E245-D228-3E21-8F03-CEE0351FDFB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467" name="Rectangle 11">
            <a:extLst>
              <a:ext uri="{FF2B5EF4-FFF2-40B4-BE49-F238E27FC236}">
                <a16:creationId xmlns:a16="http://schemas.microsoft.com/office/drawing/2014/main" id="{5C000FF9-B8E7-00D1-BD32-5CB442806967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9468" name="Rectangle 12">
            <a:extLst>
              <a:ext uri="{FF2B5EF4-FFF2-40B4-BE49-F238E27FC236}">
                <a16:creationId xmlns:a16="http://schemas.microsoft.com/office/drawing/2014/main" id="{7BBDB4FD-1182-0814-7578-823F2B5D41DD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9469" name="Rectangle 13">
            <a:extLst>
              <a:ext uri="{FF2B5EF4-FFF2-40B4-BE49-F238E27FC236}">
                <a16:creationId xmlns:a16="http://schemas.microsoft.com/office/drawing/2014/main" id="{724B023C-5C8D-1F8E-63C5-2B90BBFED1D6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9470" name="Rectangle 14">
            <a:extLst>
              <a:ext uri="{FF2B5EF4-FFF2-40B4-BE49-F238E27FC236}">
                <a16:creationId xmlns:a16="http://schemas.microsoft.com/office/drawing/2014/main" id="{884174A3-DB84-3D6C-D109-48D1FD043C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9471" name="Rectangle 15">
            <a:extLst>
              <a:ext uri="{FF2B5EF4-FFF2-40B4-BE49-F238E27FC236}">
                <a16:creationId xmlns:a16="http://schemas.microsoft.com/office/drawing/2014/main" id="{186460A3-3371-B4CB-0DCB-58D7CE4B7F5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853D0C0-0FB8-4DB9-A658-FD971BFBB04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05EF7-1CEF-CE09-E92D-F840B18E3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4FE5E-BCEA-AEC1-EC7B-3795DDF20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22CE0-01B0-D5FD-9C75-CFB981690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A1EDF-47FB-4283-CA69-AAB2B33448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909C4B-F88D-444A-A942-15FC18D8FA3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FA62B7-C2B6-4176-F015-2154D1D7CB2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740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058CBF-7C65-5C31-2DB7-774908EEDE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103A89-296E-E9BA-B7D2-7DD112F70A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3D09A-4ED7-8702-CDAC-A8181CBBC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3B2686-CFC9-E5B9-5690-CF5C7AB37B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6C6ED0-7EDC-44B1-973C-E60D2E81639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B4E9E4-BBE3-9037-3C36-E88B38C27E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458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BAC26-D016-E689-A3CC-3948D963A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77B30-AF4B-AEE3-1DBC-D61C203F8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9F49F-5A26-6EA0-9A34-DBEEF5327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A20395-7C04-4E60-94F7-D6743C1C96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A74F6B-DDAB-4291-ADC8-C94258B3856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054AB-C4B8-B2AC-7991-E2CA4557F52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73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32BAF-6BEF-B791-6AF8-52BA4906E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0AFB6-61CA-135C-720E-8FD973C7B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C6E46-E66C-2C29-C25A-6F47E07DB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E6CA0A-5B17-FD88-2FB8-0DFBBACF84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6BF60F-BADE-4D46-ACA6-4EDAFB201E8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76F538-B939-69E5-8D26-B8DB1F0E294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05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20309-A769-7803-20BA-DBA646921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1257F-699A-2894-6FB2-26BF8D31BA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24B6D6-F60F-9A3D-CFCE-F99DA69537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367D5E-0F40-F6D4-6144-3B4490F18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7EB74-E541-7F40-90B2-745FD8389E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375DEF-A324-4746-ABE1-C2A6E9E5880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BFA442D-A066-4908-8050-3AC9F9D6E65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963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FBCA6-9E33-7B64-AC02-7895201E0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A4B3E-39F2-E935-3A07-697E56D1D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FD3A28-05F4-DDE6-4616-E441187A1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CB00B0-5DF0-A405-930D-E8C39CBC92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3CCD18-51B8-C1E2-EDA8-1E94D1109E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A103C6-C25A-5B20-4EB6-D64043939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B4F53BB-7E79-1CF0-9621-78B845EA6E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2A63E8-DFE3-43B1-B72B-45442329A95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AE099F3-426A-C78A-930D-96EE8720AF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526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59501-3CB2-0062-71BB-A7B62DEBD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898B23-C410-F33B-CEB7-DE4F01BC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138A7D-8F85-42F3-B071-1AB70D7A30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B7275A-F826-4A25-94C4-E042A9F27B9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E338B-150E-195C-E72C-99BED5F536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924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F9857F-122E-D8F1-E799-5993A315B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FBC3F1-B3A7-39D6-556B-034F9BCFC5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1423BE-F89D-4BD9-83F6-14822AFBA37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F794D0-1777-C8B0-52AD-4AD17CB820F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53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2A4A7-3BF4-61B7-BA1C-6BF1DE62D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A85FF-A35C-4164-66C4-DFA245734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F1DA38-601F-8207-91C1-409DAF24C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B4D98-2D1B-27BC-7066-8EB2D2E71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B91AD-30AB-FCE3-795D-9B8DA7D25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95340B-C4EF-49C4-BEA6-2B52CEC50BC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4C45F9C-340F-56AE-16FE-F858458710A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857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753E1-C889-84B1-D840-D4CD1C25F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C9AFF7-DC29-E805-A48C-56C81B1B2F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B586BB-E877-326C-BA3D-077E76A6C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491ECF-B798-36A9-EC96-6A65878AF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73624-C803-54FC-A071-2E0D1C5B6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ADB38D-D6CC-48A2-9584-200B4837BC3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F519FC4-284F-996B-4EEC-DB60F9C8771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47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C7BFC22-68AD-8E6C-591A-F6BE097E848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D6EA8CB-3EBA-063F-4E71-82D967A5DA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fld id="{25F1A0A6-AAD5-4E66-994D-4ED3936F83FA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8436" name="Group 4">
            <a:extLst>
              <a:ext uri="{FF2B5EF4-FFF2-40B4-BE49-F238E27FC236}">
                <a16:creationId xmlns:a16="http://schemas.microsoft.com/office/drawing/2014/main" id="{7DEBEC14-B615-4253-C674-016D4A3D12D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8437" name="Group 5">
              <a:extLst>
                <a:ext uri="{FF2B5EF4-FFF2-40B4-BE49-F238E27FC236}">
                  <a16:creationId xmlns:a16="http://schemas.microsoft.com/office/drawing/2014/main" id="{F3A604E0-EECA-C5D9-786B-22B3A964A9F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8438" name="Freeform 6">
                <a:extLst>
                  <a:ext uri="{FF2B5EF4-FFF2-40B4-BE49-F238E27FC236}">
                    <a16:creationId xmlns:a16="http://schemas.microsoft.com/office/drawing/2014/main" id="{19F51BF0-6BB0-4A2C-A958-AC002E67392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39" name="Freeform 7">
                <a:extLst>
                  <a:ext uri="{FF2B5EF4-FFF2-40B4-BE49-F238E27FC236}">
                    <a16:creationId xmlns:a16="http://schemas.microsoft.com/office/drawing/2014/main" id="{52A99A96-593D-4F48-9A3E-087DB5F0F28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40" name="Freeform 8">
                <a:extLst>
                  <a:ext uri="{FF2B5EF4-FFF2-40B4-BE49-F238E27FC236}">
                    <a16:creationId xmlns:a16="http://schemas.microsoft.com/office/drawing/2014/main" id="{8B1DE7E4-CC79-3F90-2C43-FBFBF3B775C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41" name="Freeform 9">
                <a:extLst>
                  <a:ext uri="{FF2B5EF4-FFF2-40B4-BE49-F238E27FC236}">
                    <a16:creationId xmlns:a16="http://schemas.microsoft.com/office/drawing/2014/main" id="{D7ACAD5C-F5D3-55D0-BC9B-C4953ECE27B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42" name="Freeform 10">
                <a:extLst>
                  <a:ext uri="{FF2B5EF4-FFF2-40B4-BE49-F238E27FC236}">
                    <a16:creationId xmlns:a16="http://schemas.microsoft.com/office/drawing/2014/main" id="{2054ECE0-D3DC-BB0A-F623-B00CDEDB6A0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8443" name="Freeform 11">
              <a:extLst>
                <a:ext uri="{FF2B5EF4-FFF2-40B4-BE49-F238E27FC236}">
                  <a16:creationId xmlns:a16="http://schemas.microsoft.com/office/drawing/2014/main" id="{7293CE36-7C99-9A72-F870-E2400F5537C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44" name="Freeform 12">
              <a:extLst>
                <a:ext uri="{FF2B5EF4-FFF2-40B4-BE49-F238E27FC236}">
                  <a16:creationId xmlns:a16="http://schemas.microsoft.com/office/drawing/2014/main" id="{96A9DB0B-A9E6-002C-16DB-0087FFA8F1D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445" name="Rectangle 13">
            <a:extLst>
              <a:ext uri="{FF2B5EF4-FFF2-40B4-BE49-F238E27FC236}">
                <a16:creationId xmlns:a16="http://schemas.microsoft.com/office/drawing/2014/main" id="{8804545A-0DC3-66BF-0540-1BD95157C67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8446" name="Rectangle 14">
            <a:extLst>
              <a:ext uri="{FF2B5EF4-FFF2-40B4-BE49-F238E27FC236}">
                <a16:creationId xmlns:a16="http://schemas.microsoft.com/office/drawing/2014/main" id="{4E5FA6E0-8042-B068-9B98-5BE9ABE6FB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8447" name="Rectangle 15">
            <a:extLst>
              <a:ext uri="{FF2B5EF4-FFF2-40B4-BE49-F238E27FC236}">
                <a16:creationId xmlns:a16="http://schemas.microsoft.com/office/drawing/2014/main" id="{62506218-C491-2B44-E2E9-1F4A5DC56E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siva77in@rediff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B54A620-7F2B-450A-90E6-F844356C07A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8200" y="1524000"/>
            <a:ext cx="7772400" cy="1920875"/>
          </a:xfrm>
        </p:spPr>
        <p:txBody>
          <a:bodyPr/>
          <a:lstStyle/>
          <a:p>
            <a:r>
              <a:rPr lang="en-US" altLang="en-US"/>
              <a:t>Chromosomes</a:t>
            </a: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259F538E-4F2B-9778-C36A-78E1CA5EB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505200"/>
            <a:ext cx="56388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400" i="1">
                <a:solidFill>
                  <a:srgbClr val="66FFCC"/>
                </a:solidFill>
              </a:rPr>
              <a:t>Dr. R. Siva</a:t>
            </a:r>
          </a:p>
          <a:p>
            <a:pPr algn="ctr"/>
            <a:r>
              <a:rPr lang="en-US" altLang="en-US" sz="3200"/>
              <a:t>VIT University, INDIA</a:t>
            </a:r>
          </a:p>
          <a:p>
            <a:pPr algn="ctr"/>
            <a:r>
              <a:rPr lang="en-US" altLang="en-US" sz="3200">
                <a:hlinkClick r:id="rId3"/>
              </a:rPr>
              <a:t>rsiva77in@rediffmail.com</a:t>
            </a:r>
            <a:endParaRPr lang="en-US" altLang="en-US" sz="3200"/>
          </a:p>
          <a:p>
            <a:pPr algn="ctr"/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463690C3-4C23-D965-F4B4-359EA2FF095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>
                <a:solidFill>
                  <a:srgbClr val="FF9900"/>
                </a:solidFill>
              </a:rPr>
              <a:t>Chromosome Size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B5532DFD-F261-DBDE-D8BE-23635AEBE3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In contrast to other cell organelles, the size of chromosomes shows a remarkable variation depending upon the stages of cell division. </a:t>
            </a:r>
          </a:p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rgbClr val="FF9900"/>
                </a:solidFill>
              </a:rPr>
              <a:t>Interphase:</a:t>
            </a:r>
            <a:r>
              <a:rPr lang="en-US" altLang="en-US" sz="2800" b="1"/>
              <a:t> </a:t>
            </a:r>
            <a:r>
              <a:rPr lang="en-US" altLang="en-US" sz="2800"/>
              <a:t>chromosome are longest &amp; thinnest</a:t>
            </a:r>
          </a:p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rgbClr val="FF9900"/>
                </a:solidFill>
              </a:rPr>
              <a:t>Prophase:</a:t>
            </a:r>
            <a:r>
              <a:rPr lang="en-US" altLang="en-US" sz="2800" b="1"/>
              <a:t> </a:t>
            </a:r>
            <a:r>
              <a:rPr lang="en-US" altLang="en-US" sz="2800"/>
              <a:t>there is a progressive decrease in their length accompanied with an increase in thickness</a:t>
            </a:r>
          </a:p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rgbClr val="FF9900"/>
                </a:solidFill>
              </a:rPr>
              <a:t>Anaphase: </a:t>
            </a:r>
            <a:r>
              <a:rPr lang="en-US" altLang="en-US" sz="2800"/>
              <a:t>chromosomes are smallest.</a:t>
            </a:r>
          </a:p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rgbClr val="FF9900"/>
                </a:solidFill>
              </a:rPr>
              <a:t>Metaphase: </a:t>
            </a:r>
            <a:r>
              <a:rPr lang="en-US" altLang="en-US" sz="2800"/>
              <a:t>Chromosomes are the most easily observed and studied during metaphase when they are very thick, quite short and well spread in the cell.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solidFill>
                  <a:srgbClr val="FF9900"/>
                </a:solidFill>
              </a:rPr>
              <a:t>T</a:t>
            </a:r>
            <a:r>
              <a:rPr lang="en-US" altLang="en-US" sz="2800" b="1">
                <a:solidFill>
                  <a:srgbClr val="FF9900"/>
                </a:solidFill>
              </a:rPr>
              <a:t>herefore, chromosomes measurements are generally taken during mitotic metaphase. 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3">
            <a:extLst>
              <a:ext uri="{FF2B5EF4-FFF2-40B4-BE49-F238E27FC236}">
                <a16:creationId xmlns:a16="http://schemas.microsoft.com/office/drawing/2014/main" id="{5B4F60E1-FC34-962E-37D1-AD9FE5C84D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610600" cy="6400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The numerous strands of these chromosomes are produced </a:t>
            </a:r>
            <a:r>
              <a:rPr lang="en-US" altLang="en-US">
                <a:solidFill>
                  <a:srgbClr val="FF9900"/>
                </a:solidFill>
              </a:rPr>
              <a:t>due to repeated replication of the paired chromosomes</a:t>
            </a:r>
            <a:r>
              <a:rPr lang="en-US" altLang="en-US"/>
              <a:t> without any nuclear or cell division. </a:t>
            </a:r>
          </a:p>
          <a:p>
            <a:pPr>
              <a:lnSpc>
                <a:spcPct val="90000"/>
              </a:lnSpc>
            </a:pPr>
            <a:r>
              <a:rPr lang="en-US" altLang="en-US"/>
              <a:t>So that the number of strands (chromatids) in a chromosome doubles after every round of DNA replication</a:t>
            </a:r>
          </a:p>
          <a:p>
            <a:pPr>
              <a:lnSpc>
                <a:spcPct val="90000"/>
              </a:lnSpc>
            </a:pPr>
            <a:r>
              <a:rPr lang="en-US" altLang="en-US"/>
              <a:t>It is estimated that giant chromosomes of </a:t>
            </a:r>
            <a:r>
              <a:rPr lang="en-US" altLang="en-US">
                <a:solidFill>
                  <a:srgbClr val="FF9900"/>
                </a:solidFill>
              </a:rPr>
              <a:t>Drosophila</a:t>
            </a:r>
            <a:r>
              <a:rPr lang="en-US" altLang="en-US"/>
              <a:t> have about </a:t>
            </a:r>
            <a:r>
              <a:rPr lang="en-US" altLang="en-US">
                <a:solidFill>
                  <a:srgbClr val="FF9900"/>
                </a:solidFill>
              </a:rPr>
              <a:t>1,024 strands</a:t>
            </a:r>
            <a:r>
              <a:rPr lang="en-US" altLang="en-US"/>
              <a:t> </a:t>
            </a:r>
          </a:p>
          <a:p>
            <a:pPr>
              <a:lnSpc>
                <a:spcPct val="90000"/>
              </a:lnSpc>
            </a:pPr>
            <a:r>
              <a:rPr lang="en-US" altLang="en-US"/>
              <a:t>In the case of </a:t>
            </a:r>
            <a:r>
              <a:rPr lang="en-US" altLang="en-US">
                <a:solidFill>
                  <a:srgbClr val="FF9900"/>
                </a:solidFill>
              </a:rPr>
              <a:t>Chironomous</a:t>
            </a:r>
            <a:r>
              <a:rPr lang="en-US" altLang="en-US"/>
              <a:t> may have about </a:t>
            </a:r>
            <a:r>
              <a:rPr lang="en-US" altLang="en-US">
                <a:solidFill>
                  <a:srgbClr val="FF9900"/>
                </a:solidFill>
              </a:rPr>
              <a:t>4,096 strands. 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 bands of giant chromosomes are formed as a result of stacking over one another of the chromomeres of all strands present in them. 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>
            <a:extLst>
              <a:ext uri="{FF2B5EF4-FFF2-40B4-BE49-F238E27FC236}">
                <a16:creationId xmlns:a16="http://schemas.microsoft.com/office/drawing/2014/main" id="{D822CD9E-37A0-BDCD-014F-B26E769D34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6096000"/>
          </a:xfrm>
        </p:spPr>
        <p:txBody>
          <a:bodyPr/>
          <a:lstStyle/>
          <a:p>
            <a:r>
              <a:rPr lang="en-US" altLang="en-US">
                <a:solidFill>
                  <a:srgbClr val="FF9900"/>
                </a:solidFill>
              </a:rPr>
              <a:t>Since chromatin fibers are highly coiled in chromosomes, they stain deeply. </a:t>
            </a:r>
          </a:p>
          <a:p>
            <a:r>
              <a:rPr lang="en-US" altLang="en-US">
                <a:solidFill>
                  <a:srgbClr val="FF9900"/>
                </a:solidFill>
              </a:rPr>
              <a:t>On the other hand, the chromatin fibers in the interband regions are fully extended, as a result these regions take up very light stain. </a:t>
            </a:r>
          </a:p>
          <a:p>
            <a:r>
              <a:rPr lang="en-US" altLang="en-US">
                <a:solidFill>
                  <a:srgbClr val="FF9900"/>
                </a:solidFill>
              </a:rPr>
              <a:t>In Drosophila the location of many genes is correlated with specific bands in the connected chromosomes. </a:t>
            </a:r>
          </a:p>
          <a:p>
            <a:r>
              <a:rPr lang="en-US" altLang="en-US">
                <a:solidFill>
                  <a:srgbClr val="FF9900"/>
                </a:solidFill>
              </a:rPr>
              <a:t>In interband region do not have atleast functional genes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>
            <a:extLst>
              <a:ext uri="{FF2B5EF4-FFF2-40B4-BE49-F238E27FC236}">
                <a16:creationId xmlns:a16="http://schemas.microsoft.com/office/drawing/2014/main" id="{07E72133-03D8-0947-0DEB-6356EB8747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altLang="en-US"/>
              <a:t>During certain stages of development, specific bands and inter band regions are associated with them greatly increase in diameter and produced a structure called </a:t>
            </a:r>
            <a:r>
              <a:rPr lang="en-US" altLang="en-US" b="1">
                <a:solidFill>
                  <a:srgbClr val="66FFCC"/>
                </a:solidFill>
              </a:rPr>
              <a:t>Puffs</a:t>
            </a:r>
            <a:r>
              <a:rPr lang="en-US" altLang="en-US"/>
              <a:t> or </a:t>
            </a:r>
            <a:r>
              <a:rPr lang="en-US" altLang="en-US" b="1">
                <a:solidFill>
                  <a:srgbClr val="66FFCC"/>
                </a:solidFill>
              </a:rPr>
              <a:t>Balbiani rings</a:t>
            </a:r>
            <a:r>
              <a:rPr lang="en-US" altLang="en-US"/>
              <a:t>. </a:t>
            </a:r>
          </a:p>
          <a:p>
            <a:r>
              <a:rPr lang="en-US" altLang="en-US"/>
              <a:t>Puffs are believed to be produced due to uncoiling of chromatin fibers present in the concerned  chromomeres. </a:t>
            </a:r>
          </a:p>
          <a:p>
            <a:r>
              <a:rPr lang="en-US" altLang="en-US"/>
              <a:t>The puffs are sites of active </a:t>
            </a:r>
            <a:r>
              <a:rPr lang="en-US" altLang="en-US" b="1">
                <a:solidFill>
                  <a:srgbClr val="66FFCC"/>
                </a:solidFill>
              </a:rPr>
              <a:t>RNA synthesis</a:t>
            </a:r>
            <a:r>
              <a:rPr lang="en-US" altLang="en-US"/>
              <a:t>.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8" name="Picture 4">
            <a:extLst>
              <a:ext uri="{FF2B5EF4-FFF2-40B4-BE49-F238E27FC236}">
                <a16:creationId xmlns:a16="http://schemas.microsoft.com/office/drawing/2014/main" id="{F1907851-0E36-9531-14B5-780D7FF6A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4162425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989" name="Picture 5">
            <a:extLst>
              <a:ext uri="{FF2B5EF4-FFF2-40B4-BE49-F238E27FC236}">
                <a16:creationId xmlns:a16="http://schemas.microsoft.com/office/drawing/2014/main" id="{1E631B3F-B9CB-F6FE-9963-C28A3935C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52600"/>
            <a:ext cx="439102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8" name="Picture 4">
            <a:extLst>
              <a:ext uri="{FF2B5EF4-FFF2-40B4-BE49-F238E27FC236}">
                <a16:creationId xmlns:a16="http://schemas.microsoft.com/office/drawing/2014/main" id="{5827DC46-2BC1-86B4-4E2A-497AC59E3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458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749" name="Text Box 5">
            <a:extLst>
              <a:ext uri="{FF2B5EF4-FFF2-40B4-BE49-F238E27FC236}">
                <a16:creationId xmlns:a16="http://schemas.microsoft.com/office/drawing/2014/main" id="{AE9F7CCE-FFE1-718C-FD87-D308A6EE8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0"/>
            <a:ext cx="7407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>
                <a:solidFill>
                  <a:schemeClr val="bg1"/>
                </a:solidFill>
                <a:latin typeface="Arial" panose="020B0604020202020204" pitchFamily="34" charset="0"/>
              </a:rPr>
              <a:t>Figure 3. </a:t>
            </a:r>
            <a:r>
              <a:rPr lang="en-US" altLang="en-US" sz="2000">
                <a:solidFill>
                  <a:srgbClr val="FF9900"/>
                </a:solidFill>
                <a:latin typeface="Arial" panose="020B0604020202020204" pitchFamily="34" charset="0"/>
              </a:rPr>
              <a:t>Polytene chromosome map of</a:t>
            </a:r>
            <a:r>
              <a:rPr lang="en-US" altLang="en-US" sz="2000" i="1">
                <a:solidFill>
                  <a:srgbClr val="FF9900"/>
                </a:solidFill>
                <a:latin typeface="Arial" panose="020B0604020202020204" pitchFamily="34" charset="0"/>
              </a:rPr>
              <a:t> Anopheles gambiae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id="{EEDCE51F-9A10-2E9B-99F0-63A93FA68F4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33400" y="0"/>
            <a:ext cx="8229600" cy="944563"/>
          </a:xfrm>
        </p:spPr>
        <p:txBody>
          <a:bodyPr/>
          <a:lstStyle/>
          <a:p>
            <a:r>
              <a:rPr lang="en-US" altLang="en-US">
                <a:solidFill>
                  <a:srgbClr val="FF9900"/>
                </a:solidFill>
              </a:rPr>
              <a:t>Lampbrush Chromosome</a:t>
            </a:r>
          </a:p>
        </p:txBody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9452BFF0-C6F7-AFD8-E854-CCFA2235D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82000" cy="49831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It </a:t>
            </a:r>
            <a:r>
              <a:rPr lang="en-US" altLang="en-US" sz="3000"/>
              <a:t>was given this name because it is similar in appearance to the brushes used to clean lamp chimneys in centuries past. </a:t>
            </a:r>
          </a:p>
          <a:p>
            <a:pPr>
              <a:lnSpc>
                <a:spcPct val="90000"/>
              </a:lnSpc>
            </a:pPr>
            <a:r>
              <a:rPr lang="en-US" altLang="en-US" sz="3000"/>
              <a:t>First observed by </a:t>
            </a:r>
            <a:r>
              <a:rPr lang="en-US" altLang="en-US" sz="3000" b="1">
                <a:solidFill>
                  <a:srgbClr val="FF9900"/>
                </a:solidFill>
              </a:rPr>
              <a:t>Flemming</a:t>
            </a:r>
            <a:r>
              <a:rPr lang="en-US" altLang="en-US" sz="3000">
                <a:solidFill>
                  <a:srgbClr val="FF9900"/>
                </a:solidFill>
              </a:rPr>
              <a:t> </a:t>
            </a:r>
            <a:r>
              <a:rPr lang="en-US" altLang="en-US" sz="3000"/>
              <a:t>in 1882. </a:t>
            </a:r>
          </a:p>
          <a:p>
            <a:pPr>
              <a:lnSpc>
                <a:spcPct val="90000"/>
              </a:lnSpc>
            </a:pPr>
            <a:r>
              <a:rPr lang="en-US" altLang="en-US" sz="3000"/>
              <a:t>The name lampbrush was given by </a:t>
            </a:r>
            <a:r>
              <a:rPr lang="en-US" altLang="en-US" sz="3000" b="1">
                <a:solidFill>
                  <a:srgbClr val="FF9900"/>
                </a:solidFill>
              </a:rPr>
              <a:t>Ruckert</a:t>
            </a:r>
            <a:r>
              <a:rPr lang="en-US" altLang="en-US" sz="3000">
                <a:solidFill>
                  <a:srgbClr val="FF9900"/>
                </a:solidFill>
              </a:rPr>
              <a:t> </a:t>
            </a:r>
            <a:r>
              <a:rPr lang="en-US" altLang="en-US" sz="3000"/>
              <a:t>in 1892.</a:t>
            </a:r>
          </a:p>
          <a:p>
            <a:pPr>
              <a:lnSpc>
                <a:spcPct val="90000"/>
              </a:lnSpc>
            </a:pPr>
            <a:r>
              <a:rPr lang="en-US" altLang="en-US" sz="3000"/>
              <a:t>These are found in </a:t>
            </a:r>
            <a:r>
              <a:rPr lang="en-US" altLang="en-US" sz="3000">
                <a:solidFill>
                  <a:srgbClr val="FF9900"/>
                </a:solidFill>
              </a:rPr>
              <a:t>oocytic </a:t>
            </a:r>
            <a:r>
              <a:rPr lang="en-US" altLang="en-US" sz="3000"/>
              <a:t>nuclei of vertebrates (sharks, amphibians, reptiles and birds)as well as in invertebrates (Sagitta, sepia, Ehinaster and several species of insects). </a:t>
            </a:r>
          </a:p>
          <a:p>
            <a:pPr>
              <a:lnSpc>
                <a:spcPct val="90000"/>
              </a:lnSpc>
            </a:pPr>
            <a:r>
              <a:rPr lang="en-US" altLang="en-US" sz="3000"/>
              <a:t>Also found in plants – but most experiments in oocytes. </a:t>
            </a:r>
          </a:p>
          <a:p>
            <a:pPr>
              <a:lnSpc>
                <a:spcPct val="90000"/>
              </a:lnSpc>
            </a:pPr>
            <a:endParaRPr lang="en-US" altLang="en-US" sz="300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3">
            <a:extLst>
              <a:ext uri="{FF2B5EF4-FFF2-40B4-BE49-F238E27FC236}">
                <a16:creationId xmlns:a16="http://schemas.microsoft.com/office/drawing/2014/main" id="{23611EBC-4B8B-9186-204D-C8E52C1606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304800"/>
            <a:ext cx="8763000" cy="6553200"/>
          </a:xfrm>
        </p:spPr>
        <p:txBody>
          <a:bodyPr/>
          <a:lstStyle/>
          <a:p>
            <a:r>
              <a:rPr lang="en-US" altLang="en-US" sz="3000"/>
              <a:t>Lampbrush chromosomes are up to </a:t>
            </a:r>
            <a:r>
              <a:rPr lang="en-US" altLang="en-US" sz="3000" b="1">
                <a:solidFill>
                  <a:srgbClr val="FF9900"/>
                </a:solidFill>
              </a:rPr>
              <a:t>800 µm </a:t>
            </a:r>
            <a:r>
              <a:rPr lang="en-US" altLang="en-US" sz="3000"/>
              <a:t>long; thus they provide very favorable material for cytological studies. </a:t>
            </a:r>
          </a:p>
          <a:p>
            <a:r>
              <a:rPr lang="en-US" altLang="en-US" sz="3000"/>
              <a:t>The homologous chromosomes are paired and each has duplicated to produce two chromatids at the lampbrush stage.</a:t>
            </a:r>
          </a:p>
          <a:p>
            <a:r>
              <a:rPr lang="en-US" altLang="en-US" sz="3000"/>
              <a:t>Each lampbrush chromosome contains a central axial region, where the two chromatids are highly condensed</a:t>
            </a:r>
          </a:p>
          <a:p>
            <a:r>
              <a:rPr lang="en-US" altLang="en-US" sz="3000"/>
              <a:t>Each chromosome has several chromomeres distributed over its length. </a:t>
            </a:r>
          </a:p>
          <a:p>
            <a:r>
              <a:rPr lang="en-US" altLang="en-US" sz="3000"/>
              <a:t>From each chromomere, a pair of loops emerges in the opposite directions vertical to the main chromosomal axis. 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>
            <a:extLst>
              <a:ext uri="{FF2B5EF4-FFF2-40B4-BE49-F238E27FC236}">
                <a16:creationId xmlns:a16="http://schemas.microsoft.com/office/drawing/2014/main" id="{CFB6A7DA-1F71-394F-10B5-8CD17DE6AD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4343400" cy="6477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One loop represent one chromatid, i.e., one DNA molecule.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 size of the loop may be ranging the average of 9.5 </a:t>
            </a:r>
            <a:r>
              <a:rPr lang="en-US" altLang="en-US" b="1">
                <a:solidFill>
                  <a:srgbClr val="FF9900"/>
                </a:solidFill>
              </a:rPr>
              <a:t>µm </a:t>
            </a:r>
            <a:r>
              <a:rPr lang="en-US" altLang="en-US"/>
              <a:t>to about 200 </a:t>
            </a:r>
            <a:r>
              <a:rPr lang="en-US" altLang="en-US" b="1">
                <a:solidFill>
                  <a:srgbClr val="FF9900"/>
                </a:solidFill>
              </a:rPr>
              <a:t>µm 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 pairs of loops are produced due to uncoiling of the two chromatin fibers present in a highly coiled state in the chromomeres. </a:t>
            </a:r>
          </a:p>
        </p:txBody>
      </p:sp>
      <p:pic>
        <p:nvPicPr>
          <p:cNvPr id="167940" name="Picture 4">
            <a:extLst>
              <a:ext uri="{FF2B5EF4-FFF2-40B4-BE49-F238E27FC236}">
                <a16:creationId xmlns:a16="http://schemas.microsoft.com/office/drawing/2014/main" id="{93770A14-8C38-9714-7171-FB016E8B4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7200"/>
            <a:ext cx="46482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>
            <a:extLst>
              <a:ext uri="{FF2B5EF4-FFF2-40B4-BE49-F238E27FC236}">
                <a16:creationId xmlns:a16="http://schemas.microsoft.com/office/drawing/2014/main" id="{50DCF8DD-990F-D210-C2AA-E565D7D2C5B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C1408423-2AAC-C58C-A338-996C872506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One end of each loop is thinner (thin end) than the other end (thick end).</a:t>
            </a:r>
          </a:p>
          <a:p>
            <a:r>
              <a:rPr lang="en-US" altLang="en-US"/>
              <a:t>There is extensive RNA synthesis at the thin end of the loops, while there is little or no RNA synthesis at the thick end.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6" name="Picture 4">
            <a:extLst>
              <a:ext uri="{FF2B5EF4-FFF2-40B4-BE49-F238E27FC236}">
                <a16:creationId xmlns:a16="http://schemas.microsoft.com/office/drawing/2014/main" id="{F4D33F04-8328-A6F5-2DF8-4D167D108C40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1295400"/>
            <a:ext cx="4800600" cy="2874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6917" name="Picture 5">
            <a:extLst>
              <a:ext uri="{FF2B5EF4-FFF2-40B4-BE49-F238E27FC236}">
                <a16:creationId xmlns:a16="http://schemas.microsoft.com/office/drawing/2014/main" id="{83BE2C9A-79D3-9BD7-5BD8-E197AE033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91000"/>
            <a:ext cx="4800600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918" name="Text Box 6">
            <a:extLst>
              <a:ext uri="{FF2B5EF4-FFF2-40B4-BE49-F238E27FC236}">
                <a16:creationId xmlns:a16="http://schemas.microsoft.com/office/drawing/2014/main" id="{F114E174-4EC2-AA75-121C-415478E0A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8915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>
                <a:solidFill>
                  <a:srgbClr val="66FFCC"/>
                </a:solidFill>
              </a:rPr>
              <a:t>Phase-contrast and fluorescent  micrographs of </a:t>
            </a:r>
          </a:p>
          <a:p>
            <a:pPr algn="ctr"/>
            <a:r>
              <a:rPr lang="en-US" altLang="en-US" sz="3200">
                <a:solidFill>
                  <a:srgbClr val="66FFCC"/>
                </a:solidFill>
              </a:rPr>
              <a:t>lampbrush chromosomes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>
            <a:extLst>
              <a:ext uri="{FF2B5EF4-FFF2-40B4-BE49-F238E27FC236}">
                <a16:creationId xmlns:a16="http://schemas.microsoft.com/office/drawing/2014/main" id="{97DAE892-8DE3-67DA-8F9D-3407564586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458200" cy="6172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The size of the chromosomes in mitotic phase of animal and plants sp generally varies between   </a:t>
            </a:r>
            <a:r>
              <a:rPr lang="en-US" altLang="en-US" sz="2800" b="1">
                <a:solidFill>
                  <a:srgbClr val="FF9900"/>
                </a:solidFill>
              </a:rPr>
              <a:t> 0.5 µ and 32 µ </a:t>
            </a:r>
            <a:r>
              <a:rPr lang="en-US" altLang="en-US" sz="2800"/>
              <a:t>in length, and between </a:t>
            </a:r>
            <a:r>
              <a:rPr lang="en-US" altLang="en-US" sz="2800" b="1">
                <a:solidFill>
                  <a:srgbClr val="FF9900"/>
                </a:solidFill>
              </a:rPr>
              <a:t>0.2 µ and 3.0 µ </a:t>
            </a:r>
            <a:r>
              <a:rPr lang="en-US" altLang="en-US" sz="2800"/>
              <a:t>in diameter.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The longest metaphase chromosomes found in </a:t>
            </a:r>
            <a:r>
              <a:rPr lang="en-US" altLang="en-US" sz="2800" b="1" i="1">
                <a:solidFill>
                  <a:srgbClr val="FF9900"/>
                </a:solidFill>
              </a:rPr>
              <a:t>Trillium</a:t>
            </a:r>
            <a:r>
              <a:rPr lang="en-US" altLang="en-US" sz="2800" b="1">
                <a:solidFill>
                  <a:srgbClr val="FF9900"/>
                </a:solidFill>
              </a:rPr>
              <a:t> </a:t>
            </a:r>
            <a:r>
              <a:rPr lang="en-US" altLang="en-US" sz="2800"/>
              <a:t>- </a:t>
            </a:r>
            <a:r>
              <a:rPr lang="en-US" altLang="en-US" sz="2800" b="1">
                <a:solidFill>
                  <a:srgbClr val="FF9900"/>
                </a:solidFill>
              </a:rPr>
              <a:t>32 µ</a:t>
            </a:r>
            <a:r>
              <a:rPr lang="en-US" altLang="en-US" sz="2800"/>
              <a:t>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The giant chromosomes found in </a:t>
            </a:r>
            <a:r>
              <a:rPr lang="en-US" altLang="en-US" sz="2800" b="1">
                <a:solidFill>
                  <a:srgbClr val="FF9900"/>
                </a:solidFill>
              </a:rPr>
              <a:t>diptera </a:t>
            </a:r>
            <a:r>
              <a:rPr lang="en-US" altLang="en-US" sz="2800"/>
              <a:t>and they may be as long as </a:t>
            </a:r>
            <a:r>
              <a:rPr lang="en-US" altLang="en-US" sz="2800" b="1">
                <a:solidFill>
                  <a:srgbClr val="FF9900"/>
                </a:solidFill>
              </a:rPr>
              <a:t>300 µ </a:t>
            </a:r>
            <a:r>
              <a:rPr lang="en-US" altLang="en-US" sz="2800"/>
              <a:t>and up to </a:t>
            </a:r>
            <a:r>
              <a:rPr lang="en-US" altLang="en-US" sz="2800" b="1">
                <a:solidFill>
                  <a:srgbClr val="FF9900"/>
                </a:solidFill>
              </a:rPr>
              <a:t>10 µ </a:t>
            </a:r>
            <a:r>
              <a:rPr lang="en-US" altLang="en-US" sz="2800"/>
              <a:t>in diameter.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In general, </a:t>
            </a:r>
            <a:r>
              <a:rPr lang="en-US" altLang="en-US" sz="2800" b="1">
                <a:solidFill>
                  <a:srgbClr val="FF9900"/>
                </a:solidFill>
              </a:rPr>
              <a:t>plants have longer chromosomes </a:t>
            </a:r>
            <a:r>
              <a:rPr lang="en-US" altLang="en-US" sz="2800"/>
              <a:t>than animal and species having lower chromosome numbers have long chromosomes than those having higher chromosome numbers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Among plants, </a:t>
            </a:r>
            <a:r>
              <a:rPr lang="en-US" altLang="en-US" sz="2800" b="1">
                <a:solidFill>
                  <a:srgbClr val="FF9900"/>
                </a:solidFill>
              </a:rPr>
              <a:t>dicots </a:t>
            </a:r>
            <a:r>
              <a:rPr lang="en-US" altLang="en-US" sz="2800"/>
              <a:t>in general, have a higher number of chromosome than monocots.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Chromosomes are longer in monocot than dicots. 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7275E8D8-F321-CC41-35D0-E7982DFEAA6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Dosage Compensation</a:t>
            </a:r>
          </a:p>
        </p:txBody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BB3CC330-2686-4B0C-ACC1-14CCF97FAE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FFFFFF"/>
                </a:solidFill>
                <a:effectLst/>
              </a:rPr>
              <a:t>Sex Chromosomes: </a:t>
            </a:r>
            <a:r>
              <a:rPr lang="en-US" altLang="en-US" b="1">
                <a:solidFill>
                  <a:srgbClr val="00FFFF"/>
                </a:solidFill>
                <a:effectLst/>
              </a:rPr>
              <a:t>   </a:t>
            </a:r>
            <a:r>
              <a:rPr lang="en-US" altLang="en-US" b="1">
                <a:solidFill>
                  <a:srgbClr val="66FFFF"/>
                </a:solidFill>
                <a:effectLst/>
              </a:rPr>
              <a:t>females XX</a:t>
            </a:r>
            <a:r>
              <a:rPr lang="en-US" altLang="en-US" b="1">
                <a:solidFill>
                  <a:srgbClr val="00FFFF"/>
                </a:solidFill>
                <a:effectLst/>
              </a:rPr>
              <a:t>, males  XY</a:t>
            </a:r>
          </a:p>
          <a:p>
            <a:r>
              <a:rPr lang="en-US" altLang="en-US">
                <a:effectLst/>
              </a:rPr>
              <a:t>Females have two copies of every X-linked gene; males have only one. </a:t>
            </a:r>
          </a:p>
          <a:p>
            <a:r>
              <a:rPr lang="en-US" altLang="en-US">
                <a:effectLst/>
              </a:rPr>
              <a:t>How is this difference in gene dosage compensated for? OR</a:t>
            </a:r>
          </a:p>
          <a:p>
            <a:r>
              <a:rPr lang="en-US" altLang="en-US"/>
              <a:t>How to create equal amount of X chromosome gene products in males and females?</a:t>
            </a:r>
            <a:endParaRPr lang="en-US" altLang="en-US">
              <a:effectLst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>
            <a:extLst>
              <a:ext uri="{FF2B5EF4-FFF2-40B4-BE49-F238E27FC236}">
                <a16:creationId xmlns:a16="http://schemas.microsoft.com/office/drawing/2014/main" id="{FE278C65-B6EC-E55B-EAA1-BD7CB1F1892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88419" name="Rectangle 3">
            <a:extLst>
              <a:ext uri="{FF2B5EF4-FFF2-40B4-BE49-F238E27FC236}">
                <a16:creationId xmlns:a16="http://schemas.microsoft.com/office/drawing/2014/main" id="{F092E6DE-7A46-1BC3-1545-3323D1EA0E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Levels of enzymes or proteins encoded by genes on the X chromosome are the same in both males and females</a:t>
            </a:r>
          </a:p>
          <a:p>
            <a:endParaRPr lang="en-US" altLang="en-US" b="1"/>
          </a:p>
          <a:p>
            <a:r>
              <a:rPr lang="en-US" altLang="en-US" b="1"/>
              <a:t>Even though males have 1 X chromosome and females have 2.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C52E3169-66BE-6529-3041-583AD4EC178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91722C4B-8EB7-25FB-E332-075C8010CD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G6PD, glucose 6 phosphate dehydrogenase, gene is carried on the X chromosome</a:t>
            </a:r>
          </a:p>
          <a:p>
            <a:r>
              <a:rPr lang="en-US" altLang="en-US" b="1"/>
              <a:t>This gene codes for an enzyme that breaks down sugar</a:t>
            </a:r>
          </a:p>
          <a:p>
            <a:r>
              <a:rPr lang="en-US" altLang="en-US" b="1"/>
              <a:t>Females produce the same amount of G6PD enzyme as males</a:t>
            </a:r>
          </a:p>
          <a:p>
            <a:r>
              <a:rPr lang="en-US" altLang="en-US" b="1"/>
              <a:t>XXY and XXX individuals produce the same about of G6PD as anyone else</a:t>
            </a:r>
            <a:endParaRPr lang="en-US" altLang="en-US" sz="2000" b="1"/>
          </a:p>
          <a:p>
            <a:endParaRPr lang="en-US" altLang="en-US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>
            <a:extLst>
              <a:ext uri="{FF2B5EF4-FFF2-40B4-BE49-F238E27FC236}">
                <a16:creationId xmlns:a16="http://schemas.microsoft.com/office/drawing/2014/main" id="{B5F0746E-3255-0E5A-3CCE-FF5C4B6CAD1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90467" name="Rectangle 3">
            <a:extLst>
              <a:ext uri="{FF2B5EF4-FFF2-40B4-BE49-F238E27FC236}">
                <a16:creationId xmlns:a16="http://schemas.microsoft.com/office/drawing/2014/main" id="{2443DCC1-C7A1-D38C-7FE0-1162953048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en-US">
                <a:effectLst/>
              </a:rPr>
              <a:t>In cells with more than two X chromosomes, only one X remains genetically active and all the others become inactivated. </a:t>
            </a:r>
          </a:p>
          <a:p>
            <a:pPr algn="just"/>
            <a:r>
              <a:rPr lang="en-US" altLang="en-US"/>
              <a:t>In some cells the paternal allele is expressed </a:t>
            </a:r>
          </a:p>
          <a:p>
            <a:pPr algn="just"/>
            <a:r>
              <a:rPr lang="en-US" altLang="en-US"/>
              <a:t>In other cells the maternal allele is expressed</a:t>
            </a:r>
          </a:p>
          <a:p>
            <a:pPr algn="just"/>
            <a:r>
              <a:rPr lang="en-US" altLang="en-US"/>
              <a:t>In XXX and XXXX females and XXY males only 1 X is activated in any given cell the rest are inactivated</a:t>
            </a:r>
          </a:p>
          <a:p>
            <a:pPr algn="just"/>
            <a:endParaRPr lang="en-US" altLang="en-US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>
            <a:extLst>
              <a:ext uri="{FF2B5EF4-FFF2-40B4-BE49-F238E27FC236}">
                <a16:creationId xmlns:a16="http://schemas.microsoft.com/office/drawing/2014/main" id="{6A8A6F31-02C0-6EA2-E937-DDF76F547F8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208070CD-DD55-32AE-1183-6E5B4A5D2B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194564" name="Picture 4">
            <a:extLst>
              <a:ext uri="{FF2B5EF4-FFF2-40B4-BE49-F238E27FC236}">
                <a16:creationId xmlns:a16="http://schemas.microsoft.com/office/drawing/2014/main" id="{558C1221-2F5D-5E7A-CB1C-31EF7E3F9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"/>
          <a:stretch>
            <a:fillRect/>
          </a:stretch>
        </p:blipFill>
        <p:spPr bwMode="black">
          <a:xfrm>
            <a:off x="457200" y="838200"/>
            <a:ext cx="8229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>
            <a:extLst>
              <a:ext uri="{FF2B5EF4-FFF2-40B4-BE49-F238E27FC236}">
                <a16:creationId xmlns:a16="http://schemas.microsoft.com/office/drawing/2014/main" id="{0E589386-ECD9-4504-6344-5F6AB277BBD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66FFCC"/>
                </a:solidFill>
              </a:rPr>
              <a:t>Barr Bodies</a:t>
            </a:r>
          </a:p>
        </p:txBody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CED105F5-49C1-9A6B-28E1-176BDACDC5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9600" cy="5105400"/>
          </a:xfrm>
        </p:spPr>
        <p:txBody>
          <a:bodyPr/>
          <a:lstStyle/>
          <a:p>
            <a:r>
              <a:rPr lang="en-US" altLang="en-US" b="1"/>
              <a:t>1940’s two Canadian scientists noticed a dark staining mass in the nuclei of cat brain cells</a:t>
            </a:r>
          </a:p>
          <a:p>
            <a:r>
              <a:rPr lang="en-US" altLang="en-US" b="1"/>
              <a:t>Found these dark staining spots in female but not males</a:t>
            </a:r>
          </a:p>
          <a:p>
            <a:r>
              <a:rPr lang="en-US" altLang="en-US" b="1"/>
              <a:t>This held for cats and humans</a:t>
            </a:r>
          </a:p>
          <a:p>
            <a:r>
              <a:rPr lang="en-US" altLang="en-US" b="1"/>
              <a:t>They thought the spot was a tightly condensed X chromosome 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6" name="Picture 4">
            <a:extLst>
              <a:ext uri="{FF2B5EF4-FFF2-40B4-BE49-F238E27FC236}">
                <a16:creationId xmlns:a16="http://schemas.microsoft.com/office/drawing/2014/main" id="{FB1EF0B1-5203-B5D0-8E67-B711BDE42952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066800"/>
            <a:ext cx="5943600" cy="419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2037" name="Text Box 5">
            <a:extLst>
              <a:ext uri="{FF2B5EF4-FFF2-40B4-BE49-F238E27FC236}">
                <a16:creationId xmlns:a16="http://schemas.microsoft.com/office/drawing/2014/main" id="{DD693F20-E179-E551-062A-1D92FBECF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486400"/>
            <a:ext cx="8305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rgbClr val="66FFCC"/>
                </a:solidFill>
              </a:rPr>
              <a:t>Barr bodies represent the inactive X chromosome and are normally found only in female somatic cells.</a:t>
            </a:r>
          </a:p>
        </p:txBody>
      </p:sp>
      <p:sp>
        <p:nvSpPr>
          <p:cNvPr id="172038" name="Text Box 6">
            <a:extLst>
              <a:ext uri="{FF2B5EF4-FFF2-40B4-BE49-F238E27FC236}">
                <a16:creationId xmlns:a16="http://schemas.microsoft.com/office/drawing/2014/main" id="{7D2B19AB-3406-6105-5B7C-1195A92E2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81000"/>
            <a:ext cx="701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>
                <a:solidFill>
                  <a:srgbClr val="66FFCC"/>
                </a:solidFill>
              </a:rPr>
              <a:t>Barr Bodies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9" name="Picture 3">
            <a:extLst>
              <a:ext uri="{FF2B5EF4-FFF2-40B4-BE49-F238E27FC236}">
                <a16:creationId xmlns:a16="http://schemas.microsoft.com/office/drawing/2014/main" id="{2CF685FF-5F2A-0822-BA6B-D78C0BEC25AC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457200"/>
            <a:ext cx="5562600" cy="579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3540" name="Text Box 4">
            <a:extLst>
              <a:ext uri="{FF2B5EF4-FFF2-40B4-BE49-F238E27FC236}">
                <a16:creationId xmlns:a16="http://schemas.microsoft.com/office/drawing/2014/main" id="{F99C59AD-971C-09E3-22D6-7797C8422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33400"/>
            <a:ext cx="3200400" cy="538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en-US" sz="2800"/>
              <a:t>A woman with the chromosome constitution 47, XXX should have 2 Barr bodies in each cell.</a:t>
            </a:r>
          </a:p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en-US" sz="2800"/>
              <a:t>XXY individuals are male, but have a Barr body.</a:t>
            </a:r>
          </a:p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en-US" sz="2800"/>
              <a:t> XO individuals are female but have no Barr bodies.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>
            <a:extLst>
              <a:ext uri="{FF2B5EF4-FFF2-40B4-BE49-F238E27FC236}">
                <a16:creationId xmlns:a16="http://schemas.microsoft.com/office/drawing/2014/main" id="{4148478D-E2DF-E14D-5AF1-763A302D2D8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3CB5930D-2754-B80E-B6AE-272D4FFC39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Which chromosome is inactive is a matter of chance, but once an X has become inactivated , all cells arising from that cell will keep the same inactive X chromosome. </a:t>
            </a:r>
          </a:p>
          <a:p>
            <a:r>
              <a:rPr lang="en-US" altLang="en-US"/>
              <a:t>In the mouse, the inactivation apparently occurs in early in development </a:t>
            </a:r>
          </a:p>
          <a:p>
            <a:r>
              <a:rPr lang="en-US" altLang="en-US"/>
              <a:t>In human embryos, sex chromatin bodies have been observed by the 16</a:t>
            </a:r>
            <a:r>
              <a:rPr lang="en-US" altLang="en-US" baseline="30000"/>
              <a:t>th</a:t>
            </a:r>
            <a:r>
              <a:rPr lang="en-US" altLang="en-US"/>
              <a:t> day of gestation. 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A0A93320-2DB6-7D73-9A2E-8EE68CE1BCD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algn="l"/>
            <a:r>
              <a:rPr lang="en-US" altLang="en-US" sz="3600"/>
              <a:t>Mechanism of X-chromosome Inactivation</a:t>
            </a:r>
          </a:p>
        </p:txBody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ACD23286-F9AA-3606-4B07-D8B74A893A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 </a:t>
            </a:r>
            <a:r>
              <a:rPr lang="en-US" altLang="en-US">
                <a:effectLst/>
              </a:rPr>
              <a:t>A region of the p arm of the X chromosome near the centromere called the </a:t>
            </a:r>
            <a:r>
              <a:rPr lang="en-US" altLang="en-US" u="sng">
                <a:effectLst/>
              </a:rPr>
              <a:t>X-inactivation center</a:t>
            </a:r>
            <a:r>
              <a:rPr lang="en-US" altLang="en-US">
                <a:effectLst/>
              </a:rPr>
              <a:t> (XIC) is the control unit.</a:t>
            </a:r>
          </a:p>
          <a:p>
            <a:r>
              <a:rPr lang="en-US" altLang="en-US">
                <a:effectLst/>
              </a:rPr>
              <a:t>This region contains the gene for </a:t>
            </a:r>
            <a:r>
              <a:rPr lang="en-US" altLang="en-US" u="sng">
                <a:effectLst/>
              </a:rPr>
              <a:t>X-inactive specific transcript</a:t>
            </a:r>
            <a:r>
              <a:rPr lang="en-US" altLang="en-US">
                <a:effectLst/>
              </a:rPr>
              <a:t> (</a:t>
            </a:r>
            <a:r>
              <a:rPr lang="en-US" altLang="en-US" i="1">
                <a:effectLst/>
              </a:rPr>
              <a:t>XIST</a:t>
            </a:r>
            <a:r>
              <a:rPr lang="en-US" altLang="en-US">
                <a:effectLst/>
              </a:rPr>
              <a:t>). This </a:t>
            </a:r>
            <a:r>
              <a:rPr lang="en-US" altLang="en-US" u="sng">
                <a:effectLst/>
              </a:rPr>
              <a:t>RNA</a:t>
            </a:r>
            <a:r>
              <a:rPr lang="en-US" altLang="en-US">
                <a:effectLst/>
              </a:rPr>
              <a:t> presumably coats the X chromosome that expresses it and then DNA methylation locks the chromosome in the inactive state.</a:t>
            </a:r>
          </a:p>
          <a:p>
            <a:pPr algn="just"/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FF91F0DC-E371-8F9A-6D8B-0371D8DAE3E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endParaRPr lang="en-GB" altLang="en-US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301F641E-4CD9-308A-E811-9EA0794C80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534400" cy="4906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In order to understand chromosomes and their function, we need to be able to discriminate among different chromosomes. 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First, chromosomes differ greatly in size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Between organisms the size difference can be over 100-fold, while within a sp, some chromosomes are often 10 times as large as others.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In a species </a:t>
            </a:r>
            <a:r>
              <a:rPr lang="en-US" altLang="en-US" sz="2800" b="1">
                <a:solidFill>
                  <a:srgbClr val="FF9900"/>
                </a:solidFill>
              </a:rPr>
              <a:t>Karyotype</a:t>
            </a:r>
            <a:r>
              <a:rPr lang="en-US" altLang="en-US" sz="2800"/>
              <a:t>, a pictorial or photographic representation of all the different chromosomes in a cell of an individual, chromosomes are usually ordered by size and numbered from largest to smallest. 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F18E3074-BBC1-0B1F-97F2-63350D96DF6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1AE9A9E3-73F0-8221-9EF4-50925404BC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b="1">
                <a:solidFill>
                  <a:schemeClr val="tx2"/>
                </a:solidFill>
              </a:rPr>
              <a:t>This occurs about 16 days after fertilization in a female embryo.</a:t>
            </a:r>
          </a:p>
          <a:p>
            <a:r>
              <a:rPr lang="en-US" altLang="en-US" sz="2800" b="1">
                <a:solidFill>
                  <a:schemeClr val="tx2"/>
                </a:solidFill>
              </a:rPr>
              <a:t>The process is independent from cell to cell. </a:t>
            </a:r>
          </a:p>
          <a:p>
            <a:r>
              <a:rPr lang="en-US" altLang="en-US" sz="2800" b="1">
                <a:solidFill>
                  <a:schemeClr val="tx2"/>
                </a:solidFill>
              </a:rPr>
              <a:t>A maternal or paternal X is randomly chosen to be inactivated.</a:t>
            </a:r>
          </a:p>
          <a:p>
            <a:endParaRPr lang="en-US" altLang="en-US" sz="2800" b="1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Rectangle 3">
            <a:extLst>
              <a:ext uri="{FF2B5EF4-FFF2-40B4-BE49-F238E27FC236}">
                <a16:creationId xmlns:a16="http://schemas.microsoft.com/office/drawing/2014/main" id="{C0588004-E23D-252A-BE20-D8680AE52F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686800" cy="601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Rollin Hotchkiss first discovered methylated DNA in 1948.</a:t>
            </a:r>
          </a:p>
          <a:p>
            <a:pPr>
              <a:lnSpc>
                <a:spcPct val="90000"/>
              </a:lnSpc>
            </a:pPr>
            <a:r>
              <a:rPr lang="en-US" altLang="en-US"/>
              <a:t>He found that DNA from certain sources contained, in addition to the standard four bases, a fifth: 5-methyl cytosine. </a:t>
            </a: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66FFCC"/>
                </a:solidFill>
              </a:rPr>
              <a:t>It took almost three decades to find a role for it.</a:t>
            </a:r>
          </a:p>
          <a:p>
            <a:pPr>
              <a:lnSpc>
                <a:spcPct val="90000"/>
              </a:lnSpc>
            </a:pPr>
            <a:r>
              <a:rPr lang="en-US" altLang="en-US"/>
              <a:t>In the mid-1970s, Harold Weintraub and his colleagues noticed that active genes are low in methyl groups or under methylated. 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Therefore, a relationship between under methylation and gene activity seemed likely, as if methylation helped repress genes. 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>
            <a:extLst>
              <a:ext uri="{FF2B5EF4-FFF2-40B4-BE49-F238E27FC236}">
                <a16:creationId xmlns:a16="http://schemas.microsoft.com/office/drawing/2014/main" id="{41CE9683-F82C-7D23-BA39-725BEEB16BA3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27"/>
          <a:stretch>
            <a:fillRect/>
          </a:stretch>
        </p:blipFill>
        <p:spPr>
          <a:xfrm>
            <a:off x="2667000" y="685800"/>
            <a:ext cx="4495800" cy="2095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635" name="Picture 3">
            <a:extLst>
              <a:ext uri="{FF2B5EF4-FFF2-40B4-BE49-F238E27FC236}">
                <a16:creationId xmlns:a16="http://schemas.microsoft.com/office/drawing/2014/main" id="{E29BD077-F45E-C54B-0342-1F62841C792A}"/>
              </a:ext>
            </a:extLst>
          </p:cNvPr>
          <p:cNvPicPr>
            <a:picLocks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6"/>
          <a:stretch>
            <a:fillRect/>
          </a:stretch>
        </p:blipFill>
        <p:spPr>
          <a:xfrm>
            <a:off x="381000" y="3048000"/>
            <a:ext cx="8534400" cy="3581400"/>
          </a:xfrm>
          <a:noFill/>
          <a:ln/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Rectangle 3">
            <a:extLst>
              <a:ext uri="{FF2B5EF4-FFF2-40B4-BE49-F238E27FC236}">
                <a16:creationId xmlns:a16="http://schemas.microsoft.com/office/drawing/2014/main" id="{BD043412-798C-0B21-2D67-EEE132FEFF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458200" cy="6477000"/>
          </a:xfrm>
        </p:spPr>
        <p:txBody>
          <a:bodyPr/>
          <a:lstStyle/>
          <a:p>
            <a:r>
              <a:rPr lang="en-US" altLang="en-US"/>
              <a:t>This would be a valuable means of keeping genes inactive  if methylation passed on from parent to daughter cells during cell division. </a:t>
            </a:r>
          </a:p>
          <a:p>
            <a:r>
              <a:rPr lang="en-US" altLang="en-US"/>
              <a:t>Each parental strand retains its methyl groups, which serve as signals to the methylating apparatus to place methyl groups on the newly made progeny strand. </a:t>
            </a:r>
          </a:p>
          <a:p>
            <a:r>
              <a:rPr lang="en-US" altLang="en-US"/>
              <a:t>Thus methylation has two of the requirements for mechanism of determination:</a:t>
            </a:r>
          </a:p>
          <a:p>
            <a:r>
              <a:rPr lang="en-US" altLang="en-US"/>
              <a:t>1. It represses gene activity</a:t>
            </a:r>
          </a:p>
          <a:p>
            <a:r>
              <a:rPr lang="en-US" altLang="en-US"/>
              <a:t>2. It is permanent.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Rectangle 3">
            <a:extLst>
              <a:ext uri="{FF2B5EF4-FFF2-40B4-BE49-F238E27FC236}">
                <a16:creationId xmlns:a16="http://schemas.microsoft.com/office/drawing/2014/main" id="{6D9AEF07-32ED-7C78-4990-06D771BE15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381000"/>
            <a:ext cx="8229600" cy="601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Strictly speaking, the DNA is altered, since methyl groups are attached, but because methyl cytosine behaves the same as ordinary cytosine, the genetic coding remain same. </a:t>
            </a:r>
          </a:p>
          <a:p>
            <a:pPr>
              <a:lnSpc>
                <a:spcPct val="90000"/>
              </a:lnSpc>
            </a:pPr>
            <a:r>
              <a:rPr lang="en-US" altLang="en-US"/>
              <a:t>A striking example of such a role of methylation is seen in the inactivation of the X chromosome in female mammal. 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 inactive X chromosome become heterochromatic and appears as a dark fleck under the microscope – this chromosome said to be lyonized, in honor of Mary Lyon who first postulated the effect in mice. 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Rectangle 3">
            <a:extLst>
              <a:ext uri="{FF2B5EF4-FFF2-40B4-BE49-F238E27FC236}">
                <a16:creationId xmlns:a16="http://schemas.microsoft.com/office/drawing/2014/main" id="{6643DAED-243E-BEC6-4211-044EC87B90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686800" cy="6019800"/>
          </a:xfrm>
        </p:spPr>
        <p:txBody>
          <a:bodyPr/>
          <a:lstStyle/>
          <a:p>
            <a:r>
              <a:rPr lang="en-US" altLang="en-US"/>
              <a:t>An obvious explanation is that the DNA in the lyonized X chromosome is methylated, where as the DNA in the active, X chromosome is not. </a:t>
            </a:r>
          </a:p>
          <a:p>
            <a:r>
              <a:rPr lang="en-US" altLang="en-US">
                <a:solidFill>
                  <a:srgbClr val="66FFCC"/>
                </a:solidFill>
              </a:rPr>
              <a:t>To check this hypothesis </a:t>
            </a:r>
            <a:r>
              <a:rPr lang="en-US" altLang="en-US"/>
              <a:t>Peter Jones and Lawrence Shapiro grew cells in the presence of drug 5-azacytosine, which prevents DNA methylation. </a:t>
            </a:r>
          </a:p>
          <a:p>
            <a:r>
              <a:rPr lang="en-US" altLang="en-US"/>
              <a:t>This reactivated the lyonized the X chromosome.</a:t>
            </a:r>
          </a:p>
          <a:p>
            <a:r>
              <a:rPr lang="en-US" altLang="en-US"/>
              <a:t>Furthermore, Shapiro showed these reactivated chromosomes could be transferred to other cells and still remain active. 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2C8CBC85-F734-3CBA-CFD2-530488AEC67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178184" name="Picture 8">
            <a:extLst>
              <a:ext uri="{FF2B5EF4-FFF2-40B4-BE49-F238E27FC236}">
                <a16:creationId xmlns:a16="http://schemas.microsoft.com/office/drawing/2014/main" id="{9D0365B8-7476-A3BD-EB3F-A0D532C18C44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8088" y="1600200"/>
            <a:ext cx="6726237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A72369CC-4CB9-9F42-8A8D-DC6EA079CDE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>
                <a:solidFill>
                  <a:srgbClr val="66FFCC"/>
                </a:solidFill>
              </a:rPr>
              <a:t>Reading assignment</a:t>
            </a:r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330E116A-2702-A77E-3194-EC7ECDCBBC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Grewal and Moazed (2003) “Heterochromatin and epigenetic control of gene expression” Science 301:798</a:t>
            </a:r>
            <a:r>
              <a:rPr lang="en-US" altLang="en-US" sz="3600"/>
              <a:t> </a:t>
            </a:r>
          </a:p>
          <a:p>
            <a:endParaRPr lang="en-US" altLang="en-US" sz="3600"/>
          </a:p>
          <a:p>
            <a:r>
              <a:rPr lang="en-US" altLang="en-US"/>
              <a:t>Goldmit and Bergman (2004) “Monoallelic gene expression: a repertoire of recurrent themes” Immunol Rev 200:197</a:t>
            </a:r>
          </a:p>
          <a:p>
            <a:pPr lvl="1"/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Text Box 2">
            <a:extLst>
              <a:ext uri="{FF2B5EF4-FFF2-40B4-BE49-F238E27FC236}">
                <a16:creationId xmlns:a16="http://schemas.microsoft.com/office/drawing/2014/main" id="{812EB9E4-E447-F45A-39C7-5BBE6D62E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altLang="en-US" b="0">
                <a:latin typeface="Arial" panose="020B0604020202020204" pitchFamily="34" charset="0"/>
                <a:cs typeface="Arial" panose="020B0604020202020204" pitchFamily="34" charset="0"/>
              </a:rPr>
              <a:t>This powerpoint was kindly donated to </a:t>
            </a:r>
            <a:r>
              <a:rPr lang="en-GB" altLang="en-US" b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www.worldofteaching.com</a:t>
            </a:r>
            <a:endParaRPr lang="en-GB" altLang="en-US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b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 b="0">
                <a:latin typeface="Arial" panose="020B0604020202020204" pitchFamily="34" charset="0"/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DEB5A43D-5BDF-B68D-2666-451742DB8EF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915400" cy="1143000"/>
          </a:xfrm>
        </p:spPr>
        <p:txBody>
          <a:bodyPr/>
          <a:lstStyle/>
          <a:p>
            <a:r>
              <a:rPr lang="en-US" altLang="en-US" sz="2800" b="0">
                <a:solidFill>
                  <a:schemeClr val="tx1"/>
                </a:solidFill>
                <a:effectLst/>
              </a:rPr>
              <a:t>Can distinguish chromosomes by “</a:t>
            </a:r>
            <a:r>
              <a:rPr lang="en-US" altLang="en-US" sz="2800" b="0" u="sng">
                <a:solidFill>
                  <a:schemeClr val="tx1"/>
                </a:solidFill>
                <a:effectLst/>
              </a:rPr>
              <a:t>painting</a:t>
            </a:r>
            <a:r>
              <a:rPr lang="en-US" altLang="en-US" sz="2800" b="0">
                <a:solidFill>
                  <a:schemeClr val="tx1"/>
                </a:solidFill>
                <a:effectLst/>
              </a:rPr>
              <a:t>” – using DNA hybridization + fluorescent probes – during </a:t>
            </a:r>
            <a:r>
              <a:rPr lang="en-US" altLang="en-US" sz="2800" b="0" u="sng">
                <a:solidFill>
                  <a:schemeClr val="tx1"/>
                </a:solidFill>
                <a:effectLst/>
              </a:rPr>
              <a:t>mitosis</a:t>
            </a:r>
            <a:br>
              <a:rPr lang="en-US" altLang="en-US" sz="2800" b="0" u="sng">
                <a:solidFill>
                  <a:schemeClr val="tx1"/>
                </a:solidFill>
                <a:effectLst/>
              </a:rPr>
            </a:br>
            <a:endParaRPr lang="en-US" altLang="en-US" sz="2800" b="0" u="sng">
              <a:solidFill>
                <a:schemeClr val="tx1"/>
              </a:solidFill>
              <a:effectLst/>
            </a:endParaRP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03735FA1-6EA5-72F3-39C7-95CF00151B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229600" cy="4525963"/>
          </a:xfrm>
        </p:spPr>
        <p:txBody>
          <a:bodyPr/>
          <a:lstStyle/>
          <a:p>
            <a:endParaRPr lang="en-GB" altLang="en-US"/>
          </a:p>
        </p:txBody>
      </p:sp>
      <p:pic>
        <p:nvPicPr>
          <p:cNvPr id="61445" name="Picture 5">
            <a:extLst>
              <a:ext uri="{FF2B5EF4-FFF2-40B4-BE49-F238E27FC236}">
                <a16:creationId xmlns:a16="http://schemas.microsoft.com/office/drawing/2014/main" id="{79760BF3-CBF0-CC80-7C65-504EFD98F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5791200" cy="470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42EFF1F7-5587-7497-52C2-1D7BB500A40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75385CF3-5558-7D59-E1D0-8AEB81FF7F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FF9900"/>
                </a:solidFill>
              </a:rPr>
              <a:t>Karyotype</a:t>
            </a:r>
            <a:r>
              <a:rPr lang="en-US" altLang="en-US"/>
              <a:t>: is the general morphology of the somatic chromosome. Generally, karyotypes represent by arranging in the descending order of size keeping their centromeres in a straight line.</a:t>
            </a:r>
          </a:p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FF9900"/>
                </a:solidFill>
              </a:rPr>
              <a:t>Idiotype</a:t>
            </a:r>
            <a:r>
              <a:rPr lang="en-US" altLang="en-US"/>
              <a:t>: the karyotype of a species may be represented diagrammatically, showing all the morphological features of the chromosome; such a diagram is known as </a:t>
            </a:r>
            <a:r>
              <a:rPr lang="en-US" altLang="en-US" b="1">
                <a:solidFill>
                  <a:srgbClr val="FF9900"/>
                </a:solidFill>
              </a:rPr>
              <a:t>Idiotype.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>
            <a:extLst>
              <a:ext uri="{FF2B5EF4-FFF2-40B4-BE49-F238E27FC236}">
                <a16:creationId xmlns:a16="http://schemas.microsoft.com/office/drawing/2014/main" id="{6E9B9D73-C787-BEEF-CBD9-49CE5EA937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229600" cy="5638800"/>
          </a:xfrm>
        </p:spPr>
        <p:txBody>
          <a:bodyPr/>
          <a:lstStyle/>
          <a:p>
            <a:r>
              <a:rPr lang="en-US" altLang="en-US"/>
              <a:t>Chromosomes may differ in the position of the </a:t>
            </a:r>
            <a:r>
              <a:rPr lang="en-US" altLang="en-US" b="1">
                <a:solidFill>
                  <a:srgbClr val="FF9900"/>
                </a:solidFill>
              </a:rPr>
              <a:t>Centromere</a:t>
            </a:r>
            <a:r>
              <a:rPr lang="en-US" altLang="en-US"/>
              <a:t>, the place on the chromosome where spindle fibers are attached during cell division. </a:t>
            </a:r>
          </a:p>
          <a:p>
            <a:r>
              <a:rPr lang="en-US" altLang="en-US"/>
              <a:t>In general, if the centromere is near the middle, the chromosome is </a:t>
            </a:r>
            <a:r>
              <a:rPr lang="en-US" altLang="en-US" b="1">
                <a:solidFill>
                  <a:srgbClr val="FF9900"/>
                </a:solidFill>
              </a:rPr>
              <a:t>metacentric</a:t>
            </a:r>
          </a:p>
          <a:p>
            <a:r>
              <a:rPr lang="en-US" altLang="en-US"/>
              <a:t>If the centromere is toward one end, the chromosome is </a:t>
            </a:r>
            <a:r>
              <a:rPr lang="en-US" altLang="en-US" b="1">
                <a:solidFill>
                  <a:srgbClr val="FF9900"/>
                </a:solidFill>
              </a:rPr>
              <a:t>acrocentric </a:t>
            </a:r>
            <a:r>
              <a:rPr lang="en-US" altLang="en-US"/>
              <a:t>or </a:t>
            </a:r>
            <a:r>
              <a:rPr lang="en-US" altLang="en-US" b="1">
                <a:solidFill>
                  <a:srgbClr val="FF9900"/>
                </a:solidFill>
              </a:rPr>
              <a:t>submetacentric</a:t>
            </a:r>
          </a:p>
          <a:p>
            <a:r>
              <a:rPr lang="en-US" altLang="en-US"/>
              <a:t>If the centromere is very near the end, the chromosome is </a:t>
            </a:r>
            <a:r>
              <a:rPr lang="en-US" altLang="en-US" b="1">
                <a:solidFill>
                  <a:srgbClr val="FF9900"/>
                </a:solidFill>
              </a:rPr>
              <a:t>telocentric</a:t>
            </a:r>
            <a:r>
              <a:rPr lang="en-US" altLang="en-US"/>
              <a:t>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C676BDCA-E041-83F9-17D9-DD2EFDD19DF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C888C347-F304-7667-3824-F95B5E6F2A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60420" name="Picture 4">
            <a:extLst>
              <a:ext uri="{FF2B5EF4-FFF2-40B4-BE49-F238E27FC236}">
                <a16:creationId xmlns:a16="http://schemas.microsoft.com/office/drawing/2014/main" id="{BADE328F-B7EC-B8AE-6D67-84112AF5E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315200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>
            <a:extLst>
              <a:ext uri="{FF2B5EF4-FFF2-40B4-BE49-F238E27FC236}">
                <a16:creationId xmlns:a16="http://schemas.microsoft.com/office/drawing/2014/main" id="{AC77E21E-5795-2006-12AC-5872E50E06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altLang="en-US"/>
              <a:t>The centromere divides the chromosome into two arms, so that, for example, an acrocentric chromosome has one short and one long arm, </a:t>
            </a:r>
          </a:p>
          <a:p>
            <a:r>
              <a:rPr lang="en-US" altLang="en-US"/>
              <a:t>While, a metacentric chromosome has arms of equal length. </a:t>
            </a:r>
          </a:p>
          <a:p>
            <a:r>
              <a:rPr lang="en-US" altLang="en-US"/>
              <a:t>All house mouse chromosomes are telocentric, while human chromosomes include both metacentric and acrocentric, but no telocentric.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>
            <a:extLst>
              <a:ext uri="{FF2B5EF4-FFF2-40B4-BE49-F238E27FC236}">
                <a16:creationId xmlns:a16="http://schemas.microsoft.com/office/drawing/2014/main" id="{11518058-A082-945C-B9CC-8697408FBC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9144000" cy="59436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			            </a:t>
            </a:r>
            <a:r>
              <a:rPr lang="en-US" altLang="en-US" sz="2400" b="1">
                <a:solidFill>
                  <a:srgbClr val="FF9900"/>
                </a:solidFill>
              </a:rPr>
              <a:t> Autosomal pair		    Sex chromosome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		</a:t>
            </a:r>
            <a:r>
              <a:rPr lang="en-US" altLang="en-US" sz="2400" b="1">
                <a:solidFill>
                  <a:srgbClr val="FF9900"/>
                </a:solidFill>
              </a:rPr>
              <a:t>Diploid</a:t>
            </a:r>
            <a:r>
              <a:rPr lang="en-US" altLang="en-US" sz="2400">
                <a:solidFill>
                  <a:srgbClr val="FF9900"/>
                </a:solidFill>
              </a:rPr>
              <a:t>      </a:t>
            </a:r>
            <a:r>
              <a:rPr lang="en-US" altLang="en-US" sz="2400" b="1">
                <a:solidFill>
                  <a:srgbClr val="FF9900"/>
                </a:solidFill>
              </a:rPr>
              <a:t>No. of 	        No. of 		              X         Y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rgbClr val="FF9900"/>
                </a:solidFill>
              </a:rPr>
              <a:t>            (2n)        metacentrics  acrocentric or telocentric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rgbClr val="FF9900"/>
                </a:solidFill>
              </a:rPr>
              <a:t>Cat</a:t>
            </a:r>
            <a:r>
              <a:rPr lang="en-US" altLang="en-US" sz="2400"/>
              <a:t>	38		16		2			  M	  M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rgbClr val="FF9900"/>
                </a:solidFill>
              </a:rPr>
              <a:t>Dog</a:t>
            </a:r>
            <a:r>
              <a:rPr lang="en-US" altLang="en-US" sz="2400"/>
              <a:t>	78		0		38			  M         A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rgbClr val="FF9900"/>
                </a:solidFill>
              </a:rPr>
              <a:t>Pig</a:t>
            </a:r>
            <a:r>
              <a:rPr lang="en-US" altLang="en-US" sz="2400"/>
              <a:t>	38		12		6			  M	  M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rgbClr val="FF9900"/>
                </a:solidFill>
              </a:rPr>
              <a:t>Goat</a:t>
            </a:r>
            <a:r>
              <a:rPr lang="en-US" altLang="en-US" sz="2400"/>
              <a:t>	60		0		29			  A	  M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rgbClr val="FF9900"/>
                </a:solidFill>
              </a:rPr>
              <a:t>Sheep   </a:t>
            </a:r>
            <a:r>
              <a:rPr lang="en-US" altLang="en-US" sz="2400"/>
              <a:t>54		3		23			  A	  M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rgbClr val="FF9900"/>
                </a:solidFill>
              </a:rPr>
              <a:t>Cow     </a:t>
            </a:r>
            <a:r>
              <a:rPr lang="en-US" altLang="en-US" sz="2400"/>
              <a:t>60		0		29			  M	  M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rgbClr val="FF9900"/>
                </a:solidFill>
              </a:rPr>
              <a:t>Horse</a:t>
            </a:r>
            <a:r>
              <a:rPr lang="en-US" altLang="en-US" sz="2400"/>
              <a:t>	64		13		18			  M         A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rgbClr val="FF9900"/>
                </a:solidFill>
              </a:rPr>
              <a:t>M – Metacentric; A – Acrocentric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 b="1">
              <a:solidFill>
                <a:srgbClr val="FF9900"/>
              </a:solidFill>
            </a:endParaRPr>
          </a:p>
        </p:txBody>
      </p:sp>
      <p:sp>
        <p:nvSpPr>
          <p:cNvPr id="63495" name="Line 7">
            <a:extLst>
              <a:ext uri="{FF2B5EF4-FFF2-40B4-BE49-F238E27FC236}">
                <a16:creationId xmlns:a16="http://schemas.microsoft.com/office/drawing/2014/main" id="{4A7E411D-48EB-6FFC-BF3B-B9FED4C8E24A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334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3496" name="Line 8">
            <a:extLst>
              <a:ext uri="{FF2B5EF4-FFF2-40B4-BE49-F238E27FC236}">
                <a16:creationId xmlns:a16="http://schemas.microsoft.com/office/drawing/2014/main" id="{756CE4F9-299C-B6C9-9A2C-43CCB0C98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3497" name="Line 9">
            <a:extLst>
              <a:ext uri="{FF2B5EF4-FFF2-40B4-BE49-F238E27FC236}">
                <a16:creationId xmlns:a16="http://schemas.microsoft.com/office/drawing/2014/main" id="{78A4628B-AE22-524A-9278-442CD71D58A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3499" name="Line 11">
            <a:extLst>
              <a:ext uri="{FF2B5EF4-FFF2-40B4-BE49-F238E27FC236}">
                <a16:creationId xmlns:a16="http://schemas.microsoft.com/office/drawing/2014/main" id="{ECDF3353-0C06-5861-F41C-67CC29BED714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990600"/>
            <a:ext cx="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3500" name="Line 12">
            <a:extLst>
              <a:ext uri="{FF2B5EF4-FFF2-40B4-BE49-F238E27FC236}">
                <a16:creationId xmlns:a16="http://schemas.microsoft.com/office/drawing/2014/main" id="{BCCC8504-9A28-7FF3-7F73-9832F35C70B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990600"/>
            <a:ext cx="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3501" name="Line 13">
            <a:extLst>
              <a:ext uri="{FF2B5EF4-FFF2-40B4-BE49-F238E27FC236}">
                <a16:creationId xmlns:a16="http://schemas.microsoft.com/office/drawing/2014/main" id="{65722F71-FCA0-BC7D-4F44-C084EDF16319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990600"/>
            <a:ext cx="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3502" name="Line 14">
            <a:extLst>
              <a:ext uri="{FF2B5EF4-FFF2-40B4-BE49-F238E27FC236}">
                <a16:creationId xmlns:a16="http://schemas.microsoft.com/office/drawing/2014/main" id="{63A9137D-ABC0-2983-5D33-D8E89103861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990600"/>
            <a:ext cx="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CF395717-E1C9-E962-0DDF-1946033B993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solidFill>
                  <a:srgbClr val="FF9900"/>
                </a:solidFill>
              </a:rPr>
              <a:t>Euchromatin and Heterochromatin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A698555F-FF95-B45E-39C0-D422EBE8FF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15400" cy="5486400"/>
          </a:xfrm>
        </p:spPr>
        <p:txBody>
          <a:bodyPr/>
          <a:lstStyle/>
          <a:p>
            <a:r>
              <a:rPr lang="en-US" altLang="en-US" sz="2800"/>
              <a:t>Chromosomes may be identified by regions that stain in a particular manner when treated with various chemicals. </a:t>
            </a:r>
          </a:p>
          <a:p>
            <a:r>
              <a:rPr lang="en-US" altLang="en-US" sz="2800"/>
              <a:t>Several different chemical techniques are used to identify certain chromosomal regions by staining then so that they form  </a:t>
            </a:r>
            <a:r>
              <a:rPr lang="en-US" altLang="en-US" sz="2800" b="1">
                <a:solidFill>
                  <a:srgbClr val="FF9900"/>
                </a:solidFill>
              </a:rPr>
              <a:t>chromosomal bands.</a:t>
            </a:r>
          </a:p>
          <a:p>
            <a:r>
              <a:rPr lang="en-US" altLang="en-US" sz="2800"/>
              <a:t> For example, darker bands are generally found near the centromeres or on the ends (telomeres) of the chromosome, while other regions do not stain as strongly.</a:t>
            </a:r>
          </a:p>
          <a:p>
            <a:r>
              <a:rPr lang="en-US" altLang="en-US" sz="2800"/>
              <a:t>The position of the dark-staining are</a:t>
            </a:r>
            <a:r>
              <a:rPr lang="en-US" altLang="en-US" sz="2800" b="1">
                <a:solidFill>
                  <a:srgbClr val="FF9900"/>
                </a:solidFill>
              </a:rPr>
              <a:t> heterochromatic region </a:t>
            </a:r>
            <a:r>
              <a:rPr lang="en-US" altLang="en-US" sz="2800"/>
              <a:t>or</a:t>
            </a:r>
            <a:r>
              <a:rPr lang="en-US" altLang="en-US" sz="2800" b="1">
                <a:solidFill>
                  <a:srgbClr val="FF9900"/>
                </a:solidFill>
              </a:rPr>
              <a:t> heterochromatin</a:t>
            </a:r>
            <a:r>
              <a:rPr lang="en-US" altLang="en-US" sz="2800"/>
              <a:t>.</a:t>
            </a:r>
          </a:p>
          <a:p>
            <a:r>
              <a:rPr lang="en-US" altLang="en-US" sz="2800"/>
              <a:t>Light staining are </a:t>
            </a:r>
            <a:r>
              <a:rPr lang="en-US" altLang="en-US" sz="2800" b="1">
                <a:solidFill>
                  <a:srgbClr val="FF9900"/>
                </a:solidFill>
              </a:rPr>
              <a:t>euchromatic region </a:t>
            </a:r>
            <a:r>
              <a:rPr lang="en-US" altLang="en-US" sz="2800"/>
              <a:t>or </a:t>
            </a:r>
            <a:r>
              <a:rPr lang="en-US" altLang="en-US" sz="2800" b="1">
                <a:solidFill>
                  <a:srgbClr val="FF9900"/>
                </a:solidFill>
              </a:rPr>
              <a:t>euchromatin</a:t>
            </a:r>
            <a:r>
              <a:rPr lang="en-US" altLang="en-US" sz="2800"/>
              <a:t>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C641FCB-5573-7A04-16C1-9E5D04AD758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chemeClr val="hlink"/>
                </a:solidFill>
                <a:latin typeface="Comic Sans MS" panose="030F0702030302020204" pitchFamily="66" charset="0"/>
              </a:rPr>
              <a:t>What Exactly is a chromosome?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AB1F1FE8-24AB-14C9-6DE7-769985FC0D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chemeClr val="tx2"/>
                </a:solidFill>
                <a:latin typeface="Comic Sans MS" panose="030F0702030302020204" pitchFamily="66" charset="0"/>
              </a:rPr>
              <a:t>Chromosomes are the </a:t>
            </a:r>
            <a:r>
              <a:rPr lang="en-US" altLang="en-US" sz="2800" b="1">
                <a:solidFill>
                  <a:srgbClr val="FF9900"/>
                </a:solidFill>
                <a:latin typeface="Comic Sans MS" panose="030F0702030302020204" pitchFamily="66" charset="0"/>
              </a:rPr>
              <a:t>rod-shaped</a:t>
            </a:r>
            <a:r>
              <a:rPr lang="en-US" altLang="en-US" sz="2800" b="1">
                <a:solidFill>
                  <a:schemeClr val="tx2"/>
                </a:solidFill>
                <a:latin typeface="Comic Sans MS" panose="030F0702030302020204" pitchFamily="66" charset="0"/>
              </a:rPr>
              <a:t>, </a:t>
            </a:r>
            <a:r>
              <a:rPr lang="en-US" altLang="en-US" sz="2800" b="1">
                <a:solidFill>
                  <a:srgbClr val="FF9900"/>
                </a:solidFill>
                <a:latin typeface="Comic Sans MS" panose="030F0702030302020204" pitchFamily="66" charset="0"/>
              </a:rPr>
              <a:t>filamentous bodies </a:t>
            </a:r>
            <a:r>
              <a:rPr lang="en-US" altLang="en-US" sz="2800" b="1">
                <a:solidFill>
                  <a:schemeClr val="tx2"/>
                </a:solidFill>
                <a:latin typeface="Comic Sans MS" panose="030F0702030302020204" pitchFamily="66" charset="0"/>
              </a:rPr>
              <a:t>present in the </a:t>
            </a:r>
            <a:r>
              <a:rPr lang="en-US" altLang="en-US" sz="2800" b="1">
                <a:solidFill>
                  <a:srgbClr val="FF9900"/>
                </a:solidFill>
                <a:latin typeface="Comic Sans MS" panose="030F0702030302020204" pitchFamily="66" charset="0"/>
              </a:rPr>
              <a:t>nucleus</a:t>
            </a:r>
            <a:r>
              <a:rPr lang="en-US" altLang="en-US" sz="2800" b="1">
                <a:solidFill>
                  <a:schemeClr val="tx2"/>
                </a:solidFill>
                <a:latin typeface="Comic Sans MS" panose="030F0702030302020204" pitchFamily="66" charset="0"/>
              </a:rPr>
              <a:t>, which become visible </a:t>
            </a:r>
            <a:r>
              <a:rPr lang="en-US" altLang="en-US" sz="2800" b="1">
                <a:solidFill>
                  <a:srgbClr val="FF9900"/>
                </a:solidFill>
                <a:latin typeface="Comic Sans MS" panose="030F0702030302020204" pitchFamily="66" charset="0"/>
              </a:rPr>
              <a:t>during cell division</a:t>
            </a:r>
            <a:r>
              <a:rPr lang="en-US" altLang="en-US" sz="2800" b="1">
                <a:solidFill>
                  <a:schemeClr val="tx2"/>
                </a:solidFill>
                <a:latin typeface="Comic Sans MS" panose="030F0702030302020204" pitchFamily="66" charset="0"/>
              </a:rPr>
              <a:t>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b="1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chemeClr val="tx2"/>
                </a:solidFill>
                <a:latin typeface="Comic Sans MS" panose="030F0702030302020204" pitchFamily="66" charset="0"/>
              </a:rPr>
              <a:t>They are the </a:t>
            </a:r>
            <a:r>
              <a:rPr lang="en-US" altLang="en-US" sz="2800" b="1">
                <a:solidFill>
                  <a:srgbClr val="FF9900"/>
                </a:solidFill>
                <a:latin typeface="Comic Sans MS" panose="030F0702030302020204" pitchFamily="66" charset="0"/>
              </a:rPr>
              <a:t>carriers of the gene </a:t>
            </a:r>
            <a:r>
              <a:rPr lang="en-US" altLang="en-US" sz="2800" b="1">
                <a:solidFill>
                  <a:schemeClr val="tx2"/>
                </a:solidFill>
                <a:latin typeface="Comic Sans MS" panose="030F0702030302020204" pitchFamily="66" charset="0"/>
              </a:rPr>
              <a:t>or unit of heredity.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b="1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chemeClr val="tx2"/>
                </a:solidFill>
                <a:latin typeface="Comic Sans MS" panose="030F0702030302020204" pitchFamily="66" charset="0"/>
              </a:rPr>
              <a:t>Chromosome are </a:t>
            </a:r>
            <a:r>
              <a:rPr lang="en-US" altLang="en-US" sz="2800" b="1">
                <a:solidFill>
                  <a:srgbClr val="FF9900"/>
                </a:solidFill>
                <a:latin typeface="Comic Sans MS" panose="030F0702030302020204" pitchFamily="66" charset="0"/>
              </a:rPr>
              <a:t>not visible </a:t>
            </a:r>
            <a:r>
              <a:rPr lang="en-US" altLang="en-US" sz="2800" b="1">
                <a:solidFill>
                  <a:schemeClr val="tx2"/>
                </a:solidFill>
                <a:latin typeface="Comic Sans MS" panose="030F0702030302020204" pitchFamily="66" charset="0"/>
              </a:rPr>
              <a:t>in active nucleus due to their </a:t>
            </a:r>
            <a:r>
              <a:rPr lang="en-US" altLang="en-US" sz="2800" b="1">
                <a:solidFill>
                  <a:srgbClr val="FF9900"/>
                </a:solidFill>
                <a:latin typeface="Comic Sans MS" panose="030F0702030302020204" pitchFamily="66" charset="0"/>
              </a:rPr>
              <a:t>high water content</a:t>
            </a:r>
            <a:r>
              <a:rPr lang="en-US" altLang="en-US" sz="2800" b="1">
                <a:solidFill>
                  <a:schemeClr val="tx2"/>
                </a:solidFill>
                <a:latin typeface="Comic Sans MS" panose="030F0702030302020204" pitchFamily="66" charset="0"/>
              </a:rPr>
              <a:t>, but are clearly seen during cell division.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>
            <a:extLst>
              <a:ext uri="{FF2B5EF4-FFF2-40B4-BE49-F238E27FC236}">
                <a16:creationId xmlns:a16="http://schemas.microsoft.com/office/drawing/2014/main" id="{3F335A57-6C5B-26C0-06C9-E6CBF5575F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533400"/>
            <a:ext cx="8229600" cy="6019800"/>
          </a:xfrm>
        </p:spPr>
        <p:txBody>
          <a:bodyPr/>
          <a:lstStyle/>
          <a:p>
            <a:r>
              <a:rPr lang="en-US" altLang="en-US"/>
              <a:t>Heterochromatin is classified into two groups: (i) Constitutive and (ii) Facultative. </a:t>
            </a:r>
          </a:p>
          <a:p>
            <a:r>
              <a:rPr lang="en-US" altLang="en-US"/>
              <a:t>Constitutive heterochromatin remains permanently in the heterochromatic stage, i.e., it does not revert to the euchromatic stage. </a:t>
            </a:r>
          </a:p>
          <a:p>
            <a:r>
              <a:rPr lang="en-US" altLang="en-US"/>
              <a:t>In contrast, facultative heterochromatin consists of euchromatin that takes on the staining and compactness characteristics of heterochromatin during some phase of development.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>
            <a:extLst>
              <a:ext uri="{FF2B5EF4-FFF2-40B4-BE49-F238E27FC236}">
                <a16:creationId xmlns:a16="http://schemas.microsoft.com/office/drawing/2014/main" id="{762FCD9A-5D8A-67AF-6222-7B878FCA9C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6388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3600" b="1">
                <a:solidFill>
                  <a:srgbClr val="FF9900"/>
                </a:solidFill>
              </a:rPr>
              <a:t>Satellite DNAs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3600">
              <a:solidFill>
                <a:srgbClr val="FF990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When the DNA of a prokaryote, such as E.coli, is isolated, fragmented and centrifuged to equilibrium in a Cesium chloride (CsCl) density gradient, the DNA usually forms a single band in the gradient.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On the other hand, CsCl density-gradient analysis of DNA from eukaryotes usually reveals the presence of one large band of DNA (usually called “</a:t>
            </a:r>
            <a:r>
              <a:rPr lang="en-US" altLang="en-US" sz="2800" b="1">
                <a:solidFill>
                  <a:srgbClr val="FF9900"/>
                </a:solidFill>
              </a:rPr>
              <a:t>Mainband</a:t>
            </a:r>
            <a:r>
              <a:rPr lang="en-US" altLang="en-US" sz="2800"/>
              <a:t>” DNA) and one to several small bands.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These small bands are referred to as “</a:t>
            </a:r>
            <a:r>
              <a:rPr lang="en-US" altLang="en-US" sz="2800" b="1">
                <a:solidFill>
                  <a:srgbClr val="FF9900"/>
                </a:solidFill>
              </a:rPr>
              <a:t>Satellite DNAs</a:t>
            </a:r>
            <a:r>
              <a:rPr lang="en-US" altLang="en-US" sz="2800"/>
              <a:t>”.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For e.g., in Drosophila virilis, contain three distinct satellite DNAs.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>
            <a:extLst>
              <a:ext uri="{FF2B5EF4-FFF2-40B4-BE49-F238E27FC236}">
                <a16:creationId xmlns:a16="http://schemas.microsoft.com/office/drawing/2014/main" id="{2E806137-CB0E-7D4D-F33D-BED0083CC7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endParaRPr lang="en-US" altLang="en-US"/>
          </a:p>
          <a:p>
            <a:endParaRPr lang="en-US" altLang="en-US"/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5400" b="1">
                <a:solidFill>
                  <a:srgbClr val="66FFCC"/>
                </a:solidFill>
              </a:rPr>
              <a:t>Prokaryotic and Eukaryotic Chromosomes</a:t>
            </a:r>
            <a:r>
              <a:rPr lang="en-US" altLang="en-US" sz="4800" b="1">
                <a:solidFill>
                  <a:srgbClr val="66FFCC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>
            <a:extLst>
              <a:ext uri="{FF2B5EF4-FFF2-40B4-BE49-F238E27FC236}">
                <a16:creationId xmlns:a16="http://schemas.microsoft.com/office/drawing/2014/main" id="{121125E0-3DC5-1421-0CE9-E16D7EFC06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685800"/>
            <a:ext cx="8229600" cy="5715000"/>
          </a:xfrm>
        </p:spPr>
        <p:txBody>
          <a:bodyPr/>
          <a:lstStyle/>
          <a:p>
            <a:r>
              <a:rPr lang="en-US" altLang="en-US"/>
              <a:t>Not only the genomes of eukaryotes are more complex than prokaryotes, but </a:t>
            </a:r>
            <a:r>
              <a:rPr lang="en-US" altLang="en-US" b="1">
                <a:solidFill>
                  <a:srgbClr val="FF9900"/>
                </a:solidFill>
              </a:rPr>
              <a:t>the DNA of eukaryotic cell </a:t>
            </a:r>
            <a:r>
              <a:rPr lang="en-US" altLang="en-US"/>
              <a:t>is also organized differently from that of prokaryotic cells. </a:t>
            </a:r>
          </a:p>
          <a:p>
            <a:r>
              <a:rPr lang="en-US" altLang="en-US"/>
              <a:t>The genomes of prokaryotes are contained in </a:t>
            </a:r>
            <a:r>
              <a:rPr lang="en-US" altLang="en-US" b="1">
                <a:solidFill>
                  <a:srgbClr val="FF9900"/>
                </a:solidFill>
              </a:rPr>
              <a:t>single chromosomes</a:t>
            </a:r>
            <a:r>
              <a:rPr lang="en-US" altLang="en-US"/>
              <a:t>, which are usually </a:t>
            </a:r>
            <a:r>
              <a:rPr lang="en-US" altLang="en-US" b="1">
                <a:solidFill>
                  <a:srgbClr val="FF9900"/>
                </a:solidFill>
              </a:rPr>
              <a:t>circular </a:t>
            </a:r>
            <a:r>
              <a:rPr lang="en-US" altLang="en-US"/>
              <a:t>DNA molecules.</a:t>
            </a:r>
          </a:p>
          <a:p>
            <a:r>
              <a:rPr lang="en-US" altLang="en-US"/>
              <a:t>In contrast, the genomes of eukaryotes are composed of </a:t>
            </a:r>
            <a:r>
              <a:rPr lang="en-US" altLang="en-US" b="1">
                <a:solidFill>
                  <a:srgbClr val="FF9900"/>
                </a:solidFill>
              </a:rPr>
              <a:t>multiple chromosomes</a:t>
            </a:r>
            <a:r>
              <a:rPr lang="en-US" altLang="en-US"/>
              <a:t>, each containing a </a:t>
            </a:r>
            <a:r>
              <a:rPr lang="en-US" altLang="en-US">
                <a:solidFill>
                  <a:srgbClr val="FF9900"/>
                </a:solidFill>
              </a:rPr>
              <a:t>linear molecular </a:t>
            </a:r>
            <a:r>
              <a:rPr lang="en-US" altLang="en-US"/>
              <a:t>of DNA.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>
            <a:extLst>
              <a:ext uri="{FF2B5EF4-FFF2-40B4-BE49-F238E27FC236}">
                <a16:creationId xmlns:a16="http://schemas.microsoft.com/office/drawing/2014/main" id="{B605A9F2-D9CF-3283-B8B3-13A726C3E3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534400" cy="60198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n-US" altLang="en-US" sz="2800"/>
              <a:t>Although the </a:t>
            </a:r>
            <a:r>
              <a:rPr lang="en-US" altLang="en-US" sz="2800">
                <a:solidFill>
                  <a:srgbClr val="FF9900"/>
                </a:solidFill>
              </a:rPr>
              <a:t>numbers and sizes </a:t>
            </a:r>
            <a:r>
              <a:rPr lang="en-US" altLang="en-US" sz="2800"/>
              <a:t>of chromosomes </a:t>
            </a:r>
            <a:r>
              <a:rPr lang="en-US" altLang="en-US" sz="2800">
                <a:solidFill>
                  <a:srgbClr val="FF9900"/>
                </a:solidFill>
              </a:rPr>
              <a:t>vary </a:t>
            </a:r>
            <a:r>
              <a:rPr lang="en-US" altLang="en-US" sz="2800"/>
              <a:t>considerably between different species, their basic structure is the same in all eukaryotes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2800" b="1">
              <a:solidFill>
                <a:srgbClr val="FF9900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FF9900"/>
                </a:solidFill>
              </a:rPr>
              <a:t>   Organism		    Genome		Chromosome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FF9900"/>
                </a:solidFill>
              </a:rPr>
              <a:t>				   Size (Mb)</a:t>
            </a:r>
            <a:r>
              <a:rPr lang="en-US" altLang="en-US" sz="2800" b="1" baseline="30000">
                <a:solidFill>
                  <a:srgbClr val="FF9900"/>
                </a:solidFill>
              </a:rPr>
              <a:t>a</a:t>
            </a:r>
            <a:r>
              <a:rPr lang="en-US" altLang="en-US" sz="2800" b="1">
                <a:solidFill>
                  <a:srgbClr val="FF9900"/>
                </a:solidFill>
              </a:rPr>
              <a:t>           number</a:t>
            </a:r>
            <a:r>
              <a:rPr lang="en-US" altLang="en-US" sz="2800" b="1" baseline="30000">
                <a:solidFill>
                  <a:srgbClr val="FF9900"/>
                </a:solidFill>
              </a:rPr>
              <a:t>a</a:t>
            </a:r>
            <a:endParaRPr lang="en-US" altLang="en-US" sz="2800" b="1">
              <a:solidFill>
                <a:srgbClr val="FF9900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800" i="1"/>
              <a:t>  Arabidopsis thaliana</a:t>
            </a:r>
            <a:r>
              <a:rPr lang="en-US" altLang="en-US" sz="2800"/>
              <a:t>	       70		     5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800"/>
              <a:t>  Corn			       5000		     10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800"/>
              <a:t>  Onion		       15,000		     8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800"/>
              <a:t>  Lily			       50,000		     12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800"/>
              <a:t>  Fruit fly		       165		      4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800"/>
              <a:t>  Chicken		       50,000		      39 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800"/>
              <a:t>  Mouse                          1,200                     20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800"/>
              <a:t>  Cow                              3000                     30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800"/>
              <a:t>  Human                         3000                      23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2800"/>
          </a:p>
          <a:p>
            <a:pPr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/>
              <a:t>a – both genome size and chromosome numbers are for haploid cells</a:t>
            </a:r>
          </a:p>
        </p:txBody>
      </p:sp>
      <p:sp>
        <p:nvSpPr>
          <p:cNvPr id="75781" name="Line 5">
            <a:extLst>
              <a:ext uri="{FF2B5EF4-FFF2-40B4-BE49-F238E27FC236}">
                <a16:creationId xmlns:a16="http://schemas.microsoft.com/office/drawing/2014/main" id="{961AD058-229F-ED39-345B-027AE81EDE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58674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5782" name="Line 6">
            <a:extLst>
              <a:ext uri="{FF2B5EF4-FFF2-40B4-BE49-F238E27FC236}">
                <a16:creationId xmlns:a16="http://schemas.microsoft.com/office/drawing/2014/main" id="{6CF6D70F-5CC4-A80F-773B-82E9B0A6C1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7526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5784" name="Line 8">
            <a:extLst>
              <a:ext uri="{FF2B5EF4-FFF2-40B4-BE49-F238E27FC236}">
                <a16:creationId xmlns:a16="http://schemas.microsoft.com/office/drawing/2014/main" id="{3F79ABF9-3274-1C30-F2DA-8E93158D1AC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1752600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5785" name="Line 9">
            <a:extLst>
              <a:ext uri="{FF2B5EF4-FFF2-40B4-BE49-F238E27FC236}">
                <a16:creationId xmlns:a16="http://schemas.microsoft.com/office/drawing/2014/main" id="{FAA92793-557B-B55D-5AFC-30E1342D94B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1752600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5786" name="Line 10">
            <a:extLst>
              <a:ext uri="{FF2B5EF4-FFF2-40B4-BE49-F238E27FC236}">
                <a16:creationId xmlns:a16="http://schemas.microsoft.com/office/drawing/2014/main" id="{6DF5BE58-3F64-9244-0D74-0777972E46A3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1752600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5787" name="Line 11">
            <a:extLst>
              <a:ext uri="{FF2B5EF4-FFF2-40B4-BE49-F238E27FC236}">
                <a16:creationId xmlns:a16="http://schemas.microsoft.com/office/drawing/2014/main" id="{E4D99064-7DC7-1484-BE5D-7A5AE286362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752600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>
            <a:extLst>
              <a:ext uri="{FF2B5EF4-FFF2-40B4-BE49-F238E27FC236}">
                <a16:creationId xmlns:a16="http://schemas.microsoft.com/office/drawing/2014/main" id="{630842FE-FA98-CCC7-9348-B8E34F925B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6172200"/>
          </a:xfrm>
        </p:spPr>
        <p:txBody>
          <a:bodyPr/>
          <a:lstStyle/>
          <a:p>
            <a:r>
              <a:rPr lang="en-US" altLang="en-US" sz="2800"/>
              <a:t>The DNA of eukaryotic cell is </a:t>
            </a:r>
            <a:r>
              <a:rPr lang="en-US" altLang="en-US" sz="2800" b="1">
                <a:solidFill>
                  <a:srgbClr val="FF9900"/>
                </a:solidFill>
              </a:rPr>
              <a:t>tightly bound </a:t>
            </a:r>
            <a:r>
              <a:rPr lang="en-US" altLang="en-US" sz="2800"/>
              <a:t>to small </a:t>
            </a:r>
            <a:r>
              <a:rPr lang="en-US" altLang="en-US" sz="2800" b="1">
                <a:solidFill>
                  <a:srgbClr val="FF9900"/>
                </a:solidFill>
              </a:rPr>
              <a:t>basic proteins (histones) </a:t>
            </a:r>
            <a:r>
              <a:rPr lang="en-US" altLang="en-US" sz="2800"/>
              <a:t>that package the DNA in an orderly way in the cell nucleus. </a:t>
            </a:r>
          </a:p>
          <a:p>
            <a:r>
              <a:rPr lang="en-US" altLang="en-US" sz="2800"/>
              <a:t>This task is substantial (necessary), given the DNA content of most eukaryotes</a:t>
            </a:r>
          </a:p>
          <a:p>
            <a:r>
              <a:rPr lang="en-US" altLang="en-US" sz="2800"/>
              <a:t>For e.g., the total extended</a:t>
            </a:r>
            <a:r>
              <a:rPr lang="en-US" altLang="en-US" sz="2800">
                <a:solidFill>
                  <a:srgbClr val="FF9900"/>
                </a:solidFill>
              </a:rPr>
              <a:t> length of DNA in a human cell is nearly </a:t>
            </a:r>
            <a:r>
              <a:rPr lang="en-US" altLang="en-US" sz="2800" b="1">
                <a:solidFill>
                  <a:srgbClr val="FF9900"/>
                </a:solidFill>
              </a:rPr>
              <a:t>2 m</a:t>
            </a:r>
            <a:r>
              <a:rPr lang="en-US" altLang="en-US" sz="2800"/>
              <a:t>, but this must be fit into a nucleus with a diameter of only </a:t>
            </a:r>
            <a:r>
              <a:rPr lang="en-US" altLang="en-US" sz="2800" b="1">
                <a:solidFill>
                  <a:srgbClr val="FF9900"/>
                </a:solidFill>
              </a:rPr>
              <a:t>5 to 10µm.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b="1">
              <a:solidFill>
                <a:srgbClr val="FF9900"/>
              </a:solidFill>
            </a:endParaRPr>
          </a:p>
          <a:p>
            <a:r>
              <a:rPr lang="en-US" altLang="en-US" sz="2800"/>
              <a:t>Although DNA packaging is also a problem in bacteria, the mechanism by which prokaryotic DNA are packaged in the cell appears distinct from that eukaryotes and is not well understood. </a:t>
            </a:r>
            <a:endParaRPr lang="en-US" altLang="en-US" sz="2800" b="1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B98EE0D5-0A9C-8581-5233-304D6A184A3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r>
              <a:rPr lang="en-US" altLang="en-US">
                <a:solidFill>
                  <a:srgbClr val="FF9900"/>
                </a:solidFill>
              </a:rPr>
              <a:t>Prokaryotic chromosome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B37930A6-3ADB-DB8C-C75A-C41A08A393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5105400" cy="43735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600" b="1"/>
              <a:t>The prokaryotes usually have </a:t>
            </a:r>
            <a:r>
              <a:rPr lang="en-US" altLang="en-US" sz="2600" b="1">
                <a:solidFill>
                  <a:srgbClr val="FF9900"/>
                </a:solidFill>
              </a:rPr>
              <a:t>only one chromosome</a:t>
            </a:r>
            <a:r>
              <a:rPr lang="en-US" altLang="en-US" sz="2600" b="1"/>
              <a:t>, and it bears little morphological resemblance to eukaryotic chromosomes. </a:t>
            </a:r>
          </a:p>
          <a:p>
            <a:pPr>
              <a:lnSpc>
                <a:spcPct val="80000"/>
              </a:lnSpc>
            </a:pPr>
            <a:r>
              <a:rPr lang="en-US" altLang="en-US" sz="2600" b="1"/>
              <a:t>Among prokaryotes there is considerable variation in </a:t>
            </a:r>
            <a:r>
              <a:rPr lang="en-US" altLang="en-US" sz="2600" b="1">
                <a:solidFill>
                  <a:srgbClr val="FF9900"/>
                </a:solidFill>
              </a:rPr>
              <a:t>genome length</a:t>
            </a:r>
            <a:r>
              <a:rPr lang="en-US" altLang="en-US" sz="2600" b="1"/>
              <a:t> bearing </a:t>
            </a:r>
            <a:r>
              <a:rPr lang="en-US" altLang="en-US" sz="2600" b="1">
                <a:solidFill>
                  <a:srgbClr val="FF9900"/>
                </a:solidFill>
              </a:rPr>
              <a:t>genes</a:t>
            </a:r>
            <a:r>
              <a:rPr lang="en-US" altLang="en-US" sz="2600" b="1"/>
              <a:t>. </a:t>
            </a:r>
          </a:p>
          <a:p>
            <a:pPr>
              <a:lnSpc>
                <a:spcPct val="80000"/>
              </a:lnSpc>
            </a:pPr>
            <a:r>
              <a:rPr lang="en-US" altLang="en-US" sz="2600" b="1"/>
              <a:t>The genome length is smallest in </a:t>
            </a:r>
            <a:r>
              <a:rPr lang="en-US" altLang="en-US" sz="2600" b="1">
                <a:solidFill>
                  <a:srgbClr val="FF9900"/>
                </a:solidFill>
              </a:rPr>
              <a:t>RNA viruses</a:t>
            </a:r>
          </a:p>
          <a:p>
            <a:pPr>
              <a:lnSpc>
                <a:spcPct val="80000"/>
              </a:lnSpc>
            </a:pPr>
            <a:r>
              <a:rPr lang="en-US" altLang="en-US" sz="2600" b="1"/>
              <a:t>In this case, the organism is provided with only a </a:t>
            </a:r>
            <a:r>
              <a:rPr lang="en-US" altLang="en-US" sz="2600" b="1">
                <a:solidFill>
                  <a:srgbClr val="FF9900"/>
                </a:solidFill>
              </a:rPr>
              <a:t>few genes </a:t>
            </a:r>
            <a:r>
              <a:rPr lang="en-US" altLang="en-US" sz="2600" b="1"/>
              <a:t>in its chromosome. </a:t>
            </a:r>
          </a:p>
          <a:p>
            <a:pPr>
              <a:lnSpc>
                <a:spcPct val="80000"/>
              </a:lnSpc>
            </a:pPr>
            <a:r>
              <a:rPr lang="en-US" altLang="en-US" sz="2600" b="1"/>
              <a:t>The number of gene may be as high as </a:t>
            </a:r>
            <a:r>
              <a:rPr lang="en-US" altLang="en-US" sz="2600" b="1">
                <a:solidFill>
                  <a:srgbClr val="FF9900"/>
                </a:solidFill>
              </a:rPr>
              <a:t>150</a:t>
            </a:r>
            <a:r>
              <a:rPr lang="en-US" altLang="en-US" sz="2600" b="1"/>
              <a:t> in some larger </a:t>
            </a:r>
            <a:r>
              <a:rPr lang="en-US" altLang="en-US" sz="2600" b="1">
                <a:solidFill>
                  <a:srgbClr val="FF9900"/>
                </a:solidFill>
              </a:rPr>
              <a:t>bacteriophage </a:t>
            </a:r>
            <a:r>
              <a:rPr lang="en-US" altLang="en-US" sz="2600" b="1"/>
              <a:t>genome.</a:t>
            </a:r>
          </a:p>
        </p:txBody>
      </p:sp>
      <p:pic>
        <p:nvPicPr>
          <p:cNvPr id="72708" name="Picture 4">
            <a:extLst>
              <a:ext uri="{FF2B5EF4-FFF2-40B4-BE49-F238E27FC236}">
                <a16:creationId xmlns:a16="http://schemas.microsoft.com/office/drawing/2014/main" id="{99204F0D-A14F-2102-3911-DA41C1060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1200"/>
            <a:ext cx="3886200" cy="344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>
            <a:extLst>
              <a:ext uri="{FF2B5EF4-FFF2-40B4-BE49-F238E27FC236}">
                <a16:creationId xmlns:a16="http://schemas.microsoft.com/office/drawing/2014/main" id="{1B31393B-1700-498D-0D06-C2BAB12C53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6019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3000"/>
              <a:t>In </a:t>
            </a:r>
            <a:r>
              <a:rPr lang="en-US" altLang="en-US" sz="3000" b="1" i="1">
                <a:solidFill>
                  <a:srgbClr val="FF9900"/>
                </a:solidFill>
              </a:rPr>
              <a:t>E.coli</a:t>
            </a:r>
            <a:r>
              <a:rPr lang="en-US" altLang="en-US" sz="3000"/>
              <a:t>, about </a:t>
            </a:r>
            <a:r>
              <a:rPr lang="en-US" altLang="en-US" sz="3000" b="1">
                <a:solidFill>
                  <a:srgbClr val="FF9900"/>
                </a:solidFill>
              </a:rPr>
              <a:t>3000 to 4000 genes </a:t>
            </a:r>
            <a:r>
              <a:rPr lang="en-US" altLang="en-US" sz="3000"/>
              <a:t>are organized into its one circular chromosome. </a:t>
            </a:r>
          </a:p>
          <a:p>
            <a:pPr>
              <a:lnSpc>
                <a:spcPct val="80000"/>
              </a:lnSpc>
            </a:pPr>
            <a:r>
              <a:rPr lang="en-US" altLang="en-US" sz="3000"/>
              <a:t>The chromosome exists as a </a:t>
            </a:r>
            <a:r>
              <a:rPr lang="en-US" altLang="en-US" sz="3000">
                <a:solidFill>
                  <a:srgbClr val="FF9900"/>
                </a:solidFill>
              </a:rPr>
              <a:t>highly folded </a:t>
            </a:r>
            <a:r>
              <a:rPr lang="en-US" altLang="en-US" sz="3000"/>
              <a:t>and </a:t>
            </a:r>
            <a:r>
              <a:rPr lang="en-US" altLang="en-US" sz="3000">
                <a:solidFill>
                  <a:srgbClr val="FF9900"/>
                </a:solidFill>
              </a:rPr>
              <a:t>coiled</a:t>
            </a:r>
            <a:r>
              <a:rPr lang="en-US" altLang="en-US" sz="3000"/>
              <a:t> structure dispersed throughout the cell. </a:t>
            </a:r>
          </a:p>
          <a:p>
            <a:pPr>
              <a:lnSpc>
                <a:spcPct val="80000"/>
              </a:lnSpc>
            </a:pPr>
            <a:r>
              <a:rPr lang="en-US" altLang="en-US" sz="3000"/>
              <a:t>The folded nature of chromosome is due to the incorporation of RNA with DNA.</a:t>
            </a:r>
          </a:p>
          <a:p>
            <a:pPr>
              <a:lnSpc>
                <a:spcPct val="80000"/>
              </a:lnSpc>
            </a:pPr>
            <a:r>
              <a:rPr lang="en-US" altLang="en-US" sz="3000"/>
              <a:t>There are about </a:t>
            </a:r>
            <a:r>
              <a:rPr lang="en-US" altLang="en-US" sz="3000">
                <a:solidFill>
                  <a:srgbClr val="FF9900"/>
                </a:solidFill>
              </a:rPr>
              <a:t>50 loops </a:t>
            </a:r>
            <a:r>
              <a:rPr lang="en-US" altLang="en-US" sz="3000"/>
              <a:t>in the chromosome of E.coli. </a:t>
            </a:r>
          </a:p>
          <a:p>
            <a:pPr>
              <a:lnSpc>
                <a:spcPct val="80000"/>
              </a:lnSpc>
            </a:pPr>
            <a:r>
              <a:rPr lang="en-US" altLang="en-US" sz="3000"/>
              <a:t>These loops are highly </a:t>
            </a:r>
            <a:r>
              <a:rPr lang="en-US" altLang="en-US" sz="3000" b="1">
                <a:solidFill>
                  <a:srgbClr val="FF9900"/>
                </a:solidFill>
              </a:rPr>
              <a:t>twisted </a:t>
            </a:r>
            <a:r>
              <a:rPr lang="en-US" altLang="en-US" sz="3000"/>
              <a:t>or </a:t>
            </a:r>
            <a:r>
              <a:rPr lang="en-US" altLang="en-US" sz="3000" b="1">
                <a:solidFill>
                  <a:srgbClr val="FF9900"/>
                </a:solidFill>
              </a:rPr>
              <a:t>supercoiled </a:t>
            </a:r>
            <a:r>
              <a:rPr lang="en-US" altLang="en-US" sz="3000"/>
              <a:t>structure with about </a:t>
            </a:r>
            <a:r>
              <a:rPr lang="en-US" altLang="en-US" sz="3000">
                <a:solidFill>
                  <a:srgbClr val="FF9900"/>
                </a:solidFill>
              </a:rPr>
              <a:t>four million nucleotide pairs</a:t>
            </a:r>
            <a:r>
              <a:rPr lang="en-US" altLang="en-US" sz="3000"/>
              <a:t>. </a:t>
            </a:r>
          </a:p>
          <a:p>
            <a:pPr>
              <a:lnSpc>
                <a:spcPct val="80000"/>
              </a:lnSpc>
            </a:pPr>
            <a:r>
              <a:rPr lang="en-US" altLang="en-US" sz="3000"/>
              <a:t>Its molecular weight is about</a:t>
            </a:r>
            <a:r>
              <a:rPr lang="en-US" altLang="en-US" sz="3000" b="1">
                <a:solidFill>
                  <a:srgbClr val="FF9900"/>
                </a:solidFill>
              </a:rPr>
              <a:t> 2.8 X10</a:t>
            </a:r>
            <a:r>
              <a:rPr lang="en-US" altLang="en-US" sz="3000" b="1" baseline="30000">
                <a:solidFill>
                  <a:srgbClr val="FF9900"/>
                </a:solidFill>
              </a:rPr>
              <a:t>9</a:t>
            </a:r>
            <a:endParaRPr lang="en-US" altLang="en-US" sz="3000" b="1">
              <a:solidFill>
                <a:srgbClr val="FF99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3000"/>
              <a:t>During replication of DNA, the coiling must be relaxed. </a:t>
            </a:r>
          </a:p>
          <a:p>
            <a:pPr>
              <a:lnSpc>
                <a:spcPct val="80000"/>
              </a:lnSpc>
            </a:pPr>
            <a:r>
              <a:rPr lang="en-US" altLang="en-US" sz="3000" b="1">
                <a:solidFill>
                  <a:srgbClr val="FF9900"/>
                </a:solidFill>
              </a:rPr>
              <a:t>DNA gyrase </a:t>
            </a:r>
            <a:r>
              <a:rPr lang="en-US" altLang="en-US" sz="3000"/>
              <a:t>is necessary for the unwinding the coils.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7FD7D9B1-2336-0638-B554-965A7F360B2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9900"/>
                </a:solidFill>
              </a:rPr>
              <a:t>Bacterial Chromosome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1D74CD75-3167-7991-33A1-8AA7FF20E6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2"/>
                </a:solidFill>
                <a:effectLst/>
              </a:rPr>
              <a:t>Single, circular DNA molecule located in the nucleoid region of cell</a:t>
            </a:r>
          </a:p>
        </p:txBody>
      </p:sp>
      <p:pic>
        <p:nvPicPr>
          <p:cNvPr id="69636" name="Picture 4">
            <a:extLst>
              <a:ext uri="{FF2B5EF4-FFF2-40B4-BE49-F238E27FC236}">
                <a16:creationId xmlns:a16="http://schemas.microsoft.com/office/drawing/2014/main" id="{3FC609DC-28FD-6C49-BB47-7A4376A25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43200"/>
            <a:ext cx="57642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84ED2E32-D610-1CB9-E7C4-C9FDFD1BECB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9900"/>
                </a:solidFill>
              </a:rPr>
              <a:t>Supercoiling</a:t>
            </a:r>
          </a:p>
        </p:txBody>
      </p:sp>
      <p:pic>
        <p:nvPicPr>
          <p:cNvPr id="70660" name="Picture 4">
            <a:extLst>
              <a:ext uri="{FF2B5EF4-FFF2-40B4-BE49-F238E27FC236}">
                <a16:creationId xmlns:a16="http://schemas.microsoft.com/office/drawing/2014/main" id="{DFF914BC-F40D-65F8-FDE8-FDF86C2246C2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6525" y="1600200"/>
            <a:ext cx="633095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040D05B2-B234-DA9C-3B49-4821AB27ADD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endParaRPr lang="en-GB" altLang="en-US" sz="1800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2AAEFF4D-2F1C-74DE-709F-42965A7F59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715000"/>
          </a:xfrm>
        </p:spPr>
        <p:txBody>
          <a:bodyPr/>
          <a:lstStyle/>
          <a:p>
            <a:r>
              <a:rPr lang="en-US" altLang="en-US">
                <a:latin typeface="Comic Sans MS" panose="030F0702030302020204" pitchFamily="66" charset="0"/>
              </a:rPr>
              <a:t>Chromosomes were first described by </a:t>
            </a:r>
            <a:r>
              <a:rPr lang="en-US" altLang="en-US">
                <a:solidFill>
                  <a:srgbClr val="FF9900"/>
                </a:solidFill>
                <a:latin typeface="Comic Sans MS" panose="030F0702030302020204" pitchFamily="66" charset="0"/>
              </a:rPr>
              <a:t>Strausberger </a:t>
            </a:r>
            <a:r>
              <a:rPr lang="en-US" altLang="en-US">
                <a:latin typeface="Comic Sans MS" panose="030F0702030302020204" pitchFamily="66" charset="0"/>
              </a:rPr>
              <a:t>in </a:t>
            </a:r>
            <a:r>
              <a:rPr lang="en-US" altLang="en-US">
                <a:solidFill>
                  <a:srgbClr val="FF9900"/>
                </a:solidFill>
                <a:latin typeface="Comic Sans MS" panose="030F0702030302020204" pitchFamily="66" charset="0"/>
              </a:rPr>
              <a:t>1875</a:t>
            </a:r>
            <a:r>
              <a:rPr lang="en-US" altLang="en-US">
                <a:latin typeface="Comic Sans MS" panose="030F0702030302020204" pitchFamily="66" charset="0"/>
              </a:rPr>
              <a:t>. </a:t>
            </a:r>
          </a:p>
          <a:p>
            <a:r>
              <a:rPr lang="en-US" altLang="en-US">
                <a:latin typeface="Comic Sans MS" panose="030F0702030302020204" pitchFamily="66" charset="0"/>
              </a:rPr>
              <a:t>The term “Chromosome”, however was first used by </a:t>
            </a:r>
            <a:r>
              <a:rPr lang="en-US" altLang="en-US">
                <a:solidFill>
                  <a:srgbClr val="FF9900"/>
                </a:solidFill>
                <a:latin typeface="Comic Sans MS" panose="030F0702030302020204" pitchFamily="66" charset="0"/>
              </a:rPr>
              <a:t>Waldeyer </a:t>
            </a:r>
            <a:r>
              <a:rPr lang="en-US" altLang="en-US">
                <a:latin typeface="Comic Sans MS" panose="030F0702030302020204" pitchFamily="66" charset="0"/>
              </a:rPr>
              <a:t>in </a:t>
            </a:r>
            <a:r>
              <a:rPr lang="en-US" altLang="en-US">
                <a:solidFill>
                  <a:srgbClr val="FF9900"/>
                </a:solidFill>
                <a:latin typeface="Comic Sans MS" panose="030F0702030302020204" pitchFamily="66" charset="0"/>
              </a:rPr>
              <a:t>1888</a:t>
            </a:r>
            <a:r>
              <a:rPr lang="en-US" altLang="en-US">
                <a:latin typeface="Comic Sans MS" panose="030F0702030302020204" pitchFamily="66" charset="0"/>
              </a:rPr>
              <a:t>. </a:t>
            </a:r>
          </a:p>
          <a:p>
            <a:r>
              <a:rPr lang="en-US" altLang="en-US">
                <a:latin typeface="Comic Sans MS" panose="030F0702030302020204" pitchFamily="66" charset="0"/>
              </a:rPr>
              <a:t>They were given the name chromosome (Chromo = colour; Soma =  body) due to their marked </a:t>
            </a:r>
            <a:r>
              <a:rPr lang="en-US" altLang="en-US">
                <a:solidFill>
                  <a:srgbClr val="FF9900"/>
                </a:solidFill>
                <a:latin typeface="Comic Sans MS" panose="030F0702030302020204" pitchFamily="66" charset="0"/>
              </a:rPr>
              <a:t>affinity for basic dyes</a:t>
            </a:r>
            <a:r>
              <a:rPr lang="en-US" altLang="en-US">
                <a:latin typeface="Comic Sans MS" panose="030F0702030302020204" pitchFamily="66" charset="0"/>
              </a:rPr>
              <a:t>. </a:t>
            </a:r>
          </a:p>
          <a:p>
            <a:r>
              <a:rPr lang="en-US" altLang="en-US">
                <a:latin typeface="Comic Sans MS" panose="030F0702030302020204" pitchFamily="66" charset="0"/>
              </a:rPr>
              <a:t>Their number can be counted easily only during </a:t>
            </a:r>
            <a:r>
              <a:rPr lang="en-US" altLang="en-US">
                <a:solidFill>
                  <a:srgbClr val="FF9900"/>
                </a:solidFill>
                <a:latin typeface="Comic Sans MS" panose="030F0702030302020204" pitchFamily="66" charset="0"/>
              </a:rPr>
              <a:t>mitotic metaphase.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3CAE1EBB-61BF-171D-DF08-BF37F9AF349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Supercoiling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7FFFF168-EA34-3ED2-39C6-F2738698A5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1686" name="Rectangle 6">
            <a:extLst>
              <a:ext uri="{FF2B5EF4-FFF2-40B4-BE49-F238E27FC236}">
                <a16:creationId xmlns:a16="http://schemas.microsoft.com/office/drawing/2014/main" id="{D69BE2B6-93EF-FB92-A58E-686D99D40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71687" name="Picture 7">
            <a:extLst>
              <a:ext uri="{FF2B5EF4-FFF2-40B4-BE49-F238E27FC236}">
                <a16:creationId xmlns:a16="http://schemas.microsoft.com/office/drawing/2014/main" id="{D6CB8A77-F084-2659-2694-73A83D014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981200"/>
            <a:ext cx="57562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8" name="AutoShape 8">
            <a:extLst>
              <a:ext uri="{FF2B5EF4-FFF2-40B4-BE49-F238E27FC236}">
                <a16:creationId xmlns:a16="http://schemas.microsoft.com/office/drawing/2014/main" id="{E466E45C-171B-FE1D-3177-3A71B2E92E9D}"/>
              </a:ext>
            </a:extLst>
          </p:cNvPr>
          <p:cNvSpPr>
            <a:spLocks noChangeArrowheads="1"/>
          </p:cNvSpPr>
          <p:nvPr/>
        </p:nvSpPr>
        <p:spPr bwMode="auto">
          <a:xfrm rot="10795178">
            <a:off x="760413" y="4794250"/>
            <a:ext cx="1901825" cy="992188"/>
          </a:xfrm>
          <a:prstGeom prst="wedgeRoundRectCallout">
            <a:avLst>
              <a:gd name="adj1" fmla="val -44509"/>
              <a:gd name="adj2" fmla="val 70134"/>
              <a:gd name="adj3" fmla="val 16667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anchor="ctr">
            <a:spAutoFit/>
          </a:bodyPr>
          <a:lstStyle/>
          <a:p>
            <a:pPr algn="ctr"/>
            <a:r>
              <a:rPr lang="en-US" altLang="en-US" sz="1800" b="0">
                <a:latin typeface="Helvetica" panose="020B0604020202020204" pitchFamily="34" charset="0"/>
              </a:rPr>
              <a:t>The helix twists on itself; twists to the right</a:t>
            </a:r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71689" name="AutoShape 9">
            <a:extLst>
              <a:ext uri="{FF2B5EF4-FFF2-40B4-BE49-F238E27FC236}">
                <a16:creationId xmlns:a16="http://schemas.microsoft.com/office/drawing/2014/main" id="{ED241821-7D0B-EA95-F0A4-68F2C37AC2A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24600" y="5257800"/>
            <a:ext cx="2133600" cy="1219200"/>
          </a:xfrm>
          <a:prstGeom prst="wedgeRoundRectCallout">
            <a:avLst>
              <a:gd name="adj1" fmla="val -44199"/>
              <a:gd name="adj2" fmla="val 70051"/>
              <a:gd name="adj3" fmla="val 16667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r>
              <a:rPr lang="en-US" altLang="en-US" sz="1800" b="0">
                <a:latin typeface="Helvetica" panose="020B0604020202020204" pitchFamily="34" charset="0"/>
              </a:rPr>
              <a:t>Helix twists on </a:t>
            </a:r>
          </a:p>
          <a:p>
            <a:pPr algn="ctr"/>
            <a:r>
              <a:rPr lang="en-US" altLang="en-US" sz="1800" b="0">
                <a:latin typeface="Helvetica" panose="020B0604020202020204" pitchFamily="34" charset="0"/>
              </a:rPr>
              <a:t>itself in the opposite </a:t>
            </a:r>
          </a:p>
          <a:p>
            <a:pPr algn="ctr"/>
            <a:r>
              <a:rPr lang="en-US" altLang="en-US" sz="1800" b="0">
                <a:latin typeface="Helvetica" panose="020B0604020202020204" pitchFamily="34" charset="0"/>
              </a:rPr>
              <a:t>direction; twists to </a:t>
            </a:r>
          </a:p>
          <a:p>
            <a:pPr algn="ctr"/>
            <a:r>
              <a:rPr lang="en-US" altLang="en-US" sz="1800" b="0">
                <a:latin typeface="Helvetica" panose="020B0604020202020204" pitchFamily="34" charset="0"/>
              </a:rPr>
              <a:t>the left</a:t>
            </a:r>
          </a:p>
        </p:txBody>
      </p:sp>
      <p:sp>
        <p:nvSpPr>
          <p:cNvPr id="71690" name="AutoShape 10">
            <a:extLst>
              <a:ext uri="{FF2B5EF4-FFF2-40B4-BE49-F238E27FC236}">
                <a16:creationId xmlns:a16="http://schemas.microsoft.com/office/drawing/2014/main" id="{7DA012E6-9B21-DD68-9CEB-A580BFF76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200400"/>
            <a:ext cx="2133600" cy="990600"/>
          </a:xfrm>
          <a:prstGeom prst="wedgeRoundRectCallout">
            <a:avLst>
              <a:gd name="adj1" fmla="val -45759"/>
              <a:gd name="adj2" fmla="val 70032"/>
              <a:gd name="adj3" fmla="val 16667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 b="0">
                <a:latin typeface="Helvetica" panose="020B0604020202020204" pitchFamily="34" charset="0"/>
              </a:rPr>
              <a:t>Most common type </a:t>
            </a:r>
          </a:p>
          <a:p>
            <a:pPr algn="ctr"/>
            <a:r>
              <a:rPr lang="en-US" altLang="en-US" sz="1800" b="0">
                <a:latin typeface="Helvetica" panose="020B0604020202020204" pitchFamily="34" charset="0"/>
              </a:rPr>
              <a:t>of supercoiling</a:t>
            </a:r>
            <a:endParaRPr lang="en-US" altLang="en-US" b="0">
              <a:latin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8" grpId="0" animBg="1" autoUpdateAnimBg="0"/>
      <p:bldP spid="71689" grpId="0" animBg="1" autoUpdateAnimBg="0"/>
      <p:bldP spid="71690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>
            <a:extLst>
              <a:ext uri="{FF2B5EF4-FFF2-40B4-BE49-F238E27FC236}">
                <a16:creationId xmlns:a16="http://schemas.microsoft.com/office/drawing/2014/main" id="{C077DF39-C00D-09E4-17AF-A1D30BF2FD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98308" name="Rectangle 4">
            <a:extLst>
              <a:ext uri="{FF2B5EF4-FFF2-40B4-BE49-F238E27FC236}">
                <a16:creationId xmlns:a16="http://schemas.microsoft.com/office/drawing/2014/main" id="{0AB1C701-9A7F-6670-1932-0BD3CDB5E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52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CC3300"/>
                </a:solidFill>
              </a:rPr>
              <a:t>Mechanism of folding of a bacterial chromosome</a:t>
            </a:r>
          </a:p>
        </p:txBody>
      </p:sp>
      <p:pic>
        <p:nvPicPr>
          <p:cNvPr id="98309" name="Picture 5">
            <a:extLst>
              <a:ext uri="{FF2B5EF4-FFF2-40B4-BE49-F238E27FC236}">
                <a16:creationId xmlns:a16="http://schemas.microsoft.com/office/drawing/2014/main" id="{022ECC38-5616-70D6-1ED4-F5AC3EAA8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915400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0" name="Rectangle 6">
            <a:extLst>
              <a:ext uri="{FF2B5EF4-FFF2-40B4-BE49-F238E27FC236}">
                <a16:creationId xmlns:a16="http://schemas.microsoft.com/office/drawing/2014/main" id="{6738EA9E-5C27-CB5B-9EB1-EEFF3E2A0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724400"/>
            <a:ext cx="88392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en-US" b="0">
                <a:latin typeface="Times New Roman" panose="02020603050405020304" pitchFamily="18" charset="0"/>
                <a:ea typeface="MS PGothic" panose="020B0600070205080204" pitchFamily="34" charset="-128"/>
              </a:rPr>
              <a:t>There are many supercoiled loops (~100 in </a:t>
            </a:r>
            <a:r>
              <a:rPr lang="en-US" altLang="en-US" b="0" i="1">
                <a:latin typeface="Times New Roman" panose="02020603050405020304" pitchFamily="18" charset="0"/>
                <a:ea typeface="MS PGothic" panose="020B0600070205080204" pitchFamily="34" charset="-128"/>
              </a:rPr>
              <a:t>E. coli</a:t>
            </a:r>
            <a:r>
              <a:rPr lang="en-US" altLang="en-US" b="0">
                <a:latin typeface="Times New Roman" panose="02020603050405020304" pitchFamily="18" charset="0"/>
                <a:ea typeface="MS PGothic" panose="020B0600070205080204" pitchFamily="34" charset="-128"/>
              </a:rPr>
              <a:t>) attached to a central core. Each loop can be independently relaxed or condensed.</a:t>
            </a:r>
          </a:p>
          <a:p>
            <a:pPr algn="just"/>
            <a:endParaRPr lang="en-US" altLang="en-US" b="0">
              <a:solidFill>
                <a:schemeClr val="hlink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 algn="just"/>
            <a:r>
              <a:rPr lang="en-US" altLang="en-US" b="0">
                <a:solidFill>
                  <a:schemeClr val="hlink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Topoisomerase</a:t>
            </a:r>
            <a:r>
              <a:rPr lang="en-US" altLang="en-US" b="0">
                <a:latin typeface="Times New Roman" panose="02020603050405020304" pitchFamily="18" charset="0"/>
                <a:ea typeface="MS PGothic" panose="020B0600070205080204" pitchFamily="34" charset="-128"/>
              </a:rPr>
              <a:t> enzyme – (Type I and II) that introduce or remove supercoiling. 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>
            <a:extLst>
              <a:ext uri="{FF2B5EF4-FFF2-40B4-BE49-F238E27FC236}">
                <a16:creationId xmlns:a16="http://schemas.microsoft.com/office/drawing/2014/main" id="{FF15720F-69A9-9B13-D3F2-471AE2B76F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304800"/>
            <a:ext cx="8534400" cy="67818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66FFCC"/>
                </a:solidFill>
              </a:rPr>
              <a:t>Chromatin</a:t>
            </a:r>
          </a:p>
          <a:p>
            <a:pPr algn="just">
              <a:spcBef>
                <a:spcPct val="25000"/>
              </a:spcBef>
            </a:pPr>
            <a:r>
              <a:rPr lang="en-US" altLang="en-US" sz="2700"/>
              <a:t>The complexes between eukaryotic DNA and proteins are called </a:t>
            </a:r>
            <a:r>
              <a:rPr lang="en-US" altLang="en-US" sz="2700" b="1">
                <a:solidFill>
                  <a:srgbClr val="66FFCC"/>
                </a:solidFill>
              </a:rPr>
              <a:t>Chromatin</a:t>
            </a:r>
            <a:r>
              <a:rPr lang="en-US" altLang="en-US" sz="2700"/>
              <a:t>, which typically contains about twice as much protein as DNA. </a:t>
            </a:r>
          </a:p>
          <a:p>
            <a:pPr algn="just">
              <a:spcBef>
                <a:spcPct val="25000"/>
              </a:spcBef>
            </a:pPr>
            <a:r>
              <a:rPr lang="en-US" altLang="en-US" sz="2700"/>
              <a:t>The major proteins of chromatin are the </a:t>
            </a:r>
            <a:r>
              <a:rPr lang="en-US" altLang="en-US" sz="2700" b="1">
                <a:solidFill>
                  <a:srgbClr val="66FFCC"/>
                </a:solidFill>
              </a:rPr>
              <a:t>histones </a:t>
            </a:r>
            <a:r>
              <a:rPr lang="en-US" altLang="en-US" sz="2700"/>
              <a:t>– small proteins containing a high proportion of basic aminoacids (</a:t>
            </a:r>
            <a:r>
              <a:rPr lang="en-US" altLang="en-US" sz="2700">
                <a:solidFill>
                  <a:srgbClr val="66FFCC"/>
                </a:solidFill>
              </a:rPr>
              <a:t>arginine and lysine</a:t>
            </a:r>
            <a:r>
              <a:rPr lang="en-US" altLang="en-US" sz="2700"/>
              <a:t>) that facilitate binding negatively charged DNA molecule . </a:t>
            </a:r>
          </a:p>
          <a:p>
            <a:pPr algn="just">
              <a:spcBef>
                <a:spcPct val="25000"/>
              </a:spcBef>
            </a:pPr>
            <a:r>
              <a:rPr lang="en-US" altLang="en-US" sz="2700"/>
              <a:t>There are </a:t>
            </a:r>
            <a:r>
              <a:rPr lang="en-US" altLang="en-US" sz="2700">
                <a:solidFill>
                  <a:srgbClr val="66FFCC"/>
                </a:solidFill>
              </a:rPr>
              <a:t>5 major types </a:t>
            </a:r>
            <a:r>
              <a:rPr lang="en-US" altLang="en-US" sz="2700"/>
              <a:t>of histones: </a:t>
            </a:r>
            <a:r>
              <a:rPr lang="en-US" altLang="en-US" sz="2700" b="1">
                <a:solidFill>
                  <a:srgbClr val="66FFCC"/>
                </a:solidFill>
              </a:rPr>
              <a:t>H1, H2A, H2B, H3, </a:t>
            </a:r>
            <a:r>
              <a:rPr lang="en-US" altLang="en-US" sz="2700"/>
              <a:t>and </a:t>
            </a:r>
            <a:r>
              <a:rPr lang="en-US" altLang="en-US" sz="2700" b="1">
                <a:solidFill>
                  <a:srgbClr val="66FFCC"/>
                </a:solidFill>
              </a:rPr>
              <a:t>H4 </a:t>
            </a:r>
            <a:r>
              <a:rPr lang="en-US" altLang="en-US" sz="2700"/>
              <a:t>– which are very similar among different sp of eukaryotes. </a:t>
            </a:r>
          </a:p>
          <a:p>
            <a:pPr algn="just">
              <a:spcBef>
                <a:spcPct val="25000"/>
              </a:spcBef>
            </a:pPr>
            <a:r>
              <a:rPr lang="en-US" altLang="en-US" sz="2700"/>
              <a:t>The histones are extremely abundant proteins in eukaryotic cells.</a:t>
            </a:r>
          </a:p>
          <a:p>
            <a:pPr algn="just">
              <a:spcBef>
                <a:spcPct val="25000"/>
              </a:spcBef>
            </a:pPr>
            <a:r>
              <a:rPr lang="en-US" altLang="en-US" sz="2700"/>
              <a:t>Their mass is approximately equal to that of the cell’s DNA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>
            <a:extLst>
              <a:ext uri="{FF2B5EF4-FFF2-40B4-BE49-F238E27FC236}">
                <a16:creationId xmlns:a16="http://schemas.microsoft.com/office/drawing/2014/main" id="{96002118-6D4E-5F60-C793-77450E1FBD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686800" cy="55626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/>
              <a:t>The major histone proteins: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Histone    Mol. Wt	No. of 		Percentage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				 Amino acid	Lys + Arg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H1	     22,500	244		30.8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H2A	     13,960	129		20.2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H2B	     13,774	125		22.4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H3	     15,273	135		22.9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H4	     11,236	102		24.5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/>
          </a:p>
          <a:p>
            <a:pPr>
              <a:buFont typeface="Wingdings" panose="05000000000000000000" pitchFamily="2" charset="2"/>
              <a:buNone/>
            </a:pPr>
            <a:endParaRPr lang="en-US" altLang="en-US" sz="2400"/>
          </a:p>
        </p:txBody>
      </p:sp>
      <p:sp>
        <p:nvSpPr>
          <p:cNvPr id="99332" name="Line 4">
            <a:extLst>
              <a:ext uri="{FF2B5EF4-FFF2-40B4-BE49-F238E27FC236}">
                <a16:creationId xmlns:a16="http://schemas.microsoft.com/office/drawing/2014/main" id="{DAC20711-10CB-D62E-7F49-8EDEB7231D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4876800"/>
            <a:ext cx="723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9333" name="Line 5">
            <a:extLst>
              <a:ext uri="{FF2B5EF4-FFF2-40B4-BE49-F238E27FC236}">
                <a16:creationId xmlns:a16="http://schemas.microsoft.com/office/drawing/2014/main" id="{B8E410D1-D878-9275-8309-72FF869023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752600"/>
            <a:ext cx="723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9335" name="Line 7">
            <a:extLst>
              <a:ext uri="{FF2B5EF4-FFF2-40B4-BE49-F238E27FC236}">
                <a16:creationId xmlns:a16="http://schemas.microsoft.com/office/drawing/2014/main" id="{DC7AFECF-975E-3838-1431-4FB2D8A2126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17526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9336" name="Line 8">
            <a:extLst>
              <a:ext uri="{FF2B5EF4-FFF2-40B4-BE49-F238E27FC236}">
                <a16:creationId xmlns:a16="http://schemas.microsoft.com/office/drawing/2014/main" id="{478FA28C-E81E-D269-F928-2796000A5B3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7526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9337" name="Line 9">
            <a:extLst>
              <a:ext uri="{FF2B5EF4-FFF2-40B4-BE49-F238E27FC236}">
                <a16:creationId xmlns:a16="http://schemas.microsoft.com/office/drawing/2014/main" id="{469A6CBD-081C-790D-BFA7-564D93328F8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17526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9338" name="Line 10">
            <a:extLst>
              <a:ext uri="{FF2B5EF4-FFF2-40B4-BE49-F238E27FC236}">
                <a16:creationId xmlns:a16="http://schemas.microsoft.com/office/drawing/2014/main" id="{CD620B53-B5DA-E4E3-ABF3-246762D0CBD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17526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9339" name="Line 11">
            <a:extLst>
              <a:ext uri="{FF2B5EF4-FFF2-40B4-BE49-F238E27FC236}">
                <a16:creationId xmlns:a16="http://schemas.microsoft.com/office/drawing/2014/main" id="{D50A8902-135D-5CBA-F70D-53553FF8C0F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17526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9340" name="Line 12">
            <a:extLst>
              <a:ext uri="{FF2B5EF4-FFF2-40B4-BE49-F238E27FC236}">
                <a16:creationId xmlns:a16="http://schemas.microsoft.com/office/drawing/2014/main" id="{0866B4C0-BB92-F1D2-A2AE-9AF012BED94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2667000"/>
            <a:ext cx="723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99341" name="Picture 13">
            <a:extLst>
              <a:ext uri="{FF2B5EF4-FFF2-40B4-BE49-F238E27FC236}">
                <a16:creationId xmlns:a16="http://schemas.microsoft.com/office/drawing/2014/main" id="{045112D1-3853-17DC-04E5-A0A8CE49C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066800"/>
            <a:ext cx="1981200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43" name="Text Box 15">
            <a:extLst>
              <a:ext uri="{FF2B5EF4-FFF2-40B4-BE49-F238E27FC236}">
                <a16:creationId xmlns:a16="http://schemas.microsoft.com/office/drawing/2014/main" id="{37CAB6ED-537C-818B-489D-6DFE849CD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940300"/>
            <a:ext cx="8686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The DNA double helix is bound to proteins called </a:t>
            </a:r>
            <a:r>
              <a:rPr lang="en-US" altLang="en-US">
                <a:solidFill>
                  <a:srgbClr val="FF9900"/>
                </a:solidFill>
              </a:rPr>
              <a:t>histones</a:t>
            </a:r>
            <a:r>
              <a:rPr lang="en-US" altLang="en-US"/>
              <a:t>.  The histones have  </a:t>
            </a:r>
            <a:r>
              <a:rPr lang="en-US" altLang="en-US">
                <a:solidFill>
                  <a:srgbClr val="FF9900"/>
                </a:solidFill>
              </a:rPr>
              <a:t>positively charged</a:t>
            </a:r>
            <a:r>
              <a:rPr lang="en-US" altLang="en-US"/>
              <a:t> (basic) amino acids to bind the negatively charged (acidic) DNA.  Here is an SDS gel of histone proteins, separated by size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>
            <a:extLst>
              <a:ext uri="{FF2B5EF4-FFF2-40B4-BE49-F238E27FC236}">
                <a16:creationId xmlns:a16="http://schemas.microsoft.com/office/drawing/2014/main" id="{60428133-7766-2DAE-0013-89CD3F3B99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6172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/>
          </a:p>
          <a:p>
            <a:pPr>
              <a:spcBef>
                <a:spcPct val="25000"/>
              </a:spcBef>
            </a:pPr>
            <a:r>
              <a:rPr lang="en-US" altLang="en-US" sz="2700"/>
              <a:t>In addition, chromatin contains an approximately equal mass of a wide variety of </a:t>
            </a:r>
            <a:r>
              <a:rPr lang="en-US" altLang="en-US" sz="2700">
                <a:solidFill>
                  <a:srgbClr val="FF9900"/>
                </a:solidFill>
              </a:rPr>
              <a:t>non-histone chromosomal proteins</a:t>
            </a:r>
            <a:r>
              <a:rPr lang="en-US" altLang="en-US" sz="2700"/>
              <a:t>. </a:t>
            </a:r>
          </a:p>
          <a:p>
            <a:pPr>
              <a:spcBef>
                <a:spcPct val="25000"/>
              </a:spcBef>
            </a:pPr>
            <a:r>
              <a:rPr lang="en-US" altLang="en-US" sz="2700"/>
              <a:t>There are more than a </a:t>
            </a:r>
            <a:r>
              <a:rPr lang="en-US" altLang="en-US" sz="2700">
                <a:solidFill>
                  <a:srgbClr val="FF9900"/>
                </a:solidFill>
              </a:rPr>
              <a:t>thousand different types </a:t>
            </a:r>
            <a:r>
              <a:rPr lang="en-US" altLang="en-US" sz="2700"/>
              <a:t>of these proteins, which are involved in a range of activities, including </a:t>
            </a:r>
            <a:r>
              <a:rPr lang="en-US" altLang="en-US" sz="2700">
                <a:solidFill>
                  <a:srgbClr val="FF9900"/>
                </a:solidFill>
              </a:rPr>
              <a:t>DNA replication </a:t>
            </a:r>
            <a:r>
              <a:rPr lang="en-US" altLang="en-US" sz="2700"/>
              <a:t>and </a:t>
            </a:r>
            <a:r>
              <a:rPr lang="en-US" altLang="en-US" sz="2700">
                <a:solidFill>
                  <a:srgbClr val="FF9900"/>
                </a:solidFill>
              </a:rPr>
              <a:t>gene expression</a:t>
            </a:r>
            <a:r>
              <a:rPr lang="en-US" altLang="en-US" sz="2700"/>
              <a:t>. </a:t>
            </a:r>
          </a:p>
          <a:p>
            <a:pPr>
              <a:spcBef>
                <a:spcPct val="25000"/>
              </a:spcBef>
            </a:pPr>
            <a:r>
              <a:rPr lang="en-US" altLang="en-US" sz="2700"/>
              <a:t>The DNA of prokaryotes is similarly associated with proteins, some of which presumably function as histones do, packing the DNA within the bacterial cell. </a:t>
            </a:r>
          </a:p>
          <a:p>
            <a:pPr>
              <a:spcBef>
                <a:spcPct val="25000"/>
              </a:spcBef>
            </a:pPr>
            <a:r>
              <a:rPr lang="en-US" altLang="en-US" sz="2700"/>
              <a:t>Histones, however are unique feature of eukaryotic cells and are responsible for distinct structural organization of eukaryotic chromatin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>
            <a:extLst>
              <a:ext uri="{FF2B5EF4-FFF2-40B4-BE49-F238E27FC236}">
                <a16:creationId xmlns:a16="http://schemas.microsoft.com/office/drawing/2014/main" id="{E81A6D91-6994-4BBB-DAFD-4A3760F83E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8839200" cy="6629400"/>
          </a:xfrm>
        </p:spPr>
        <p:txBody>
          <a:bodyPr/>
          <a:lstStyle/>
          <a:p>
            <a:pPr algn="just"/>
            <a:r>
              <a:rPr lang="en-US" altLang="en-US" sz="2400"/>
              <a:t>The basic structural unit of chromatin, the </a:t>
            </a:r>
            <a:r>
              <a:rPr lang="en-US" altLang="en-US" sz="2400" b="1">
                <a:solidFill>
                  <a:srgbClr val="66FFCC"/>
                </a:solidFill>
              </a:rPr>
              <a:t>nucleosome</a:t>
            </a:r>
            <a:r>
              <a:rPr lang="en-US" altLang="en-US" sz="2400"/>
              <a:t>, was described by </a:t>
            </a:r>
            <a:r>
              <a:rPr lang="en-US" altLang="en-US" sz="2400" b="1">
                <a:solidFill>
                  <a:srgbClr val="66FFCC"/>
                </a:solidFill>
              </a:rPr>
              <a:t>Roger Kornberg </a:t>
            </a:r>
            <a:r>
              <a:rPr lang="en-US" altLang="en-US" sz="2400"/>
              <a:t>in </a:t>
            </a:r>
            <a:r>
              <a:rPr lang="en-US" altLang="en-US" sz="2400" b="1">
                <a:solidFill>
                  <a:srgbClr val="66FFCC"/>
                </a:solidFill>
              </a:rPr>
              <a:t>1974. </a:t>
            </a:r>
          </a:p>
          <a:p>
            <a:pPr algn="just"/>
            <a:r>
              <a:rPr lang="en-US" altLang="en-US" sz="2400"/>
              <a:t>Two types of experiments led to Kornberg’s proposal of the nucleosome model.</a:t>
            </a:r>
          </a:p>
          <a:p>
            <a:pPr algn="just"/>
            <a:r>
              <a:rPr lang="en-US" altLang="en-US" sz="2400"/>
              <a:t>First, </a:t>
            </a:r>
            <a:r>
              <a:rPr lang="en-US" altLang="en-US" sz="2400">
                <a:solidFill>
                  <a:srgbClr val="66FFCC"/>
                </a:solidFill>
              </a:rPr>
              <a:t>partial digestion of chromatin with micrococcal nuclease </a:t>
            </a:r>
            <a:r>
              <a:rPr lang="en-US" altLang="en-US" sz="2400"/>
              <a:t>(an enzyme that degrades DNA) was found to yield DNA fragments approximately </a:t>
            </a:r>
            <a:r>
              <a:rPr lang="en-US" altLang="en-US" sz="2400">
                <a:solidFill>
                  <a:srgbClr val="FF9900"/>
                </a:solidFill>
              </a:rPr>
              <a:t>200 base pairs long</a:t>
            </a:r>
            <a:r>
              <a:rPr lang="en-US" altLang="en-US" sz="2400"/>
              <a:t>.</a:t>
            </a:r>
          </a:p>
          <a:p>
            <a:pPr algn="just"/>
            <a:r>
              <a:rPr lang="en-US" altLang="en-US" sz="2400"/>
              <a:t>In contrast, a similar digestion of naked DNA (not associated with protein) yielded a </a:t>
            </a:r>
            <a:r>
              <a:rPr lang="en-US" altLang="en-US" sz="2400">
                <a:solidFill>
                  <a:srgbClr val="FF9900"/>
                </a:solidFill>
              </a:rPr>
              <a:t>continuous smear randomly sized fragments</a:t>
            </a:r>
            <a:r>
              <a:rPr lang="en-US" altLang="en-US" sz="2400"/>
              <a:t>.</a:t>
            </a:r>
          </a:p>
          <a:p>
            <a:r>
              <a:rPr lang="en-US" altLang="en-US" sz="2400"/>
              <a:t>These results suggest that the binding of proteins to DNA in </a:t>
            </a:r>
            <a:r>
              <a:rPr lang="en-US" altLang="en-US" sz="2400">
                <a:solidFill>
                  <a:srgbClr val="FF9900"/>
                </a:solidFill>
              </a:rPr>
              <a:t>chromatin protects</a:t>
            </a:r>
            <a:r>
              <a:rPr lang="en-US" altLang="en-US" sz="2400"/>
              <a:t> the regions of DNA from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     nuclease digestion, so that enzyme can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     attack DNA only at sites separated by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     approximately 200 base pairs. </a:t>
            </a:r>
          </a:p>
          <a:p>
            <a:endParaRPr lang="en-US" altLang="en-US" sz="2400"/>
          </a:p>
          <a:p>
            <a:endParaRPr lang="en-US" altLang="en-US" sz="2400"/>
          </a:p>
        </p:txBody>
      </p:sp>
      <p:pic>
        <p:nvPicPr>
          <p:cNvPr id="95236" name="Picture 4">
            <a:extLst>
              <a:ext uri="{FF2B5EF4-FFF2-40B4-BE49-F238E27FC236}">
                <a16:creationId xmlns:a16="http://schemas.microsoft.com/office/drawing/2014/main" id="{C361D75D-3573-DB1F-C842-ECB67580C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572000"/>
            <a:ext cx="4038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>
            <a:extLst>
              <a:ext uri="{FF2B5EF4-FFF2-40B4-BE49-F238E27FC236}">
                <a16:creationId xmlns:a16="http://schemas.microsoft.com/office/drawing/2014/main" id="{1DEF43AC-54B1-9B5B-4976-40A11606EE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4525963"/>
          </a:xfrm>
        </p:spPr>
        <p:txBody>
          <a:bodyPr/>
          <a:lstStyle/>
          <a:p>
            <a:r>
              <a:rPr lang="en-US" altLang="en-US"/>
              <a:t>Electron microscopy revealed that chromatin fibers have a beaded appearance, with the beads spaced at intervals of approximately 200 base pairs. </a:t>
            </a:r>
          </a:p>
          <a:p>
            <a:r>
              <a:rPr lang="en-US" altLang="en-US"/>
              <a:t>Thus, both nuclease digestion and the electron microscopic studies suggest that chromatin is composed of repeating 200 base pair unit, which were called </a:t>
            </a:r>
            <a:r>
              <a:rPr lang="en-US" altLang="en-US" b="1">
                <a:solidFill>
                  <a:srgbClr val="66FFCC"/>
                </a:solidFill>
              </a:rPr>
              <a:t>nucleosome.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b="1">
              <a:solidFill>
                <a:srgbClr val="66FFCC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5" name="Text Box 9">
            <a:extLst>
              <a:ext uri="{FF2B5EF4-FFF2-40B4-BE49-F238E27FC236}">
                <a16:creationId xmlns:a16="http://schemas.microsoft.com/office/drawing/2014/main" id="{4E0D2B6D-DDC4-0878-B71B-F8B00EDCE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33400"/>
            <a:ext cx="662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0"/>
              <a:t>individual nucleosomes = “beads on a string”</a:t>
            </a:r>
            <a:endParaRPr lang="en-US" altLang="en-US" sz="2800"/>
          </a:p>
        </p:txBody>
      </p:sp>
      <p:sp>
        <p:nvSpPr>
          <p:cNvPr id="86026" name="Rectangle 10">
            <a:extLst>
              <a:ext uri="{FF2B5EF4-FFF2-40B4-BE49-F238E27FC236}">
                <a16:creationId xmlns:a16="http://schemas.microsoft.com/office/drawing/2014/main" id="{EB59EF13-43AC-CD70-5797-A89F02AB1C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86027" name="Picture 11">
            <a:extLst>
              <a:ext uri="{FF2B5EF4-FFF2-40B4-BE49-F238E27FC236}">
                <a16:creationId xmlns:a16="http://schemas.microsoft.com/office/drawing/2014/main" id="{8CB6CBEA-AFF0-3DF2-016E-529034910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78180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>
            <a:extLst>
              <a:ext uri="{FF2B5EF4-FFF2-40B4-BE49-F238E27FC236}">
                <a16:creationId xmlns:a16="http://schemas.microsoft.com/office/drawing/2014/main" id="{1DA3791C-171F-2BE1-D458-7B75C357E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82296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Detailed analysis of these nucleosome core particles has shown that they contain 146 base pairs of DNA wrapped 1.75 times around a histone core consisting of two molecules each of H2A, H2B, H3, and H4 (the core histones). </a:t>
            </a:r>
          </a:p>
          <a:p>
            <a:pPr>
              <a:lnSpc>
                <a:spcPct val="90000"/>
              </a:lnSpc>
            </a:pPr>
            <a:r>
              <a:rPr lang="en-US" altLang="en-US"/>
              <a:t>One molecule of the fifth histone H1, is bound to the DNA as it enters and exists each nucleosome core particle. 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This forms a chromatin subunit known as </a:t>
            </a:r>
            <a:r>
              <a:rPr lang="en-US" altLang="en-US">
                <a:solidFill>
                  <a:srgbClr val="FF9900"/>
                </a:solidFill>
              </a:rPr>
              <a:t>chromatosome</a:t>
            </a:r>
            <a:r>
              <a:rPr lang="en-US" altLang="en-US"/>
              <a:t>, which consist of 166 base pairs of DNA wrapped around histone core  and held in place by H1 (a linker histone)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>
            <a:extLst>
              <a:ext uri="{FF2B5EF4-FFF2-40B4-BE49-F238E27FC236}">
                <a16:creationId xmlns:a16="http://schemas.microsoft.com/office/drawing/2014/main" id="{7943B7D4-7B24-F7CD-9A2D-A70603EBAC45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914400"/>
            <a:ext cx="6086475" cy="4525963"/>
          </a:xfr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>
            <a:extLst>
              <a:ext uri="{FF2B5EF4-FFF2-40B4-BE49-F238E27FC236}">
                <a16:creationId xmlns:a16="http://schemas.microsoft.com/office/drawing/2014/main" id="{622D013E-862B-AFDA-F980-631C145B17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381000"/>
            <a:ext cx="8382000" cy="6172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latin typeface="Comic Sans MS" panose="030F0702030302020204" pitchFamily="66" charset="0"/>
              </a:rPr>
              <a:t>Chromosomes are composed of </a:t>
            </a:r>
            <a:r>
              <a:rPr lang="en-US" altLang="en-US">
                <a:solidFill>
                  <a:srgbClr val="FF9900"/>
                </a:solidFill>
                <a:latin typeface="Comic Sans MS" panose="030F0702030302020204" pitchFamily="66" charset="0"/>
              </a:rPr>
              <a:t>thin chromatin </a:t>
            </a:r>
            <a:r>
              <a:rPr lang="en-US" altLang="en-US">
                <a:latin typeface="Comic Sans MS" panose="030F0702030302020204" pitchFamily="66" charset="0"/>
              </a:rPr>
              <a:t>threads called </a:t>
            </a:r>
            <a:r>
              <a:rPr lang="en-US" altLang="en-US">
                <a:solidFill>
                  <a:srgbClr val="FF9900"/>
                </a:solidFill>
                <a:latin typeface="Comic Sans MS" panose="030F0702030302020204" pitchFamily="66" charset="0"/>
              </a:rPr>
              <a:t>Chromatin fibers</a:t>
            </a:r>
            <a:r>
              <a:rPr lang="en-US" altLang="en-US">
                <a:latin typeface="Comic Sans MS" panose="030F0702030302020204" pitchFamily="66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altLang="en-US">
                <a:latin typeface="Comic Sans MS" panose="030F0702030302020204" pitchFamily="66" charset="0"/>
              </a:rPr>
              <a:t>These fibers undergo </a:t>
            </a:r>
            <a:r>
              <a:rPr lang="en-US" altLang="en-US">
                <a:solidFill>
                  <a:srgbClr val="FF9900"/>
                </a:solidFill>
                <a:latin typeface="Comic Sans MS" panose="030F0702030302020204" pitchFamily="66" charset="0"/>
              </a:rPr>
              <a:t>folding</a:t>
            </a:r>
            <a:r>
              <a:rPr lang="en-US" altLang="en-US">
                <a:latin typeface="Comic Sans MS" panose="030F0702030302020204" pitchFamily="66" charset="0"/>
              </a:rPr>
              <a:t>, </a:t>
            </a:r>
            <a:r>
              <a:rPr lang="en-US" altLang="en-US">
                <a:solidFill>
                  <a:srgbClr val="FF9900"/>
                </a:solidFill>
                <a:latin typeface="Comic Sans MS" panose="030F0702030302020204" pitchFamily="66" charset="0"/>
              </a:rPr>
              <a:t>coiling </a:t>
            </a:r>
            <a:r>
              <a:rPr lang="en-US" altLang="en-US">
                <a:latin typeface="Comic Sans MS" panose="030F0702030302020204" pitchFamily="66" charset="0"/>
              </a:rPr>
              <a:t>and </a:t>
            </a:r>
            <a:r>
              <a:rPr lang="en-US" altLang="en-US">
                <a:solidFill>
                  <a:srgbClr val="FF9900"/>
                </a:solidFill>
                <a:latin typeface="Comic Sans MS" panose="030F0702030302020204" pitchFamily="66" charset="0"/>
              </a:rPr>
              <a:t>supercoiling </a:t>
            </a:r>
            <a:r>
              <a:rPr lang="en-US" altLang="en-US">
                <a:latin typeface="Comic Sans MS" panose="030F0702030302020204" pitchFamily="66" charset="0"/>
              </a:rPr>
              <a:t>during prophase so that the chromosomes become progressively thicker and smaller. </a:t>
            </a:r>
          </a:p>
          <a:p>
            <a:pPr>
              <a:lnSpc>
                <a:spcPct val="90000"/>
              </a:lnSpc>
            </a:pPr>
            <a:r>
              <a:rPr lang="en-US" altLang="en-US">
                <a:latin typeface="Comic Sans MS" panose="030F0702030302020204" pitchFamily="66" charset="0"/>
              </a:rPr>
              <a:t>Therefore, chromosomes become readily observable under light microscope. </a:t>
            </a:r>
          </a:p>
          <a:p>
            <a:pPr>
              <a:lnSpc>
                <a:spcPct val="90000"/>
              </a:lnSpc>
            </a:pPr>
            <a:r>
              <a:rPr lang="en-US" altLang="en-US">
                <a:latin typeface="Comic Sans MS" panose="030F0702030302020204" pitchFamily="66" charset="0"/>
              </a:rPr>
              <a:t>At the end of cell division, on the other hand, the fibers uncoil and extend as fine chromatin threads, which are not visible at light microscope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1E631D4F-82E0-4EEE-A690-896A1784E1E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A250E4B2-1EAF-486C-23ED-936A0FB6F9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82948" name="Picture 4">
            <a:extLst>
              <a:ext uri="{FF2B5EF4-FFF2-40B4-BE49-F238E27FC236}">
                <a16:creationId xmlns:a16="http://schemas.microsoft.com/office/drawing/2014/main" id="{D7FA32DE-EEC8-673F-FA09-FED9CF45F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531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538838A2-F674-8825-0D14-72041731446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4C32CAB4-606F-CB96-8BB9-598BC6C64B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83973" name="Picture 5">
            <a:extLst>
              <a:ext uri="{FF2B5EF4-FFF2-40B4-BE49-F238E27FC236}">
                <a16:creationId xmlns:a16="http://schemas.microsoft.com/office/drawing/2014/main" id="{2CDC10F2-A3D9-E38A-519B-E82D03ADD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11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36C83B1F-A863-D352-AF4C-64BBAB567CF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9B59B7B1-05D4-B2D2-E007-AC10836D53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93188" name="Picture 4">
            <a:extLst>
              <a:ext uri="{FF2B5EF4-FFF2-40B4-BE49-F238E27FC236}">
                <a16:creationId xmlns:a16="http://schemas.microsoft.com/office/drawing/2014/main" id="{EFD58855-7918-4C2F-E02F-68E7083C1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239000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07BF1898-784E-5CF5-FFC6-AC02536A8FE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7A145C70-05B1-57E5-A75E-D605244F0F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94212" name="Picture 4">
            <a:extLst>
              <a:ext uri="{FF2B5EF4-FFF2-40B4-BE49-F238E27FC236}">
                <a16:creationId xmlns:a16="http://schemas.microsoft.com/office/drawing/2014/main" id="{A85B7F4A-D40B-D88F-88D6-EEAA4582F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553200" cy="532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7B8AA950-4221-27D4-1B52-68660A1F98F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752D14A2-1FB4-6B41-A38F-2F4144B725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84996" name="Picture 4">
            <a:extLst>
              <a:ext uri="{FF2B5EF4-FFF2-40B4-BE49-F238E27FC236}">
                <a16:creationId xmlns:a16="http://schemas.microsoft.com/office/drawing/2014/main" id="{F094112C-11E0-35D7-2EB7-D2B1B97FC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52550"/>
            <a:ext cx="807720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3A08E959-9B91-3DEF-3C0F-5B7FAEF3032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944563"/>
          </a:xfrm>
        </p:spPr>
        <p:txBody>
          <a:bodyPr/>
          <a:lstStyle/>
          <a:p>
            <a:r>
              <a:rPr lang="en-US" altLang="en-US">
                <a:solidFill>
                  <a:srgbClr val="FF9900"/>
                </a:solidFill>
              </a:rPr>
              <a:t>Centromeres and Telomeres</a:t>
            </a:r>
            <a:r>
              <a:rPr lang="en-US" altLang="en-US"/>
              <a:t> </a:t>
            </a: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9BFBFFF4-C3D4-2EBF-E221-03E78D041B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altLang="en-US">
                <a:solidFill>
                  <a:srgbClr val="FF9900"/>
                </a:solidFill>
              </a:rPr>
              <a:t>Centromeres</a:t>
            </a:r>
            <a:r>
              <a:rPr lang="en-US" altLang="en-US"/>
              <a:t> and </a:t>
            </a:r>
            <a:r>
              <a:rPr lang="en-US" altLang="en-US">
                <a:solidFill>
                  <a:srgbClr val="FF9900"/>
                </a:solidFill>
              </a:rPr>
              <a:t>telomeres </a:t>
            </a:r>
            <a:r>
              <a:rPr lang="en-US" altLang="en-US"/>
              <a:t>are two essential features of all eukaryotic chromosomes.</a:t>
            </a:r>
          </a:p>
          <a:p>
            <a:r>
              <a:rPr lang="en-US" altLang="en-US"/>
              <a:t> Each provide a unique function i.e., </a:t>
            </a:r>
            <a:r>
              <a:rPr lang="en-US" altLang="en-US">
                <a:solidFill>
                  <a:srgbClr val="FF9900"/>
                </a:solidFill>
              </a:rPr>
              <a:t>absolutely necessary for the stability of the chromosome</a:t>
            </a:r>
            <a:r>
              <a:rPr lang="en-US" altLang="en-US"/>
              <a:t>.</a:t>
            </a:r>
          </a:p>
          <a:p>
            <a:r>
              <a:rPr lang="en-US" altLang="en-US"/>
              <a:t> Centromeres are required for the segregation of the centromere during meiosis and mitosis.</a:t>
            </a:r>
          </a:p>
          <a:p>
            <a:r>
              <a:rPr lang="en-US" altLang="en-US"/>
              <a:t>Teleomeres provide terminal stability to the chromosome and ensure its survival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FBA48218-813D-2275-205B-AB8AA187230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>
                <a:solidFill>
                  <a:srgbClr val="FF9900"/>
                </a:solidFill>
              </a:rPr>
              <a:t>Centromere 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C12AA908-4C78-8495-6C42-F7BC4F67D9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839200" cy="5867400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ct val="25000"/>
              </a:spcAft>
            </a:pPr>
            <a:r>
              <a:rPr lang="en-US" altLang="en-US" sz="2600"/>
              <a:t>The region where two sister chromatids of a chromosome appear to be joined or “</a:t>
            </a:r>
            <a:r>
              <a:rPr lang="en-US" altLang="en-US" sz="2600" b="1">
                <a:solidFill>
                  <a:srgbClr val="66FFCC"/>
                </a:solidFill>
              </a:rPr>
              <a:t>held together</a:t>
            </a:r>
            <a:r>
              <a:rPr lang="en-US" altLang="en-US" sz="2600"/>
              <a:t>” during mitatic metaphase is called </a:t>
            </a:r>
            <a:r>
              <a:rPr lang="en-US" altLang="en-US" sz="2600">
                <a:solidFill>
                  <a:srgbClr val="FF9900"/>
                </a:solidFill>
              </a:rPr>
              <a:t>Centromere </a:t>
            </a:r>
          </a:p>
          <a:p>
            <a:pPr>
              <a:lnSpc>
                <a:spcPct val="80000"/>
              </a:lnSpc>
              <a:spcAft>
                <a:spcPct val="25000"/>
              </a:spcAft>
            </a:pPr>
            <a:r>
              <a:rPr lang="en-US" altLang="en-US" sz="2600"/>
              <a:t>When chromosomes are stained they typically show a </a:t>
            </a:r>
            <a:r>
              <a:rPr lang="en-US" altLang="en-US" sz="2600" b="1">
                <a:solidFill>
                  <a:srgbClr val="66FFCC"/>
                </a:solidFill>
              </a:rPr>
              <a:t>dark-stained</a:t>
            </a:r>
            <a:r>
              <a:rPr lang="en-US" altLang="en-US" sz="2600"/>
              <a:t> region that is the centromere. </a:t>
            </a:r>
          </a:p>
          <a:p>
            <a:pPr>
              <a:lnSpc>
                <a:spcPct val="80000"/>
              </a:lnSpc>
              <a:spcAft>
                <a:spcPct val="25000"/>
              </a:spcAft>
            </a:pPr>
            <a:r>
              <a:rPr lang="en-US" altLang="en-US" sz="2600"/>
              <a:t>Also termed as  </a:t>
            </a:r>
            <a:r>
              <a:rPr lang="en-US" altLang="en-US" sz="2600" b="1">
                <a:solidFill>
                  <a:srgbClr val="66FFCC"/>
                </a:solidFill>
              </a:rPr>
              <a:t>Primary constriction</a:t>
            </a:r>
          </a:p>
          <a:p>
            <a:pPr>
              <a:lnSpc>
                <a:spcPct val="80000"/>
              </a:lnSpc>
              <a:spcAft>
                <a:spcPct val="25000"/>
              </a:spcAft>
            </a:pPr>
            <a:r>
              <a:rPr lang="en-US" altLang="en-US" sz="2600"/>
              <a:t>During </a:t>
            </a:r>
            <a:r>
              <a:rPr lang="en-US" altLang="en-US" sz="2600" b="1">
                <a:solidFill>
                  <a:srgbClr val="66FFCC"/>
                </a:solidFill>
              </a:rPr>
              <a:t>mitosis</a:t>
            </a:r>
            <a:r>
              <a:rPr lang="en-US" altLang="en-US" sz="2600"/>
              <a:t>, the centromere that is shared by the sister chromatids must divide so that the chromatids can migrate to opposite poles of the cell. </a:t>
            </a:r>
          </a:p>
          <a:p>
            <a:pPr>
              <a:lnSpc>
                <a:spcPct val="80000"/>
              </a:lnSpc>
              <a:spcAft>
                <a:spcPct val="25000"/>
              </a:spcAft>
            </a:pPr>
            <a:r>
              <a:rPr lang="en-US" altLang="en-US" sz="2600"/>
              <a:t>On the other hand, during the first meiotic division the centromere of sister chromatids must remain intact</a:t>
            </a:r>
          </a:p>
          <a:p>
            <a:pPr>
              <a:lnSpc>
                <a:spcPct val="80000"/>
              </a:lnSpc>
              <a:spcAft>
                <a:spcPct val="25000"/>
              </a:spcAft>
            </a:pPr>
            <a:r>
              <a:rPr lang="en-US" altLang="en-US" sz="2600"/>
              <a:t>whereas during meiosis II they must act as they do during mitosis. </a:t>
            </a:r>
          </a:p>
          <a:p>
            <a:pPr>
              <a:lnSpc>
                <a:spcPct val="80000"/>
              </a:lnSpc>
              <a:spcAft>
                <a:spcPct val="25000"/>
              </a:spcAft>
            </a:pPr>
            <a:r>
              <a:rPr lang="en-US" altLang="en-US" sz="2600" b="1">
                <a:solidFill>
                  <a:srgbClr val="66FFCC"/>
                </a:solidFill>
              </a:rPr>
              <a:t>Therefore the centromere is an important component of chromosome structure and segregation.</a:t>
            </a:r>
            <a:r>
              <a:rPr lang="en-US" altLang="en-US" sz="2600"/>
              <a:t> 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10398A7C-A751-CB32-4A03-7451CF7952E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23182EB4-C111-2B1A-A373-A346A02B0F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66FFCC"/>
                </a:solidFill>
              </a:rPr>
              <a:t>As a result, centromeres are the first parts of chromosomes to be seen moving towards the opposite poles during anaphase.</a:t>
            </a:r>
          </a:p>
          <a:p>
            <a:r>
              <a:rPr lang="en-US" altLang="en-US">
                <a:solidFill>
                  <a:srgbClr val="66FFCC"/>
                </a:solidFill>
              </a:rPr>
              <a:t>The remaining regions of chromosomes lag behind and appear as if they were being pulled by the centromere.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046B2044-ED3B-F0F6-BEE0-3F2427593ED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b="0">
                <a:solidFill>
                  <a:srgbClr val="66FFCC"/>
                </a:solidFill>
              </a:rPr>
              <a:t>Kinetochore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7DA18B0A-4000-3C35-CD5B-B78AD060EF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r>
              <a:rPr lang="en-US" altLang="en-US"/>
              <a:t>Within the centromere region, most species have several locations where spindle fibers attach, and these sites consist of DNA as well as protein.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 </a:t>
            </a:r>
          </a:p>
          <a:p>
            <a:r>
              <a:rPr lang="en-US" altLang="en-US"/>
              <a:t>The actual location where the attachment occurs is called the </a:t>
            </a:r>
            <a:r>
              <a:rPr lang="en-US" altLang="en-US" b="1">
                <a:solidFill>
                  <a:srgbClr val="66FFCC"/>
                </a:solidFill>
              </a:rPr>
              <a:t>kinetochore </a:t>
            </a:r>
            <a:r>
              <a:rPr lang="en-US" altLang="en-US"/>
              <a:t>and is composed of both DNA and protein. </a:t>
            </a:r>
          </a:p>
          <a:p>
            <a:endParaRPr lang="en-US" altLang="en-US"/>
          </a:p>
          <a:p>
            <a:r>
              <a:rPr lang="en-US" altLang="en-US"/>
              <a:t>The DNA sequence within these regions is called </a:t>
            </a:r>
            <a:r>
              <a:rPr lang="en-US" altLang="en-US" b="1" i="1">
                <a:solidFill>
                  <a:srgbClr val="66FFCC"/>
                </a:solidFill>
              </a:rPr>
              <a:t>CEN</a:t>
            </a:r>
            <a:r>
              <a:rPr lang="en-US" altLang="en-US" b="1">
                <a:solidFill>
                  <a:srgbClr val="66FFCC"/>
                </a:solidFill>
              </a:rPr>
              <a:t> DNA</a:t>
            </a:r>
            <a:r>
              <a:rPr lang="en-US" altLang="en-US">
                <a:solidFill>
                  <a:srgbClr val="66FFCC"/>
                </a:solidFill>
              </a:rPr>
              <a:t>.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>
            <a:extLst>
              <a:ext uri="{FF2B5EF4-FFF2-40B4-BE49-F238E27FC236}">
                <a16:creationId xmlns:a16="http://schemas.microsoft.com/office/drawing/2014/main" id="{76EA1851-BFFC-9452-474F-9FE7B48486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457200"/>
            <a:ext cx="8229600" cy="6172200"/>
          </a:xfrm>
        </p:spPr>
        <p:txBody>
          <a:bodyPr/>
          <a:lstStyle/>
          <a:p>
            <a:pPr algn="just">
              <a:lnSpc>
                <a:spcPct val="90000"/>
              </a:lnSpc>
              <a:spcAft>
                <a:spcPct val="30000"/>
              </a:spcAft>
            </a:pPr>
            <a:r>
              <a:rPr lang="en-US" altLang="en-US"/>
              <a:t>Typically CEN DNA is about </a:t>
            </a:r>
            <a:r>
              <a:rPr lang="en-US" altLang="en-US">
                <a:solidFill>
                  <a:srgbClr val="FF9900"/>
                </a:solidFill>
              </a:rPr>
              <a:t>120 base pairs</a:t>
            </a:r>
            <a:r>
              <a:rPr lang="en-US" altLang="en-US"/>
              <a:t> long and consists of several sub-domains, </a:t>
            </a:r>
            <a:r>
              <a:rPr lang="en-US" altLang="en-US" b="1">
                <a:solidFill>
                  <a:srgbClr val="FF9900"/>
                </a:solidFill>
              </a:rPr>
              <a:t>CDE-I</a:t>
            </a:r>
            <a:r>
              <a:rPr lang="en-US" altLang="en-US">
                <a:solidFill>
                  <a:srgbClr val="FF9900"/>
                </a:solidFill>
              </a:rPr>
              <a:t>, </a:t>
            </a:r>
            <a:r>
              <a:rPr lang="en-US" altLang="en-US" b="1">
                <a:solidFill>
                  <a:srgbClr val="FF9900"/>
                </a:solidFill>
              </a:rPr>
              <a:t>CDE-II</a:t>
            </a:r>
            <a:r>
              <a:rPr lang="en-US" altLang="en-US">
                <a:solidFill>
                  <a:srgbClr val="FF9900"/>
                </a:solidFill>
              </a:rPr>
              <a:t> </a:t>
            </a:r>
            <a:r>
              <a:rPr lang="en-US" altLang="en-US"/>
              <a:t>and</a:t>
            </a:r>
            <a:r>
              <a:rPr lang="en-US" altLang="en-US">
                <a:solidFill>
                  <a:srgbClr val="FF9900"/>
                </a:solidFill>
              </a:rPr>
              <a:t> </a:t>
            </a:r>
            <a:r>
              <a:rPr lang="en-US" altLang="en-US" b="1">
                <a:solidFill>
                  <a:srgbClr val="FF9900"/>
                </a:solidFill>
              </a:rPr>
              <a:t>CDE-III</a:t>
            </a:r>
            <a:r>
              <a:rPr lang="en-US" altLang="en-US">
                <a:solidFill>
                  <a:srgbClr val="FF9900"/>
                </a:solidFill>
              </a:rPr>
              <a:t>. </a:t>
            </a:r>
          </a:p>
          <a:p>
            <a:pPr algn="just">
              <a:lnSpc>
                <a:spcPct val="90000"/>
              </a:lnSpc>
              <a:spcAft>
                <a:spcPct val="30000"/>
              </a:spcAft>
            </a:pPr>
            <a:r>
              <a:rPr lang="en-US" altLang="en-US"/>
              <a:t>Mutations in the first two sub-domains have no effect upon segregation,</a:t>
            </a:r>
          </a:p>
          <a:p>
            <a:pPr algn="just">
              <a:lnSpc>
                <a:spcPct val="90000"/>
              </a:lnSpc>
              <a:spcAft>
                <a:spcPct val="30000"/>
              </a:spcAft>
            </a:pPr>
            <a:r>
              <a:rPr lang="en-US" altLang="en-US"/>
              <a:t> but a point mutation in the CDE-III sub-domain completely eliminates the ability of the centromere to function during chromosome segregation. </a:t>
            </a:r>
          </a:p>
          <a:p>
            <a:pPr algn="just">
              <a:lnSpc>
                <a:spcPct val="90000"/>
              </a:lnSpc>
              <a:spcAft>
                <a:spcPct val="30000"/>
              </a:spcAft>
            </a:pPr>
            <a:r>
              <a:rPr lang="en-US" altLang="en-US"/>
              <a:t>Therefore CDE-III must be actively involved in the binding of the spindle fibers to the centromere.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41BE1DF3-2D4A-5320-01F0-AB559F3D1B6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/>
          <a:lstStyle/>
          <a:p>
            <a:pPr>
              <a:tabLst>
                <a:tab pos="2286000" algn="l"/>
              </a:tabLst>
            </a:pPr>
            <a:r>
              <a:rPr lang="en-US" altLang="en-US" sz="3600">
                <a:solidFill>
                  <a:srgbClr val="FF9900"/>
                </a:solidFill>
                <a:latin typeface="Comic Sans MS" panose="030F0702030302020204" pitchFamily="66" charset="0"/>
              </a:rPr>
              <a:t>Number of chromosomes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A7FEF6FA-5421-C562-5FDB-F01EDE9466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>
                <a:latin typeface="Comic Sans MS" panose="030F0702030302020204" pitchFamily="66" charset="0"/>
              </a:rPr>
              <a:t>Normally, all the individuals of a </a:t>
            </a:r>
            <a:r>
              <a:rPr lang="en-US" altLang="en-US" sz="2800" b="1">
                <a:solidFill>
                  <a:srgbClr val="FF9900"/>
                </a:solidFill>
                <a:latin typeface="Comic Sans MS" panose="030F0702030302020204" pitchFamily="66" charset="0"/>
              </a:rPr>
              <a:t>species have the same number </a:t>
            </a:r>
            <a:r>
              <a:rPr lang="en-US" altLang="en-US" sz="2800">
                <a:latin typeface="Comic Sans MS" panose="030F0702030302020204" pitchFamily="66" charset="0"/>
              </a:rPr>
              <a:t>of chromosomes. 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Comic Sans MS" panose="030F0702030302020204" pitchFamily="66" charset="0"/>
              </a:rPr>
              <a:t>Closely related species usually have similar chromosome numbers. 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Comic Sans MS" panose="030F0702030302020204" pitchFamily="66" charset="0"/>
              </a:rPr>
              <a:t>Presence of a whole sets of chromosomes is called </a:t>
            </a:r>
            <a:r>
              <a:rPr lang="en-US" altLang="en-US" sz="2800" b="1">
                <a:solidFill>
                  <a:srgbClr val="FF9900"/>
                </a:solidFill>
                <a:latin typeface="Comic Sans MS" panose="030F0702030302020204" pitchFamily="66" charset="0"/>
              </a:rPr>
              <a:t>euploidy</a:t>
            </a:r>
            <a:r>
              <a:rPr lang="en-US" altLang="en-US" sz="2800">
                <a:latin typeface="Comic Sans MS" panose="030F0702030302020204" pitchFamily="66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Comic Sans MS" panose="030F0702030302020204" pitchFamily="66" charset="0"/>
              </a:rPr>
              <a:t>It includes haploids, diploids, triploids, tetraploids etc.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Comic Sans MS" panose="030F0702030302020204" pitchFamily="66" charset="0"/>
              </a:rPr>
              <a:t>Gametes normally contain only one set of chromosome – this number is called </a:t>
            </a:r>
            <a:r>
              <a:rPr lang="en-US" altLang="en-US" sz="2800" b="1">
                <a:solidFill>
                  <a:srgbClr val="FF9900"/>
                </a:solidFill>
                <a:latin typeface="Comic Sans MS" panose="030F0702030302020204" pitchFamily="66" charset="0"/>
              </a:rPr>
              <a:t>Haploid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Comic Sans MS" panose="030F0702030302020204" pitchFamily="66" charset="0"/>
              </a:rPr>
              <a:t>Somatic cells usually contain two sets of chromosome  - </a:t>
            </a:r>
            <a:r>
              <a:rPr lang="en-US" altLang="en-US" sz="2800" b="1">
                <a:solidFill>
                  <a:srgbClr val="FF9900"/>
                </a:solidFill>
                <a:latin typeface="Comic Sans MS" panose="030F0702030302020204" pitchFamily="66" charset="0"/>
              </a:rPr>
              <a:t>2n : Diploid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1BEE623C-44F1-AB5C-4B47-C32CF75BB84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9F500408-8126-801B-A090-3CDE8FBB74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FF9900"/>
                </a:solidFill>
              </a:rPr>
              <a:t>The protein component of the kinetochore is only now being characterized. </a:t>
            </a:r>
          </a:p>
          <a:p>
            <a:r>
              <a:rPr lang="en-US" altLang="en-US">
                <a:solidFill>
                  <a:srgbClr val="FF9900"/>
                </a:solidFill>
              </a:rPr>
              <a:t>A complex of three proteins called </a:t>
            </a:r>
            <a:r>
              <a:rPr lang="en-US" altLang="en-US" b="1"/>
              <a:t>Cbf-III</a:t>
            </a:r>
            <a:r>
              <a:rPr lang="en-US" altLang="en-US"/>
              <a:t> </a:t>
            </a:r>
            <a:r>
              <a:rPr lang="en-US" altLang="en-US">
                <a:solidFill>
                  <a:srgbClr val="FF9900"/>
                </a:solidFill>
              </a:rPr>
              <a:t>binds to normal CDE-III regions but can not bind to a CDE-III region with a point mutation that prevents mitotic segregation.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AAA4692F-4DCF-FB24-2C93-A2FF0F04223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altLang="en-US">
                <a:solidFill>
                  <a:srgbClr val="FF9900"/>
                </a:solidFill>
              </a:rPr>
              <a:t>Telomere</a:t>
            </a: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C3152B41-40CF-CB41-CE43-654410056B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610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FF9900"/>
                </a:solidFill>
              </a:rPr>
              <a:t>The two ends of a chromosome</a:t>
            </a:r>
            <a:r>
              <a:rPr lang="en-US" altLang="en-US"/>
              <a:t> are known as telomeres.</a:t>
            </a:r>
          </a:p>
          <a:p>
            <a:pPr>
              <a:lnSpc>
                <a:spcPct val="90000"/>
              </a:lnSpc>
            </a:pPr>
            <a:r>
              <a:rPr lang="en-US" altLang="en-US"/>
              <a:t>It required for the </a:t>
            </a:r>
            <a:r>
              <a:rPr lang="en-US" altLang="en-US">
                <a:solidFill>
                  <a:srgbClr val="FF9900"/>
                </a:solidFill>
              </a:rPr>
              <a:t>replication and stability</a:t>
            </a:r>
            <a:r>
              <a:rPr lang="en-US" altLang="en-US"/>
              <a:t> of the chromosome. </a:t>
            </a:r>
          </a:p>
          <a:p>
            <a:pPr>
              <a:lnSpc>
                <a:spcPct val="90000"/>
              </a:lnSpc>
            </a:pPr>
            <a:r>
              <a:rPr lang="en-US" altLang="en-US"/>
              <a:t>When telomeres are damaged or removed due to chromosome breakage, the damaged chromosome ends can readily fuse or unite with broken ends of other chromosome. 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Thus it is generally accepted that structural integrity and individuality of chromosomes is maintained due to telomeres.</a:t>
            </a:r>
          </a:p>
          <a:p>
            <a:pPr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A03DD8D0-3327-4CF9-E87E-A474CA7A3F0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271D2F76-08EC-98CC-2B2F-E9FCB6ED75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b="1">
                <a:solidFill>
                  <a:srgbClr val="66FFCC"/>
                </a:solidFill>
              </a:rPr>
              <a:t>McClintock noticed that if two chromosomes were broken in a cell, the end of one could attach to the other and vice versa. </a:t>
            </a:r>
          </a:p>
          <a:p>
            <a:r>
              <a:rPr lang="en-US" altLang="en-US" sz="2800" b="1">
                <a:solidFill>
                  <a:srgbClr val="66FFCC"/>
                </a:solidFill>
              </a:rPr>
              <a:t>What she never observed was the attachment of the broken end to the end of an unbroken chromosome. </a:t>
            </a:r>
          </a:p>
          <a:p>
            <a:r>
              <a:rPr lang="en-US" altLang="en-US" sz="2800" b="1">
                <a:solidFill>
                  <a:srgbClr val="66FFCC"/>
                </a:solidFill>
              </a:rPr>
              <a:t>Thus the ends of broken chromosomes are sticky, whereas the normal end is not sticky, suggesting the ends of chromosomes have unique features.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3B74AC66-E9AB-9D27-241E-D56C2CB66F0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altLang="en-US" sz="4000">
                <a:solidFill>
                  <a:srgbClr val="66FFCC"/>
                </a:solidFill>
              </a:rPr>
              <a:t>Telomere Repeat Sequences </a:t>
            </a:r>
            <a:br>
              <a:rPr lang="en-US" altLang="en-US" sz="4000">
                <a:solidFill>
                  <a:srgbClr val="66FFCC"/>
                </a:solidFill>
              </a:rPr>
            </a:br>
            <a:r>
              <a:rPr lang="en-US" altLang="en-US" sz="2400">
                <a:solidFill>
                  <a:schemeClr val="tx1"/>
                </a:solidFill>
              </a:rPr>
              <a:t>until recently, little was known about molecular structure of telomeres. However, during the last few years, telomeres have been isolated and characterized from several sp.</a:t>
            </a:r>
            <a:endParaRPr lang="en-US" altLang="en-US" sz="4000">
              <a:solidFill>
                <a:srgbClr val="66FFCC"/>
              </a:solidFill>
            </a:endParaRP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FE324B5D-0FF6-7A2A-0D42-09269BC5E7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b="1"/>
              <a:t>		</a:t>
            </a:r>
            <a:r>
              <a:rPr lang="en-US" altLang="en-US" b="1">
                <a:solidFill>
                  <a:srgbClr val="66FFCC"/>
                </a:solidFill>
              </a:rPr>
              <a:t>Species		Repeat Sequence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i="1"/>
              <a:t>	Arabidopsis 		</a:t>
            </a:r>
            <a:r>
              <a:rPr lang="en-US" altLang="en-US"/>
              <a:t>TTTAGGG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	Human 			TTAGGG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i="1"/>
              <a:t>	Oxytricha			 </a:t>
            </a:r>
            <a:r>
              <a:rPr lang="en-US" altLang="en-US"/>
              <a:t>TTTTGGGG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	Slime Mold 		TAGGG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i="1"/>
              <a:t>	Tetrahymena 		</a:t>
            </a:r>
            <a:r>
              <a:rPr lang="en-US" altLang="en-US"/>
              <a:t>TTGGGG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	Trypanosome		TAGGG</a:t>
            </a:r>
          </a:p>
        </p:txBody>
      </p:sp>
      <p:sp>
        <p:nvSpPr>
          <p:cNvPr id="106500" name="Line 4">
            <a:extLst>
              <a:ext uri="{FF2B5EF4-FFF2-40B4-BE49-F238E27FC236}">
                <a16:creationId xmlns:a16="http://schemas.microsoft.com/office/drawing/2014/main" id="{3F357F11-6CDF-68DD-D0B1-A9D7E7B5F9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6002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6501" name="Line 5">
            <a:extLst>
              <a:ext uri="{FF2B5EF4-FFF2-40B4-BE49-F238E27FC236}">
                <a16:creationId xmlns:a16="http://schemas.microsoft.com/office/drawing/2014/main" id="{BF3ACD91-A26F-50A6-FF8D-BAF33199D00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2209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6502" name="Line 6">
            <a:extLst>
              <a:ext uri="{FF2B5EF4-FFF2-40B4-BE49-F238E27FC236}">
                <a16:creationId xmlns:a16="http://schemas.microsoft.com/office/drawing/2014/main" id="{2F8CD57F-313C-4B03-072F-5FD0ED83C48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59436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6504" name="Line 8">
            <a:extLst>
              <a:ext uri="{FF2B5EF4-FFF2-40B4-BE49-F238E27FC236}">
                <a16:creationId xmlns:a16="http://schemas.microsoft.com/office/drawing/2014/main" id="{96CB91F4-1967-3B03-B04A-A374C3163A7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600200"/>
            <a:ext cx="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6505" name="Line 9">
            <a:extLst>
              <a:ext uri="{FF2B5EF4-FFF2-40B4-BE49-F238E27FC236}">
                <a16:creationId xmlns:a16="http://schemas.microsoft.com/office/drawing/2014/main" id="{10D67FD5-7BFF-A8FD-62C5-990ED689983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1600200"/>
            <a:ext cx="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6506" name="Line 10">
            <a:extLst>
              <a:ext uri="{FF2B5EF4-FFF2-40B4-BE49-F238E27FC236}">
                <a16:creationId xmlns:a16="http://schemas.microsoft.com/office/drawing/2014/main" id="{0ABB2A8F-3105-819F-BF10-B52EDAD01C7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1600200"/>
            <a:ext cx="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>
            <a:extLst>
              <a:ext uri="{FF2B5EF4-FFF2-40B4-BE49-F238E27FC236}">
                <a16:creationId xmlns:a16="http://schemas.microsoft.com/office/drawing/2014/main" id="{776E6EC4-9D22-059B-7E7D-BD44FA794A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4953000" cy="6629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The telomeres of this organism end in the sequence 5'-TTGGGG-3'. 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The </a:t>
            </a:r>
            <a:r>
              <a:rPr lang="en-US" altLang="en-US" sz="2800" b="1">
                <a:solidFill>
                  <a:srgbClr val="FF9900"/>
                </a:solidFill>
              </a:rPr>
              <a:t>telomerase</a:t>
            </a:r>
            <a:r>
              <a:rPr lang="en-US" altLang="en-US" sz="2800"/>
              <a:t> adds a series of 5'-TTGGGG-3' repeats to the ends of the lagging strand. 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A hairpin occurs when unusual base pairs between guanine residues in the repeat form. 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Finally, the hairpin is removed at the 5'-TTGGGG-3' repeat. 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Thus the end of the chromosome is faithfully replicated. </a:t>
            </a:r>
          </a:p>
        </p:txBody>
      </p:sp>
      <p:pic>
        <p:nvPicPr>
          <p:cNvPr id="107525" name="Picture 5">
            <a:extLst>
              <a:ext uri="{FF2B5EF4-FFF2-40B4-BE49-F238E27FC236}">
                <a16:creationId xmlns:a16="http://schemas.microsoft.com/office/drawing/2014/main" id="{F7400D33-E9DC-846C-8CC5-55DCE3D78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4343400" cy="4133850"/>
          </a:xfrm>
          <a:prstGeom prst="rect">
            <a:avLst/>
          </a:prstGeom>
          <a:solidFill>
            <a:srgbClr val="CCFFFF"/>
          </a:solidFill>
        </p:spPr>
      </p:pic>
      <p:sp>
        <p:nvSpPr>
          <p:cNvPr id="107526" name="Text Box 6">
            <a:extLst>
              <a:ext uri="{FF2B5EF4-FFF2-40B4-BE49-F238E27FC236}">
                <a16:creationId xmlns:a16="http://schemas.microsoft.com/office/drawing/2014/main" id="{478F0775-BB1A-695A-5A82-E423E2A16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04800"/>
            <a:ext cx="4191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>
                <a:solidFill>
                  <a:srgbClr val="66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Tetrahymena</a:t>
            </a:r>
            <a:r>
              <a:rPr lang="en-US" altLang="en-US">
                <a:solidFill>
                  <a:srgbClr val="66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en-US" b="0">
                <a:effectLst>
                  <a:outerShdw blurRad="38100" dist="38100" dir="2700000" algn="tl">
                    <a:srgbClr val="000000"/>
                  </a:outerShdw>
                </a:effectLst>
              </a:rPr>
              <a:t>- protozoa organism.</a:t>
            </a:r>
          </a:p>
        </p:txBody>
      </p:sp>
      <p:sp>
        <p:nvSpPr>
          <p:cNvPr id="107527" name="Text Box 7">
            <a:extLst>
              <a:ext uri="{FF2B5EF4-FFF2-40B4-BE49-F238E27FC236}">
                <a16:creationId xmlns:a16="http://schemas.microsoft.com/office/drawing/2014/main" id="{27524A04-A5ED-10DC-F713-84259D7BB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715000"/>
            <a:ext cx="4876800" cy="122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17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17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17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17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17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17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17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17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17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FF9900"/>
                </a:solidFill>
                <a:latin typeface="Garamond" panose="02020404030301010803" pitchFamily="18" charset="0"/>
              </a:rPr>
              <a:t>RNA Primer  -  Short stretches of ribonucleotides (RNA substrates) found on the lagging strand during DNA replication. Helps initiate lagging strand replication</a:t>
            </a:r>
            <a:r>
              <a:rPr lang="en-US" altLang="en-US" sz="2000">
                <a:solidFill>
                  <a:srgbClr val="FF9900"/>
                </a:solidFill>
                <a:latin typeface="Garamond" panose="02020404030301010803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240C0E18-03B0-FE85-8660-08BA0E59CC8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r>
              <a:rPr lang="en-US" altLang="en-US" sz="3600">
                <a:solidFill>
                  <a:srgbClr val="FF9900"/>
                </a:solidFill>
              </a:rPr>
              <a:t>Staining and Banding chromosome 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98917933-75C6-5BD2-6295-0962042A94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4864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Staining procedures have been developed in the past two decades and these techniques help to study the karyotype in plants and animals. 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800" b="1">
                <a:solidFill>
                  <a:srgbClr val="FF9900"/>
                </a:solidFill>
              </a:rPr>
              <a:t>Feulgen Staining</a:t>
            </a:r>
            <a:r>
              <a:rPr lang="en-US" altLang="en-US" sz="2800"/>
              <a:t>:  </a:t>
            </a:r>
          </a:p>
          <a:p>
            <a:pPr marL="609600" indent="-609600"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		Cells are subjected to a mild hydrolysis in 1N HCl at 60</a:t>
            </a:r>
            <a:r>
              <a:rPr lang="en-US" altLang="en-US" sz="2800" baseline="30000"/>
              <a:t>0</a:t>
            </a:r>
            <a:r>
              <a:rPr lang="en-US" altLang="en-US" sz="2800"/>
              <a:t>C for 10 minutes. </a:t>
            </a:r>
          </a:p>
          <a:p>
            <a:pPr marL="609600" indent="-609600"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		This treatment produces a free aldehyde group in deoxyribose molecules.</a:t>
            </a:r>
          </a:p>
          <a:p>
            <a:pPr marL="609600" indent="-609600"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		 When </a:t>
            </a:r>
            <a:r>
              <a:rPr lang="en-US" altLang="en-US" sz="2800">
                <a:solidFill>
                  <a:srgbClr val="FF9900"/>
                </a:solidFill>
              </a:rPr>
              <a:t>Schiff’s reagent </a:t>
            </a:r>
            <a:r>
              <a:rPr lang="en-US" altLang="en-US" sz="2800"/>
              <a:t>(basic fuschin bleached with sulfurous acid) to give a deep pink colour. </a:t>
            </a:r>
          </a:p>
          <a:p>
            <a:pPr marL="609600" indent="-609600"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		Ribose of RNA will not form an aldehyde under these conditions, and </a:t>
            </a:r>
            <a:r>
              <a:rPr lang="en-US" altLang="en-US" sz="2800">
                <a:solidFill>
                  <a:srgbClr val="FF9900"/>
                </a:solidFill>
              </a:rPr>
              <a:t>the reaction is thus specific for DNA</a:t>
            </a:r>
          </a:p>
          <a:p>
            <a:pPr marL="609600" indent="-609600" algn="just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/>
          </a:p>
        </p:txBody>
      </p:sp>
      <p:sp>
        <p:nvSpPr>
          <p:cNvPr id="108549" name="Text Box 5">
            <a:extLst>
              <a:ext uri="{FF2B5EF4-FFF2-40B4-BE49-F238E27FC236}">
                <a16:creationId xmlns:a16="http://schemas.microsoft.com/office/drawing/2014/main" id="{3DECD676-D69A-182A-D8C4-C960E555E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438400"/>
            <a:ext cx="46482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>
            <a:extLst>
              <a:ext uri="{FF2B5EF4-FFF2-40B4-BE49-F238E27FC236}">
                <a16:creationId xmlns:a16="http://schemas.microsoft.com/office/drawing/2014/main" id="{C538A556-C608-B11B-A30C-F3E940B23D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304800"/>
            <a:ext cx="8534400" cy="62484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rgbClr val="FF9900"/>
                </a:solidFill>
              </a:rPr>
              <a:t>2</a:t>
            </a:r>
            <a:r>
              <a:rPr lang="en-US" altLang="en-US" sz="2800" b="1">
                <a:solidFill>
                  <a:srgbClr val="FF9900"/>
                </a:solidFill>
              </a:rPr>
              <a:t>. Q banding: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		The Q bands are the </a:t>
            </a:r>
            <a:r>
              <a:rPr lang="en-US" altLang="en-US" sz="2800" b="1">
                <a:solidFill>
                  <a:srgbClr val="FF9900"/>
                </a:solidFill>
              </a:rPr>
              <a:t>fluorescent bands </a:t>
            </a:r>
            <a:r>
              <a:rPr lang="en-US" altLang="en-US" sz="2800"/>
              <a:t>observed after </a:t>
            </a:r>
            <a:r>
              <a:rPr lang="en-US" altLang="en-US" sz="2800" b="1">
                <a:solidFill>
                  <a:srgbClr val="FF9900"/>
                </a:solidFill>
              </a:rPr>
              <a:t>quinacrine mustard staining </a:t>
            </a:r>
            <a:r>
              <a:rPr lang="en-US" altLang="en-US" sz="2800"/>
              <a:t>and observation with UV light.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	The distal ends of each chromatid are not stained by this technique.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	The Y chromosome become brightly fluorescent both in the interphase and in metaphase.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FF9900"/>
                </a:solidFill>
              </a:rPr>
              <a:t>3. R banding: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		The R bands (from </a:t>
            </a:r>
            <a:r>
              <a:rPr lang="en-US" altLang="en-US" sz="2800" b="1">
                <a:solidFill>
                  <a:srgbClr val="FF9900"/>
                </a:solidFill>
              </a:rPr>
              <a:t>reverse</a:t>
            </a:r>
            <a:r>
              <a:rPr lang="en-US" altLang="en-US" sz="2800"/>
              <a:t>) are those located in the zones that do not fluoresce with the quinacrine mustard, that is they are between the Q bands and can be visualized as green. 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>
            <a:extLst>
              <a:ext uri="{FF2B5EF4-FFF2-40B4-BE49-F238E27FC236}">
                <a16:creationId xmlns:a16="http://schemas.microsoft.com/office/drawing/2014/main" id="{9AF1CCE4-0970-20B1-A936-1AB11D856F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6019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FF9900"/>
                </a:solidFill>
              </a:rPr>
              <a:t>4. G banding:</a:t>
            </a:r>
            <a:r>
              <a:rPr lang="en-US" altLang="en-US" sz="2800"/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		The G bands (from </a:t>
            </a:r>
            <a:r>
              <a:rPr lang="en-US" altLang="en-US" sz="2800" b="1">
                <a:solidFill>
                  <a:srgbClr val="FF9900"/>
                </a:solidFill>
              </a:rPr>
              <a:t>Giemsa) </a:t>
            </a:r>
            <a:r>
              <a:rPr lang="en-US" altLang="en-US" sz="2800"/>
              <a:t>have the same location as Q bands and do not require fluorescent microscopy.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		Many techniques are available, each involving some pretreatment of the chromosomes.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		In </a:t>
            </a:r>
            <a:r>
              <a:rPr lang="en-US" altLang="en-US" sz="2800" b="1">
                <a:solidFill>
                  <a:srgbClr val="FF9900"/>
                </a:solidFill>
              </a:rPr>
              <a:t>ASG (Acid-Saline-Giemsa</a:t>
            </a:r>
            <a:r>
              <a:rPr lang="en-US" altLang="en-US" sz="2800"/>
              <a:t>) cells are incubated in citric acid and NaCl for one hour at 60</a:t>
            </a:r>
            <a:r>
              <a:rPr lang="en-US" altLang="en-US" sz="2800" baseline="30000"/>
              <a:t>0</a:t>
            </a:r>
            <a:r>
              <a:rPr lang="en-US" altLang="en-US" sz="2800"/>
              <a:t>C and are then treated with the Giemsa stain.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FF9900"/>
                </a:solidFill>
              </a:rPr>
              <a:t>5. C banding: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		The C bands correspond to </a:t>
            </a:r>
            <a:r>
              <a:rPr lang="en-US" altLang="en-US" sz="2800" b="1">
                <a:solidFill>
                  <a:srgbClr val="FF9900"/>
                </a:solidFill>
              </a:rPr>
              <a:t>constitutive heterochromatin</a:t>
            </a:r>
            <a:r>
              <a:rPr lang="en-US" altLang="en-US" sz="2800"/>
              <a:t>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		The heterochromatin regions in a chromosome distinctly differ in their stainability from euchromatic region.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>
            <a:extLst>
              <a:ext uri="{FF2B5EF4-FFF2-40B4-BE49-F238E27FC236}">
                <a16:creationId xmlns:a16="http://schemas.microsoft.com/office/drawing/2014/main" id="{9900A82D-2920-A787-5CA4-1087FA85A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endParaRPr lang="en-US" altLang="en-US" sz="4000">
              <a:solidFill>
                <a:srgbClr val="FF9900"/>
              </a:solidFill>
            </a:endParaRPr>
          </a:p>
          <a:p>
            <a:pPr algn="ctr">
              <a:buFont typeface="Wingdings" panose="05000000000000000000" pitchFamily="2" charset="2"/>
              <a:buNone/>
            </a:pPr>
            <a:endParaRPr lang="en-US" altLang="en-US" sz="4000">
              <a:solidFill>
                <a:srgbClr val="FF9900"/>
              </a:solidFill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4000">
                <a:solidFill>
                  <a:srgbClr val="FF9900"/>
                </a:solidFill>
              </a:rPr>
              <a:t>VARIATION IN STRUTURE OF CHROMOSOME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AC9BF5B2-AA87-4C62-362C-4D379FABA05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altLang="en-US"/>
              <a:t>Chromosomal Aberrations</a:t>
            </a:r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D129958F-BC07-472D-3C52-57DC52BCA8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The somatic (2n) and gametic (n) chromosome numbers of a species ordinarily remain constant. 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This is due to the extremely precise mitotic and meiotic cell division. 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Somatic cells of a diploid species contain two copies of each chromosome, which are called homologous chromosome. 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Their gametes, therefore contain only one copy of each chromosome, that is they contain one chromosome complement or genome. 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Each chromosome of a genome contains a definite numbers and kinds of genes, which are arranged in a definite sequence.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939BB2B3-5361-7836-83A2-249BADDAE69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endParaRPr lang="en-GB" altLang="en-US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112CE50C-8922-F8F7-1C7E-9A38F71033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229600" cy="53641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latin typeface="Comic Sans MS" panose="030F0702030302020204" pitchFamily="66" charset="0"/>
              </a:rPr>
              <a:t>3n – triploid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latin typeface="Comic Sans MS" panose="030F0702030302020204" pitchFamily="66" charset="0"/>
              </a:rPr>
              <a:t>4n – tetraploid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latin typeface="Comic Sans MS" panose="030F0702030302020204" pitchFamily="66" charset="0"/>
              </a:rPr>
              <a:t>The condition in which the chromosomes sets are present in a multiples of “n” is </a:t>
            </a:r>
            <a:r>
              <a:rPr lang="en-US" altLang="en-US" sz="2800" b="1">
                <a:solidFill>
                  <a:srgbClr val="FF9900"/>
                </a:solidFill>
                <a:latin typeface="Comic Sans MS" panose="030F0702030302020204" pitchFamily="66" charset="0"/>
              </a:rPr>
              <a:t>Polyploidy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latin typeface="Comic Sans MS" panose="030F0702030302020204" pitchFamily="66" charset="0"/>
              </a:rPr>
              <a:t>When a change in the chromosome number does not involve entire sets of chromosomes, but only a few of the chromosomes -  is </a:t>
            </a:r>
            <a:r>
              <a:rPr lang="en-US" altLang="en-US" sz="2800" b="1">
                <a:solidFill>
                  <a:srgbClr val="FF9900"/>
                </a:solidFill>
                <a:latin typeface="Comic Sans MS" panose="030F0702030302020204" pitchFamily="66" charset="0"/>
              </a:rPr>
              <a:t>Aneuploidy.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solidFill>
                  <a:srgbClr val="FF9900"/>
                </a:solidFill>
                <a:latin typeface="Comic Sans MS" panose="030F0702030302020204" pitchFamily="66" charset="0"/>
              </a:rPr>
              <a:t>Monosomics (2n-1)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solidFill>
                  <a:srgbClr val="FF9900"/>
                </a:solidFill>
                <a:latin typeface="Comic Sans MS" panose="030F0702030302020204" pitchFamily="66" charset="0"/>
              </a:rPr>
              <a:t>Trisomics (2n+1)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solidFill>
                  <a:srgbClr val="FF9900"/>
                </a:solidFill>
                <a:latin typeface="Comic Sans MS" panose="030F0702030302020204" pitchFamily="66" charset="0"/>
              </a:rPr>
              <a:t>Nullisomics (2n-2)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solidFill>
                  <a:srgbClr val="FF9900"/>
                </a:solidFill>
                <a:latin typeface="Comic Sans MS" panose="030F0702030302020204" pitchFamily="66" charset="0"/>
              </a:rPr>
              <a:t>Tetrasomics (2n+2)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F297527B-E7C5-2688-11D0-8BB474F7604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Chromosomal Aberrations</a:t>
            </a: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AF8E5F14-8535-03C3-98A8-7D88BC2AC0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Sometime due to mutation or spontaneous (without any known causal factors), variation in chromosomal number or structure do arise in nature.  - Chromosomal aberrations.</a:t>
            </a:r>
          </a:p>
          <a:p>
            <a:r>
              <a:rPr lang="en-US" altLang="en-US"/>
              <a:t>Chromosomal aberration may be grouped into two broad classes: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	1. Structural and 2. Numerical</a:t>
            </a:r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E7D1BB7F-0E7D-69D2-7B5C-828185F4DC3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000"/>
              <a:t>Structural Chromosomal Aberrations </a:t>
            </a: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C530D9F3-6153-0B78-8A6C-331E32B342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991600" cy="5791200"/>
          </a:xfrm>
        </p:spPr>
        <p:txBody>
          <a:bodyPr/>
          <a:lstStyle/>
          <a:p>
            <a:r>
              <a:rPr lang="en-US" altLang="en-US"/>
              <a:t>Chromosome structure variations result from </a:t>
            </a:r>
            <a:r>
              <a:rPr lang="en-US" altLang="en-US">
                <a:solidFill>
                  <a:srgbClr val="FF9900"/>
                </a:solidFill>
              </a:rPr>
              <a:t>chromosome breakage</a:t>
            </a:r>
            <a:r>
              <a:rPr lang="en-US" altLang="en-US"/>
              <a:t>.  </a:t>
            </a:r>
          </a:p>
          <a:p>
            <a:r>
              <a:rPr lang="en-US" altLang="en-US"/>
              <a:t>Broken chromosomes tend to </a:t>
            </a:r>
            <a:r>
              <a:rPr lang="en-US" altLang="en-US">
                <a:solidFill>
                  <a:srgbClr val="FF9900"/>
                </a:solidFill>
              </a:rPr>
              <a:t>re-join;</a:t>
            </a:r>
            <a:r>
              <a:rPr lang="en-US" altLang="en-US"/>
              <a:t> if there is more than one break, rejoining occurs at </a:t>
            </a:r>
            <a:r>
              <a:rPr lang="en-US" altLang="en-US">
                <a:solidFill>
                  <a:srgbClr val="FF9900"/>
                </a:solidFill>
              </a:rPr>
              <a:t>random</a:t>
            </a:r>
            <a:r>
              <a:rPr lang="en-US" altLang="en-US"/>
              <a:t> and not necessarily with the correct ends. </a:t>
            </a:r>
          </a:p>
          <a:p>
            <a:r>
              <a:rPr lang="en-US" altLang="en-US"/>
              <a:t> The result is structural changes in the chromosomes.  </a:t>
            </a:r>
          </a:p>
          <a:p>
            <a:r>
              <a:rPr lang="en-US" altLang="en-US"/>
              <a:t>Chromosome breakage is caused by </a:t>
            </a:r>
            <a:r>
              <a:rPr lang="en-US" altLang="en-US">
                <a:solidFill>
                  <a:srgbClr val="FF9900"/>
                </a:solidFill>
              </a:rPr>
              <a:t>X-rays, various chemicals</a:t>
            </a:r>
            <a:r>
              <a:rPr lang="en-US" altLang="en-US"/>
              <a:t>, and can also occur spontaneously.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>
            <a:extLst>
              <a:ext uri="{FF2B5EF4-FFF2-40B4-BE49-F238E27FC236}">
                <a16:creationId xmlns:a16="http://schemas.microsoft.com/office/drawing/2014/main" id="{366A01B6-2D6A-AD38-8C6A-AC6B5C5417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4525963"/>
          </a:xfrm>
        </p:spPr>
        <p:txBody>
          <a:bodyPr/>
          <a:lstStyle/>
          <a:p>
            <a:r>
              <a:rPr lang="en-US" altLang="en-US"/>
              <a:t>There are </a:t>
            </a:r>
            <a:r>
              <a:rPr lang="en-US" altLang="en-US" b="1">
                <a:solidFill>
                  <a:srgbClr val="FF9900"/>
                </a:solidFill>
              </a:rPr>
              <a:t>four </a:t>
            </a:r>
            <a:r>
              <a:rPr lang="en-US" altLang="en-US"/>
              <a:t>common type of structural aberrations: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		1. Deletion or Deficiency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		2. Duplication or Repeat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		3. Inversion, and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		4. Translocation.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>
            <a:extLst>
              <a:ext uri="{FF2B5EF4-FFF2-40B4-BE49-F238E27FC236}">
                <a16:creationId xmlns:a16="http://schemas.microsoft.com/office/drawing/2014/main" id="{BED0A812-3215-FFAE-1845-A798A25669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381000"/>
            <a:ext cx="8610600" cy="6096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3000"/>
              <a:t>Consider a normal chromosome with genes in alphabetical order: </a:t>
            </a:r>
            <a:r>
              <a:rPr lang="en-US" altLang="en-US" sz="3000">
                <a:solidFill>
                  <a:srgbClr val="FF9900"/>
                </a:solidFill>
              </a:rPr>
              <a:t>a b c d e f g h i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3000">
              <a:solidFill>
                <a:srgbClr val="FF990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3000" b="1"/>
              <a:t>     </a:t>
            </a:r>
            <a:r>
              <a:rPr lang="en-US" altLang="en-US" sz="3000" b="1">
                <a:solidFill>
                  <a:srgbClr val="FF9900"/>
                </a:solidFill>
              </a:rPr>
              <a:t>1. Deletion</a:t>
            </a:r>
            <a:r>
              <a:rPr lang="en-US" altLang="en-US" sz="3000">
                <a:solidFill>
                  <a:srgbClr val="FF9900"/>
                </a:solidFill>
              </a:rPr>
              <a:t>:</a:t>
            </a:r>
            <a:r>
              <a:rPr lang="en-US" altLang="en-US" sz="3000"/>
              <a:t> part of the chromosome has been removed: </a:t>
            </a:r>
            <a:r>
              <a:rPr lang="en-US" altLang="en-US" sz="3000">
                <a:solidFill>
                  <a:srgbClr val="FF9900"/>
                </a:solidFill>
              </a:rPr>
              <a:t>a b c g h i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30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3000" b="1"/>
              <a:t>    </a:t>
            </a:r>
            <a:r>
              <a:rPr lang="en-US" altLang="en-US" sz="3000" b="1">
                <a:solidFill>
                  <a:srgbClr val="FF9900"/>
                </a:solidFill>
              </a:rPr>
              <a:t>2. Dupliction</a:t>
            </a:r>
            <a:r>
              <a:rPr lang="en-US" altLang="en-US" sz="3000">
                <a:solidFill>
                  <a:srgbClr val="FF9900"/>
                </a:solidFill>
              </a:rPr>
              <a:t>:</a:t>
            </a:r>
            <a:r>
              <a:rPr lang="en-US" altLang="en-US" sz="3000"/>
              <a:t> part of the chromosome is duplicated:   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3000"/>
              <a:t>             </a:t>
            </a:r>
            <a:r>
              <a:rPr lang="en-US" altLang="en-US" sz="3000">
                <a:solidFill>
                  <a:srgbClr val="FF9900"/>
                </a:solidFill>
              </a:rPr>
              <a:t>a b c d e f </a:t>
            </a:r>
            <a:r>
              <a:rPr lang="en-US" altLang="en-US" sz="3000"/>
              <a:t>d e f</a:t>
            </a:r>
            <a:r>
              <a:rPr lang="en-US" altLang="en-US" sz="3000">
                <a:solidFill>
                  <a:srgbClr val="FF9900"/>
                </a:solidFill>
              </a:rPr>
              <a:t> g h i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30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3000"/>
              <a:t>	</a:t>
            </a:r>
            <a:r>
              <a:rPr lang="en-US" altLang="en-US" sz="3000" b="1">
                <a:solidFill>
                  <a:srgbClr val="FF9900"/>
                </a:solidFill>
              </a:rPr>
              <a:t>3. Inversion</a:t>
            </a:r>
            <a:r>
              <a:rPr lang="en-US" altLang="en-US" sz="3000">
                <a:solidFill>
                  <a:srgbClr val="FF9900"/>
                </a:solidFill>
              </a:rPr>
              <a:t>:</a:t>
            </a:r>
            <a:r>
              <a:rPr lang="en-US" altLang="en-US" sz="3000"/>
              <a:t> part of the chromosome has been re-inserted in reverse order: </a:t>
            </a:r>
            <a:r>
              <a:rPr lang="en-US" altLang="en-US" sz="3000">
                <a:solidFill>
                  <a:srgbClr val="FF9900"/>
                </a:solidFill>
              </a:rPr>
              <a:t>a b c f </a:t>
            </a:r>
            <a:r>
              <a:rPr lang="en-US" altLang="en-US" sz="3000">
                <a:solidFill>
                  <a:srgbClr val="66FFCC"/>
                </a:solidFill>
              </a:rPr>
              <a:t>e </a:t>
            </a:r>
            <a:r>
              <a:rPr lang="en-US" altLang="en-US" sz="3000">
                <a:solidFill>
                  <a:srgbClr val="FF9900"/>
                </a:solidFill>
              </a:rPr>
              <a:t>d g h i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3000" b="1"/>
              <a:t>           </a:t>
            </a:r>
            <a:r>
              <a:rPr lang="en-US" altLang="en-US" sz="3000" b="1">
                <a:solidFill>
                  <a:srgbClr val="FF9900"/>
                </a:solidFill>
              </a:rPr>
              <a:t>ring</a:t>
            </a:r>
            <a:r>
              <a:rPr lang="en-US" altLang="en-US" sz="3000">
                <a:solidFill>
                  <a:srgbClr val="FF9900"/>
                </a:solidFill>
              </a:rPr>
              <a:t>:</a:t>
            </a:r>
            <a:r>
              <a:rPr lang="en-US" altLang="en-US" sz="3000"/>
              <a:t> the ends of the chromosome are joined together to make a ring </a:t>
            </a:r>
            <a:r>
              <a:rPr lang="en-US" altLang="en-US" sz="3000" b="1"/>
              <a:t>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>
            <a:extLst>
              <a:ext uri="{FF2B5EF4-FFF2-40B4-BE49-F238E27FC236}">
                <a16:creationId xmlns:a16="http://schemas.microsoft.com/office/drawing/2014/main" id="{6875A271-B40F-E4B0-0CDA-3B099DF4E9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686800" cy="55927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4300" b="1"/>
              <a:t> </a:t>
            </a:r>
            <a:r>
              <a:rPr lang="en-US" altLang="en-US" b="1">
                <a:solidFill>
                  <a:srgbClr val="FF9900"/>
                </a:solidFill>
              </a:rPr>
              <a:t>4. translocation</a:t>
            </a:r>
            <a:r>
              <a:rPr lang="en-US" altLang="en-US">
                <a:solidFill>
                  <a:srgbClr val="FF9900"/>
                </a:solidFill>
              </a:rPr>
              <a:t>:</a:t>
            </a:r>
            <a:r>
              <a:rPr lang="en-US" altLang="en-US"/>
              <a:t>  parts of two non-homologous chromosomes are joined: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		If one normal chromosome is </a:t>
            </a:r>
            <a:r>
              <a:rPr lang="en-US" altLang="en-US">
                <a:solidFill>
                  <a:srgbClr val="FF9900"/>
                </a:solidFill>
              </a:rPr>
              <a:t>a b c d e f g h i</a:t>
            </a:r>
            <a:r>
              <a:rPr lang="en-US" altLang="en-US"/>
              <a:t> and the other chromosome is </a:t>
            </a:r>
            <a:r>
              <a:rPr lang="en-US" altLang="en-US">
                <a:solidFill>
                  <a:srgbClr val="FF9900"/>
                </a:solidFill>
              </a:rPr>
              <a:t>u v w x y z,</a:t>
            </a:r>
            <a:r>
              <a:rPr lang="en-US" altLang="en-US"/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	then a translocation between them would be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      </a:t>
            </a:r>
            <a:r>
              <a:rPr lang="en-US" altLang="en-US">
                <a:solidFill>
                  <a:srgbClr val="FF9900"/>
                </a:solidFill>
              </a:rPr>
              <a:t>a b c d e f x y z</a:t>
            </a:r>
            <a:r>
              <a:rPr lang="en-US" altLang="en-US"/>
              <a:t>  and </a:t>
            </a:r>
            <a:r>
              <a:rPr lang="en-US" altLang="en-US">
                <a:solidFill>
                  <a:srgbClr val="FF9900"/>
                </a:solidFill>
              </a:rPr>
              <a:t>u v w g h i.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7" name="Picture 3">
            <a:extLst>
              <a:ext uri="{FF2B5EF4-FFF2-40B4-BE49-F238E27FC236}">
                <a16:creationId xmlns:a16="http://schemas.microsoft.com/office/drawing/2014/main" id="{BE9F0710-C76C-79ED-F120-A539A92E2EE3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685800"/>
            <a:ext cx="8229600" cy="5638800"/>
          </a:xfr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>
            <a:extLst>
              <a:ext uri="{FF2B5EF4-FFF2-40B4-BE49-F238E27FC236}">
                <a16:creationId xmlns:a16="http://schemas.microsoft.com/office/drawing/2014/main" id="{A4D5F7BD-E58F-01CD-6055-A583FCF046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8839200" cy="61722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FF9900"/>
                </a:solidFill>
              </a:rPr>
              <a:t>Deletion or deficiency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		</a:t>
            </a:r>
            <a:r>
              <a:rPr lang="en-US" altLang="en-US" sz="2800"/>
              <a:t>Loss of a chromosome segment is known as deletion or deficiency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It can be </a:t>
            </a:r>
            <a:r>
              <a:rPr lang="en-US" altLang="en-US" sz="2800">
                <a:solidFill>
                  <a:srgbClr val="FF9900"/>
                </a:solidFill>
              </a:rPr>
              <a:t>terminal deletion</a:t>
            </a:r>
            <a:r>
              <a:rPr lang="en-US" altLang="en-US" sz="2800"/>
              <a:t> or </a:t>
            </a:r>
            <a:r>
              <a:rPr lang="en-US" altLang="en-US" sz="2800">
                <a:solidFill>
                  <a:srgbClr val="FF9900"/>
                </a:solidFill>
              </a:rPr>
              <a:t>interstitial or intercalary</a:t>
            </a:r>
            <a:r>
              <a:rPr lang="en-US" altLang="en-US" sz="2800"/>
              <a:t> deletion.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A single break near the end of the chromosome would be expected to result in </a:t>
            </a:r>
            <a:r>
              <a:rPr lang="en-US" altLang="en-US" sz="2800" b="1">
                <a:solidFill>
                  <a:srgbClr val="FF9900"/>
                </a:solidFill>
              </a:rPr>
              <a:t>terminal deficiency</a:t>
            </a:r>
            <a:r>
              <a:rPr lang="en-US" altLang="en-US" sz="2800"/>
              <a:t>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If two breaks occur, a section may be deleted and an </a:t>
            </a:r>
            <a:r>
              <a:rPr lang="en-US" altLang="en-US" sz="2800" b="1">
                <a:solidFill>
                  <a:srgbClr val="FF9900"/>
                </a:solidFill>
              </a:rPr>
              <a:t>intercalary deficiency</a:t>
            </a:r>
            <a:r>
              <a:rPr lang="en-US" altLang="en-US" sz="2800"/>
              <a:t> created.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Terminal deficiencies might seem less complicated.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But majority of deficiencies detected are intercalary type within the chromosome.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Deletion was the first structural aberration detected by Bridges in 1917 from his genetic studies on X chromosome of Drosophila. 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>
            <a:extLst>
              <a:ext uri="{FF2B5EF4-FFF2-40B4-BE49-F238E27FC236}">
                <a16:creationId xmlns:a16="http://schemas.microsoft.com/office/drawing/2014/main" id="{D141EF78-2266-4C34-4CE7-9DFF378BB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6172200"/>
          </a:xfrm>
        </p:spPr>
        <p:txBody>
          <a:bodyPr/>
          <a:lstStyle/>
          <a:p>
            <a:r>
              <a:rPr lang="en-US" altLang="en-US" sz="2800"/>
              <a:t>Deletion generally produce striking </a:t>
            </a:r>
            <a:r>
              <a:rPr lang="en-US" altLang="en-US" sz="2800" b="1">
                <a:solidFill>
                  <a:srgbClr val="FF9900"/>
                </a:solidFill>
              </a:rPr>
              <a:t>genetic and physiological effects. </a:t>
            </a:r>
          </a:p>
          <a:p>
            <a:r>
              <a:rPr lang="en-US" altLang="en-US" sz="2800"/>
              <a:t>When homozygous, most deletions are lethal, because most genes are necessary for life and a homozygous deletion would have zero copies of some genes.  </a:t>
            </a:r>
          </a:p>
          <a:p>
            <a:r>
              <a:rPr lang="en-US" altLang="en-US" sz="2800"/>
              <a:t>When heterozygous, the genes on the normal homologue are </a:t>
            </a:r>
            <a:r>
              <a:rPr lang="en-US" altLang="en-US" sz="2800" b="1">
                <a:solidFill>
                  <a:srgbClr val="FF9900"/>
                </a:solidFill>
              </a:rPr>
              <a:t>hemizygous</a:t>
            </a:r>
            <a:r>
              <a:rPr lang="en-US" altLang="en-US" sz="2800"/>
              <a:t>:  there is only 1 copy of those genes.</a:t>
            </a:r>
          </a:p>
          <a:p>
            <a:r>
              <a:rPr lang="en-US" altLang="en-US" sz="2800"/>
              <a:t>Crossing over is absent in deleted region of a chromosome since this region is present in only one copy in deletion heterozygotes. </a:t>
            </a:r>
          </a:p>
          <a:p>
            <a:r>
              <a:rPr lang="en-US" altLang="en-US" sz="2800"/>
              <a:t>In Drosophila, several deficiencies induced the mutants like Blond, Pale, Beaded, Carved, Notch, Minute etc.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>
            <a:extLst>
              <a:ext uri="{FF2B5EF4-FFF2-40B4-BE49-F238E27FC236}">
                <a16:creationId xmlns:a16="http://schemas.microsoft.com/office/drawing/2014/main" id="{F7DC1232-4422-D9AE-8B4A-2512160C38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839200" cy="66294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FF9900"/>
                </a:solidFill>
              </a:rPr>
              <a:t>Deletion in Prokaryotes:</a:t>
            </a:r>
            <a:r>
              <a:rPr lang="en-US" altLang="en-US" sz="2800"/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		Deletions are found in prokaryotes as well, e.g., E.coli, T4 phage and Lambda phage.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In E.coli,  deletions of up to 1 % of the bacterial chromosome are known.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In lambda phage, however 20% of the genome may be missing in some of the deletions.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FF9900"/>
                </a:solidFill>
              </a:rPr>
              <a:t>Deletion in Human: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	Chromosome deletions are usually lethal even as heterozygotes, resulting in zygotic loss, stillbirths, or infant death.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Sometimes, infants with small chromosome deficiencies however, survive long enough to permit the abnormal phenotype they express. 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>
            <a:extLst>
              <a:ext uri="{FF2B5EF4-FFF2-40B4-BE49-F238E27FC236}">
                <a16:creationId xmlns:a16="http://schemas.microsoft.com/office/drawing/2014/main" id="{5CDD9DE8-0607-ADEC-62D3-4AC6FA80AD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9144000" cy="6629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FF9900"/>
                </a:solidFill>
              </a:rPr>
              <a:t>Cri-du-chat (Cat cry syndrome):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	The name of the syndrome came from a catlike mewing cry from small weak infants with the disorder.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Other characteristics are microcephaly (small head), broad face and saddle nose, physical and mental retardation.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Cri-du-chat patients die in infancy or early childhood.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The chromosome deficiency is in the short arm of </a:t>
            </a:r>
            <a:r>
              <a:rPr lang="en-US" altLang="en-US" sz="2800" b="1">
                <a:solidFill>
                  <a:srgbClr val="FF9900"/>
                </a:solidFill>
              </a:rPr>
              <a:t>chromosome 5</a:t>
            </a:r>
            <a:r>
              <a:rPr lang="en-US" altLang="en-US" sz="2800"/>
              <a:t> 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FF9900"/>
                </a:solidFill>
              </a:rPr>
              <a:t>Myelocytic leukemia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Another human disorder that is associated with a chromosome abnormality is chronic myelocytic leukemia.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A deletion of </a:t>
            </a:r>
            <a:r>
              <a:rPr lang="en-US" altLang="en-US" sz="2800" b="1">
                <a:solidFill>
                  <a:srgbClr val="FF9900"/>
                </a:solidFill>
              </a:rPr>
              <a:t>chromosome 22</a:t>
            </a:r>
            <a:r>
              <a:rPr lang="en-US" altLang="en-US" sz="2800"/>
              <a:t> was described by P.C.Nowell and Hungerford and was called </a:t>
            </a:r>
            <a:r>
              <a:rPr lang="en-US" altLang="en-US" sz="2800" b="1">
                <a:solidFill>
                  <a:srgbClr val="FF9900"/>
                </a:solidFill>
              </a:rPr>
              <a:t>“Philadelphia” (Ph’)</a:t>
            </a:r>
            <a:r>
              <a:rPr lang="en-US" altLang="en-US" sz="2800"/>
              <a:t> chromosome after the city in which the discovery was made.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>
            <a:extLst>
              <a:ext uri="{FF2B5EF4-FFF2-40B4-BE49-F238E27FC236}">
                <a16:creationId xmlns:a16="http://schemas.microsoft.com/office/drawing/2014/main" id="{F5AF572C-D89C-3EA0-8FE9-0650088073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381000"/>
            <a:ext cx="8229600" cy="6172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3600" b="1">
                <a:solidFill>
                  <a:schemeClr val="hlink"/>
                </a:solidFill>
                <a:effectLst/>
                <a:latin typeface="Comic Sans MS" panose="030F0702030302020204" pitchFamily="66" charset="0"/>
              </a:rPr>
              <a:t>Organism		No. chromosomes</a:t>
            </a:r>
          </a:p>
          <a:p>
            <a:pPr>
              <a:lnSpc>
                <a:spcPct val="80000"/>
              </a:lnSpc>
            </a:pPr>
            <a:endParaRPr lang="en-US" altLang="en-US" sz="2800">
              <a:effectLst/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800">
                <a:effectLst/>
                <a:latin typeface="Comic Sans MS" panose="030F0702030302020204" pitchFamily="66" charset="0"/>
              </a:rPr>
              <a:t>Human			46</a:t>
            </a:r>
          </a:p>
          <a:p>
            <a:pPr>
              <a:lnSpc>
                <a:spcPct val="80000"/>
              </a:lnSpc>
            </a:pPr>
            <a:r>
              <a:rPr lang="en-US" altLang="en-US" sz="2800">
                <a:effectLst/>
                <a:latin typeface="Comic Sans MS" panose="030F0702030302020204" pitchFamily="66" charset="0"/>
              </a:rPr>
              <a:t>Chimpanzee		48</a:t>
            </a:r>
          </a:p>
          <a:p>
            <a:pPr>
              <a:lnSpc>
                <a:spcPct val="80000"/>
              </a:lnSpc>
            </a:pPr>
            <a:r>
              <a:rPr lang="en-US" altLang="en-US" sz="2800">
                <a:effectLst/>
                <a:latin typeface="Comic Sans MS" panose="030F0702030302020204" pitchFamily="66" charset="0"/>
              </a:rPr>
              <a:t>Dog			78</a:t>
            </a:r>
          </a:p>
          <a:p>
            <a:pPr>
              <a:lnSpc>
                <a:spcPct val="80000"/>
              </a:lnSpc>
            </a:pPr>
            <a:r>
              <a:rPr lang="en-US" altLang="en-US" sz="2800">
                <a:effectLst/>
                <a:latin typeface="Comic Sans MS" panose="030F0702030302020204" pitchFamily="66" charset="0"/>
              </a:rPr>
              <a:t>Horse			64</a:t>
            </a:r>
          </a:p>
          <a:p>
            <a:pPr>
              <a:lnSpc>
                <a:spcPct val="80000"/>
              </a:lnSpc>
            </a:pPr>
            <a:r>
              <a:rPr lang="en-US" altLang="en-US" sz="2800">
                <a:effectLst/>
                <a:latin typeface="Comic Sans MS" panose="030F0702030302020204" pitchFamily="66" charset="0"/>
              </a:rPr>
              <a:t>Chicken			78</a:t>
            </a:r>
          </a:p>
          <a:p>
            <a:pPr>
              <a:lnSpc>
                <a:spcPct val="80000"/>
              </a:lnSpc>
            </a:pPr>
            <a:r>
              <a:rPr lang="en-US" altLang="en-US" sz="2800">
                <a:effectLst/>
                <a:latin typeface="Comic Sans MS" panose="030F0702030302020204" pitchFamily="66" charset="0"/>
              </a:rPr>
              <a:t>Goldfish			94</a:t>
            </a:r>
          </a:p>
          <a:p>
            <a:pPr>
              <a:lnSpc>
                <a:spcPct val="80000"/>
              </a:lnSpc>
            </a:pPr>
            <a:r>
              <a:rPr lang="en-US" altLang="en-US" sz="2800">
                <a:effectLst/>
                <a:latin typeface="Comic Sans MS" panose="030F0702030302020204" pitchFamily="66" charset="0"/>
              </a:rPr>
              <a:t>Fruit fly			8</a:t>
            </a:r>
          </a:p>
          <a:p>
            <a:pPr>
              <a:lnSpc>
                <a:spcPct val="80000"/>
              </a:lnSpc>
            </a:pPr>
            <a:r>
              <a:rPr lang="en-US" altLang="en-US" sz="2800">
                <a:effectLst/>
                <a:latin typeface="Comic Sans MS" panose="030F0702030302020204" pitchFamily="66" charset="0"/>
              </a:rPr>
              <a:t>Mosquito		6</a:t>
            </a:r>
          </a:p>
          <a:p>
            <a:pPr>
              <a:lnSpc>
                <a:spcPct val="80000"/>
              </a:lnSpc>
            </a:pPr>
            <a:r>
              <a:rPr lang="en-US" altLang="en-US" sz="2800">
                <a:effectLst/>
                <a:latin typeface="Comic Sans MS" panose="030F0702030302020204" pitchFamily="66" charset="0"/>
              </a:rPr>
              <a:t>Nematode		11(m), 12(f)</a:t>
            </a:r>
          </a:p>
          <a:p>
            <a:pPr>
              <a:lnSpc>
                <a:spcPct val="80000"/>
              </a:lnSpc>
            </a:pPr>
            <a:r>
              <a:rPr lang="en-US" altLang="en-US" sz="2800">
                <a:effectLst/>
                <a:latin typeface="Comic Sans MS" panose="030F0702030302020204" pitchFamily="66" charset="0"/>
              </a:rPr>
              <a:t>Horsetail		216</a:t>
            </a:r>
          </a:p>
          <a:p>
            <a:pPr>
              <a:lnSpc>
                <a:spcPct val="80000"/>
              </a:lnSpc>
            </a:pPr>
            <a:r>
              <a:rPr lang="en-US" altLang="en-US" sz="2800">
                <a:effectLst/>
                <a:latin typeface="Comic Sans MS" panose="030F0702030302020204" pitchFamily="66" charset="0"/>
              </a:rPr>
              <a:t>Sequoia			22</a:t>
            </a:r>
          </a:p>
          <a:p>
            <a:pPr>
              <a:lnSpc>
                <a:spcPct val="80000"/>
              </a:lnSpc>
            </a:pPr>
            <a:r>
              <a:rPr lang="en-US" altLang="en-US" sz="2800">
                <a:solidFill>
                  <a:schemeClr val="hlink"/>
                </a:solidFill>
                <a:latin typeface="Comic Sans MS" panose="030F0702030302020204" pitchFamily="66" charset="0"/>
              </a:rPr>
              <a:t>Round worm 		2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800">
              <a:solidFill>
                <a:schemeClr val="hlink"/>
              </a:solidFill>
              <a:latin typeface="Comic Sans MS" panose="030F0702030302020204" pitchFamily="66" charset="0"/>
            </a:endParaRPr>
          </a:p>
        </p:txBody>
      </p:sp>
      <p:sp>
        <p:nvSpPr>
          <p:cNvPr id="51208" name="Line 8">
            <a:extLst>
              <a:ext uri="{FF2B5EF4-FFF2-40B4-BE49-F238E27FC236}">
                <a16:creationId xmlns:a16="http://schemas.microsoft.com/office/drawing/2014/main" id="{5A40CAD0-7EBD-B011-517F-8FFF1ACC9EB7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0668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09" name="Line 9">
            <a:extLst>
              <a:ext uri="{FF2B5EF4-FFF2-40B4-BE49-F238E27FC236}">
                <a16:creationId xmlns:a16="http://schemas.microsoft.com/office/drawing/2014/main" id="{268C98A3-7402-EFFB-F1ED-A37FE8C7C5E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2286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10" name="Line 10">
            <a:extLst>
              <a:ext uri="{FF2B5EF4-FFF2-40B4-BE49-F238E27FC236}">
                <a16:creationId xmlns:a16="http://schemas.microsoft.com/office/drawing/2014/main" id="{1FDCF0D1-EB46-784B-08F5-984FEACF161F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66294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11" name="Line 11">
            <a:extLst>
              <a:ext uri="{FF2B5EF4-FFF2-40B4-BE49-F238E27FC236}">
                <a16:creationId xmlns:a16="http://schemas.microsoft.com/office/drawing/2014/main" id="{FFA75893-2C93-5CC0-95FC-B442B470D24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228600"/>
            <a:ext cx="0" cy="640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12" name="Line 12">
            <a:extLst>
              <a:ext uri="{FF2B5EF4-FFF2-40B4-BE49-F238E27FC236}">
                <a16:creationId xmlns:a16="http://schemas.microsoft.com/office/drawing/2014/main" id="{D819D499-6956-CD30-5526-04C0333BAD8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228600"/>
            <a:ext cx="0" cy="640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13" name="Line 13">
            <a:extLst>
              <a:ext uri="{FF2B5EF4-FFF2-40B4-BE49-F238E27FC236}">
                <a16:creationId xmlns:a16="http://schemas.microsoft.com/office/drawing/2014/main" id="{E44FD58B-2F15-0B15-809A-EE48DD0A9644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200" y="228600"/>
            <a:ext cx="0" cy="640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>
            <a:extLst>
              <a:ext uri="{FF2B5EF4-FFF2-40B4-BE49-F238E27FC236}">
                <a16:creationId xmlns:a16="http://schemas.microsoft.com/office/drawing/2014/main" id="{BAD097B2-61DE-F61D-9F7C-D0BA1A30C7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458200" cy="6400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				</a:t>
            </a:r>
            <a:r>
              <a:rPr lang="en-US" altLang="en-US" sz="4000" b="1"/>
              <a:t> </a:t>
            </a:r>
            <a:r>
              <a:rPr lang="en-US" altLang="en-US" sz="4000" b="1">
                <a:solidFill>
                  <a:srgbClr val="FF9900"/>
                </a:solidFill>
              </a:rPr>
              <a:t>Duplication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The presence of an additional chromosome segment, as compared to that normally present in a nucleus is known as </a:t>
            </a:r>
            <a:r>
              <a:rPr lang="en-US" altLang="en-US">
                <a:solidFill>
                  <a:srgbClr val="FF9900"/>
                </a:solidFill>
              </a:rPr>
              <a:t>Duplication</a:t>
            </a:r>
            <a:r>
              <a:rPr lang="en-US" altLang="en-US"/>
              <a:t>. </a:t>
            </a:r>
          </a:p>
          <a:p>
            <a:pPr>
              <a:lnSpc>
                <a:spcPct val="90000"/>
              </a:lnSpc>
            </a:pPr>
            <a:r>
              <a:rPr lang="en-US" altLang="en-US"/>
              <a:t>In a diploid organism, presence of a chromosome segment in more than two copies per nucleus is called duplication. </a:t>
            </a:r>
          </a:p>
          <a:p>
            <a:pPr>
              <a:lnSpc>
                <a:spcPct val="90000"/>
              </a:lnSpc>
            </a:pPr>
            <a:r>
              <a:rPr lang="en-US" altLang="en-US"/>
              <a:t>Four types of duplication: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		1. Tandem duplication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		2. Reverse tandem duplication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		3. Displaced duplication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		4. Translocation duplication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>
            <a:extLst>
              <a:ext uri="{FF2B5EF4-FFF2-40B4-BE49-F238E27FC236}">
                <a16:creationId xmlns:a16="http://schemas.microsoft.com/office/drawing/2014/main" id="{86D0D28A-07EE-1768-5FE3-141A615C63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8610600" cy="6400800"/>
          </a:xfrm>
        </p:spPr>
        <p:txBody>
          <a:bodyPr/>
          <a:lstStyle/>
          <a:p>
            <a:r>
              <a:rPr lang="en-US" altLang="en-US"/>
              <a:t>The extra chromosome segment may be located immediately after the normal segment in precisely the same orientation forms the </a:t>
            </a:r>
            <a:r>
              <a:rPr lang="en-US" altLang="en-US" b="1">
                <a:solidFill>
                  <a:srgbClr val="FF9900"/>
                </a:solidFill>
              </a:rPr>
              <a:t>tandem </a:t>
            </a:r>
          </a:p>
          <a:p>
            <a:r>
              <a:rPr lang="en-US" altLang="en-US"/>
              <a:t>When the gene sequence in the extra segment of a tandem in the reverse order i.e, inverted , it is known as </a:t>
            </a:r>
            <a:r>
              <a:rPr lang="en-US" altLang="en-US" b="1">
                <a:solidFill>
                  <a:srgbClr val="FF9900"/>
                </a:solidFill>
              </a:rPr>
              <a:t>reverse</a:t>
            </a:r>
            <a:r>
              <a:rPr lang="en-US" altLang="en-US"/>
              <a:t> </a:t>
            </a:r>
            <a:r>
              <a:rPr lang="en-US" altLang="en-US" b="1">
                <a:solidFill>
                  <a:srgbClr val="FF9900"/>
                </a:solidFill>
              </a:rPr>
              <a:t>tandem duplication</a:t>
            </a:r>
          </a:p>
          <a:p>
            <a:r>
              <a:rPr lang="en-US" altLang="en-US"/>
              <a:t>In some cases, the extra segment may be located in the same chromosome but away from the normal segment – termed as </a:t>
            </a:r>
            <a:r>
              <a:rPr lang="en-US" altLang="en-US" b="1">
                <a:solidFill>
                  <a:srgbClr val="FF9900"/>
                </a:solidFill>
              </a:rPr>
              <a:t>displaced duplication</a:t>
            </a:r>
          </a:p>
          <a:p>
            <a:r>
              <a:rPr lang="en-US" altLang="en-US"/>
              <a:t>The additional chromosome segment is located in a non-homologous chromosome is </a:t>
            </a:r>
            <a:r>
              <a:rPr lang="en-US" altLang="en-US" b="1">
                <a:solidFill>
                  <a:srgbClr val="FF9900"/>
                </a:solidFill>
              </a:rPr>
              <a:t>translocation duplication</a:t>
            </a:r>
            <a:r>
              <a:rPr lang="en-US" altLang="en-US"/>
              <a:t>. 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>
            <a:extLst>
              <a:ext uri="{FF2B5EF4-FFF2-40B4-BE49-F238E27FC236}">
                <a16:creationId xmlns:a16="http://schemas.microsoft.com/office/drawing/2014/main" id="{7AA81615-9FC4-D3E2-4862-14B837C73C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610600" cy="61722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FF9900"/>
                </a:solidFill>
              </a:rPr>
              <a:t>Origin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Origin of duplication involves </a:t>
            </a:r>
            <a:r>
              <a:rPr lang="en-US" altLang="en-US" sz="2800">
                <a:solidFill>
                  <a:srgbClr val="FF9900"/>
                </a:solidFill>
              </a:rPr>
              <a:t>chromosome breakage </a:t>
            </a:r>
            <a:r>
              <a:rPr lang="en-US" altLang="en-US" sz="2800"/>
              <a:t>and </a:t>
            </a:r>
            <a:r>
              <a:rPr lang="en-US" altLang="en-US" sz="2800">
                <a:solidFill>
                  <a:srgbClr val="FF9900"/>
                </a:solidFill>
              </a:rPr>
              <a:t>reunion of chromosome</a:t>
            </a:r>
            <a:r>
              <a:rPr lang="en-US" altLang="en-US" sz="2800"/>
              <a:t> segment with its homologous chromosome. 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As a result, one of the two homologous involved in the production of a duplication ends up with a </a:t>
            </a:r>
            <a:r>
              <a:rPr lang="en-US" altLang="en-US" sz="2800">
                <a:solidFill>
                  <a:srgbClr val="FF9900"/>
                </a:solidFill>
              </a:rPr>
              <a:t>deficiency</a:t>
            </a:r>
            <a:r>
              <a:rPr lang="en-US" altLang="en-US" sz="2800"/>
              <a:t>, while the </a:t>
            </a:r>
            <a:r>
              <a:rPr lang="en-US" altLang="en-US" sz="2800">
                <a:solidFill>
                  <a:srgbClr val="FF9900"/>
                </a:solidFill>
              </a:rPr>
              <a:t>other has a duplication for the concerned segment</a:t>
            </a:r>
            <a:r>
              <a:rPr lang="en-US" altLang="en-US" sz="2800"/>
              <a:t>. 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Another phenomenon, known as </a:t>
            </a:r>
            <a:r>
              <a:rPr lang="en-US" altLang="en-US" sz="2800">
                <a:solidFill>
                  <a:srgbClr val="FF9900"/>
                </a:solidFill>
              </a:rPr>
              <a:t>unequal crossing over</a:t>
            </a:r>
            <a:r>
              <a:rPr lang="en-US" altLang="en-US" sz="2800"/>
              <a:t>, also leads to exactly the same consequences for small chromosome segments. 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For e.g., duplication of the band </a:t>
            </a:r>
            <a:r>
              <a:rPr lang="en-US" altLang="en-US" sz="2800" b="1">
                <a:solidFill>
                  <a:srgbClr val="FF9900"/>
                </a:solidFill>
              </a:rPr>
              <a:t>16A of X </a:t>
            </a:r>
            <a:r>
              <a:rPr lang="en-US" altLang="en-US" sz="2800"/>
              <a:t>chromosome of </a:t>
            </a:r>
            <a:r>
              <a:rPr lang="en-US" altLang="en-US" sz="2800">
                <a:solidFill>
                  <a:srgbClr val="FF9900"/>
                </a:solidFill>
              </a:rPr>
              <a:t>Drosophila produces Bar eye</a:t>
            </a:r>
            <a:r>
              <a:rPr lang="en-US" altLang="en-US" sz="2800"/>
              <a:t>. 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This duplication is believed to originate due to unequal crossing over between the two normal X chromosomes of female. 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>
            <a:extLst>
              <a:ext uri="{FF2B5EF4-FFF2-40B4-BE49-F238E27FC236}">
                <a16:creationId xmlns:a16="http://schemas.microsoft.com/office/drawing/2014/main" id="{F9B1FEE9-062A-EB0C-C531-DEF8E7E7D994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2"/>
          <a:stretch>
            <a:fillRect/>
          </a:stretch>
        </p:blipFill>
        <p:spPr>
          <a:xfrm>
            <a:off x="1524000" y="609600"/>
            <a:ext cx="6477000" cy="574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0" name="Picture 4">
            <a:extLst>
              <a:ext uri="{FF2B5EF4-FFF2-40B4-BE49-F238E27FC236}">
                <a16:creationId xmlns:a16="http://schemas.microsoft.com/office/drawing/2014/main" id="{D50D95F5-F1A5-10A7-C4B8-2727C366CBF7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9"/>
          <a:stretch>
            <a:fillRect/>
          </a:stretch>
        </p:blipFill>
        <p:spPr>
          <a:xfrm>
            <a:off x="1241425" y="1600200"/>
            <a:ext cx="6659563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>
            <a:extLst>
              <a:ext uri="{FF2B5EF4-FFF2-40B4-BE49-F238E27FC236}">
                <a16:creationId xmlns:a16="http://schemas.microsoft.com/office/drawing/2014/main" id="{8587D312-C53E-2D53-C3D0-C1DFF5CBA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686800" cy="70866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FF9900"/>
                </a:solidFill>
              </a:rPr>
              <a:t>Inversion</a:t>
            </a:r>
          </a:p>
          <a:p>
            <a:pPr>
              <a:lnSpc>
                <a:spcPct val="90000"/>
              </a:lnSpc>
            </a:pPr>
            <a:r>
              <a:rPr lang="en-US" altLang="en-US" sz="2500"/>
              <a:t>When a segment of chromosome is oriented in the reverse direction, such segment said to be </a:t>
            </a:r>
            <a:r>
              <a:rPr lang="en-US" altLang="en-US" sz="2500">
                <a:solidFill>
                  <a:srgbClr val="FF9900"/>
                </a:solidFill>
              </a:rPr>
              <a:t>inverted</a:t>
            </a:r>
            <a:r>
              <a:rPr lang="en-US" altLang="en-US" sz="2500"/>
              <a:t> and the phenomenon is termed as </a:t>
            </a:r>
            <a:r>
              <a:rPr lang="en-US" altLang="en-US" sz="2500">
                <a:solidFill>
                  <a:srgbClr val="FF9900"/>
                </a:solidFill>
              </a:rPr>
              <a:t>inversion</a:t>
            </a:r>
            <a:r>
              <a:rPr lang="en-US" altLang="en-US" sz="2500"/>
              <a:t>. </a:t>
            </a:r>
          </a:p>
          <a:p>
            <a:pPr>
              <a:lnSpc>
                <a:spcPct val="90000"/>
              </a:lnSpc>
            </a:pPr>
            <a:r>
              <a:rPr lang="en-US" altLang="en-US" sz="2500"/>
              <a:t>The existence of inversion was first detected by </a:t>
            </a:r>
            <a:r>
              <a:rPr lang="en-US" altLang="en-US" sz="2500" b="1">
                <a:solidFill>
                  <a:srgbClr val="FF9900"/>
                </a:solidFill>
              </a:rPr>
              <a:t>Strutevant</a:t>
            </a:r>
            <a:r>
              <a:rPr lang="en-US" altLang="en-US" sz="2500">
                <a:solidFill>
                  <a:srgbClr val="FF9900"/>
                </a:solidFill>
              </a:rPr>
              <a:t> </a:t>
            </a:r>
            <a:r>
              <a:rPr lang="en-US" altLang="en-US" sz="2500"/>
              <a:t>and </a:t>
            </a:r>
            <a:r>
              <a:rPr lang="en-US" altLang="en-US" sz="2500" b="1">
                <a:solidFill>
                  <a:srgbClr val="FF9900"/>
                </a:solidFill>
              </a:rPr>
              <a:t>Plunkett</a:t>
            </a:r>
            <a:r>
              <a:rPr lang="en-US" altLang="en-US" sz="2500">
                <a:solidFill>
                  <a:srgbClr val="FF9900"/>
                </a:solidFill>
              </a:rPr>
              <a:t> </a:t>
            </a:r>
            <a:r>
              <a:rPr lang="en-US" altLang="en-US" sz="2500"/>
              <a:t>in </a:t>
            </a:r>
            <a:r>
              <a:rPr lang="en-US" altLang="en-US" sz="2500">
                <a:solidFill>
                  <a:srgbClr val="FF9900"/>
                </a:solidFill>
              </a:rPr>
              <a:t>1926</a:t>
            </a:r>
            <a:r>
              <a:rPr lang="en-US" altLang="en-US" sz="2500"/>
              <a:t>. </a:t>
            </a:r>
          </a:p>
          <a:p>
            <a:pPr>
              <a:lnSpc>
                <a:spcPct val="90000"/>
              </a:lnSpc>
            </a:pPr>
            <a:r>
              <a:rPr lang="en-US" altLang="en-US" sz="2500"/>
              <a:t>Inversion occur when parts of chromosomes become detached , turn through 180</a:t>
            </a:r>
            <a:r>
              <a:rPr lang="en-US" altLang="en-US" sz="2500" baseline="30000"/>
              <a:t>0</a:t>
            </a:r>
            <a:r>
              <a:rPr lang="en-US" altLang="en-US" sz="2500"/>
              <a:t> and are reinserted in such a way that the genes are in reversed order.</a:t>
            </a:r>
          </a:p>
          <a:p>
            <a:pPr>
              <a:lnSpc>
                <a:spcPct val="90000"/>
              </a:lnSpc>
            </a:pPr>
            <a:r>
              <a:rPr lang="en-US" altLang="en-US" sz="2500"/>
              <a:t>For example, a certain segment may be broken in two places, and the breaks may be in close proximity because of chance loop in the chromosome. </a:t>
            </a:r>
          </a:p>
          <a:p>
            <a:pPr>
              <a:lnSpc>
                <a:spcPct val="90000"/>
              </a:lnSpc>
            </a:pPr>
            <a:r>
              <a:rPr lang="en-US" altLang="en-US" sz="2500"/>
              <a:t>When they rejoin, the wrong ends may become connected. </a:t>
            </a:r>
          </a:p>
          <a:p>
            <a:pPr>
              <a:lnSpc>
                <a:spcPct val="90000"/>
              </a:lnSpc>
            </a:pPr>
            <a:r>
              <a:rPr lang="en-US" altLang="en-US" sz="2500"/>
              <a:t>The part on one side of the loop connects with broken end different from the one with which it was formerly connected. </a:t>
            </a:r>
          </a:p>
          <a:p>
            <a:pPr>
              <a:lnSpc>
                <a:spcPct val="90000"/>
              </a:lnSpc>
            </a:pPr>
            <a:r>
              <a:rPr lang="en-US" altLang="en-US" sz="2500"/>
              <a:t>This leaves the other two broken ends to become attached. </a:t>
            </a:r>
          </a:p>
          <a:p>
            <a:pPr>
              <a:lnSpc>
                <a:spcPct val="90000"/>
              </a:lnSpc>
            </a:pPr>
            <a:r>
              <a:rPr lang="en-US" altLang="en-US" sz="2500"/>
              <a:t>The part within the loop thus becomes turned around or inverted. 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>
            <a:extLst>
              <a:ext uri="{FF2B5EF4-FFF2-40B4-BE49-F238E27FC236}">
                <a16:creationId xmlns:a16="http://schemas.microsoft.com/office/drawing/2014/main" id="{661BFD9B-F3ED-A1F6-6FA0-380366D047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altLang="en-US"/>
              <a:t>Inversion may be classified into two types:</a:t>
            </a:r>
          </a:p>
          <a:p>
            <a:pPr lvl="1"/>
            <a:r>
              <a:rPr lang="en-US" altLang="en-US" b="1" u="sng">
                <a:solidFill>
                  <a:srgbClr val="FF9900"/>
                </a:solidFill>
                <a:effectLst/>
              </a:rPr>
              <a:t>Pericentric</a:t>
            </a:r>
            <a:r>
              <a:rPr lang="en-US" altLang="en-US" b="1">
                <a:solidFill>
                  <a:srgbClr val="FF9900"/>
                </a:solidFill>
                <a:effectLst/>
              </a:rPr>
              <a:t>  </a:t>
            </a:r>
            <a:r>
              <a:rPr lang="en-US" altLang="en-US" b="1">
                <a:effectLst/>
              </a:rPr>
              <a:t>-  </a:t>
            </a:r>
            <a:r>
              <a:rPr lang="en-US" altLang="en-US">
                <a:effectLst/>
              </a:rPr>
              <a:t>include the centromere</a:t>
            </a:r>
          </a:p>
          <a:p>
            <a:pPr lvl="1"/>
            <a:r>
              <a:rPr lang="en-US" altLang="en-US" b="1" u="sng">
                <a:solidFill>
                  <a:srgbClr val="FF9900"/>
                </a:solidFill>
                <a:effectLst/>
              </a:rPr>
              <a:t>Paracentric</a:t>
            </a:r>
            <a:r>
              <a:rPr lang="en-US" altLang="en-US" b="1">
                <a:solidFill>
                  <a:srgbClr val="FF9900"/>
                </a:solidFill>
                <a:effectLst/>
              </a:rPr>
              <a:t> </a:t>
            </a:r>
            <a:r>
              <a:rPr lang="en-US" altLang="en-US" b="1">
                <a:effectLst/>
              </a:rPr>
              <a:t>-  </a:t>
            </a:r>
            <a:r>
              <a:rPr lang="en-US" altLang="en-US">
                <a:effectLst/>
              </a:rPr>
              <a:t>do not include the centromere</a:t>
            </a:r>
          </a:p>
        </p:txBody>
      </p:sp>
      <p:pic>
        <p:nvPicPr>
          <p:cNvPr id="132100" name="Picture 4">
            <a:extLst>
              <a:ext uri="{FF2B5EF4-FFF2-40B4-BE49-F238E27FC236}">
                <a16:creationId xmlns:a16="http://schemas.microsoft.com/office/drawing/2014/main" id="{53E2D2C5-0BAF-70CC-1DFB-62C241AC7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3"/>
          <a:stretch>
            <a:fillRect/>
          </a:stretch>
        </p:blipFill>
        <p:spPr bwMode="auto">
          <a:xfrm>
            <a:off x="1600200" y="2209800"/>
            <a:ext cx="5791200" cy="385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>
            <a:extLst>
              <a:ext uri="{FF2B5EF4-FFF2-40B4-BE49-F238E27FC236}">
                <a16:creationId xmlns:a16="http://schemas.microsoft.com/office/drawing/2014/main" id="{44869DAC-F738-20A3-04A6-F39F4ED0D8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486400"/>
          </a:xfrm>
        </p:spPr>
        <p:txBody>
          <a:bodyPr/>
          <a:lstStyle/>
          <a:p>
            <a:r>
              <a:rPr lang="en-US" altLang="en-US"/>
              <a:t>An inversion consists of two breaks in one chromosome. </a:t>
            </a:r>
          </a:p>
          <a:p>
            <a:r>
              <a:rPr lang="en-US" altLang="en-US"/>
              <a:t>The area between the breaks is inverted (turned around), and then reinserted and the breaks then unite to the rest of the chromosome.</a:t>
            </a:r>
          </a:p>
          <a:p>
            <a:r>
              <a:rPr lang="en-US" altLang="en-US"/>
              <a:t> If the inverted area includes the centromere it is called a pericentric inversion. </a:t>
            </a:r>
          </a:p>
          <a:p>
            <a:r>
              <a:rPr lang="en-US" altLang="en-US"/>
              <a:t>If it does not, it is called a paracentric inversion.</a:t>
            </a:r>
          </a:p>
        </p:txBody>
      </p:sp>
      <p:pic>
        <p:nvPicPr>
          <p:cNvPr id="133124" name="Picture 4">
            <a:extLst>
              <a:ext uri="{FF2B5EF4-FFF2-40B4-BE49-F238E27FC236}">
                <a16:creationId xmlns:a16="http://schemas.microsoft.com/office/drawing/2014/main" id="{88DA47CE-0524-8347-B812-451EE6440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0"/>
            <a:ext cx="21336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25" name="Picture 5">
            <a:extLst>
              <a:ext uri="{FF2B5EF4-FFF2-40B4-BE49-F238E27FC236}">
                <a16:creationId xmlns:a16="http://schemas.microsoft.com/office/drawing/2014/main" id="{261AB5C9-2371-42C3-503A-6C0D4716D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95800"/>
            <a:ext cx="2438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>
            <a:extLst>
              <a:ext uri="{FF2B5EF4-FFF2-40B4-BE49-F238E27FC236}">
                <a16:creationId xmlns:a16="http://schemas.microsoft.com/office/drawing/2014/main" id="{419E5FAF-3BBF-201C-4B33-1FF4050ED6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533400"/>
            <a:ext cx="8610600" cy="4525963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FF9900"/>
                </a:solidFill>
              </a:rPr>
              <a:t>Inversions in natural populations</a:t>
            </a:r>
          </a:p>
          <a:p>
            <a:pPr algn="ctr">
              <a:buFont typeface="Wingdings" panose="05000000000000000000" pitchFamily="2" charset="2"/>
              <a:buNone/>
            </a:pPr>
            <a:endParaRPr lang="en-US" altLang="en-US" b="1">
              <a:solidFill>
                <a:srgbClr val="FF9900"/>
              </a:solidFill>
            </a:endParaRPr>
          </a:p>
          <a:p>
            <a:r>
              <a:rPr lang="en-US" altLang="en-US"/>
              <a:t>In natural populations, pericentric inversions are much less frequent than paracentric inversions. </a:t>
            </a:r>
          </a:p>
          <a:p>
            <a:r>
              <a:rPr lang="en-US" altLang="en-US"/>
              <a:t>In many sp, however, pericentric inversions are relatively common, e.g., in some </a:t>
            </a:r>
            <a:r>
              <a:rPr lang="en-US" altLang="en-US">
                <a:solidFill>
                  <a:srgbClr val="FF9900"/>
                </a:solidFill>
              </a:rPr>
              <a:t>grasshoppers</a:t>
            </a:r>
            <a:r>
              <a:rPr lang="en-US" altLang="en-US"/>
              <a:t>.</a:t>
            </a:r>
          </a:p>
          <a:p>
            <a:r>
              <a:rPr lang="en-US" altLang="en-US"/>
              <a:t>Paracentric inversions appear to be very frequent in natural populations of </a:t>
            </a:r>
            <a:r>
              <a:rPr lang="en-US" altLang="en-US" i="1">
                <a:solidFill>
                  <a:srgbClr val="FF9900"/>
                </a:solidFill>
              </a:rPr>
              <a:t>Drosophila</a:t>
            </a:r>
            <a:r>
              <a:rPr lang="en-US" altLang="en-US"/>
              <a:t>.  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3">
            <a:extLst>
              <a:ext uri="{FF2B5EF4-FFF2-40B4-BE49-F238E27FC236}">
                <a16:creationId xmlns:a16="http://schemas.microsoft.com/office/drawing/2014/main" id="{3A11A094-2364-F189-1D50-2EDB52B289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8229600" cy="49530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FF9900"/>
                </a:solidFill>
              </a:rPr>
              <a:t>Translocation</a:t>
            </a:r>
          </a:p>
          <a:p>
            <a:r>
              <a:rPr lang="en-US" altLang="en-US"/>
              <a:t>Integration of a chromosome segment into a nonhomologous chromosome is known as </a:t>
            </a:r>
            <a:r>
              <a:rPr lang="en-US" altLang="en-US" b="1">
                <a:solidFill>
                  <a:srgbClr val="FF9900"/>
                </a:solidFill>
              </a:rPr>
              <a:t>translocation</a:t>
            </a:r>
            <a:r>
              <a:rPr lang="en-US" altLang="en-US"/>
              <a:t>. </a:t>
            </a:r>
          </a:p>
          <a:p>
            <a:r>
              <a:rPr lang="en-US" altLang="en-US"/>
              <a:t>Three types: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		1. simple translocation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		2. shift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		3. reciprocal translocation.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>
            <a:extLst>
              <a:ext uri="{FF2B5EF4-FFF2-40B4-BE49-F238E27FC236}">
                <a16:creationId xmlns:a16="http://schemas.microsoft.com/office/drawing/2014/main" id="{47B4F9BE-FE8D-600B-4A1A-EE6E045CB2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533400"/>
            <a:ext cx="8229600" cy="5181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chemeClr val="hlink"/>
                </a:solidFill>
                <a:effectLst/>
                <a:latin typeface="Comic Sans MS" panose="030F0702030302020204" pitchFamily="66" charset="0"/>
              </a:rPr>
              <a:t> Organism		       No. chromosomes</a:t>
            </a:r>
          </a:p>
          <a:p>
            <a:pPr>
              <a:lnSpc>
                <a:spcPct val="90000"/>
              </a:lnSpc>
            </a:pPr>
            <a:endParaRPr lang="en-US" altLang="en-US" sz="280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Comic Sans MS" panose="030F0702030302020204" pitchFamily="66" charset="0"/>
              </a:rPr>
              <a:t>Onion				16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Comic Sans MS" panose="030F0702030302020204" pitchFamily="66" charset="0"/>
              </a:rPr>
              <a:t>Mold				16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Comic Sans MS" panose="030F0702030302020204" pitchFamily="66" charset="0"/>
              </a:rPr>
              <a:t> Carrot 				20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Comic Sans MS" panose="030F0702030302020204" pitchFamily="66" charset="0"/>
              </a:rPr>
              <a:t>Tomato 				24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Comic Sans MS" panose="030F0702030302020204" pitchFamily="66" charset="0"/>
              </a:rPr>
              <a:t>Tobacco 				48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Comic Sans MS" panose="030F0702030302020204" pitchFamily="66" charset="0"/>
              </a:rPr>
              <a:t>Rice 				24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Comic Sans MS" panose="030F0702030302020204" pitchFamily="66" charset="0"/>
              </a:rPr>
              <a:t>Maize 				20</a:t>
            </a:r>
          </a:p>
          <a:p>
            <a:pPr>
              <a:lnSpc>
                <a:spcPct val="90000"/>
              </a:lnSpc>
            </a:pPr>
            <a:r>
              <a:rPr lang="en-US" altLang="en-US" sz="2800" i="1">
                <a:solidFill>
                  <a:schemeClr val="hlink"/>
                </a:solidFill>
                <a:latin typeface="Comic Sans MS" panose="030F0702030302020204" pitchFamily="66" charset="0"/>
              </a:rPr>
              <a:t>Haploppus gracilis   		</a:t>
            </a:r>
            <a:r>
              <a:rPr lang="en-US" altLang="en-US" sz="2800">
                <a:solidFill>
                  <a:schemeClr val="hlink"/>
                </a:solidFill>
                <a:latin typeface="Comic Sans MS" panose="030F0702030302020204" pitchFamily="66" charset="0"/>
              </a:rPr>
              <a:t>4</a:t>
            </a:r>
          </a:p>
          <a:p>
            <a:pPr>
              <a:lnSpc>
                <a:spcPct val="90000"/>
              </a:lnSpc>
            </a:pPr>
            <a:r>
              <a:rPr lang="en-US" altLang="en-US" sz="2800" i="1">
                <a:solidFill>
                  <a:schemeClr val="hlink"/>
                </a:solidFill>
                <a:latin typeface="Comic Sans MS" panose="030F0702030302020204" pitchFamily="66" charset="0"/>
              </a:rPr>
              <a:t>Crepis capillaris </a:t>
            </a:r>
            <a:r>
              <a:rPr lang="en-US" altLang="en-US" sz="2800">
                <a:solidFill>
                  <a:schemeClr val="hlink"/>
                </a:solidFill>
                <a:latin typeface="Comic Sans MS" panose="030F0702030302020204" pitchFamily="66" charset="0"/>
              </a:rPr>
              <a:t>	</a:t>
            </a:r>
            <a:r>
              <a:rPr lang="en-US" altLang="en-US" sz="2800">
                <a:solidFill>
                  <a:schemeClr val="hlink"/>
                </a:solidFill>
              </a:rPr>
              <a:t>	</a:t>
            </a:r>
            <a:r>
              <a:rPr lang="en-US" altLang="en-US" sz="2800" b="1" i="1">
                <a:solidFill>
                  <a:schemeClr val="hlink"/>
                </a:solidFill>
                <a:effectLst/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52232" name="Line 8">
            <a:extLst>
              <a:ext uri="{FF2B5EF4-FFF2-40B4-BE49-F238E27FC236}">
                <a16:creationId xmlns:a16="http://schemas.microsoft.com/office/drawing/2014/main" id="{838B8FC1-B8AB-CBDC-9901-A56B4D96FF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143000"/>
            <a:ext cx="723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33" name="Line 9">
            <a:extLst>
              <a:ext uri="{FF2B5EF4-FFF2-40B4-BE49-F238E27FC236}">
                <a16:creationId xmlns:a16="http://schemas.microsoft.com/office/drawing/2014/main" id="{85D506F8-A301-CAFB-0BDA-64982B45F77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533400"/>
            <a:ext cx="723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34" name="Line 10">
            <a:extLst>
              <a:ext uri="{FF2B5EF4-FFF2-40B4-BE49-F238E27FC236}">
                <a16:creationId xmlns:a16="http://schemas.microsoft.com/office/drawing/2014/main" id="{6E41A7E1-FE7B-9DBD-BF47-DAA9625772A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5943600"/>
            <a:ext cx="723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35" name="Line 11">
            <a:extLst>
              <a:ext uri="{FF2B5EF4-FFF2-40B4-BE49-F238E27FC236}">
                <a16:creationId xmlns:a16="http://schemas.microsoft.com/office/drawing/2014/main" id="{89B7C8B1-DBFF-1348-AB5D-DD0F277594D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533400"/>
            <a:ext cx="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36" name="Line 12">
            <a:extLst>
              <a:ext uri="{FF2B5EF4-FFF2-40B4-BE49-F238E27FC236}">
                <a16:creationId xmlns:a16="http://schemas.microsoft.com/office/drawing/2014/main" id="{36010F01-E386-2B3E-8028-1BBB43CEB6B6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533400"/>
            <a:ext cx="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37" name="Line 13">
            <a:extLst>
              <a:ext uri="{FF2B5EF4-FFF2-40B4-BE49-F238E27FC236}">
                <a16:creationId xmlns:a16="http://schemas.microsoft.com/office/drawing/2014/main" id="{779C0E3A-AEAA-4B92-323C-1E02EE384E3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33400"/>
            <a:ext cx="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>
            <a:extLst>
              <a:ext uri="{FF2B5EF4-FFF2-40B4-BE49-F238E27FC236}">
                <a16:creationId xmlns:a16="http://schemas.microsoft.com/office/drawing/2014/main" id="{B1890D85-6B5C-7E72-FA5F-49AB926918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381000"/>
            <a:ext cx="8229600" cy="6934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FF9900"/>
                </a:solidFill>
              </a:rPr>
              <a:t>Simple translocation</a:t>
            </a:r>
            <a:r>
              <a:rPr lang="en-US" altLang="en-US"/>
              <a:t>: In this case, </a:t>
            </a:r>
            <a:r>
              <a:rPr lang="en-US" altLang="en-US">
                <a:solidFill>
                  <a:srgbClr val="FF9900"/>
                </a:solidFill>
              </a:rPr>
              <a:t>terminal segment </a:t>
            </a:r>
            <a:r>
              <a:rPr lang="en-US" altLang="en-US"/>
              <a:t>of a chromosome is </a:t>
            </a:r>
            <a:r>
              <a:rPr lang="en-US" altLang="en-US">
                <a:solidFill>
                  <a:srgbClr val="FF9900"/>
                </a:solidFill>
              </a:rPr>
              <a:t>integrated </a:t>
            </a:r>
            <a:r>
              <a:rPr lang="en-US" altLang="en-US"/>
              <a:t>at one end of a non-homologous region.  Simple translocations are rather </a:t>
            </a:r>
            <a:r>
              <a:rPr lang="en-US" altLang="en-US">
                <a:solidFill>
                  <a:srgbClr val="FF9900"/>
                </a:solidFill>
              </a:rPr>
              <a:t>rare</a:t>
            </a:r>
            <a:r>
              <a:rPr lang="en-US" altLang="en-US"/>
              <a:t>. </a:t>
            </a:r>
          </a:p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FF9900"/>
                </a:solidFill>
              </a:rPr>
              <a:t>Shift</a:t>
            </a:r>
            <a:r>
              <a:rPr lang="en-US" altLang="en-US"/>
              <a:t>: In shift, an </a:t>
            </a:r>
            <a:r>
              <a:rPr lang="en-US" altLang="en-US">
                <a:solidFill>
                  <a:srgbClr val="FF9900"/>
                </a:solidFill>
              </a:rPr>
              <a:t>intercalary segment </a:t>
            </a:r>
            <a:r>
              <a:rPr lang="en-US" altLang="en-US"/>
              <a:t>of a chromosome is </a:t>
            </a:r>
            <a:r>
              <a:rPr lang="en-US" altLang="en-US">
                <a:solidFill>
                  <a:srgbClr val="FF9900"/>
                </a:solidFill>
              </a:rPr>
              <a:t>integrated </a:t>
            </a:r>
            <a:r>
              <a:rPr lang="en-US" altLang="en-US"/>
              <a:t>within a non-homologous chromosome. Such translocations are known in the populations of </a:t>
            </a:r>
            <a:r>
              <a:rPr lang="en-US" altLang="en-US" i="1">
                <a:solidFill>
                  <a:srgbClr val="FF9900"/>
                </a:solidFill>
              </a:rPr>
              <a:t>Drosophila</a:t>
            </a:r>
            <a:r>
              <a:rPr lang="en-US" altLang="en-US"/>
              <a:t>, </a:t>
            </a:r>
            <a:r>
              <a:rPr lang="en-US" altLang="en-US" i="1">
                <a:solidFill>
                  <a:srgbClr val="FF9900"/>
                </a:solidFill>
              </a:rPr>
              <a:t>Neurospora </a:t>
            </a:r>
            <a:r>
              <a:rPr lang="en-US" altLang="en-US"/>
              <a:t>etc. </a:t>
            </a:r>
          </a:p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FF9900"/>
                </a:solidFill>
              </a:rPr>
              <a:t>Reciprocal translocation</a:t>
            </a:r>
            <a:r>
              <a:rPr lang="en-US" altLang="en-US"/>
              <a:t>: It is produced when two non-homologous chromosomes exchange segments – i.e., segments </a:t>
            </a:r>
            <a:r>
              <a:rPr lang="en-US" altLang="en-US">
                <a:solidFill>
                  <a:srgbClr val="FF9900"/>
                </a:solidFill>
              </a:rPr>
              <a:t>reciprocally </a:t>
            </a:r>
            <a:r>
              <a:rPr lang="en-US" altLang="en-US"/>
              <a:t>transferred. </a:t>
            </a:r>
          </a:p>
          <a:p>
            <a:pPr>
              <a:lnSpc>
                <a:spcPct val="90000"/>
              </a:lnSpc>
            </a:pPr>
            <a:r>
              <a:rPr lang="en-US" altLang="en-US"/>
              <a:t>Translocation of this type is most common  </a:t>
            </a:r>
          </a:p>
          <a:p>
            <a:pPr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42867F9D-1FFC-084F-0636-33AC4A8B146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>
                <a:solidFill>
                  <a:srgbClr val="FF9900"/>
                </a:solidFill>
              </a:rPr>
              <a:t>Non-Disjunction</a:t>
            </a:r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40F2E187-A26E-46F3-4675-B110B6ED3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610600" cy="5791200"/>
          </a:xfrm>
        </p:spPr>
        <p:txBody>
          <a:bodyPr/>
          <a:lstStyle/>
          <a:p>
            <a:r>
              <a:rPr lang="en-US" altLang="en-US"/>
              <a:t>Generally during gametogenesis the homologous chromosomes of each pair separate out (disjunction) and are equally distributed in the daughter cells. </a:t>
            </a:r>
          </a:p>
          <a:p>
            <a:r>
              <a:rPr lang="en-US" altLang="en-US"/>
              <a:t>But sometime there is an </a:t>
            </a:r>
            <a:r>
              <a:rPr lang="en-US" altLang="en-US">
                <a:solidFill>
                  <a:srgbClr val="FF9900"/>
                </a:solidFill>
              </a:rPr>
              <a:t>unequal distribution </a:t>
            </a:r>
            <a:r>
              <a:rPr lang="en-US" altLang="en-US"/>
              <a:t>of chromosomes in the daughter cells. </a:t>
            </a:r>
          </a:p>
          <a:p>
            <a:r>
              <a:rPr lang="en-US" altLang="en-US"/>
              <a:t>The failure of separation of homologous chromosome is called </a:t>
            </a:r>
            <a:r>
              <a:rPr lang="en-US" altLang="en-US" b="1">
                <a:solidFill>
                  <a:srgbClr val="FF9900"/>
                </a:solidFill>
              </a:rPr>
              <a:t>non-disjunction</a:t>
            </a:r>
            <a:r>
              <a:rPr lang="en-US" altLang="en-US"/>
              <a:t>.</a:t>
            </a:r>
          </a:p>
          <a:p>
            <a:r>
              <a:rPr lang="en-US" altLang="en-US"/>
              <a:t>This can occur  either during </a:t>
            </a:r>
            <a:r>
              <a:rPr lang="en-US" altLang="en-US" b="1">
                <a:solidFill>
                  <a:srgbClr val="FF9900"/>
                </a:solidFill>
              </a:rPr>
              <a:t>mitosis </a:t>
            </a:r>
            <a:r>
              <a:rPr lang="en-US" altLang="en-US"/>
              <a:t>or</a:t>
            </a:r>
            <a:r>
              <a:rPr lang="en-US" altLang="en-US" b="1"/>
              <a:t> </a:t>
            </a:r>
            <a:r>
              <a:rPr lang="en-US" altLang="en-US" b="1">
                <a:solidFill>
                  <a:srgbClr val="FF9900"/>
                </a:solidFill>
              </a:rPr>
              <a:t>meiosis </a:t>
            </a:r>
            <a:r>
              <a:rPr lang="en-US" altLang="en-US"/>
              <a:t>or </a:t>
            </a:r>
            <a:r>
              <a:rPr lang="en-US" altLang="en-US" b="1">
                <a:solidFill>
                  <a:srgbClr val="FF9900"/>
                </a:solidFill>
              </a:rPr>
              <a:t>embryogenesis</a:t>
            </a:r>
            <a:r>
              <a:rPr lang="en-US" altLang="en-US"/>
              <a:t>. 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21E6F5D8-6D79-60EB-3BD7-D750C2888A2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50AB78EB-7E66-A22C-8833-5F0B189E77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176132" name="Picture 4">
            <a:extLst>
              <a:ext uri="{FF2B5EF4-FFF2-40B4-BE49-F238E27FC236}">
                <a16:creationId xmlns:a16="http://schemas.microsoft.com/office/drawing/2014/main" id="{F6A8811F-8148-31B5-D058-2395141C0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8458200" cy="569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>
            <a:extLst>
              <a:ext uri="{FF2B5EF4-FFF2-40B4-BE49-F238E27FC236}">
                <a16:creationId xmlns:a16="http://schemas.microsoft.com/office/drawing/2014/main" id="{C61404BC-4F93-02E4-4BFE-9FA8C5A936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457200"/>
            <a:ext cx="8229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rgbClr val="FF9900"/>
                </a:solidFill>
              </a:rPr>
              <a:t>Mitotic non-disjunction</a:t>
            </a:r>
            <a:r>
              <a:rPr lang="en-US" altLang="en-US" sz="2800"/>
              <a:t>: The failure of separation of homologous chromosomes during mitosis is called mitotic non-disjunction. 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It occurs after fertilization.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May happen during first or second cleavage. 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Here, one blastomere will receive 45 chromosomes, while other will receive 47. </a:t>
            </a:r>
          </a:p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rgbClr val="FF9900"/>
                </a:solidFill>
              </a:rPr>
              <a:t>Meiotic non-disjunction</a:t>
            </a:r>
            <a:r>
              <a:rPr lang="en-US" altLang="en-US" sz="2800"/>
              <a:t>: The failure of separation of homologous chromosomes during meiosis is called mitotic non-disjunction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Occurs during gametogensis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Here, one type contain 22 chromosome, while other will be 24.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3286536B-D0C4-576A-338B-E21CF0CDAC4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>
                <a:solidFill>
                  <a:srgbClr val="FF9900"/>
                </a:solidFill>
                <a:effectLst/>
              </a:rPr>
              <a:t>Variation in chromosome number</a:t>
            </a:r>
          </a:p>
        </p:txBody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F2EF0B0A-FD13-C494-ADBE-6B041C73BF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6868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>
                <a:effectLst/>
              </a:rPr>
              <a:t>Organism with one complete set of chromosomes is said to be </a:t>
            </a:r>
            <a:r>
              <a:rPr lang="en-US" altLang="en-US" u="sng">
                <a:effectLst/>
              </a:rPr>
              <a:t>euploid </a:t>
            </a:r>
            <a:r>
              <a:rPr lang="en-US" altLang="en-US">
                <a:effectLst/>
              </a:rPr>
              <a:t>(applies to haploid and diploid organisms).</a:t>
            </a:r>
          </a:p>
          <a:p>
            <a:pPr>
              <a:lnSpc>
                <a:spcPct val="80000"/>
              </a:lnSpc>
            </a:pPr>
            <a:endParaRPr lang="en-US" altLang="en-US" u="sng">
              <a:effectLst/>
            </a:endParaRPr>
          </a:p>
          <a:p>
            <a:pPr>
              <a:lnSpc>
                <a:spcPct val="80000"/>
              </a:lnSpc>
            </a:pPr>
            <a:r>
              <a:rPr lang="en-US" altLang="en-US" u="sng">
                <a:effectLst/>
              </a:rPr>
              <a:t>Aneuploidy</a:t>
            </a:r>
            <a:r>
              <a:rPr lang="en-US" altLang="en-US">
                <a:effectLst/>
              </a:rPr>
              <a:t> - variation in the number of individual chromosomes (but not the total number of sets of chromosomes).</a:t>
            </a:r>
          </a:p>
          <a:p>
            <a:pPr>
              <a:lnSpc>
                <a:spcPct val="80000"/>
              </a:lnSpc>
            </a:pPr>
            <a:endParaRPr lang="en-US" altLang="en-US">
              <a:effectLst/>
            </a:endParaRPr>
          </a:p>
          <a:p>
            <a:pPr>
              <a:lnSpc>
                <a:spcPct val="80000"/>
              </a:lnSpc>
            </a:pPr>
            <a:r>
              <a:rPr lang="en-US" altLang="en-US"/>
              <a:t>The discovery of aneuploidy dates back to 1916 when</a:t>
            </a:r>
            <a:r>
              <a:rPr lang="en-US" altLang="en-US">
                <a:solidFill>
                  <a:srgbClr val="FF9900"/>
                </a:solidFill>
              </a:rPr>
              <a:t> Bridges</a:t>
            </a:r>
            <a:r>
              <a:rPr lang="en-US" altLang="en-US"/>
              <a:t> discovered XO male and XXY female </a:t>
            </a:r>
            <a:r>
              <a:rPr lang="en-US" altLang="en-US" b="1" i="1">
                <a:solidFill>
                  <a:srgbClr val="FF9900"/>
                </a:solidFill>
              </a:rPr>
              <a:t>Drosophila</a:t>
            </a:r>
            <a:r>
              <a:rPr lang="en-US" altLang="en-US"/>
              <a:t>, which had 7 and 9 chromosomes respectively, instead of normal 8.</a:t>
            </a:r>
            <a:endParaRPr lang="en-US" altLang="en-US">
              <a:effectLst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>
              <a:effectLst/>
            </a:endParaRPr>
          </a:p>
          <a:p>
            <a:pPr>
              <a:lnSpc>
                <a:spcPct val="80000"/>
              </a:lnSpc>
            </a:pPr>
            <a:endParaRPr lang="en-US" altLang="en-US" sz="2800" b="1">
              <a:effectLst/>
            </a:endParaRPr>
          </a:p>
          <a:p>
            <a:pPr>
              <a:lnSpc>
                <a:spcPct val="80000"/>
              </a:lnSpc>
            </a:pPr>
            <a:endParaRPr lang="en-US" altLang="en-US" sz="2800" b="1">
              <a:effectLst/>
            </a:endParaRPr>
          </a:p>
          <a:p>
            <a:pPr>
              <a:lnSpc>
                <a:spcPct val="80000"/>
              </a:lnSpc>
            </a:pPr>
            <a:endParaRPr lang="en-US" altLang="en-US" sz="2800" b="1">
              <a:effectLst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>
            <a:extLst>
              <a:ext uri="{FF2B5EF4-FFF2-40B4-BE49-F238E27FC236}">
                <a16:creationId xmlns:a16="http://schemas.microsoft.com/office/drawing/2014/main" id="{CAA3DFAC-ED6D-7704-EFBB-134147AFA9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0"/>
            <a:ext cx="5410200" cy="58213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b="1">
              <a:solidFill>
                <a:srgbClr val="FF9900"/>
              </a:solidFill>
              <a:effectLst/>
            </a:endParaRPr>
          </a:p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FF9900"/>
                </a:solidFill>
                <a:effectLst/>
              </a:rPr>
              <a:t>Nullisomy </a:t>
            </a:r>
            <a:r>
              <a:rPr lang="en-US" altLang="en-US">
                <a:effectLst/>
              </a:rPr>
              <a:t>- loss of one homologous chromosome               pair. (e.g., Oat )</a:t>
            </a:r>
          </a:p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FF9900"/>
                </a:solidFill>
                <a:effectLst/>
              </a:rPr>
              <a:t>Monosomy</a:t>
            </a:r>
            <a:r>
              <a:rPr lang="en-US" altLang="en-US">
                <a:solidFill>
                  <a:srgbClr val="FF9900"/>
                </a:solidFill>
                <a:effectLst/>
              </a:rPr>
              <a:t> </a:t>
            </a:r>
            <a:r>
              <a:rPr lang="en-US" altLang="en-US">
                <a:effectLst/>
              </a:rPr>
              <a:t>– loss of a                single chromosome               (Maize)</a:t>
            </a:r>
            <a:r>
              <a:rPr lang="en-US" altLang="en-US" i="1">
                <a:effectLst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FF9900"/>
                </a:solidFill>
                <a:effectLst/>
              </a:rPr>
              <a:t>Trisomy </a:t>
            </a:r>
            <a:r>
              <a:rPr lang="en-US" altLang="en-US">
                <a:effectLst/>
              </a:rPr>
              <a:t>-  one extra chromosome. (Datura) </a:t>
            </a:r>
          </a:p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FF9900"/>
                </a:solidFill>
                <a:effectLst/>
              </a:rPr>
              <a:t>Tetrasomy </a:t>
            </a:r>
            <a:r>
              <a:rPr lang="en-US" altLang="en-US">
                <a:effectLst/>
              </a:rPr>
              <a:t>- one extra chromosome pair. </a:t>
            </a:r>
          </a:p>
          <a:p>
            <a:pPr>
              <a:lnSpc>
                <a:spcPct val="90000"/>
              </a:lnSpc>
            </a:pPr>
            <a:endParaRPr lang="en-US" altLang="en-US" u="sng">
              <a:effectLst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/>
          </a:p>
        </p:txBody>
      </p:sp>
      <p:pic>
        <p:nvPicPr>
          <p:cNvPr id="140292" name="Picture 4">
            <a:extLst>
              <a:ext uri="{FF2B5EF4-FFF2-40B4-BE49-F238E27FC236}">
                <a16:creationId xmlns:a16="http://schemas.microsoft.com/office/drawing/2014/main" id="{A5C1936F-D30E-6D9E-319E-414272987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0"/>
          <a:stretch>
            <a:fillRect/>
          </a:stretch>
        </p:blipFill>
        <p:spPr bwMode="auto">
          <a:xfrm>
            <a:off x="4800600" y="914400"/>
            <a:ext cx="43434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3" name="Text Box 5">
            <a:extLst>
              <a:ext uri="{FF2B5EF4-FFF2-40B4-BE49-F238E27FC236}">
                <a16:creationId xmlns:a16="http://schemas.microsoft.com/office/drawing/2014/main" id="{7510BF8D-29C7-10A6-F346-E20D2EC07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28600"/>
            <a:ext cx="434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9900"/>
                </a:solidFill>
              </a:rPr>
              <a:t>More about Aneuploidy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7" name="Rectangle 5">
            <a:extLst>
              <a:ext uri="{FF2B5EF4-FFF2-40B4-BE49-F238E27FC236}">
                <a16:creationId xmlns:a16="http://schemas.microsoft.com/office/drawing/2014/main" id="{6507E386-33B2-EDFB-EE64-A22A6BB9D7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534400" cy="61722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 b="1">
                <a:solidFill>
                  <a:srgbClr val="FF9900"/>
                </a:solidFill>
              </a:rPr>
              <a:t>Uses of Aneuploidy</a:t>
            </a: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They have been used to determine the phenotypic effect of loss or gain of different chromosome</a:t>
            </a:r>
          </a:p>
          <a:p>
            <a:pPr>
              <a:lnSpc>
                <a:spcPct val="90000"/>
              </a:lnSpc>
            </a:pPr>
            <a:r>
              <a:rPr lang="en-US" altLang="en-US"/>
              <a:t>Used to produce </a:t>
            </a:r>
            <a:r>
              <a:rPr lang="en-US" altLang="en-US" b="1">
                <a:solidFill>
                  <a:srgbClr val="FF9900"/>
                </a:solidFill>
              </a:rPr>
              <a:t>chromosome substitution </a:t>
            </a:r>
            <a:r>
              <a:rPr lang="en-US" altLang="en-US"/>
              <a:t>lines. Such lines yield information on the effects of different chromosomes of a variety in the same genetic background.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They are also used to produce </a:t>
            </a:r>
            <a:r>
              <a:rPr lang="en-US" altLang="en-US" b="1">
                <a:solidFill>
                  <a:srgbClr val="FF9900"/>
                </a:solidFill>
              </a:rPr>
              <a:t>alien addition </a:t>
            </a:r>
            <a:r>
              <a:rPr lang="en-US" altLang="en-US"/>
              <a:t>and </a:t>
            </a:r>
            <a:r>
              <a:rPr lang="en-US" altLang="en-US" b="1">
                <a:solidFill>
                  <a:srgbClr val="FF9900"/>
                </a:solidFill>
              </a:rPr>
              <a:t>alien substitution lines</a:t>
            </a:r>
            <a:r>
              <a:rPr lang="en-US" altLang="en-US"/>
              <a:t>. These are useful in gene transfer from one species to another. </a:t>
            </a:r>
          </a:p>
          <a:p>
            <a:pPr>
              <a:lnSpc>
                <a:spcPct val="90000"/>
              </a:lnSpc>
            </a:pPr>
            <a:r>
              <a:rPr lang="en-US" altLang="en-US"/>
              <a:t>Aneuploidy permits the location of a gene as well as of a linkage group onto a specific chromosome. 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06C5DB6E-4387-3B6A-7B16-2A7A9D8FCCA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altLang="en-US"/>
              <a:t>Trisomy in Humans</a:t>
            </a: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5F76BF3C-C63E-8EFF-E793-A15E598EDD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686800" cy="5715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FF9900"/>
                </a:solidFill>
              </a:rPr>
              <a:t>Down Syndrome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The best known and most common chromosome related syndrome. 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Formerly known as “</a:t>
            </a:r>
            <a:r>
              <a:rPr lang="en-US" altLang="en-US" sz="2800">
                <a:solidFill>
                  <a:srgbClr val="FF9900"/>
                </a:solidFill>
              </a:rPr>
              <a:t>Mongolism</a:t>
            </a:r>
            <a:r>
              <a:rPr lang="en-US" altLang="en-US" sz="2800"/>
              <a:t>”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1866, when a physician named </a:t>
            </a:r>
            <a:r>
              <a:rPr lang="en-US" altLang="en-US" sz="2800" b="1">
                <a:solidFill>
                  <a:srgbClr val="FF9900"/>
                </a:solidFill>
              </a:rPr>
              <a:t>John Langdon Down </a:t>
            </a:r>
            <a:r>
              <a:rPr lang="en-US" altLang="en-US" sz="2800"/>
              <a:t>published an essay in England in which he described a set of children with common features who were distinct from other children with mental retardation he referred to as “</a:t>
            </a:r>
            <a:r>
              <a:rPr lang="en-US" altLang="en-US" sz="2800">
                <a:solidFill>
                  <a:srgbClr val="FF9900"/>
                </a:solidFill>
              </a:rPr>
              <a:t>Mongoloids</a:t>
            </a:r>
            <a:r>
              <a:rPr lang="en-US" altLang="en-US" sz="2800"/>
              <a:t>.”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One child in every 800-1000 births has Down syndrome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250,000 in US has Down syndrome.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The cost and maintaining Down syndrome case in US is estimated at $ 1 billion per year.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>
            <a:extLst>
              <a:ext uri="{FF2B5EF4-FFF2-40B4-BE49-F238E27FC236}">
                <a16:creationId xmlns:a16="http://schemas.microsoft.com/office/drawing/2014/main" id="{FA579CC7-C516-862C-2F65-4C6FCC22CD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915400" cy="4525963"/>
          </a:xfrm>
        </p:spPr>
        <p:txBody>
          <a:bodyPr/>
          <a:lstStyle/>
          <a:p>
            <a:r>
              <a:rPr lang="en-US" altLang="en-US"/>
              <a:t>Patients having Down syndrome will Short in stature (four feet tall)  and had an epicanthal fold, broad short skulls, wild nostrils, large tongue, stubby hands</a:t>
            </a:r>
          </a:p>
          <a:p>
            <a:r>
              <a:rPr lang="en-US" altLang="en-US"/>
              <a:t>Some babies may have short necks, small hands, and short fingers.</a:t>
            </a:r>
          </a:p>
          <a:p>
            <a:r>
              <a:rPr lang="en-US" altLang="en-US"/>
              <a:t>They are characterized as low in mentality.</a:t>
            </a:r>
          </a:p>
          <a:p>
            <a:r>
              <a:rPr lang="en-US" altLang="en-US"/>
              <a:t>Down syndrome results if the extra chromosome is number 21.</a:t>
            </a:r>
          </a:p>
          <a:p>
            <a:pPr>
              <a:spcAft>
                <a:spcPct val="50000"/>
              </a:spcAft>
            </a:pPr>
            <a:endParaRPr lang="en-US" altLang="en-US"/>
          </a:p>
          <a:p>
            <a:pPr>
              <a:spcAft>
                <a:spcPct val="50000"/>
              </a:spcAft>
            </a:pPr>
            <a:endParaRPr lang="en-US" altLang="en-US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>
            <a:extLst>
              <a:ext uri="{FF2B5EF4-FFF2-40B4-BE49-F238E27FC236}">
                <a16:creationId xmlns:a16="http://schemas.microsoft.com/office/drawing/2014/main" id="{8CA93419-DAE1-890C-E641-406FD06CAB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8229600" cy="60198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FF9900"/>
                </a:solidFill>
              </a:rPr>
              <a:t>Amniocentesis for Detecting Aneuploidy</a:t>
            </a:r>
          </a:p>
          <a:p>
            <a:pPr>
              <a:lnSpc>
                <a:spcPct val="90000"/>
              </a:lnSpc>
            </a:pPr>
            <a:r>
              <a:rPr lang="en-US" altLang="en-US"/>
              <a:t>Chromosomal abnormalities are sufficiently well understood to permit genetic counseling. </a:t>
            </a:r>
          </a:p>
          <a:p>
            <a:pPr>
              <a:lnSpc>
                <a:spcPct val="90000"/>
              </a:lnSpc>
            </a:pPr>
            <a:r>
              <a:rPr lang="en-US" altLang="en-US"/>
              <a:t>A fetus may be checked in early stages of development by karyotyping the cultured cells obtained by a process called </a:t>
            </a:r>
            <a:r>
              <a:rPr lang="en-US" altLang="en-US" b="1">
                <a:solidFill>
                  <a:srgbClr val="FF9900"/>
                </a:solidFill>
              </a:rPr>
              <a:t>amniocentesis</a:t>
            </a:r>
            <a:r>
              <a:rPr lang="en-US" altLang="en-US"/>
              <a:t>. </a:t>
            </a:r>
          </a:p>
          <a:p>
            <a:pPr>
              <a:lnSpc>
                <a:spcPct val="90000"/>
              </a:lnSpc>
            </a:pPr>
            <a:r>
              <a:rPr lang="en-US" altLang="en-US"/>
              <a:t>A sample of fluid will taken from mother and fetal cells are cultured and after a period of two to three weeks, chromosomes in dividing cells can be stained and observed. </a:t>
            </a:r>
          </a:p>
          <a:p>
            <a:pPr>
              <a:lnSpc>
                <a:spcPct val="90000"/>
              </a:lnSpc>
            </a:pPr>
            <a:r>
              <a:rPr lang="en-US" altLang="en-US"/>
              <a:t>If </a:t>
            </a:r>
            <a:r>
              <a:rPr lang="en-US" altLang="en-US">
                <a:solidFill>
                  <a:srgbClr val="FF9900"/>
                </a:solidFill>
              </a:rPr>
              <a:t>three No.21 chromosomes</a:t>
            </a:r>
            <a:r>
              <a:rPr lang="en-US" altLang="en-US"/>
              <a:t> are present, </a:t>
            </a:r>
            <a:r>
              <a:rPr lang="en-US" altLang="en-US">
                <a:solidFill>
                  <a:srgbClr val="FF9900"/>
                </a:solidFill>
              </a:rPr>
              <a:t>Down syndrome confirmed.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4EF1F7A9-598B-CF14-9E9D-F688E6008AB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A78F1A41-8875-E853-75FD-CDECF24AFD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On the extreme, </a:t>
            </a:r>
            <a:r>
              <a:rPr lang="en-US" altLang="en-US" b="1">
                <a:solidFill>
                  <a:srgbClr val="FF9900"/>
                </a:solidFill>
              </a:rPr>
              <a:t>round worm </a:t>
            </a:r>
            <a:r>
              <a:rPr lang="en-US" altLang="en-US"/>
              <a:t>shows only </a:t>
            </a:r>
            <a:r>
              <a:rPr lang="en-US" altLang="en-US" b="1">
                <a:solidFill>
                  <a:srgbClr val="FF9900"/>
                </a:solidFill>
              </a:rPr>
              <a:t>two chromosomes</a:t>
            </a:r>
            <a:r>
              <a:rPr lang="en-US" altLang="en-US"/>
              <a:t>, while the other extreme is represented by </a:t>
            </a:r>
            <a:r>
              <a:rPr lang="en-US" altLang="en-US" b="1">
                <a:solidFill>
                  <a:srgbClr val="FF9900"/>
                </a:solidFill>
              </a:rPr>
              <a:t>Protozoa </a:t>
            </a:r>
            <a:r>
              <a:rPr lang="en-US" altLang="en-US"/>
              <a:t>having </a:t>
            </a:r>
            <a:r>
              <a:rPr lang="en-US" altLang="en-US" b="1">
                <a:solidFill>
                  <a:srgbClr val="FF9900"/>
                </a:solidFill>
              </a:rPr>
              <a:t>300 or more chromosomes</a:t>
            </a:r>
            <a:r>
              <a:rPr lang="en-US" altLang="en-US"/>
              <a:t>. </a:t>
            </a:r>
          </a:p>
          <a:p>
            <a:pPr>
              <a:lnSpc>
                <a:spcPct val="90000"/>
              </a:lnSpc>
            </a:pPr>
            <a:r>
              <a:rPr lang="en-US" altLang="en-US"/>
              <a:t>However, most organisms have numbers between </a:t>
            </a:r>
            <a:r>
              <a:rPr lang="en-US" altLang="en-US" b="1">
                <a:solidFill>
                  <a:srgbClr val="FF9900"/>
                </a:solidFill>
              </a:rPr>
              <a:t>12 to 50</a:t>
            </a:r>
            <a:r>
              <a:rPr lang="en-US" altLang="en-US"/>
              <a:t>. </a:t>
            </a:r>
          </a:p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FF9900"/>
                </a:solidFill>
              </a:rPr>
              <a:t>3-8 </a:t>
            </a:r>
            <a:r>
              <a:rPr lang="en-US" altLang="en-US"/>
              <a:t>in fungi</a:t>
            </a:r>
          </a:p>
          <a:p>
            <a:pPr>
              <a:lnSpc>
                <a:spcPct val="90000"/>
              </a:lnSpc>
            </a:pPr>
            <a:r>
              <a:rPr lang="en-US" altLang="en-US"/>
              <a:t>From </a:t>
            </a:r>
            <a:r>
              <a:rPr lang="en-US" altLang="en-US" b="1">
                <a:solidFill>
                  <a:srgbClr val="FF9900"/>
                </a:solidFill>
              </a:rPr>
              <a:t>8 – 16 </a:t>
            </a:r>
            <a:r>
              <a:rPr lang="en-US" altLang="en-US"/>
              <a:t>in Angiosperms (Most common number being </a:t>
            </a:r>
            <a:r>
              <a:rPr lang="en-US" altLang="en-US" b="1">
                <a:solidFill>
                  <a:srgbClr val="FF9900"/>
                </a:solidFill>
              </a:rPr>
              <a:t>12</a:t>
            </a:r>
            <a:r>
              <a:rPr lang="en-US" altLang="en-US"/>
              <a:t>).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3">
            <a:extLst>
              <a:ext uri="{FF2B5EF4-FFF2-40B4-BE49-F238E27FC236}">
                <a16:creationId xmlns:a16="http://schemas.microsoft.com/office/drawing/2014/main" id="{392A24E6-A629-4B22-CD67-94C07788E3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4525963"/>
          </a:xfrm>
        </p:spPr>
        <p:txBody>
          <a:bodyPr/>
          <a:lstStyle/>
          <a:p>
            <a:r>
              <a:rPr lang="en-US" altLang="en-US"/>
              <a:t>The risk for mothers less than 25 years of age to have the trisomy is about 1 in 1500 births.</a:t>
            </a:r>
          </a:p>
          <a:p>
            <a:r>
              <a:rPr lang="en-US" altLang="en-US"/>
              <a:t>At 40 years of age, 1 in 100 births</a:t>
            </a:r>
          </a:p>
          <a:p>
            <a:r>
              <a:rPr lang="en-US" altLang="en-US"/>
              <a:t>At 45 years 1 in 40 births.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>
            <a:extLst>
              <a:ext uri="{FF2B5EF4-FFF2-40B4-BE49-F238E27FC236}">
                <a16:creationId xmlns:a16="http://schemas.microsoft.com/office/drawing/2014/main" id="{661AD6FE-CCCF-9CA6-2910-70522E88D6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8229600" cy="5897563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66FFCC"/>
                </a:solidFill>
              </a:rPr>
              <a:t>Other Syndromes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FF9900"/>
                </a:solidFill>
              </a:rPr>
              <a:t>Chromosome Nomenclature</a:t>
            </a:r>
            <a:r>
              <a:rPr lang="en-US" altLang="en-US"/>
              <a:t>: 47, +13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FF9900"/>
                </a:solidFill>
              </a:rPr>
              <a:t>Chromosome formula</a:t>
            </a:r>
            <a:r>
              <a:rPr lang="en-US" altLang="en-US"/>
              <a:t>: 2n+1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FF9900"/>
                </a:solidFill>
              </a:rPr>
              <a:t>Clinical Syndrome</a:t>
            </a:r>
            <a:r>
              <a:rPr lang="en-US" altLang="en-US"/>
              <a:t>: Trisomy-13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FF9900"/>
                </a:solidFill>
              </a:rPr>
              <a:t>Estimated Frequency Birth</a:t>
            </a:r>
            <a:r>
              <a:rPr lang="en-US" altLang="en-US"/>
              <a:t>: 1/20,000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FF9900"/>
                </a:solidFill>
              </a:rPr>
              <a:t>Main Phenotypic Characteristics</a:t>
            </a:r>
            <a:r>
              <a:rPr lang="en-US" altLang="en-US"/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		Mental deficiency and deafness, minor muscle seizures, cleft lip, cardiac anomalies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3">
            <a:extLst>
              <a:ext uri="{FF2B5EF4-FFF2-40B4-BE49-F238E27FC236}">
                <a16:creationId xmlns:a16="http://schemas.microsoft.com/office/drawing/2014/main" id="{E032D94F-8FB6-C843-8C9E-7736BB914F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1816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66FFCC"/>
                </a:solidFill>
              </a:rPr>
              <a:t>Other Syndromes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FF9900"/>
                </a:solidFill>
              </a:rPr>
              <a:t>Chromosome </a:t>
            </a:r>
            <a:r>
              <a:rPr lang="en-US" altLang="en-US">
                <a:solidFill>
                  <a:srgbClr val="FF9900"/>
                </a:solidFill>
              </a:rPr>
              <a:t>Nomenclature</a:t>
            </a:r>
            <a:r>
              <a:rPr lang="en-US" altLang="en-US"/>
              <a:t>: 47, +18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9900"/>
                </a:solidFill>
              </a:rPr>
              <a:t>Chromosome formula</a:t>
            </a:r>
            <a:r>
              <a:rPr lang="en-US" altLang="en-US"/>
              <a:t>: 2n+1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9900"/>
                </a:solidFill>
              </a:rPr>
              <a:t>Clinical Syndrome</a:t>
            </a:r>
            <a:r>
              <a:rPr lang="en-US" altLang="en-US"/>
              <a:t>: Trisomy-18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9900"/>
                </a:solidFill>
              </a:rPr>
              <a:t>Estimated Frequency Birth</a:t>
            </a:r>
            <a:r>
              <a:rPr lang="en-US" altLang="en-US"/>
              <a:t>: 1/8,000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9900"/>
                </a:solidFill>
              </a:rPr>
              <a:t>Main Phenotypic Characteristics</a:t>
            </a:r>
            <a:r>
              <a:rPr lang="en-US" altLang="en-US"/>
              <a:t>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		Multiple congenital malformation of many organs, malformed ears, small mouth and nose with general elfin appearance.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		90% die in the first 6 months.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>
            <a:extLst>
              <a:ext uri="{FF2B5EF4-FFF2-40B4-BE49-F238E27FC236}">
                <a16:creationId xmlns:a16="http://schemas.microsoft.com/office/drawing/2014/main" id="{6E3A957B-293E-F665-9649-3A5C12315F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533400"/>
            <a:ext cx="8229600" cy="57150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66FFCC"/>
                </a:solidFill>
              </a:rPr>
              <a:t>Other Syndromes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FF9900"/>
                </a:solidFill>
              </a:rPr>
              <a:t>Chromosome </a:t>
            </a:r>
            <a:r>
              <a:rPr lang="en-US" altLang="en-US">
                <a:solidFill>
                  <a:srgbClr val="FF9900"/>
                </a:solidFill>
              </a:rPr>
              <a:t>Nomenclature</a:t>
            </a:r>
            <a:r>
              <a:rPr lang="en-US" altLang="en-US"/>
              <a:t>: 45, X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9900"/>
                </a:solidFill>
              </a:rPr>
              <a:t>Chromosome formula</a:t>
            </a:r>
            <a:r>
              <a:rPr lang="en-US" altLang="en-US"/>
              <a:t>: 2n - 1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9900"/>
                </a:solidFill>
              </a:rPr>
              <a:t>Clinical Syndrome</a:t>
            </a:r>
            <a:r>
              <a:rPr lang="en-US" altLang="en-US"/>
              <a:t>: Turner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9900"/>
                </a:solidFill>
              </a:rPr>
              <a:t>Estimated Frequency Birth</a:t>
            </a:r>
            <a:r>
              <a:rPr lang="en-US" altLang="en-US"/>
              <a:t>: 1/2,500 female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9900"/>
                </a:solidFill>
              </a:rPr>
              <a:t>Main Phenotypic Characteristics</a:t>
            </a:r>
            <a:r>
              <a:rPr lang="en-US" altLang="en-US"/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		Female with retarded sexual development, usually sterile, short stature, webbing of skin in neck region, cardiovascular abnormalities, hearing impairment.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Rectangle 3">
            <a:extLst>
              <a:ext uri="{FF2B5EF4-FFF2-40B4-BE49-F238E27FC236}">
                <a16:creationId xmlns:a16="http://schemas.microsoft.com/office/drawing/2014/main" id="{ABED8B4E-15E8-AE5D-B56B-28F1E73048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4864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66FFCC"/>
                </a:solidFill>
              </a:rPr>
              <a:t>Other Syndromes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FF9900"/>
                </a:solidFill>
              </a:rPr>
              <a:t>Chromosome Nomenclature</a:t>
            </a:r>
            <a:r>
              <a:rPr lang="en-US" altLang="en-US" sz="2800"/>
              <a:t>: </a:t>
            </a:r>
            <a:r>
              <a:rPr lang="en-US" altLang="en-US" sz="2800" b="1"/>
              <a:t>47, XXY, 48, XXXY,      						48,XXYY, 49, XXXXY, 					50, XXXXXY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FF9900"/>
                </a:solidFill>
              </a:rPr>
              <a:t>Chromosome formula</a:t>
            </a:r>
            <a:r>
              <a:rPr lang="en-US" altLang="en-US" sz="2800" b="1"/>
              <a:t>: 2n+1; 2n+2; 2n+2; 2n+3; 2n+4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FF9900"/>
                </a:solidFill>
              </a:rPr>
              <a:t>Clinical Syndrome</a:t>
            </a:r>
            <a:r>
              <a:rPr lang="en-US" altLang="en-US" sz="2800" b="1"/>
              <a:t>: Klinefelter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FF9900"/>
                </a:solidFill>
              </a:rPr>
              <a:t>Estimated Frequency Birth</a:t>
            </a:r>
            <a:r>
              <a:rPr lang="en-US" altLang="en-US" sz="2800" b="1"/>
              <a:t>: 1/500 male borth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FF9900"/>
                </a:solidFill>
              </a:rPr>
              <a:t>Main Phenotypic Characteristics</a:t>
            </a:r>
            <a:r>
              <a:rPr lang="en-US" altLang="en-US" sz="2800" b="1"/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b="1"/>
              <a:t>		Pitched voice, Male, subfertile with small testes, developed breasts, feminine, long limbs.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b="1"/>
          </a:p>
          <a:p>
            <a:endParaRPr lang="en-US" altLang="en-US" sz="280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>
            <a:extLst>
              <a:ext uri="{FF2B5EF4-FFF2-40B4-BE49-F238E27FC236}">
                <a16:creationId xmlns:a16="http://schemas.microsoft.com/office/drawing/2014/main" id="{2B957921-3FB1-BD2B-9B9D-D69F1559EA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4953000" cy="6172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b="1"/>
              <a:t>Found in certain tissues e.g., salivary glands of larvae, gut epithelium, Malphigian tubules and some fat bodies, of some Diptera (</a:t>
            </a:r>
            <a:r>
              <a:rPr lang="en-US" altLang="en-US" sz="2800" b="1">
                <a:solidFill>
                  <a:srgbClr val="FF9900"/>
                </a:solidFill>
              </a:rPr>
              <a:t>Drosophila, Sciara, Rhyncosciara</a:t>
            </a:r>
            <a:r>
              <a:rPr lang="en-US" altLang="en-US" sz="2800" b="1"/>
              <a:t>)</a:t>
            </a:r>
          </a:p>
          <a:p>
            <a:pPr>
              <a:lnSpc>
                <a:spcPct val="80000"/>
              </a:lnSpc>
            </a:pPr>
            <a:endParaRPr lang="en-US" altLang="en-US" sz="2800" b="1"/>
          </a:p>
          <a:p>
            <a:pPr>
              <a:lnSpc>
                <a:spcPct val="80000"/>
              </a:lnSpc>
            </a:pPr>
            <a:r>
              <a:rPr lang="en-US" altLang="en-US" sz="2800" b="1"/>
              <a:t>These chromosomes are very long and thick (upto </a:t>
            </a:r>
            <a:r>
              <a:rPr lang="en-US" altLang="en-US" sz="2800" b="1">
                <a:solidFill>
                  <a:srgbClr val="FF9900"/>
                </a:solidFill>
              </a:rPr>
              <a:t>200 times their size</a:t>
            </a:r>
            <a:r>
              <a:rPr lang="en-US" altLang="en-US" sz="2800" b="1"/>
              <a:t> during mitotic metaphase in the case of Drosophila)</a:t>
            </a:r>
          </a:p>
          <a:p>
            <a:pPr>
              <a:lnSpc>
                <a:spcPct val="80000"/>
              </a:lnSpc>
            </a:pPr>
            <a:endParaRPr lang="en-US" altLang="en-US" sz="2800" b="1"/>
          </a:p>
          <a:p>
            <a:pPr>
              <a:lnSpc>
                <a:spcPct val="80000"/>
              </a:lnSpc>
            </a:pPr>
            <a:r>
              <a:rPr lang="en-US" altLang="en-US" sz="2800" b="1"/>
              <a:t>Hence they are known as </a:t>
            </a:r>
            <a:r>
              <a:rPr lang="en-US" altLang="en-US" sz="2800" b="1">
                <a:solidFill>
                  <a:srgbClr val="FF9900"/>
                </a:solidFill>
              </a:rPr>
              <a:t>Giant chromosomes</a:t>
            </a:r>
            <a:r>
              <a:rPr lang="en-US" altLang="en-US" sz="2400" b="1"/>
              <a:t>. </a:t>
            </a:r>
          </a:p>
        </p:txBody>
      </p:sp>
      <p:sp>
        <p:nvSpPr>
          <p:cNvPr id="150532" name="Text Box 4">
            <a:extLst>
              <a:ext uri="{FF2B5EF4-FFF2-40B4-BE49-F238E27FC236}">
                <a16:creationId xmlns:a16="http://schemas.microsoft.com/office/drawing/2014/main" id="{BBC6662F-20E0-42C7-4992-C24769EFD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0"/>
            <a:ext cx="57150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4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Giant chromosomes</a:t>
            </a:r>
          </a:p>
          <a:p>
            <a:pPr>
              <a:spcBef>
                <a:spcPct val="50000"/>
              </a:spcBef>
            </a:pPr>
            <a:endParaRPr lang="en-US" altLang="en-US" sz="4000"/>
          </a:p>
        </p:txBody>
      </p:sp>
      <p:pic>
        <p:nvPicPr>
          <p:cNvPr id="150534" name="Picture 6">
            <a:extLst>
              <a:ext uri="{FF2B5EF4-FFF2-40B4-BE49-F238E27FC236}">
                <a16:creationId xmlns:a16="http://schemas.microsoft.com/office/drawing/2014/main" id="{0F97A183-CFD0-DC39-304F-CA021ED74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63" y="914400"/>
            <a:ext cx="412273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>
            <a:extLst>
              <a:ext uri="{FF2B5EF4-FFF2-40B4-BE49-F238E27FC236}">
                <a16:creationId xmlns:a16="http://schemas.microsoft.com/office/drawing/2014/main" id="{B4784CAA-FBBB-6A69-E841-5F3F7770F3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229600" cy="5867400"/>
          </a:xfrm>
        </p:spPr>
        <p:txBody>
          <a:bodyPr/>
          <a:lstStyle/>
          <a:p>
            <a:r>
              <a:rPr lang="en-US" altLang="en-US"/>
              <a:t>They are first discovered by </a:t>
            </a:r>
            <a:r>
              <a:rPr lang="en-US" altLang="en-US">
                <a:solidFill>
                  <a:srgbClr val="FF9900"/>
                </a:solidFill>
              </a:rPr>
              <a:t>Balbiani</a:t>
            </a:r>
            <a:r>
              <a:rPr lang="en-US" altLang="en-US"/>
              <a:t> in </a:t>
            </a:r>
            <a:r>
              <a:rPr lang="en-US" altLang="en-US">
                <a:solidFill>
                  <a:srgbClr val="FF9900"/>
                </a:solidFill>
              </a:rPr>
              <a:t>1881</a:t>
            </a:r>
            <a:r>
              <a:rPr lang="en-US" altLang="en-US"/>
              <a:t> in dipteran salivary glands and thus also known as </a:t>
            </a:r>
            <a:r>
              <a:rPr lang="en-US" altLang="en-US">
                <a:solidFill>
                  <a:srgbClr val="FF9900"/>
                </a:solidFill>
              </a:rPr>
              <a:t>salivary gland chromosomes</a:t>
            </a:r>
            <a:r>
              <a:rPr lang="en-US" altLang="en-US"/>
              <a:t>. </a:t>
            </a:r>
          </a:p>
          <a:p>
            <a:endParaRPr lang="en-US" altLang="en-US"/>
          </a:p>
          <a:p>
            <a:r>
              <a:rPr lang="en-US" altLang="en-US"/>
              <a:t>But their significance was realized only after the extensive studies by </a:t>
            </a:r>
            <a:r>
              <a:rPr lang="en-US" altLang="en-US" b="1">
                <a:solidFill>
                  <a:srgbClr val="FF9900"/>
                </a:solidFill>
              </a:rPr>
              <a:t>Painter </a:t>
            </a:r>
            <a:r>
              <a:rPr lang="en-US" altLang="en-US"/>
              <a:t>during 1930’s.  </a:t>
            </a:r>
          </a:p>
          <a:p>
            <a:endParaRPr lang="en-US" altLang="en-US"/>
          </a:p>
          <a:p>
            <a:r>
              <a:rPr lang="en-US" altLang="en-US"/>
              <a:t>Giant chromosomes have also been discovered in suspensors of young embryos of many plants, but these do not show the bands so typical of salivary gland chromosomes. 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>
            <a:extLst>
              <a:ext uri="{FF2B5EF4-FFF2-40B4-BE49-F238E27FC236}">
                <a16:creationId xmlns:a16="http://schemas.microsoft.com/office/drawing/2014/main" id="{E188A824-09E2-873D-587C-6061F545F9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7848600" cy="6019800"/>
          </a:xfrm>
        </p:spPr>
        <p:txBody>
          <a:bodyPr/>
          <a:lstStyle/>
          <a:p>
            <a:pPr defTabSz="1085850"/>
            <a:r>
              <a:rPr lang="en-US" altLang="en-US"/>
              <a:t>He described the morphology in detail and discovered the relation between salivary gland chromosomes and germ cell chromosomes.</a:t>
            </a:r>
          </a:p>
          <a:p>
            <a:pPr defTabSz="1085850"/>
            <a:endParaRPr lang="en-US" altLang="en-US"/>
          </a:p>
          <a:p>
            <a:pPr defTabSz="1085850"/>
            <a:r>
              <a:rPr lang="en-US" altLang="en-US"/>
              <a:t>Slides of Drosophila giant chromosomes are prepared by squashing in </a:t>
            </a:r>
            <a:r>
              <a:rPr lang="en-US" altLang="en-US">
                <a:solidFill>
                  <a:srgbClr val="FF9900"/>
                </a:solidFill>
              </a:rPr>
              <a:t>acetocarmine </a:t>
            </a:r>
            <a:r>
              <a:rPr lang="en-US" altLang="en-US"/>
              <a:t>the salivary glands dissected out from the larvae.</a:t>
            </a:r>
          </a:p>
          <a:p>
            <a:pPr defTabSz="1085850"/>
            <a:endParaRPr lang="en-US" altLang="en-US"/>
          </a:p>
          <a:p>
            <a:pPr defTabSz="1085850"/>
            <a:r>
              <a:rPr lang="en-US" altLang="en-US"/>
              <a:t>The total length of </a:t>
            </a:r>
            <a:r>
              <a:rPr lang="en-US" altLang="en-US" i="1"/>
              <a:t>D.melanogater</a:t>
            </a:r>
            <a:r>
              <a:rPr lang="en-US" altLang="en-US"/>
              <a:t> giant chromosomes is about </a:t>
            </a:r>
            <a:r>
              <a:rPr lang="en-US" altLang="en-US">
                <a:solidFill>
                  <a:srgbClr val="FF9900"/>
                </a:solidFill>
              </a:rPr>
              <a:t>2,000µ</a:t>
            </a:r>
            <a:r>
              <a:rPr lang="en-US" altLang="en-US"/>
              <a:t>. 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3">
            <a:extLst>
              <a:ext uri="{FF2B5EF4-FFF2-40B4-BE49-F238E27FC236}">
                <a16:creationId xmlns:a16="http://schemas.microsoft.com/office/drawing/2014/main" id="{2912255A-F165-7B69-B6D7-A94634C252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5791200" cy="5668963"/>
          </a:xfrm>
        </p:spPr>
        <p:txBody>
          <a:bodyPr/>
          <a:lstStyle/>
          <a:p>
            <a:r>
              <a:rPr lang="en-US" altLang="en-US" sz="2800"/>
              <a:t>Giant chromosomes are made up of several dark staining regions called “</a:t>
            </a:r>
            <a:r>
              <a:rPr lang="en-US" altLang="en-US" sz="2800" b="1">
                <a:solidFill>
                  <a:srgbClr val="FF9900"/>
                </a:solidFill>
              </a:rPr>
              <a:t>bands</a:t>
            </a:r>
            <a:r>
              <a:rPr lang="en-US" altLang="en-US" sz="2800"/>
              <a:t>”. </a:t>
            </a:r>
          </a:p>
          <a:p>
            <a:r>
              <a:rPr lang="en-US" altLang="en-US" sz="2800"/>
              <a:t>It can be separated by relatively light or non-staining “</a:t>
            </a:r>
            <a:r>
              <a:rPr lang="en-US" altLang="en-US" sz="2800" b="1">
                <a:solidFill>
                  <a:srgbClr val="FF9900"/>
                </a:solidFill>
              </a:rPr>
              <a:t>interband</a:t>
            </a:r>
            <a:r>
              <a:rPr lang="en-US" altLang="en-US" sz="2800"/>
              <a:t>” regions. </a:t>
            </a:r>
          </a:p>
          <a:p>
            <a:r>
              <a:rPr lang="en-US" altLang="en-US" sz="2800"/>
              <a:t>The bands in Drosophila giant chromosome are visible even without staining, but after staining they become very sharp and clear. </a:t>
            </a:r>
          </a:p>
          <a:p>
            <a:r>
              <a:rPr lang="en-US" altLang="en-US" sz="2800"/>
              <a:t>In Drosophila about </a:t>
            </a:r>
            <a:r>
              <a:rPr lang="en-US" altLang="en-US" sz="2800">
                <a:solidFill>
                  <a:srgbClr val="FF9900"/>
                </a:solidFill>
              </a:rPr>
              <a:t>5000 bands</a:t>
            </a:r>
            <a:r>
              <a:rPr lang="en-US" altLang="en-US" sz="2800"/>
              <a:t> can be recognized.</a:t>
            </a:r>
          </a:p>
          <a:p>
            <a:endParaRPr lang="en-US" altLang="en-US" sz="2800"/>
          </a:p>
        </p:txBody>
      </p:sp>
      <p:pic>
        <p:nvPicPr>
          <p:cNvPr id="158724" name="Picture 4">
            <a:extLst>
              <a:ext uri="{FF2B5EF4-FFF2-40B4-BE49-F238E27FC236}">
                <a16:creationId xmlns:a16="http://schemas.microsoft.com/office/drawing/2014/main" id="{3F16B8EA-EDCF-6F4B-CCB7-900A01328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66800"/>
            <a:ext cx="3505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Rectangle 3">
            <a:extLst>
              <a:ext uri="{FF2B5EF4-FFF2-40B4-BE49-F238E27FC236}">
                <a16:creationId xmlns:a16="http://schemas.microsoft.com/office/drawing/2014/main" id="{83969EF0-AFA3-B4B8-B45C-505A0BEBB8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5029200" cy="6400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600"/>
              <a:t>Some of these bands are as thick as </a:t>
            </a:r>
            <a:r>
              <a:rPr lang="en-US" altLang="en-US" sz="2600">
                <a:solidFill>
                  <a:srgbClr val="FF9900"/>
                </a:solidFill>
              </a:rPr>
              <a:t>0.5µ</a:t>
            </a:r>
            <a:r>
              <a:rPr lang="en-US" altLang="en-US" sz="2600"/>
              <a:t>, while some may be only </a:t>
            </a:r>
            <a:r>
              <a:rPr lang="en-US" altLang="en-US" sz="2600">
                <a:solidFill>
                  <a:srgbClr val="FF9900"/>
                </a:solidFill>
              </a:rPr>
              <a:t>0.05µ </a:t>
            </a:r>
            <a:r>
              <a:rPr lang="en-US" altLang="en-US" sz="2600"/>
              <a:t>thick.</a:t>
            </a:r>
            <a:r>
              <a:rPr lang="en-US" altLang="en-US" sz="2400"/>
              <a:t> </a:t>
            </a:r>
          </a:p>
          <a:p>
            <a:pPr>
              <a:lnSpc>
                <a:spcPct val="80000"/>
              </a:lnSpc>
            </a:pPr>
            <a:endParaRPr lang="en-US" altLang="en-US" sz="2400"/>
          </a:p>
          <a:p>
            <a:pPr>
              <a:lnSpc>
                <a:spcPct val="80000"/>
              </a:lnSpc>
            </a:pPr>
            <a:r>
              <a:rPr lang="en-US" altLang="en-US" sz="2600"/>
              <a:t>About </a:t>
            </a:r>
            <a:r>
              <a:rPr lang="en-US" altLang="en-US" sz="2600">
                <a:solidFill>
                  <a:srgbClr val="FF9900"/>
                </a:solidFill>
              </a:rPr>
              <a:t>25,000</a:t>
            </a:r>
            <a:r>
              <a:rPr lang="en-US" altLang="en-US" sz="2600"/>
              <a:t> base-pairs are now estimated for each band</a:t>
            </a:r>
            <a:r>
              <a:rPr lang="en-US" altLang="en-US" sz="2400"/>
              <a:t>. </a:t>
            </a:r>
          </a:p>
          <a:p>
            <a:pPr>
              <a:lnSpc>
                <a:spcPct val="80000"/>
              </a:lnSpc>
            </a:pPr>
            <a:endParaRPr lang="en-US" altLang="en-US" sz="2400"/>
          </a:p>
          <a:p>
            <a:pPr>
              <a:lnSpc>
                <a:spcPct val="80000"/>
              </a:lnSpc>
            </a:pPr>
            <a:r>
              <a:rPr lang="en-US" altLang="en-US" sz="2600"/>
              <a:t>All the available evidence clearly shows that each </a:t>
            </a:r>
            <a:r>
              <a:rPr lang="en-US" altLang="en-US" sz="2600">
                <a:solidFill>
                  <a:srgbClr val="FF9900"/>
                </a:solidFill>
              </a:rPr>
              <a:t>giant chromosome is composed of numerous strands</a:t>
            </a:r>
            <a:r>
              <a:rPr lang="en-US" altLang="en-US" sz="2600"/>
              <a:t>, each strand representing</a:t>
            </a:r>
            <a:r>
              <a:rPr lang="en-US" altLang="en-US" sz="2400"/>
              <a:t> </a:t>
            </a:r>
            <a:r>
              <a:rPr lang="en-US" altLang="en-US" sz="2600"/>
              <a:t>one chromatid</a:t>
            </a:r>
            <a:r>
              <a:rPr lang="en-US" altLang="en-US" sz="2400"/>
              <a:t>. </a:t>
            </a:r>
          </a:p>
          <a:p>
            <a:pPr>
              <a:lnSpc>
                <a:spcPct val="80000"/>
              </a:lnSpc>
            </a:pPr>
            <a:endParaRPr lang="en-US" altLang="en-US" sz="2400"/>
          </a:p>
          <a:p>
            <a:pPr>
              <a:lnSpc>
                <a:spcPct val="80000"/>
              </a:lnSpc>
            </a:pPr>
            <a:r>
              <a:rPr lang="en-US" altLang="en-US" sz="2600"/>
              <a:t>Therefore, these chromosomes are also known as “</a:t>
            </a:r>
            <a:r>
              <a:rPr lang="en-US" altLang="en-US" sz="2600" b="1">
                <a:solidFill>
                  <a:srgbClr val="FF9900"/>
                </a:solidFill>
              </a:rPr>
              <a:t>Polytene chromosome</a:t>
            </a:r>
            <a:r>
              <a:rPr lang="en-US" altLang="en-US" sz="2600"/>
              <a:t>”, and the condition is referred to as “</a:t>
            </a:r>
            <a:r>
              <a:rPr lang="en-US" altLang="en-US" sz="2600" b="1">
                <a:solidFill>
                  <a:srgbClr val="FF9900"/>
                </a:solidFill>
              </a:rPr>
              <a:t>Polytene</a:t>
            </a:r>
            <a:r>
              <a:rPr lang="en-US" altLang="en-US" sz="2600"/>
              <a:t>”</a:t>
            </a:r>
          </a:p>
        </p:txBody>
      </p:sp>
      <p:pic>
        <p:nvPicPr>
          <p:cNvPr id="154628" name="Picture 4">
            <a:extLst>
              <a:ext uri="{FF2B5EF4-FFF2-40B4-BE49-F238E27FC236}">
                <a16:creationId xmlns:a16="http://schemas.microsoft.com/office/drawing/2014/main" id="{9C0A5250-DFD6-DB52-0849-A3362DBFA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1143000"/>
            <a:ext cx="4116387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3129</TotalTime>
  <Words>7834</Words>
  <Application>Microsoft Office PowerPoint</Application>
  <PresentationFormat>On-screen Show (4:3)</PresentationFormat>
  <Paragraphs>705</Paragraphs>
  <Slides>128</Slides>
  <Notes>112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128</vt:i4>
      </vt:variant>
    </vt:vector>
  </HeadingPairs>
  <TitlesOfParts>
    <vt:vector size="136" baseType="lpstr">
      <vt:lpstr>Arial</vt:lpstr>
      <vt:lpstr>Garamond</vt:lpstr>
      <vt:lpstr>Times New Roman</vt:lpstr>
      <vt:lpstr>Wingdings</vt:lpstr>
      <vt:lpstr>Comic Sans MS</vt:lpstr>
      <vt:lpstr>Helvetica</vt:lpstr>
      <vt:lpstr>MS PGothic</vt:lpstr>
      <vt:lpstr>Stream</vt:lpstr>
      <vt:lpstr>Chromosomes</vt:lpstr>
      <vt:lpstr>What Exactly is a chromosome?</vt:lpstr>
      <vt:lpstr>PowerPoint Presentation</vt:lpstr>
      <vt:lpstr>PowerPoint Presentation</vt:lpstr>
      <vt:lpstr>Number of chromosomes</vt:lpstr>
      <vt:lpstr>PowerPoint Presentation</vt:lpstr>
      <vt:lpstr>PowerPoint Presentation</vt:lpstr>
      <vt:lpstr>PowerPoint Presentation</vt:lpstr>
      <vt:lpstr>PowerPoint Presentation</vt:lpstr>
      <vt:lpstr>Chromosome Size</vt:lpstr>
      <vt:lpstr>PowerPoint Presentation</vt:lpstr>
      <vt:lpstr>PowerPoint Presentation</vt:lpstr>
      <vt:lpstr>Can distinguish chromosomes by “painting” – using DNA hybridization + fluorescent probes – during mitosis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Euchromatin and Heterochromatin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Prokaryotic chromosome</vt:lpstr>
      <vt:lpstr>PowerPoint Presentation</vt:lpstr>
      <vt:lpstr>Bacterial Chromosome</vt:lpstr>
      <vt:lpstr>Supercoiling</vt:lpstr>
      <vt:lpstr>Supercoiling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Centromeres and Telomeres </vt:lpstr>
      <vt:lpstr>Centromere </vt:lpstr>
      <vt:lpstr>PowerPoint Presentation</vt:lpstr>
      <vt:lpstr>Kinetochore</vt:lpstr>
      <vt:lpstr>PowerPoint Presentation</vt:lpstr>
      <vt:lpstr>PowerPoint Presentation</vt:lpstr>
      <vt:lpstr>Telomere</vt:lpstr>
      <vt:lpstr>PowerPoint Presentation</vt:lpstr>
      <vt:lpstr>Telomere Repeat Sequences  until recently, little was known about molecular structure of telomeres. However, during the last few years, telomeres have been isolated and characterized from several sp.</vt:lpstr>
      <vt:lpstr>PowerPoint Presentation</vt:lpstr>
      <vt:lpstr>Staining and Banding chromosome </vt:lpstr>
      <vt:lpstr>PowerPoint Presentation</vt:lpstr>
      <vt:lpstr>PowerPoint Presentation</vt:lpstr>
      <vt:lpstr>PowerPoint Presentation</vt:lpstr>
      <vt:lpstr>Chromosomal Aberrations</vt:lpstr>
      <vt:lpstr>Chromosomal Aberrations</vt:lpstr>
      <vt:lpstr>Structural Chromosomal Aberrations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Non-Disjunction</vt:lpstr>
      <vt:lpstr>PowerPoint Presentation</vt:lpstr>
      <vt:lpstr>PowerPoint Presentation</vt:lpstr>
      <vt:lpstr>Variation in chromosome number</vt:lpstr>
      <vt:lpstr>PowerPoint Presentation</vt:lpstr>
      <vt:lpstr>PowerPoint Presentation</vt:lpstr>
      <vt:lpstr>Trisomy in Humans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Lampbrush Chromosome</vt:lpstr>
      <vt:lpstr>PowerPoint Presentation</vt:lpstr>
      <vt:lpstr>PowerPoint Presentation</vt:lpstr>
      <vt:lpstr>PowerPoint Presentation</vt:lpstr>
      <vt:lpstr>PowerPoint Presentation</vt:lpstr>
      <vt:lpstr>Dosage Compensation</vt:lpstr>
      <vt:lpstr>PowerPoint Presentation</vt:lpstr>
      <vt:lpstr>PowerPoint Presentation</vt:lpstr>
      <vt:lpstr>PowerPoint Presentation</vt:lpstr>
      <vt:lpstr>PowerPoint Presentation</vt:lpstr>
      <vt:lpstr>Barr Bodies</vt:lpstr>
      <vt:lpstr>PowerPoint Presentation</vt:lpstr>
      <vt:lpstr>PowerPoint Presentation</vt:lpstr>
      <vt:lpstr>PowerPoint Presentation</vt:lpstr>
      <vt:lpstr>Mechanism of X-chromosome Inactivation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Reading assignment</vt:lpstr>
      <vt:lpstr>PowerPoint Presentation</vt:lpstr>
    </vt:vector>
  </TitlesOfParts>
  <Company>UCD-SOM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Linkage, Gene Mapping, and Multiple Alleles</dc:title>
  <dc:subject>Linkage, Gene Mapping, and Multiple Alleles</dc:subject>
  <dc:creator>Betty Ma</dc:creator>
  <cp:keywords>Linkage, Gene Mapping, and Multiple Alleles</cp:keywords>
  <dc:description>Linkage, Gene Mapping, and Multiple Allelesv</dc:description>
  <cp:lastModifiedBy>Nayan GRIFFITHS</cp:lastModifiedBy>
  <cp:revision>192</cp:revision>
  <dcterms:created xsi:type="dcterms:W3CDTF">2006-01-24T02:50:16Z</dcterms:created>
  <dcterms:modified xsi:type="dcterms:W3CDTF">2023-03-14T11:07:59Z</dcterms:modified>
  <cp:category>Linkage, Gene Mapping, and Multiple Alleles</cp:category>
</cp:coreProperties>
</file>