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583680" y="-914400"/>
            <a:ext cx="3200400" cy="32004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-914400" y="3474720"/>
            <a:ext cx="2743200" cy="27432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77724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0AABAF"/>
                </a:solidFill>
                <a:latin typeface="Calibri"/>
              </a:rPr>
              <a:t>ECOLOGY — GCSE BIOLOGY &amp; GEOGRAPHY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2344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  <a:latin typeface="Georgia"/>
              </a:rPr>
              <a:t>Biodiversity &amp;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40280"/>
            <a:ext cx="822960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0AABAF"/>
                </a:solidFill>
                <a:latin typeface="Georgia"/>
              </a:rPr>
              <a:t>Habitat Loss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246120"/>
            <a:ext cx="6858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C8E8ED"/>
                </a:solidFill>
                <a:latin typeface="Calibri"/>
              </a:rPr>
              <a:t>Why species matter — and what threatens them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4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0AABAF"/>
                </a:solidFill>
                <a:latin typeface="Calibri"/>
              </a:rPr>
              <a:t>worldofteaching.com  ·  Free to use and adapt  ·  KS3, GCSE Biology &amp; Geography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3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315200" y="3200400"/>
            <a:ext cx="2743200" cy="27432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2286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77824"/>
            <a:ext cx="640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0AABAF"/>
                </a:solidFill>
                <a:latin typeface="Calibri"/>
              </a:rPr>
              <a:t>What we covered today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463040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63040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" y="1389888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Biodiversity = genetic, species and ecosystem variety — all three levels matter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2029968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029968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1956816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The main causes of habitat loss: deforestation, urbanisation, agriculture, climate change and overfishing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596896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596896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2523744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The current extinction rate is ~1,000× the natural background rate — we are in a mass extinction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163824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163824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3090672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Coral reefs, tropical rainforests and wetlands face the most severe and immediate threats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730752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3730752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" y="3657600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In-situ conservation (reserves, rewilding) tackles root causes; ex-situ (zoos, seed banks) provides a safety net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4297680"/>
            <a:ext cx="292608" cy="292608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4297680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65A82"/>
                </a:solidFill>
                <a:latin typeface="Calibri"/>
              </a:rPr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" y="4224528"/>
            <a:ext cx="7132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8E8F8"/>
                </a:solidFill>
                <a:latin typeface="Calibri"/>
              </a:rPr>
              <a:t>International cooperation — CITES, national parks, seed vaults — is essential for effective protection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4736592"/>
            <a:ext cx="9144000" cy="406908"/>
          </a:xfrm>
          <a:prstGeom prst="rect">
            <a:avLst/>
          </a:prstGeom>
          <a:solidFill>
            <a:srgbClr val="02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4736592"/>
            <a:ext cx="8229600" cy="406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0AABAF"/>
                </a:solidFill>
                <a:latin typeface="Calibri"/>
              </a:rPr>
              <a:t>worldofteaching.com  ·  Free PowerPoint Presentations for Teachers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65A82"/>
                </a:solidFill>
                <a:latin typeface="Georgia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77824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4A6878"/>
                </a:solidFill>
                <a:latin typeface="Calibri"/>
              </a:rPr>
              <a:t>By the end of this lesson you should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35024"/>
            <a:ext cx="438912" cy="43891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35024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896112" y="1380744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87552" y="1380744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0A2030"/>
                </a:solidFill>
                <a:latin typeface="Calibri"/>
              </a:rPr>
              <a:t>Define biodiversity and explain why it matters for ecosystem stability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993391"/>
            <a:ext cx="438912" cy="43891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993391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" y="2039111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87552" y="2039111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0A2030"/>
                </a:solidFill>
                <a:latin typeface="Calibri"/>
              </a:rPr>
              <a:t>Describe the main causes of habitat loss and their global distribution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651760"/>
            <a:ext cx="438912" cy="43891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651760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6112" y="2697479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87552" y="2697479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0A2030"/>
                </a:solidFill>
                <a:latin typeface="Calibri"/>
              </a:rPr>
              <a:t>Explain how habitat loss leads to species extinction — with examples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310128"/>
            <a:ext cx="438912" cy="43891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3310128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6112" y="3355848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87552" y="3355848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0A2030"/>
                </a:solidFill>
                <a:latin typeface="Calibri"/>
              </a:rPr>
              <a:t>Evaluate human activities that threaten and protect biodiversity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968496"/>
            <a:ext cx="438912" cy="43891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968496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6112" y="4014215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7552" y="4014215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0A2030"/>
                </a:solidFill>
                <a:latin typeface="Calibri"/>
              </a:rPr>
              <a:t>Interpret data on species decline and extinction rates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65A82"/>
                </a:solidFill>
                <a:latin typeface="Georgia"/>
              </a:rPr>
              <a:t>What is Biodiversity?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914400"/>
            <a:ext cx="8366760" cy="713232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914400"/>
            <a:ext cx="809244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FFFFFF"/>
                </a:solidFill>
                <a:latin typeface="Calibri"/>
              </a:rPr>
              <a:t>Definition:  The variety of all living organisms in an area — including genetic diversity within species, the number of different species, and the variety of ecosystems.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792224"/>
            <a:ext cx="4114800" cy="841248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84708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🧬 Genetic diversity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139696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4A6878"/>
                </a:solidFill>
                <a:latin typeface="Calibri"/>
              </a:rPr>
              <a:t>Variation in genes within a single species — e.g. different coat colours in a population of foxes.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761488"/>
            <a:ext cx="4114800" cy="841248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816352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🐾 Species diversity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108960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4A6878"/>
                </a:solidFill>
                <a:latin typeface="Calibri"/>
              </a:rPr>
              <a:t>The number and variety of different species in an area — the most commonly measured type.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730752"/>
            <a:ext cx="4114800" cy="841248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3785615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🌍 Ecosystem diversity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4078224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4A6878"/>
                </a:solidFill>
                <a:latin typeface="Calibri"/>
              </a:rPr>
              <a:t>The range of different habitats and communities — e.g. rainforest, coral reef, moorland.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1737360"/>
            <a:ext cx="4023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65A82"/>
                </a:solidFill>
                <a:latin typeface="Calibri"/>
              </a:rPr>
              <a:t>Why it matters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0" y="2176272"/>
            <a:ext cx="3977639" cy="54864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46320" y="2212848"/>
            <a:ext cx="1645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8.7m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304288"/>
            <a:ext cx="2148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estimated species on Earth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54880" y="2852928"/>
            <a:ext cx="3977639" cy="54864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46320" y="2889504"/>
            <a:ext cx="1645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~1m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980944"/>
            <a:ext cx="2148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currently threatened with extinction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0" y="3529584"/>
            <a:ext cx="3977639" cy="54864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846320" y="3566160"/>
            <a:ext cx="1645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68%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3657600"/>
            <a:ext cx="2148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avg wildlife population decline since 1970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0" y="4206240"/>
            <a:ext cx="3977639" cy="54864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46320" y="4242816"/>
            <a:ext cx="16459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Georgia"/>
              </a:rPr>
              <a:t>50%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334255"/>
            <a:ext cx="2148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of species depend on one other species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4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Causes of Habitat Loss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0AABAF"/>
                </a:solidFill>
                <a:latin typeface="Calibri"/>
              </a:rPr>
              <a:t>Human activities are the primary driver of biodiversity loss worldwide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53312"/>
            <a:ext cx="502920" cy="502920"/>
          </a:xfrm>
          <a:prstGeom prst="rect">
            <a:avLst/>
          </a:prstGeom>
          <a:solidFill>
            <a:srgbClr val="E07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35331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🌳</a:t>
            </a:r>
          </a:p>
        </p:txBody>
      </p:sp>
      <p:sp>
        <p:nvSpPr>
          <p:cNvPr id="7" name="Rectangle 6"/>
          <p:cNvSpPr/>
          <p:nvPr/>
        </p:nvSpPr>
        <p:spPr>
          <a:xfrm>
            <a:off x="1051560" y="1353312"/>
            <a:ext cx="7635240" cy="502920"/>
          </a:xfrm>
          <a:prstGeom prst="rect">
            <a:avLst/>
          </a:prstGeom>
          <a:solidFill>
            <a:srgbClr val="0A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43000" y="138988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Deforestation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3240" y="1389888"/>
            <a:ext cx="553212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Forests cleared for agriculture (especially beef and soy), timber and urban development. The Amazon has lost 17% of its original cover. Destroys habitats for thousands of species.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066543"/>
            <a:ext cx="502920" cy="502920"/>
          </a:xfrm>
          <a:prstGeom prst="rect">
            <a:avLst/>
          </a:prstGeom>
          <a:solidFill>
            <a:srgbClr val="4260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066543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🏙️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51560" y="2066543"/>
            <a:ext cx="7635240" cy="502920"/>
          </a:xfrm>
          <a:prstGeom prst="rect">
            <a:avLst/>
          </a:prstGeom>
          <a:solidFill>
            <a:srgbClr val="0A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43000" y="210312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Urbanisation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240" y="2103120"/>
            <a:ext cx="553212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Towns, roads and infrastructure fragment habitats — isolating populations so they cannot interbreed, find food or escape threats. 3% of Earth's land is now urban; the surrounding fragmentation affects far more.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2779776"/>
            <a:ext cx="502920" cy="502920"/>
          </a:xfrm>
          <a:prstGeom prst="rect">
            <a:avLst/>
          </a:prstGeom>
          <a:solidFill>
            <a:srgbClr val="2A68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779776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🌾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2779776"/>
            <a:ext cx="7635240" cy="502920"/>
          </a:xfrm>
          <a:prstGeom prst="rect">
            <a:avLst/>
          </a:prstGeom>
          <a:solidFill>
            <a:srgbClr val="0A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43000" y="281635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Agricultural expansion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63240" y="2816352"/>
            <a:ext cx="553212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Grasslands, wetlands and scrubland converted to monoculture crops. Pesticides kill insect populations; fertiliser runoff creates algal blooms that suffocate aquatic ecosystems.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493008"/>
            <a:ext cx="502920" cy="502920"/>
          </a:xfrm>
          <a:prstGeom prst="rect">
            <a:avLst/>
          </a:prstGeom>
          <a:solidFill>
            <a:srgbClr val="C83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3493008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🌡️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51560" y="3493008"/>
            <a:ext cx="7635240" cy="502920"/>
          </a:xfrm>
          <a:prstGeom prst="rect">
            <a:avLst/>
          </a:prstGeom>
          <a:solidFill>
            <a:srgbClr val="0A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43000" y="3529584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Climate change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63240" y="3529584"/>
            <a:ext cx="553212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Rising temperatures shift species ranges, alter seasons and destroy coral reefs through bleaching. Species cannot always adapt or migrate fast enough. Directly linked to all other pressures.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206240"/>
            <a:ext cx="502920" cy="502920"/>
          </a:xfrm>
          <a:prstGeom prst="rect">
            <a:avLst/>
          </a:prstGeom>
          <a:solidFill>
            <a:srgbClr val="1A58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4206240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🐟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51560" y="4206240"/>
            <a:ext cx="7635240" cy="502920"/>
          </a:xfrm>
          <a:prstGeom prst="rect">
            <a:avLst/>
          </a:prstGeom>
          <a:solidFill>
            <a:srgbClr val="0A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143000" y="4242816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Overfishing &amp; hunting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63240" y="4242816"/>
            <a:ext cx="553212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Removal of key species disrupts food webs and population balance. By-catch — unintended capture of non-target species — kills millions of marine animals annually.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65A82"/>
                </a:solidFill>
                <a:latin typeface="Georgia"/>
              </a:rPr>
              <a:t>Extinction: The Scale of the Crisis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4A6878"/>
                </a:solidFill>
                <a:latin typeface="Calibri"/>
              </a:rPr>
              <a:t>The current extinction rate is estimated at 1,000× the natural background rate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98448"/>
            <a:ext cx="2011680" cy="987552"/>
          </a:xfrm>
          <a:prstGeom prst="rect">
            <a:avLst/>
          </a:prstGeom>
          <a:solidFill>
            <a:srgbClr val="C83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8988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1,000×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the natural extinction rate today</a:t>
            </a:r>
          </a:p>
        </p:txBody>
      </p:sp>
      <p:sp>
        <p:nvSpPr>
          <p:cNvPr id="9" name="Rectangle 8"/>
          <p:cNvSpPr/>
          <p:nvPr/>
        </p:nvSpPr>
        <p:spPr>
          <a:xfrm>
            <a:off x="2542032" y="1298448"/>
            <a:ext cx="2011680" cy="987552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42032" y="138988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41%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3472" y="190195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of amphibian species threatened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18304" y="1298448"/>
            <a:ext cx="2011680" cy="98755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18304" y="138988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36%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9744" y="190195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of shark &amp; ray species threatened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94576" y="1298448"/>
            <a:ext cx="2011680" cy="987552"/>
          </a:xfrm>
          <a:prstGeom prst="rect">
            <a:avLst/>
          </a:prstGeom>
          <a:solidFill>
            <a:srgbClr val="0AAB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94576" y="138988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Georgia"/>
              </a:rPr>
              <a:t>26%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86016" y="190195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FFFFFF"/>
                </a:solidFill>
                <a:latin typeface="Calibri"/>
              </a:rPr>
              <a:t>of mammal species threatened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2450592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Case Studies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2450592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65A82"/>
                </a:solidFill>
                <a:latin typeface="Calibri"/>
              </a:rPr>
              <a:t>Conservation successes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852928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2889504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🦏 Northern White Rhino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3127248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Functionally extinct — only 2 females remain. Poaching + habitat loss.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3529584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2920" y="356616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🐸 Golden Toad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3803904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Last seen 1989. Extinct due to climate-driven fungal disease.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4206240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4242816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🦅 California Condor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4480559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Down to 27 birds in 1987. Conservation brought it back to 500+.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63440" y="2852928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800600" y="2889504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🐼 Giant Panda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3127248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Protected areas and breeding programmes have stabilised populations at ~1,800.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63440" y="3529584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00600" y="3566160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🐋 Blue Whale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00600" y="3803904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Hunted to near-extinction. International whaling ban allowed slow recovery.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63440" y="4206240"/>
            <a:ext cx="4114800" cy="62179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800600" y="4242816"/>
            <a:ext cx="38404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65A82"/>
                </a:solidFill>
                <a:latin typeface="Calibri"/>
              </a:rPr>
              <a:t>🌿 Lord Howe Stick Insect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00600" y="4480559"/>
            <a:ext cx="38404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4A6878"/>
                </a:solidFill>
                <a:latin typeface="Calibri"/>
              </a:rPr>
              <a:t>Thought extinct 1930. Rediscovered 2001 on a remote volcanic stack.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65A82"/>
                </a:solidFill>
                <a:latin typeface="Georgia"/>
              </a:rPr>
              <a:t>Habitats Under Threat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4A6878"/>
                </a:solidFill>
                <a:latin typeface="Calibri"/>
              </a:rPr>
              <a:t>Each habitat type faces its own combination of pressures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98448"/>
            <a:ext cx="2697480" cy="4572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98448"/>
            <a:ext cx="2514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🌊  Coral Reefs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1755648"/>
            <a:ext cx="2697480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60" y="1755648"/>
            <a:ext cx="109728" cy="315468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1810512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Ocean warming → bleaching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2395728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Ocean acidification (↑CO₂)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98094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Pollution &amp; runoff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" y="3566160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Destructive fishing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" y="4151376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07020"/>
                </a:solidFill>
                <a:latin typeface="Calibri"/>
              </a:rPr>
              <a:t>⚠  50% of reefs lost since 1950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0400" y="1298448"/>
            <a:ext cx="2697480" cy="4572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91840" y="1298448"/>
            <a:ext cx="2514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🌳  Tropical Rainforest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0" y="1755648"/>
            <a:ext cx="2697480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200400" y="1755648"/>
            <a:ext cx="109728" cy="31546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401568" y="1810512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Logging for timber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01568" y="2395728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Cleared for cattle &amp; crops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01568" y="298094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Road building → fragmentation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568" y="3566160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Mining &amp; oil extraction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01568" y="4151376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07020"/>
                </a:solidFill>
                <a:latin typeface="Calibri"/>
              </a:rPr>
              <a:t>⚠  1.5 acres lost per second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35040" y="1298448"/>
            <a:ext cx="2697480" cy="457200"/>
          </a:xfrm>
          <a:prstGeom prst="rect">
            <a:avLst/>
          </a:prstGeom>
          <a:solidFill>
            <a:srgbClr val="2A68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126480" y="1298448"/>
            <a:ext cx="2514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FFFFFF"/>
                </a:solidFill>
                <a:latin typeface="Calibri"/>
              </a:rPr>
              <a:t>🌿  Wetlands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35040" y="1755648"/>
            <a:ext cx="2697480" cy="3154680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035040" y="1755648"/>
            <a:ext cx="109728" cy="3154680"/>
          </a:xfrm>
          <a:prstGeom prst="rect">
            <a:avLst/>
          </a:prstGeom>
          <a:solidFill>
            <a:srgbClr val="2A68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36208" y="1810512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Drained for agriculture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36208" y="2395728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Urban development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6208" y="2980944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Water extraction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36208" y="3566160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0A2030"/>
                </a:solidFill>
                <a:latin typeface="Calibri"/>
              </a:rPr>
              <a:t>▸  Pollution from runoff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36208" y="4151376"/>
            <a:ext cx="237744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07020"/>
                </a:solidFill>
                <a:latin typeface="Calibri"/>
              </a:rPr>
              <a:t>⚠  35% of wetlands lost since 1970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51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Georgia"/>
              </a:rPr>
              <a:t>How Do We Protect Biodiversity?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0AABAF"/>
                </a:solidFill>
                <a:latin typeface="Calibri"/>
              </a:rPr>
              <a:t>Conservation strategies — in-situ and ex-situ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61872"/>
            <a:ext cx="4069080" cy="384048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261872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IN-SITU  — conservation in the wild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55648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66928" y="1801368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🌍  National Parks &amp; Reserves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2066543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Protected areas where human activity is restricted — covering ~15% of Earth's land.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23744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2569463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🌿  Habitat Restoration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6928" y="2834639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Replanting forests, rewetting drained peatlands, restoring hedgerows and wildflower meadows.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291839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66928" y="3337559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⚖️  Wildlife Legislation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928" y="3602735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CITES bans trade in endangered species. The UK Wildlife &amp; Countryside Act protects named species.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059935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4105655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🐝  Rewilding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4370831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Reintroducing apex predators and keystone species to restore natural ecosystem balance.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17720" y="1261872"/>
            <a:ext cx="4069080" cy="384048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1261872"/>
            <a:ext cx="3886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EX-SITU  — conservation away from wild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17720" y="1755648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27448" y="1801368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🏛️  Zoos &amp; Aquaria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27448" y="2066543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Captive breeding of endangered species — condors, Arabian oryx, Amur tigers successfully bred.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17720" y="2523744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27448" y="2569463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🌱  Seed Banks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27448" y="2834639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The Svalbard Global Seed Vault stores 1.3m+ seed varieties — a genetic insurance policy.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617720" y="3291839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27448" y="3337559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🧬  Genetic Preservation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27448" y="3602735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Frozen zoos store DNA and gametes of endangered species for future restoration.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17720" y="4059935"/>
            <a:ext cx="4069080" cy="676656"/>
          </a:xfrm>
          <a:prstGeom prst="rect">
            <a:avLst/>
          </a:prstGeom>
          <a:solidFill>
            <a:srgbClr val="0A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27448" y="4105655"/>
            <a:ext cx="3840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0AABAF"/>
                </a:solidFill>
                <a:latin typeface="Calibri"/>
              </a:rPr>
              <a:t>🔬  Botanic Gardens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27448" y="4370831"/>
            <a:ext cx="3822191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8E8ED"/>
                </a:solidFill>
                <a:latin typeface="Calibri"/>
              </a:rPr>
              <a:t>Collections of rare and threatened plant species — Kew holds 40,000 living plant species.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0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65A82"/>
                </a:solidFill>
                <a:latin typeface="Georgia"/>
              </a:rPr>
              <a:t>Key Vocabulary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932688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Biodiversity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The variety of all living organisms in an area — genes, species and ecosystems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81728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681728" y="932688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64608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Habitat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4608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The natural environment where an organism lives, providing food, shelter and mates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60" y="1737360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Habitat loss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The destruction or degradation of a natural habitat so species can no longer survive there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81728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681728" y="1737360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64608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Extinction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4608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The permanent disappearance of every individual of a species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65760" y="2542032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Endangered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A species at very high risk of extinction in the wild in the near future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81728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681728" y="2542032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64608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Deforestation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64608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The permanent removal of trees and forest cover, usually for agriculture or development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" y="3346704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In-situ conservation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Protecting species in their natural habitat — e.g. national parks, nature reserves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81728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681728" y="3346704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864608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Ex-situ conservation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4608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Protecting species away from their natural habitat — e.g. zoos, seed banks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65760" y="4151376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Rewilding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8640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Restoring ecosystems by reintroducing lost species and reducing human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681728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B8D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681728" y="4151376"/>
            <a:ext cx="109728" cy="713232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864608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065A82"/>
                </a:solidFill>
                <a:latin typeface="Calibri"/>
              </a:rPr>
              <a:t>Keystone species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64608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6878"/>
                </a:solidFill>
                <a:latin typeface="Calibri"/>
              </a:rPr>
              <a:t>A species whose presence is vital to maintaining the ecosystem structure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Georgia"/>
              </a:rPr>
              <a:t>Discussion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50392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0AABAF"/>
                </a:solidFill>
                <a:latin typeface="Calibri"/>
              </a:rPr>
              <a:t>Think · Pair · Share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25880"/>
            <a:ext cx="8229600" cy="749808"/>
          </a:xfrm>
          <a:prstGeom prst="rect">
            <a:avLst/>
          </a:prstGeom>
          <a:solidFill>
            <a:srgbClr val="03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128" y="1399032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A developer wants to build a housing estate on a local woodland. What arguments would you make for and against the development?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21991"/>
            <a:ext cx="8229600" cy="749808"/>
          </a:xfrm>
          <a:prstGeom prst="rect">
            <a:avLst/>
          </a:prstGeom>
          <a:solidFill>
            <a:srgbClr val="03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4128" y="2295144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Why does it matter if a species goes extinct if there are millions of others? Justify your answer using evidence.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118104"/>
            <a:ext cx="8229600" cy="749808"/>
          </a:xfrm>
          <a:prstGeom prst="rect">
            <a:avLst/>
          </a:prstGeom>
          <a:solidFill>
            <a:srgbClr val="03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4128" y="3191256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Zoos say they help conservation. Critics say they are unethical. Evaluate both sides of the argument.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014215"/>
            <a:ext cx="8229600" cy="749808"/>
          </a:xfrm>
          <a:prstGeom prst="rect">
            <a:avLst/>
          </a:prstGeom>
          <a:solidFill>
            <a:srgbClr val="03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24128" y="4087368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Why might protecting biodiversity in one country require international cooperation? Give examples.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