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0" r:id="rId4"/>
    <p:sldId id="259" r:id="rId5"/>
    <p:sldId id="318" r:id="rId6"/>
    <p:sldId id="261" r:id="rId7"/>
    <p:sldId id="262" r:id="rId8"/>
    <p:sldId id="319" r:id="rId9"/>
    <p:sldId id="263" r:id="rId10"/>
    <p:sldId id="280" r:id="rId11"/>
    <p:sldId id="292" r:id="rId12"/>
    <p:sldId id="265" r:id="rId13"/>
    <p:sldId id="264" r:id="rId14"/>
    <p:sldId id="299" r:id="rId15"/>
    <p:sldId id="293" r:id="rId16"/>
    <p:sldId id="296" r:id="rId17"/>
    <p:sldId id="298" r:id="rId18"/>
    <p:sldId id="297" r:id="rId19"/>
    <p:sldId id="283" r:id="rId20"/>
    <p:sldId id="278" r:id="rId21"/>
    <p:sldId id="295" r:id="rId22"/>
    <p:sldId id="302" r:id="rId23"/>
    <p:sldId id="303" r:id="rId24"/>
    <p:sldId id="301" r:id="rId25"/>
    <p:sldId id="304" r:id="rId26"/>
    <p:sldId id="305" r:id="rId27"/>
    <p:sldId id="309" r:id="rId28"/>
    <p:sldId id="27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37" autoAdjust="0"/>
    <p:restoredTop sz="94660"/>
  </p:normalViewPr>
  <p:slideViewPr>
    <p:cSldViewPr>
      <p:cViewPr>
        <p:scale>
          <a:sx n="60" d="100"/>
          <a:sy n="60" d="100"/>
        </p:scale>
        <p:origin x="-153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AC0F-1DA5-46F0-B882-43ABBC899D83}" type="datetimeFigureOut">
              <a:rPr lang="zh-CN" altLang="en-US" smtClean="0"/>
              <a:pPr/>
              <a:t>2014/6/13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13B6-64DF-48F4-A807-E9D2B6F4D7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Phage_injecting_its_genome_into_bacteria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File:Plasmid_(english)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File:Binary_Fission_2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Advances in Genetics (p. 110)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624080"/>
            <a:ext cx="4190999" cy="24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"/>
            <a:ext cx="3305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016326"/>
            <a:ext cx="3076575" cy="25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528724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Benefits of Biotechnology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3000" dirty="0" smtClean="0"/>
              <a:t>Human growth hormones, insulin and many other human products can be made large-scale using cloning. The advantages are the product is actually human, can be made in large amounts and can be made less expensively. </a:t>
            </a:r>
            <a:endParaRPr lang="zh-CN" alt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79913"/>
            <a:ext cx="3962400" cy="30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3227282"/>
            <a:ext cx="2390775" cy="358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200400" cy="1143000"/>
          </a:xfrm>
        </p:spPr>
        <p:txBody>
          <a:bodyPr/>
          <a:lstStyle/>
          <a:p>
            <a:r>
              <a:rPr lang="en-US" altLang="zh-CN" dirty="0" smtClean="0"/>
              <a:t>Viruses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3528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Are “bad”</a:t>
            </a:r>
          </a:p>
          <a:p>
            <a:r>
              <a:rPr lang="en-US" altLang="zh-CN" dirty="0" smtClean="0"/>
              <a:t>Cause illnesses</a:t>
            </a:r>
          </a:p>
          <a:p>
            <a:r>
              <a:rPr lang="en-US" altLang="zh-CN" dirty="0" smtClean="0"/>
              <a:t>They shoot their genetic material into the nucleus of the human cell</a:t>
            </a:r>
          </a:p>
          <a:p>
            <a:r>
              <a:rPr lang="en-US" altLang="zh-CN" dirty="0" smtClean="0"/>
              <a:t>The human cell makes more viruses (transcription and translation of virus proteins)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953000"/>
            <a:ext cx="1752600" cy="165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953000"/>
            <a:ext cx="3124200" cy="16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4230" y="0"/>
            <a:ext cx="59197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1400" y="4419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Viruses hijack</a:t>
            </a:r>
            <a:r>
              <a:rPr lang="ko-KR" altLang="en-US" sz="3200" dirty="0" smtClean="0"/>
              <a:t>납치</a:t>
            </a:r>
            <a:r>
              <a:rPr lang="en-US" sz="3200" b="1" dirty="0" smtClean="0"/>
              <a:t>the cell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048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Put normal allele in a cold virus</a:t>
            </a:r>
          </a:p>
          <a:p>
            <a:r>
              <a:rPr lang="en-US" altLang="zh-CN" dirty="0" smtClean="0"/>
              <a:t>Inhale the cold virus</a:t>
            </a:r>
          </a:p>
          <a:p>
            <a:r>
              <a:rPr lang="en-US" altLang="zh-CN" dirty="0" smtClean="0"/>
              <a:t>The virus infects your nasal cells</a:t>
            </a:r>
          </a:p>
          <a:p>
            <a:r>
              <a:rPr lang="en-US" altLang="zh-CN" dirty="0" smtClean="0"/>
              <a:t>The normal allele goes into the nucleus</a:t>
            </a:r>
          </a:p>
          <a:p>
            <a:r>
              <a:rPr lang="en-US" altLang="zh-CN" dirty="0" smtClean="0"/>
              <a:t>The cell can make the normal protein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42" y="304799"/>
            <a:ext cx="6172058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33528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Therapy</a:t>
            </a:r>
            <a:endParaRPr lang="zh-CN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Therapy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199"/>
            <a:ext cx="9144000" cy="390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8534400" cy="16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810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CF is caused by a mutation in the gene for the protein </a:t>
            </a:r>
            <a:r>
              <a:rPr lang="en-US" dirty="0" smtClean="0"/>
              <a:t>cystic </a:t>
            </a:r>
            <a:r>
              <a:rPr lang="en-US" dirty="0" err="1" smtClean="0"/>
              <a:t>fibrosic</a:t>
            </a:r>
            <a:r>
              <a:rPr lang="en-US" dirty="0" smtClean="0"/>
              <a:t> </a:t>
            </a:r>
            <a:r>
              <a:rPr lang="en-US" dirty="0" err="1" smtClean="0"/>
              <a:t>transmembrane</a:t>
            </a:r>
            <a:r>
              <a:rPr lang="en-US" dirty="0" smtClean="0"/>
              <a:t> </a:t>
            </a:r>
            <a:r>
              <a:rPr lang="en-US" dirty="0"/>
              <a:t>conductance regulator (CFTR). This protein is required to regulate the components of sweat, digestive fluids, and mucus.</a:t>
            </a:r>
          </a:p>
        </p:txBody>
      </p:sp>
      <p:pic>
        <p:nvPicPr>
          <p:cNvPr id="1026" name="Picture 2" descr="File:Blausen 0286 CysticFibros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52400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81650" y="2536371"/>
            <a:ext cx="1905000" cy="1524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2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What if…………</a:t>
            </a:r>
            <a:endParaRPr lang="zh-CN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257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Scientists removed the illness-causing genes from a virus</a:t>
            </a:r>
          </a:p>
          <a:p>
            <a:r>
              <a:rPr lang="en-US" altLang="zh-CN" b="1" i="1" dirty="0" smtClean="0">
                <a:solidFill>
                  <a:srgbClr val="00B0F0"/>
                </a:solidFill>
              </a:rPr>
              <a:t>Well, the virus could infect your cell, but not cause damage.</a:t>
            </a:r>
          </a:p>
          <a:p>
            <a:r>
              <a:rPr lang="en-US" altLang="zh-CN" dirty="0" smtClean="0"/>
              <a:t>Scientists inserted some “good” genes that a person is missing (e.g. cystic fibrosis gene)</a:t>
            </a:r>
          </a:p>
          <a:p>
            <a:r>
              <a:rPr lang="en-US" altLang="zh-CN" b="1" i="1" dirty="0" smtClean="0">
                <a:solidFill>
                  <a:srgbClr val="00B0F0"/>
                </a:solidFill>
              </a:rPr>
              <a:t>Well, the virus could give the human cell this new gene like it used to give the old bad virus genes.</a:t>
            </a:r>
            <a:endParaRPr lang="zh-CN" altLang="en-US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Gene Therapy</a:t>
            </a:r>
            <a:endParaRPr lang="zh-CN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3733800" cy="6019799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b="1" u="sng" dirty="0" smtClean="0">
                <a:solidFill>
                  <a:srgbClr val="FF0000"/>
                </a:solidFill>
              </a:rPr>
              <a:t>Body cell</a:t>
            </a:r>
            <a:r>
              <a:rPr lang="en-US" altLang="zh-CN" dirty="0" smtClean="0"/>
              <a:t>: deliver gene to the body cell. Not passed on to the next generation. </a:t>
            </a:r>
            <a:r>
              <a:rPr lang="en-US" altLang="zh-CN" i="1" dirty="0" smtClean="0">
                <a:solidFill>
                  <a:srgbClr val="FF0000"/>
                </a:solidFill>
              </a:rPr>
              <a:t>This type is  has been used in human clinical trials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b="1" u="sng" smtClean="0">
                <a:solidFill>
                  <a:srgbClr val="FF0000"/>
                </a:solidFill>
              </a:rPr>
              <a:t>Sex cell</a:t>
            </a:r>
            <a:r>
              <a:rPr lang="en-US" altLang="zh-CN" smtClean="0"/>
              <a:t>: </a:t>
            </a:r>
            <a:r>
              <a:rPr lang="en-US" altLang="zh-CN" dirty="0" smtClean="0"/>
              <a:t>deliver gene to the sex cells so it is passed on to the next generation. </a:t>
            </a:r>
            <a:r>
              <a:rPr lang="en-US" altLang="zh-CN" i="1" dirty="0" smtClean="0">
                <a:solidFill>
                  <a:srgbClr val="FF0000"/>
                </a:solidFill>
              </a:rPr>
              <a:t>Many countries have </a:t>
            </a:r>
            <a:r>
              <a:rPr lang="en-US" altLang="zh-CN" b="1" i="1" u="sng" dirty="0" smtClean="0">
                <a:solidFill>
                  <a:srgbClr val="FF0000"/>
                </a:solidFill>
              </a:rPr>
              <a:t>not</a:t>
            </a:r>
            <a:r>
              <a:rPr lang="en-US" altLang="zh-CN" i="1" dirty="0" smtClean="0">
                <a:solidFill>
                  <a:srgbClr val="FF0000"/>
                </a:solidFill>
              </a:rPr>
              <a:t> allowed this for human clinical trials. 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868" y="1219200"/>
            <a:ext cx="50651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of Gene Therapy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Short-lived success</a:t>
            </a:r>
            <a:r>
              <a:rPr lang="en-US" altLang="zh-CN" dirty="0" smtClean="0"/>
              <a:t>:  what if the “good” gene doesn’t go inside the genome (one of the chromosomes). The gene is “lost”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Possible Immune system response</a:t>
            </a:r>
            <a:r>
              <a:rPr lang="en-US" altLang="zh-CN" dirty="0" smtClean="0"/>
              <a:t>: the virus is still “foreign”, maybe your body will fight it.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May cause cancer</a:t>
            </a:r>
            <a:r>
              <a:rPr lang="en-US" altLang="zh-CN" dirty="0" smtClean="0"/>
              <a:t>: what if the “good” gene goes inside a cell cycle gene. Then your cell cycle is broken (cancer). Hope it jumps into junk DNA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303" y="3429000"/>
            <a:ext cx="39650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3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b="15723"/>
          <a:stretch>
            <a:fillRect/>
          </a:stretch>
        </p:blipFill>
        <p:spPr bwMode="auto">
          <a:xfrm>
            <a:off x="0" y="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18880"/>
            <a:ext cx="4038600" cy="34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5400" dirty="0" smtClean="0"/>
              <a:t>Genetically Modified Food</a:t>
            </a:r>
            <a:endParaRPr lang="zh-CN" alt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64008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These foods have genes that do not belong to them. They are from other species. They have been designed to have “something” better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961" y="5105400"/>
            <a:ext cx="217963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3453" y="838200"/>
            <a:ext cx="1783347" cy="11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676400"/>
            <a:ext cx="3180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3048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Engineering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altLang="zh-CN" sz="4000" dirty="0" smtClean="0"/>
              <a:t>Technology that involves modifying the DNA of one organism by inserting the DNA of another.</a:t>
            </a:r>
          </a:p>
          <a:p>
            <a:r>
              <a:rPr lang="en-US" altLang="zh-CN" sz="4000" dirty="0" smtClean="0"/>
              <a:t>First used in the </a:t>
            </a:r>
          </a:p>
          <a:p>
            <a:pPr>
              <a:buNone/>
            </a:pPr>
            <a:r>
              <a:rPr lang="en-US" altLang="zh-CN" sz="4000" dirty="0" smtClean="0"/>
              <a:t>	1970s</a:t>
            </a:r>
          </a:p>
          <a:p>
            <a:r>
              <a:rPr lang="en-US" altLang="zh-CN" sz="4000" dirty="0" smtClean="0"/>
              <a:t>Today is used in </a:t>
            </a:r>
          </a:p>
          <a:p>
            <a:pPr>
              <a:buNone/>
            </a:pPr>
            <a:r>
              <a:rPr lang="en-US" altLang="zh-CN" sz="4000" dirty="0" smtClean="0"/>
              <a:t>	a wide variety of </a:t>
            </a:r>
          </a:p>
          <a:p>
            <a:pPr>
              <a:buNone/>
            </a:pPr>
            <a:r>
              <a:rPr lang="en-US" altLang="zh-CN" sz="4000" dirty="0" smtClean="0"/>
              <a:t>	applications</a:t>
            </a:r>
          </a:p>
          <a:p>
            <a:pPr>
              <a:buNone/>
            </a:pPr>
            <a:endParaRPr lang="en-US" altLang="zh-CN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422" y="3200400"/>
            <a:ext cx="44002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make crops better?</a:t>
            </a:r>
            <a:endParaRPr lang="zh-CN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Arctic Flounder Fish: The Arctic Flounder Fish produces an anti-freeze that allows it to protect himself in freezing waters.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3886200" cy="30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439837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48000" cy="1143000"/>
          </a:xfrm>
        </p:spPr>
        <p:txBody>
          <a:bodyPr>
            <a:normAutofit/>
          </a:bodyPr>
          <a:lstStyle/>
          <a:p>
            <a:r>
              <a:rPr lang="en-US" altLang="zh-CN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 corn</a:t>
            </a:r>
            <a:endParaRPr lang="zh-CN" alt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895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Insert a bacteria (</a:t>
            </a:r>
            <a:r>
              <a:rPr lang="en-US" altLang="zh-CN" b="1" i="1" dirty="0" smtClean="0"/>
              <a:t>Bacillus </a:t>
            </a:r>
            <a:r>
              <a:rPr lang="en-US" altLang="zh-CN" b="1" i="1" dirty="0" err="1" smtClean="0"/>
              <a:t>thuringiensis</a:t>
            </a:r>
            <a:r>
              <a:rPr lang="en-US" altLang="zh-CN" dirty="0" smtClean="0"/>
              <a:t>) gene that makes a toxin into corn.</a:t>
            </a:r>
          </a:p>
          <a:p>
            <a:r>
              <a:rPr lang="en-US" altLang="zh-CN" dirty="0" smtClean="0"/>
              <a:t>Greater yield</a:t>
            </a:r>
          </a:p>
          <a:p>
            <a:r>
              <a:rPr lang="en-US" altLang="zh-CN" dirty="0" smtClean="0"/>
              <a:t>No use of pesticides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19127"/>
            <a:ext cx="6324600" cy="493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624" y="0"/>
            <a:ext cx="335837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5181600" cy="1143000"/>
          </a:xfrm>
        </p:spPr>
        <p:txBody>
          <a:bodyPr/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 Corn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791200" cy="1447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Clone the Bt toxin gene then insert it into the corn genome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259080"/>
            <a:ext cx="2809875" cy="629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stop Bt corn?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791200" cy="12954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Environmental concerns (poison to other insects?)</a:t>
            </a:r>
            <a:endParaRPr lang="zh-CN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81300"/>
            <a:ext cx="5791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0"/>
            <a:ext cx="3686175" cy="210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2286000"/>
            <a:ext cx="2895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Allergies to the toxin in humans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715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“Golden” rice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90600"/>
            <a:ext cx="6172200" cy="4525963"/>
          </a:xfrm>
        </p:spPr>
        <p:txBody>
          <a:bodyPr/>
          <a:lstStyle/>
          <a:p>
            <a:r>
              <a:rPr lang="en-US" dirty="0" smtClean="0"/>
              <a:t>Scientists added bacteria and daffodil gene.</a:t>
            </a:r>
          </a:p>
          <a:p>
            <a:r>
              <a:rPr lang="en-US" dirty="0" smtClean="0"/>
              <a:t>Adds Vitamin A</a:t>
            </a:r>
          </a:p>
          <a:p>
            <a:r>
              <a:rPr lang="en-US" dirty="0" smtClean="0"/>
              <a:t>Lack of vitamin A kills 670,000 kids a year under age 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740736"/>
            <a:ext cx="5324475" cy="29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399"/>
            <a:ext cx="2743200" cy="361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3962400"/>
            <a:ext cx="263745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791200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/>
              <a:t>수선화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206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“Golden” rice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623"/>
          <a:stretch>
            <a:fillRect/>
          </a:stretch>
        </p:blipFill>
        <p:spPr bwMode="auto">
          <a:xfrm>
            <a:off x="-68900" y="1371600"/>
            <a:ext cx="990043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pPr algn="l"/>
            <a:r>
              <a:rPr lang="en-US" altLang="zh-CN" b="1" dirty="0" smtClean="0"/>
              <a:t>Banana vaccines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altLang="zh-CN" dirty="0" smtClean="0"/>
              <a:t>Virus injected into a banana sapling. </a:t>
            </a:r>
          </a:p>
          <a:p>
            <a:r>
              <a:rPr lang="en-US" altLang="zh-CN" dirty="0" smtClean="0"/>
              <a:t>Virus proteins are now part of the banana</a:t>
            </a:r>
          </a:p>
          <a:p>
            <a:r>
              <a:rPr lang="en-US" altLang="zh-CN" dirty="0" smtClean="0"/>
              <a:t>Creates an immunity to the virus.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284" y="3886200"/>
            <a:ext cx="49795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120" y="609600"/>
            <a:ext cx="415313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Pollution fighting plants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altLang="zh-CN" dirty="0" smtClean="0"/>
              <a:t>Plants engineered to have genes used for removing contamination from the ground water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430" y="1600200"/>
            <a:ext cx="50665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52400"/>
          <a:ext cx="899160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867400"/>
              </a:tblGrid>
              <a:tr h="323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Pros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Cons</a:t>
                      </a:r>
                      <a:endParaRPr lang="zh-CN" altLang="en-US" sz="3200" dirty="0"/>
                    </a:p>
                  </a:txBody>
                  <a:tcPr/>
                </a:tc>
              </a:tr>
              <a:tr h="5772519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Increased pest </a:t>
                      </a:r>
                      <a:r>
                        <a:rPr lang="ko-KR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해충</a:t>
                      </a:r>
                      <a:r>
                        <a:rPr lang="en-US" altLang="ko-KR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유해 동물 </a:t>
                      </a:r>
                      <a:r>
                        <a:rPr lang="en-US" altLang="zh-CN" sz="3200" dirty="0" smtClean="0"/>
                        <a:t>and disease resistance</a:t>
                      </a:r>
                      <a:r>
                        <a:rPr lang="ko-KR" altLang="en-US" sz="3200" dirty="0" smtClean="0"/>
                        <a:t>병저항성</a:t>
                      </a:r>
                      <a:endParaRPr lang="en-US" altLang="zh-CN" sz="3200" dirty="0" smtClean="0"/>
                    </a:p>
                    <a:p>
                      <a:endParaRPr lang="en-US" altLang="zh-CN" sz="3200" dirty="0" smtClean="0"/>
                    </a:p>
                    <a:p>
                      <a:r>
                        <a:rPr lang="en-US" altLang="zh-CN" sz="3200" dirty="0" smtClean="0"/>
                        <a:t>Drought tolerance</a:t>
                      </a:r>
                      <a:r>
                        <a:rPr lang="ko-KR" altLang="en-US" sz="3200" dirty="0" smtClean="0"/>
                        <a:t>내건성</a:t>
                      </a:r>
                      <a:endParaRPr lang="en-US" altLang="zh-CN" sz="3200" dirty="0" smtClean="0"/>
                    </a:p>
                    <a:p>
                      <a:endParaRPr lang="en-US" altLang="zh-CN" sz="3200" dirty="0" smtClean="0"/>
                    </a:p>
                    <a:p>
                      <a:r>
                        <a:rPr lang="en-US" altLang="zh-CN" sz="3200" dirty="0" smtClean="0"/>
                        <a:t>Increased food supply (yield, nutrition, vaccine)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Introducing allergens and toxins to food</a:t>
                      </a:r>
                    </a:p>
                    <a:p>
                      <a:endParaRPr lang="en-US" altLang="zh-CN" sz="2800" dirty="0" smtClean="0"/>
                    </a:p>
                    <a:p>
                      <a:r>
                        <a:rPr lang="en-US" altLang="zh-CN" sz="2800" dirty="0" smtClean="0"/>
                        <a:t>Accidental contamination between genetically modified and non-genetically modified foods</a:t>
                      </a:r>
                    </a:p>
                    <a:p>
                      <a:endParaRPr lang="en-US" altLang="zh-CN" sz="2800" dirty="0" smtClean="0"/>
                    </a:p>
                    <a:p>
                      <a:r>
                        <a:rPr lang="en-US" altLang="zh-CN" sz="2800" dirty="0" smtClean="0"/>
                        <a:t>Antibiotic resistance</a:t>
                      </a:r>
                    </a:p>
                    <a:p>
                      <a:endParaRPr lang="en-US" altLang="zh-CN" sz="2800" dirty="0" smtClean="0"/>
                    </a:p>
                    <a:p>
                      <a:r>
                        <a:rPr lang="en-US" altLang="zh-CN" sz="2800" dirty="0" smtClean="0"/>
                        <a:t>Adversely changing the nutrient content of a crop</a:t>
                      </a:r>
                    </a:p>
                    <a:p>
                      <a:r>
                        <a:rPr lang="en-US" altLang="zh-CN" sz="2800" dirty="0" smtClean="0"/>
                        <a:t>Creation of "super" weeds and other environmental risks</a:t>
                      </a:r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of Genetic Engineering</a:t>
            </a:r>
            <a:endParaRPr lang="zh-CN" alt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1. Pharmaceutical </a:t>
            </a:r>
            <a:r>
              <a:rPr lang="en-US" altLang="zh-CN" sz="2400" dirty="0" smtClean="0"/>
              <a:t>(</a:t>
            </a:r>
            <a:r>
              <a:rPr lang="en-US" sz="2400" dirty="0" smtClean="0"/>
              <a:t>production of medicines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4800" dirty="0" smtClean="0"/>
              <a:t>2. Gene Therapy </a:t>
            </a:r>
            <a:r>
              <a:rPr lang="en-US" altLang="zh-CN" sz="2600" dirty="0" smtClean="0"/>
              <a:t>(</a:t>
            </a:r>
            <a:r>
              <a:rPr lang="en-US" sz="2600" dirty="0" smtClean="0"/>
              <a:t>a </a:t>
            </a:r>
            <a:r>
              <a:rPr lang="en-US" sz="2600" dirty="0"/>
              <a:t>way of treating some disorders and diseases that usually involves replacing bad copies of genes with other </a:t>
            </a:r>
            <a:r>
              <a:rPr lang="en-US" sz="2600" dirty="0" smtClean="0"/>
              <a:t>genes) </a:t>
            </a:r>
            <a:endParaRPr lang="en-US" altLang="zh-CN" sz="2600" dirty="0" smtClean="0"/>
          </a:p>
          <a:p>
            <a:r>
              <a:rPr lang="en-US" altLang="zh-CN" sz="4800" dirty="0" smtClean="0"/>
              <a:t>3. Food improvement </a:t>
            </a:r>
            <a:r>
              <a:rPr lang="en-US" altLang="zh-CN" sz="2400" dirty="0" smtClean="0"/>
              <a:t>(introducing genes from other species that gives food (plant/animal) a benefit to mankind.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i="1" dirty="0" smtClean="0"/>
              <a:t>How do we put a new gene into an organism?</a:t>
            </a:r>
            <a:endParaRPr lang="zh-CN" altLang="en-US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886200"/>
            <a:ext cx="14478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Recombinant DNA </a:t>
            </a:r>
            <a:r>
              <a:rPr lang="en-US" altLang="zh-CN" dirty="0" smtClean="0"/>
              <a:t>is DNA that is moved from one species into another.  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Genetically Modified Organism</a:t>
            </a:r>
            <a:r>
              <a:rPr lang="en-US" altLang="zh-CN" dirty="0" smtClean="0"/>
              <a:t>(</a:t>
            </a:r>
            <a:r>
              <a:rPr lang="en-US" altLang="zh-CN" b="1" dirty="0" smtClean="0">
                <a:solidFill>
                  <a:srgbClr val="FF0000"/>
                </a:solidFill>
              </a:rPr>
              <a:t>GMO</a:t>
            </a:r>
            <a:r>
              <a:rPr lang="en-US" altLang="zh-CN" dirty="0" smtClean="0"/>
              <a:t>): An organism that has recombinant DNA.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62980"/>
            <a:ext cx="4448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43175" y="6410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Glow in the dark rabbits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Moving Genes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 vector is used to move a gene from one species into another</a:t>
            </a:r>
          </a:p>
          <a:p>
            <a:r>
              <a:rPr lang="en-US" altLang="zh-CN" dirty="0" smtClean="0"/>
              <a:t>Two common vectors are plasmids (small loops of DNA) and viruses (a some DNA in proteins that can use a cell to copy itself)</a:t>
            </a:r>
          </a:p>
          <a:p>
            <a:r>
              <a:rPr lang="en-US" altLang="zh-CN" dirty="0" smtClean="0"/>
              <a:t>After the gene has been put in, it can be copied by the organism and used to make proteins</a:t>
            </a:r>
          </a:p>
          <a:p>
            <a:endParaRPr lang="zh-CN" altLang="en-US" dirty="0"/>
          </a:p>
        </p:txBody>
      </p:sp>
      <p:pic>
        <p:nvPicPr>
          <p:cNvPr id="1026" name="Picture 2" descr="http://upload.wikimedia.org/wikipedia/commons/thumb/2/29/Phage_injecting_its_genome_into_bacteria.svg/300px-Phage_injecting_its_genome_into_bacteri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604002"/>
            <a:ext cx="2590800" cy="2253997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c/cf/Plasmid_%28english%29.svg/300px-Plasmid_%28english%29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334000"/>
            <a:ext cx="324255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Ever heard of </a:t>
            </a:r>
            <a:r>
              <a:rPr lang="en-US" altLang="zh-CN" dirty="0" smtClean="0">
                <a:solidFill>
                  <a:srgbClr val="FF0000"/>
                </a:solidFill>
              </a:rPr>
              <a:t>Diabetes</a:t>
            </a:r>
            <a:r>
              <a:rPr lang="ko-KR" altLang="en-US" dirty="0" smtClean="0"/>
              <a:t>당뇨병 </a:t>
            </a:r>
            <a:r>
              <a:rPr lang="en-US" altLang="ko-KR" dirty="0" smtClean="0"/>
              <a:t>???</a:t>
            </a:r>
          </a:p>
          <a:p>
            <a:r>
              <a:rPr lang="en-US" altLang="zh-CN" dirty="0" smtClean="0"/>
              <a:t>There are different types of diabetes, the most common type requires people to take injections of </a:t>
            </a:r>
            <a:r>
              <a:rPr lang="en-US" altLang="zh-CN" dirty="0" smtClean="0">
                <a:solidFill>
                  <a:srgbClr val="FF0000"/>
                </a:solidFill>
              </a:rPr>
              <a:t>insulin</a:t>
            </a:r>
            <a:r>
              <a:rPr lang="ko-KR" altLang="en-US" dirty="0" smtClean="0"/>
              <a:t>인슐린 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In the past, we got insulin from the </a:t>
            </a:r>
            <a:r>
              <a:rPr lang="en-US" altLang="ko-KR" dirty="0" smtClean="0">
                <a:solidFill>
                  <a:srgbClr val="FF0000"/>
                </a:solidFill>
              </a:rPr>
              <a:t>pancreas</a:t>
            </a:r>
            <a:r>
              <a:rPr lang="ko-KR" altLang="en-US" dirty="0" smtClean="0"/>
              <a:t>췌장 </a:t>
            </a:r>
            <a:r>
              <a:rPr lang="en-US" altLang="ko-KR" dirty="0" smtClean="0"/>
              <a:t>of pigs. 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20"/>
          <a:stretch>
            <a:fillRect/>
          </a:stretch>
        </p:blipFill>
        <p:spPr bwMode="auto">
          <a:xfrm>
            <a:off x="1295400" y="4800600"/>
            <a:ext cx="5562600" cy="20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4343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 smtClean="0"/>
              <a:t>Do you want pig insulin??? Oink </a:t>
            </a:r>
            <a:r>
              <a:rPr lang="en-US" altLang="zh-CN" b="1" i="1" dirty="0" err="1" smtClean="0"/>
              <a:t>oink</a:t>
            </a:r>
            <a:endParaRPr lang="zh-CN" altLang="en-US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19400"/>
            <a:ext cx="1325406" cy="119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73984"/>
            <a:ext cx="1533525" cy="147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Humans need human insulin!!!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86400" cy="1600200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Pig insulin works, but it is not 100% identical.</a:t>
            </a:r>
          </a:p>
          <a:p>
            <a:r>
              <a:rPr lang="en-US" altLang="zh-CN" sz="2400" b="1" dirty="0" smtClean="0"/>
              <a:t>Also, you need to take it out of a pig pancreas</a:t>
            </a:r>
          </a:p>
          <a:p>
            <a:r>
              <a:rPr lang="en-US" altLang="zh-CN" sz="2400" b="1" dirty="0" smtClean="0"/>
              <a:t>Using insulin as our example, lets understand how companies can now make human insulin for humans, using our friends, BACTERIA</a:t>
            </a:r>
            <a:endParaRPr lang="zh-CN" altLang="en-US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78495"/>
            <a:ext cx="4205345" cy="24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90600"/>
            <a:ext cx="3124200" cy="578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would we want a bacteria to make a human protein????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715000" cy="1143000"/>
          </a:xfrm>
        </p:spPr>
        <p:txBody>
          <a:bodyPr/>
          <a:lstStyle/>
          <a:p>
            <a:r>
              <a:rPr lang="en-US" altLang="zh-CN" dirty="0" smtClean="0"/>
              <a:t>Cloning a gene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42672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Insert a gene</a:t>
            </a:r>
            <a:r>
              <a:rPr lang="en-US" altLang="zh-CN" sz="3600" dirty="0" smtClean="0"/>
              <a:t> into a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vector </a:t>
            </a:r>
            <a:r>
              <a:rPr lang="en-US" altLang="zh-CN" sz="3600" b="1" dirty="0" smtClean="0"/>
              <a:t>(e.g. plasmid)</a:t>
            </a:r>
            <a:r>
              <a:rPr lang="en-US" altLang="zh-CN" sz="3600" dirty="0" smtClean="0"/>
              <a:t>, which is placed inside a bacterium</a:t>
            </a:r>
          </a:p>
          <a:p>
            <a:r>
              <a:rPr lang="en-US" altLang="zh-CN" sz="3600" dirty="0" smtClean="0"/>
              <a:t>The recombinant gene is then copied and copied by the bacterium</a:t>
            </a:r>
          </a:p>
          <a:p>
            <a:r>
              <a:rPr lang="en-US" altLang="zh-CN" sz="3600" dirty="0" smtClean="0"/>
              <a:t>When the bacterium reproduces asexually, it will copy the recombinant gene</a:t>
            </a:r>
            <a:endParaRPr lang="zh-CN" altLang="en-US" sz="3600" dirty="0"/>
          </a:p>
        </p:txBody>
      </p:sp>
      <p:pic>
        <p:nvPicPr>
          <p:cNvPr id="72706" name="Picture 2" descr="http://upload.wikimedia.org/wikipedia/commons/thumb/0/02/Binary_Fission_2.svg/450px-Binary_Fission_2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800599"/>
            <a:ext cx="428625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466725"/>
            <a:ext cx="8877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3200" y="52883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>
                <a:solidFill>
                  <a:srgbClr val="0070C0"/>
                </a:solidFill>
              </a:rPr>
              <a:t>Step 1</a:t>
            </a:r>
            <a:r>
              <a:rPr lang="en-US" altLang="zh-CN" sz="2400" dirty="0" smtClean="0"/>
              <a:t>: cut piece of plasmid out with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restriction enzymes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52883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>
                <a:solidFill>
                  <a:srgbClr val="0070C0"/>
                </a:solidFill>
              </a:rPr>
              <a:t>Step 2</a:t>
            </a:r>
            <a:r>
              <a:rPr lang="en-US" altLang="zh-CN" sz="2400" dirty="0" smtClean="0"/>
              <a:t>: paste in any gene (e.g. insulin) using the enzyme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ligase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8834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>
                <a:solidFill>
                  <a:srgbClr val="0070C0"/>
                </a:solidFill>
              </a:rPr>
              <a:t>Step 3</a:t>
            </a:r>
            <a:r>
              <a:rPr lang="en-US" altLang="zh-CN" sz="2400" dirty="0" smtClean="0"/>
              <a:t>: put the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recombinant plasmid </a:t>
            </a:r>
            <a:r>
              <a:rPr lang="en-US" altLang="zh-CN" sz="2400" dirty="0" smtClean="0"/>
              <a:t>in the bacteria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84" y="141383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>
                <a:solidFill>
                  <a:srgbClr val="0070C0"/>
                </a:solidFill>
              </a:rPr>
              <a:t>Step 4</a:t>
            </a:r>
            <a:r>
              <a:rPr lang="en-US" altLang="zh-CN" sz="2400" dirty="0" smtClean="0"/>
              <a:t>: bacteria makes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human insulin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1003</Words>
  <Application>Microsoft Office PowerPoint</Application>
  <PresentationFormat>On-screen Show (4:3)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Advances in Genetics (p. 110)</vt:lpstr>
      <vt:lpstr>Genetic Engineering</vt:lpstr>
      <vt:lpstr>Uses of Genetic Engineering</vt:lpstr>
      <vt:lpstr>How do we put a new gene into an organism?</vt:lpstr>
      <vt:lpstr>Moving Genes</vt:lpstr>
      <vt:lpstr>Slide 6</vt:lpstr>
      <vt:lpstr>Slide 7</vt:lpstr>
      <vt:lpstr>Cloning a gene</vt:lpstr>
      <vt:lpstr>Slide 9</vt:lpstr>
      <vt:lpstr>Pharmaceutical Benefits of Biotechnology</vt:lpstr>
      <vt:lpstr>Viruses</vt:lpstr>
      <vt:lpstr>Gene Therapy</vt:lpstr>
      <vt:lpstr>Gene Therapy</vt:lpstr>
      <vt:lpstr>Cystic fibrosis</vt:lpstr>
      <vt:lpstr>What if…………</vt:lpstr>
      <vt:lpstr>Types of Gene Therapy</vt:lpstr>
      <vt:lpstr>Risks of Gene Therapy</vt:lpstr>
      <vt:lpstr>Slide 18</vt:lpstr>
      <vt:lpstr>Genetically Modified Food</vt:lpstr>
      <vt:lpstr>How to make crops better?</vt:lpstr>
      <vt:lpstr>Bt corn</vt:lpstr>
      <vt:lpstr>Bt Corn</vt:lpstr>
      <vt:lpstr>Why stop Bt corn?</vt:lpstr>
      <vt:lpstr>“Golden” rice</vt:lpstr>
      <vt:lpstr>“Golden” rice</vt:lpstr>
      <vt:lpstr>Banana vaccines?</vt:lpstr>
      <vt:lpstr>Pollution fighting plants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Genetics</dc:title>
  <dc:creator>Teacher</dc:creator>
  <cp:lastModifiedBy>Teacher</cp:lastModifiedBy>
  <cp:revision>65</cp:revision>
  <dcterms:created xsi:type="dcterms:W3CDTF">2013-07-09T05:31:41Z</dcterms:created>
  <dcterms:modified xsi:type="dcterms:W3CDTF">2014-06-13T02:18:20Z</dcterms:modified>
</cp:coreProperties>
</file>