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4F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943600" y="-457200"/>
            <a:ext cx="4572000" cy="4572000"/>
          </a:xfrm>
          <a:prstGeom prst="rect">
            <a:avLst/>
          </a:prstGeom>
          <a:solidFill>
            <a:srgbClr val="1A7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-457200" y="3840480"/>
            <a:ext cx="2743200" cy="2743200"/>
          </a:xfrm>
          <a:prstGeom prst="rect">
            <a:avLst/>
          </a:prstGeom>
          <a:solidFill>
            <a:srgbClr val="1A7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68580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A8D5C2"/>
                </a:solidFill>
                <a:latin typeface="Calibri"/>
              </a:rPr>
              <a:t>AQA GCSE BIOLOGY — PAPER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097280"/>
            <a:ext cx="8229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Georgia"/>
              </a:rPr>
              <a:t>Organisation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103120"/>
            <a:ext cx="1920240" cy="347472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76072" y="2103120"/>
            <a:ext cx="1783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Digestive System</a:t>
            </a:r>
          </a:p>
        </p:txBody>
      </p:sp>
      <p:sp>
        <p:nvSpPr>
          <p:cNvPr id="9" name="Rectangle 8"/>
          <p:cNvSpPr/>
          <p:nvPr/>
        </p:nvSpPr>
        <p:spPr>
          <a:xfrm>
            <a:off x="2606039" y="2103120"/>
            <a:ext cx="1920240" cy="3474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679191" y="2103120"/>
            <a:ext cx="1783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Blood &amp; Heart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09159" y="2103120"/>
            <a:ext cx="1920240" cy="347472"/>
          </a:xfrm>
          <a:prstGeom prst="rect">
            <a:avLst/>
          </a:prstGeom>
          <a:solidFill>
            <a:srgbClr val="6B2D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82312" y="2103120"/>
            <a:ext cx="1783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Cancer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12279" y="2103120"/>
            <a:ext cx="1920240" cy="347472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85431" y="2103120"/>
            <a:ext cx="1783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Plant Tissues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2633472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A8D5C2"/>
                </a:solidFill>
                <a:latin typeface="Calibri"/>
              </a:rPr>
              <a:t>Topic 2 · Cells into tissues, organs and organ systems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61A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4736592"/>
            <a:ext cx="8229600" cy="406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A8D5C2"/>
                </a:solidFill>
                <a:latin typeface="Calibri"/>
              </a:rPr>
              <a:t>worldofteaching.com  ·  Free to use and adapt  ·  AQA GCSE Biology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1A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01168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Georgia"/>
              </a:rPr>
              <a:t>Plant Tissues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49808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90D8A0"/>
                </a:solidFill>
                <a:latin typeface="Calibri"/>
              </a:rPr>
              <a:t>Specialised tissues carry out different functions throughout the plant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52144"/>
            <a:ext cx="4160520" cy="1188720"/>
          </a:xfrm>
          <a:prstGeom prst="rect">
            <a:avLst/>
          </a:prstGeom>
          <a:solidFill>
            <a:srgbClr val="0A28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152144"/>
            <a:ext cx="109728" cy="11887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07008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Epidermal tissue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499616"/>
            <a:ext cx="3858768" cy="786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0D8A0"/>
                </a:solidFill>
                <a:latin typeface="Calibri"/>
              </a:rPr>
              <a:t>Outer surface, one cell thick. Transparent — lets light through. Produces waxy cuticle to reduce water loss. Contains stomata in leaf lower epidermis.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73168" y="1152144"/>
            <a:ext cx="4160520" cy="1188720"/>
          </a:xfrm>
          <a:prstGeom prst="rect">
            <a:avLst/>
          </a:prstGeom>
          <a:solidFill>
            <a:srgbClr val="0A28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773168" y="1152144"/>
            <a:ext cx="109728" cy="1188720"/>
          </a:xfrm>
          <a:prstGeom prst="rect">
            <a:avLst/>
          </a:prstGeom>
          <a:solidFill>
            <a:srgbClr val="2E7A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56048" y="1207008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Palisade mesophyll tissue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56048" y="1499616"/>
            <a:ext cx="3858768" cy="786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0D8A0"/>
                </a:solidFill>
                <a:latin typeface="Calibri"/>
              </a:rPr>
              <a:t>Tightly packed, lots of chloroplasts. MAIN SITE OF PHOTOSYNTHESIS. At top of leaf to maximise light absorption.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468880"/>
            <a:ext cx="4160520" cy="1188720"/>
          </a:xfrm>
          <a:prstGeom prst="rect">
            <a:avLst/>
          </a:prstGeom>
          <a:solidFill>
            <a:srgbClr val="0A28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2468880"/>
            <a:ext cx="109728" cy="1188720"/>
          </a:xfrm>
          <a:prstGeom prst="rect">
            <a:avLst/>
          </a:prstGeom>
          <a:solidFill>
            <a:srgbClr val="4A8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2523744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Spongy mesophyll tissue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2816352"/>
            <a:ext cx="3858768" cy="786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0D8A0"/>
                </a:solidFill>
                <a:latin typeface="Calibri"/>
              </a:rPr>
              <a:t>Loosely packed with air spaces. Allows CO2 and O2 to diffuse. Contains some chloroplasts.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73168" y="2468880"/>
            <a:ext cx="4160520" cy="1188720"/>
          </a:xfrm>
          <a:prstGeom prst="rect">
            <a:avLst/>
          </a:prstGeom>
          <a:solidFill>
            <a:srgbClr val="0A28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773168" y="2468880"/>
            <a:ext cx="109728" cy="1188720"/>
          </a:xfrm>
          <a:prstGeom prst="rect">
            <a:avLst/>
          </a:prstGeom>
          <a:solidFill>
            <a:srgbClr val="8A3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956048" y="2523744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Xylem tissue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56048" y="2816352"/>
            <a:ext cx="3858768" cy="786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0D8A0"/>
                </a:solidFill>
                <a:latin typeface="Calibri"/>
              </a:rPr>
              <a:t>Transports WATER and minerals from roots to leaves. Dead cells — hollow tubes. Lignin strengthens walls. One-way (upward) transport.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785615"/>
            <a:ext cx="4160520" cy="1188720"/>
          </a:xfrm>
          <a:prstGeom prst="rect">
            <a:avLst/>
          </a:prstGeom>
          <a:solidFill>
            <a:srgbClr val="0A28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65760" y="3785615"/>
            <a:ext cx="109728" cy="1188720"/>
          </a:xfrm>
          <a:prstGeom prst="rect">
            <a:avLst/>
          </a:prstGeom>
          <a:solidFill>
            <a:srgbClr val="7A6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3840479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Phloem tissue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4133087"/>
            <a:ext cx="3858768" cy="786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0D8A0"/>
                </a:solidFill>
                <a:latin typeface="Calibri"/>
              </a:rPr>
              <a:t>Transports dissolved SUGARS (sucrose) to all parts of plant. Living cells — sieve tubes and companion cells. Two-way transport (translocation).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73168" y="3785615"/>
            <a:ext cx="4160520" cy="1188720"/>
          </a:xfrm>
          <a:prstGeom prst="rect">
            <a:avLst/>
          </a:prstGeom>
          <a:solidFill>
            <a:srgbClr val="0A28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773168" y="3785615"/>
            <a:ext cx="109728" cy="1188720"/>
          </a:xfrm>
          <a:prstGeom prst="rect">
            <a:avLst/>
          </a:prstGeom>
          <a:solidFill>
            <a:srgbClr val="3A5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956048" y="3840479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Meristem tissue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56048" y="4133087"/>
            <a:ext cx="3858768" cy="786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0D8A0"/>
                </a:solidFill>
                <a:latin typeface="Calibri"/>
              </a:rPr>
              <a:t>Found at growing tips. Undifferentiated cells — can divide by mitosis to produce new cells. Responsible for growth of the plant.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2FA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2E7D32"/>
                </a:solidFill>
                <a:latin typeface="Georgia"/>
              </a:rPr>
              <a:t>The Leaf — Structure &amp; Adaptations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7724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4A6B5E"/>
                </a:solidFill>
                <a:latin typeface="Calibri"/>
              </a:rPr>
              <a:t>Each layer of the leaf is adapted for its function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88720"/>
            <a:ext cx="4572000" cy="164592"/>
          </a:xfrm>
          <a:prstGeom prst="rect">
            <a:avLst/>
          </a:prstGeom>
          <a:solidFill>
            <a:srgbClr val="C8E8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07008"/>
            <a:ext cx="4434840" cy="128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A1E18"/>
                </a:solidFill>
                <a:latin typeface="Calibri"/>
              </a:rPr>
              <a:t>Waxy cuticle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1353312"/>
            <a:ext cx="4572000" cy="256032"/>
          </a:xfrm>
          <a:prstGeom prst="rect">
            <a:avLst/>
          </a:prstGeom>
          <a:solidFill>
            <a:srgbClr val="90C8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44348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A1E18"/>
                </a:solidFill>
                <a:latin typeface="Calibri"/>
              </a:rPr>
              <a:t>Upper epidermis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609344"/>
            <a:ext cx="4572000" cy="658368"/>
          </a:xfrm>
          <a:prstGeom prst="rect">
            <a:avLst/>
          </a:prstGeom>
          <a:solidFill>
            <a:srgbClr val="1E6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1627632"/>
            <a:ext cx="443484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Calibri"/>
              </a:rPr>
              <a:t>Palisade mesophyll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2267712"/>
            <a:ext cx="4572000" cy="548640"/>
          </a:xfrm>
          <a:prstGeom prst="rect">
            <a:avLst/>
          </a:prstGeom>
          <a:solidFill>
            <a:srgbClr val="4A9A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2286000"/>
            <a:ext cx="4434840" cy="5120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Calibri"/>
              </a:rPr>
              <a:t>Spongy mesophyll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816352"/>
            <a:ext cx="4572000" cy="256032"/>
          </a:xfrm>
          <a:prstGeom prst="rect">
            <a:avLst/>
          </a:prstGeom>
          <a:solidFill>
            <a:srgbClr val="90C8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2834640"/>
            <a:ext cx="44348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A1E18"/>
                </a:solidFill>
                <a:latin typeface="Calibri"/>
              </a:rPr>
              <a:t>Lower epidermis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3072384"/>
            <a:ext cx="4572000" cy="164592"/>
          </a:xfrm>
          <a:prstGeom prst="rect">
            <a:avLst/>
          </a:prstGeom>
          <a:solidFill>
            <a:srgbClr val="C8E8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3090672"/>
            <a:ext cx="4434840" cy="128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A1E18"/>
                </a:solidFill>
                <a:latin typeface="Calibri"/>
              </a:rPr>
              <a:t>Waxy cuticle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54480" y="3200400"/>
            <a:ext cx="411480" cy="109728"/>
          </a:xfrm>
          <a:prstGeom prst="rect">
            <a:avLst/>
          </a:prstGeom>
          <a:solidFill>
            <a:srgbClr val="1A3A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377440" y="3200400"/>
            <a:ext cx="411480" cy="109728"/>
          </a:xfrm>
          <a:prstGeom prst="rect">
            <a:avLst/>
          </a:prstGeom>
          <a:solidFill>
            <a:srgbClr val="1A3A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3328416"/>
            <a:ext cx="32004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2E7D32"/>
                </a:solidFill>
                <a:latin typeface="Calibri"/>
              </a:rPr>
              <a:t>Stomata — controlled by guard cells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3566160"/>
            <a:ext cx="45720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A6B5E"/>
                </a:solidFill>
                <a:latin typeface="Calibri"/>
              </a:rPr>
              <a:t>Open in light (CO2 in). Close when water is scarce to prevent wilting.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20640" y="1170432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E7D32"/>
                </a:solidFill>
                <a:latin typeface="Calibri"/>
              </a:rPr>
              <a:t>Adaptations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120640" y="1536192"/>
            <a:ext cx="3749039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B0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230368" y="1572768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E7D32"/>
                </a:solidFill>
                <a:latin typeface="Calibri"/>
              </a:rPr>
              <a:t>Palisade cells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30368" y="1792224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B5E"/>
                </a:solidFill>
                <a:latin typeface="Calibri"/>
              </a:rPr>
              <a:t>Many chloroplasts at top of leaf — maximise light absorption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120640" y="2048256"/>
            <a:ext cx="3749039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B0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230368" y="2084832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E7D32"/>
                </a:solidFill>
                <a:latin typeface="Calibri"/>
              </a:rPr>
              <a:t>Spongy layer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230368" y="2304288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B5E"/>
                </a:solidFill>
                <a:latin typeface="Calibri"/>
              </a:rPr>
              <a:t>Air spaces allow rapid CO2/O2 diffusion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20640" y="2560320"/>
            <a:ext cx="3749039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B0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230368" y="259689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E7D32"/>
                </a:solidFill>
                <a:latin typeface="Calibri"/>
              </a:rPr>
              <a:t>Stomata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30368" y="2816352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B5E"/>
                </a:solidFill>
                <a:latin typeface="Calibri"/>
              </a:rPr>
              <a:t>Controlled gas exchange — open in light, close in drought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120640" y="3072384"/>
            <a:ext cx="3749039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B0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230368" y="3108960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E7D32"/>
                </a:solidFill>
                <a:latin typeface="Calibri"/>
              </a:rPr>
              <a:t>Xylem in veins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230368" y="3328416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B5E"/>
                </a:solidFill>
                <a:latin typeface="Calibri"/>
              </a:rPr>
              <a:t>Delivers water to leaf cells for photosynthesis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120640" y="3584448"/>
            <a:ext cx="3749039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B0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230368" y="3621024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E7D32"/>
                </a:solidFill>
                <a:latin typeface="Calibri"/>
              </a:rPr>
              <a:t>Phloem in veins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230368" y="38404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B5E"/>
                </a:solidFill>
                <a:latin typeface="Calibri"/>
              </a:rPr>
              <a:t>Removes sugars produced by photosynthesis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120640" y="4096512"/>
            <a:ext cx="3749039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B0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230368" y="4133088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E7D32"/>
                </a:solidFill>
                <a:latin typeface="Calibri"/>
              </a:rPr>
              <a:t>Thin leaf shape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230368" y="4352544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B5E"/>
                </a:solidFill>
                <a:latin typeface="Calibri"/>
              </a:rPr>
              <a:t>Short diffusion distance for gases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120640" y="4608576"/>
            <a:ext cx="3749039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B0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230368" y="4645152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E7D32"/>
                </a:solidFill>
                <a:latin typeface="Calibri"/>
              </a:rPr>
              <a:t>Transparent cuticle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230368" y="4864608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B5E"/>
                </a:solidFill>
                <a:latin typeface="Calibri"/>
              </a:rPr>
              <a:t>Light reaches palisade without being absorbed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2FA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2E7D32"/>
                </a:solidFill>
                <a:latin typeface="Georgia"/>
              </a:rPr>
              <a:t>Xylem &amp; Phloem — Transport in Plants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7724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4A6B5E"/>
                </a:solidFill>
                <a:latin typeface="Calibri"/>
              </a:rPr>
              <a:t>Two vascular tissues that form the transport system of the plant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70432"/>
            <a:ext cx="4160520" cy="3675887"/>
          </a:xfrm>
          <a:prstGeom prst="rect">
            <a:avLst/>
          </a:prstGeom>
          <a:solidFill>
            <a:srgbClr val="FFFFFF"/>
          </a:solidFill>
          <a:ln w="6350">
            <a:solidFill>
              <a:srgbClr val="B0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170432"/>
            <a:ext cx="4160520" cy="4572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8" y="1170432"/>
            <a:ext cx="39776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XYLEM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1426464"/>
            <a:ext cx="3977639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FFFFFF"/>
                </a:solidFill>
                <a:latin typeface="Calibri"/>
              </a:rPr>
              <a:t>Water &amp; mineral transport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" y="1700784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Carries WATER and MINERALS — roots to leaves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" y="2139696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ONE-WAY transport — upward only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" y="2578608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Made of DEAD cells — hollow tubes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" y="3017520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Strengthened with LIGNIN — very strong walls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" y="3456432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Also provides structural support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" y="3895344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Water pulled up by TRANSPIRATION PULL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" y="4334256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Driven by: transpiration, root pressure, cohesion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73168" y="1170432"/>
            <a:ext cx="4160520" cy="3675887"/>
          </a:xfrm>
          <a:prstGeom prst="rect">
            <a:avLst/>
          </a:prstGeom>
          <a:solidFill>
            <a:srgbClr val="FFFFFF"/>
          </a:solidFill>
          <a:ln w="6350">
            <a:solidFill>
              <a:srgbClr val="B0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773168" y="1170432"/>
            <a:ext cx="4160520" cy="457200"/>
          </a:xfrm>
          <a:prstGeom prst="rect">
            <a:avLst/>
          </a:prstGeom>
          <a:solidFill>
            <a:srgbClr val="2E7A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82896" y="1170432"/>
            <a:ext cx="39776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PHLOEM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82896" y="1426464"/>
            <a:ext cx="3977639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FFFFFF"/>
                </a:solidFill>
                <a:latin typeface="Calibri"/>
              </a:rPr>
              <a:t>Sugar transport (translocation)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82896" y="1700784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Carries dissolved SUGARS (sucrose) made in leaves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82896" y="2139696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TWO-WAY transport — up and down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82896" y="2578608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Made of LIVING cells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82896" y="3017520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Sieve tube elements + companion cells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82896" y="3456432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Companion cells load/unload sugars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82896" y="3895344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Process = TRANSLOCATION — needs energy (active)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82896" y="4334256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1E18"/>
                </a:solidFill>
                <a:latin typeface="Calibri"/>
              </a:rPr>
              <a:t>▸  Delivers to roots, growing tips, fruits, seeds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4F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858000" y="-457200"/>
            <a:ext cx="3200400" cy="3200400"/>
          </a:xfrm>
          <a:prstGeom prst="rect">
            <a:avLst/>
          </a:prstGeom>
          <a:solidFill>
            <a:srgbClr val="1A7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-457200" y="3657600"/>
            <a:ext cx="2560320" cy="2560320"/>
          </a:xfrm>
          <a:prstGeom prst="rect">
            <a:avLst/>
          </a:prstGeom>
          <a:solidFill>
            <a:srgbClr val="1A7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01168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Georgia"/>
              </a:rPr>
              <a:t>Key Vocabulary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078992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078992"/>
            <a:ext cx="109728" cy="676656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133856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A6B8A"/>
                </a:solidFill>
                <a:latin typeface="Calibri"/>
              </a:rPr>
              <a:t>Peristalsis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426464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Muscular contractions that move food along the digestive system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81728" y="1078992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681728" y="1078992"/>
            <a:ext cx="109728" cy="676656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64608" y="1133856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A6B8A"/>
                </a:solidFill>
                <a:latin typeface="Calibri"/>
              </a:rPr>
              <a:t>Emulsification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4608" y="1426464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Bile breaks fats into smaller droplets — increases surface area for lipase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1847088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1847088"/>
            <a:ext cx="109728" cy="676656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1901952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A6B8A"/>
                </a:solidFill>
                <a:latin typeface="Calibri"/>
              </a:rPr>
              <a:t>Villi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2194560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Finger-like folds in the small intestine that increase absorption surface area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81728" y="1847088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681728" y="1847088"/>
            <a:ext cx="109728" cy="676656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64608" y="1901952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C0392B"/>
                </a:solidFill>
                <a:latin typeface="Calibri"/>
              </a:rPr>
              <a:t>Double circulation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64608" y="2194560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Separate circuits for lungs and body — blood passes through the heart twice per cycle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2615184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65760" y="2615184"/>
            <a:ext cx="109728" cy="676656"/>
          </a:xfrm>
          <a:prstGeom prst="rect">
            <a:avLst/>
          </a:prstGeom>
          <a:solidFill>
            <a:srgbClr val="6B2D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2670048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6B2D8A"/>
                </a:solidFill>
                <a:latin typeface="Calibri"/>
              </a:rPr>
              <a:t>Metastasis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2962656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Spread of malignant cancer cells from the original tumour to other body sites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681728" y="2615184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681728" y="2615184"/>
            <a:ext cx="109728" cy="676656"/>
          </a:xfrm>
          <a:prstGeom prst="rect">
            <a:avLst/>
          </a:prstGeom>
          <a:solidFill>
            <a:srgbClr val="6B2D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864608" y="2670048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6B2D8A"/>
                </a:solidFill>
                <a:latin typeface="Calibri"/>
              </a:rPr>
              <a:t>Benign tumour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64608" y="2962656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Non-spreading tumour — stays in one place, usually not life-threatening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3383280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3383280"/>
            <a:ext cx="109728" cy="676656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48640" y="3438144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2E7D32"/>
                </a:solidFill>
                <a:latin typeface="Calibri"/>
              </a:rPr>
              <a:t>Transpiration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3730752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Loss of water vapour through stomata — drives water movement up through xylem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81728" y="3383280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681728" y="3383280"/>
            <a:ext cx="109728" cy="676656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864608" y="3438144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2E7D32"/>
                </a:solidFill>
                <a:latin typeface="Calibri"/>
              </a:rPr>
              <a:t>Translocation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64608" y="3730752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Movement of dissolved sugars through the phloem to all parts of the plant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5760" y="4151376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365760" y="4151376"/>
            <a:ext cx="109728" cy="676656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48640" y="4206240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2E7D32"/>
                </a:solidFill>
                <a:latin typeface="Calibri"/>
              </a:rPr>
              <a:t>Meristem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8640" y="4498848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Undifferentiated tissue at growing tips — divides to produce new plant cells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681728" y="4151376"/>
            <a:ext cx="4160520" cy="676656"/>
          </a:xfrm>
          <a:prstGeom prst="rect">
            <a:avLst/>
          </a:prstGeom>
          <a:solidFill>
            <a:srgbClr val="0A1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4681728" y="4151376"/>
            <a:ext cx="109728" cy="676656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864608" y="4206240"/>
            <a:ext cx="3886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C0392B"/>
                </a:solidFill>
                <a:latin typeface="Calibri"/>
              </a:rPr>
              <a:t>Pacemaker (SAN)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864608" y="4498848"/>
            <a:ext cx="3886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8D5C2"/>
                </a:solidFill>
                <a:latin typeface="Calibri"/>
              </a:rPr>
              <a:t>Sino-atrial node — initiates the electrical signal controlling heartbeat rate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418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77724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eorgia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58952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8D5C2"/>
                </a:solidFill>
                <a:latin typeface="Calibri"/>
              </a:rPr>
              <a:t>Organisation — what to remember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371600"/>
            <a:ext cx="365760" cy="365760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37160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316736"/>
            <a:ext cx="77724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8D5C2"/>
                </a:solidFill>
                <a:latin typeface="Calibri"/>
              </a:rPr>
              <a:t>Digestive system breaks food into soluble molecules using enzymes (amylase → starch; protease → proteins; lipase → fats). Bile emulsifies fats. Villi absorb products into the blood.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121408"/>
            <a:ext cx="36576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121408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066543"/>
            <a:ext cx="77724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8D5C2"/>
                </a:solidFill>
                <a:latin typeface="Calibri"/>
              </a:rPr>
              <a:t>The heart is a double pump. Left ventricle has thicker walls. Valves prevent backflow. SAN is the pacemaker. Blood has four components: RBCs, WBCs, platelets, plasma.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871216"/>
            <a:ext cx="36576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2871216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2816352"/>
            <a:ext cx="77724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8D5C2"/>
                </a:solidFill>
                <a:latin typeface="Calibri"/>
              </a:rPr>
              <a:t>Arteries (high pressure, away from heart), veins (valves, towards heart), capillaries (exchange). CHD = fatty plaque in coronary arteries — risk factors include diet, smoking, genetics.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621024"/>
            <a:ext cx="365760" cy="365760"/>
          </a:xfrm>
          <a:prstGeom prst="rect">
            <a:avLst/>
          </a:prstGeom>
          <a:solidFill>
            <a:srgbClr val="6B2D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621024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3566160"/>
            <a:ext cx="77724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8D5C2"/>
                </a:solidFill>
                <a:latin typeface="Calibri"/>
              </a:rPr>
              <a:t>Cancer = uncontrolled cell division. Benign tumours stay put; malignant tumours metastasise. Causes: radiation, carcinogens, viruses, inherited mutations. Treatments: surgery, radiotherapy, chemotherapy.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4370831"/>
            <a:ext cx="365760" cy="36576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4370831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4315968"/>
            <a:ext cx="77724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8D5C2"/>
                </a:solidFill>
                <a:latin typeface="Calibri"/>
              </a:rPr>
              <a:t>Plant leaf: epidermis (protection, stomata), palisade mesophyll (photosynthesis), spongy mesophyll (gas diffusion), xylem (water up — dead cells, lignin), phloem (sugar translocation — living cells), meristem (growth).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20C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4736592"/>
            <a:ext cx="8229600" cy="406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A8D5C2"/>
                </a:solidFill>
                <a:latin typeface="Calibri"/>
              </a:rPr>
              <a:t>worldofteaching.com  ·  Free PowerPoint Presentations for Teachers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4F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0D4F3C"/>
                </a:solidFill>
                <a:latin typeface="Georgia"/>
              </a:rPr>
              <a:t>What You Need to Know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4A6B5E"/>
                </a:solidFill>
                <a:latin typeface="Calibri"/>
              </a:rPr>
              <a:t>AQA GCSE Biology Paper 1 — Organisation specification points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347472" cy="347472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325880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8" name="Rectangle 7"/>
          <p:cNvSpPr/>
          <p:nvPr/>
        </p:nvSpPr>
        <p:spPr>
          <a:xfrm>
            <a:off x="804672" y="1325880"/>
            <a:ext cx="790956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96112" y="1325880"/>
            <a:ext cx="773582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A1E18"/>
                </a:solidFill>
                <a:latin typeface="Calibri"/>
              </a:rPr>
              <a:t>Describe the human digestive system and the role of enzymes in digestion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810512"/>
            <a:ext cx="347472" cy="347472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810512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4672" y="1810512"/>
            <a:ext cx="790956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6112" y="1810512"/>
            <a:ext cx="773582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A1E18"/>
                </a:solidFill>
                <a:latin typeface="Calibri"/>
              </a:rPr>
              <a:t>Explain how food is absorbed in the small intestine — adaptations of villi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295144"/>
            <a:ext cx="347472" cy="3474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5760" y="2295144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4672" y="2295144"/>
            <a:ext cx="790956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96112" y="2295144"/>
            <a:ext cx="773582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A1E18"/>
                </a:solidFill>
                <a:latin typeface="Calibri"/>
              </a:rPr>
              <a:t>Describe the structure of the heart and explain the double circulatory system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2779776"/>
            <a:ext cx="347472" cy="3474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2779776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04672" y="2779776"/>
            <a:ext cx="790956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96112" y="2779776"/>
            <a:ext cx="773582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A1E18"/>
                </a:solidFill>
                <a:latin typeface="Calibri"/>
              </a:rPr>
              <a:t>Identify the components of blood and their functions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264408"/>
            <a:ext cx="347472" cy="3474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3264408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04672" y="3264408"/>
            <a:ext cx="790956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96112" y="3264408"/>
            <a:ext cx="773582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A1E18"/>
                </a:solidFill>
                <a:latin typeface="Calibri"/>
              </a:rPr>
              <a:t>Explain coronary heart disease — causes, risk factors, treatments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3749040"/>
            <a:ext cx="347472" cy="347472"/>
          </a:xfrm>
          <a:prstGeom prst="rect">
            <a:avLst/>
          </a:prstGeom>
          <a:solidFill>
            <a:srgbClr val="6B2D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5760" y="3749040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04672" y="3749040"/>
            <a:ext cx="790956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96112" y="3749040"/>
            <a:ext cx="773582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A1E18"/>
                </a:solidFill>
                <a:latin typeface="Calibri"/>
              </a:rPr>
              <a:t>Define and distinguish benign and malignant tumours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233672"/>
            <a:ext cx="347472" cy="347472"/>
          </a:xfrm>
          <a:prstGeom prst="rect">
            <a:avLst/>
          </a:prstGeom>
          <a:solidFill>
            <a:srgbClr val="6B2D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65760" y="4233672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04672" y="4233672"/>
            <a:ext cx="790956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96112" y="4233672"/>
            <a:ext cx="773582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A1E18"/>
                </a:solidFill>
                <a:latin typeface="Calibri"/>
              </a:rPr>
              <a:t>Explain how cancer spreads (metastasis) and how it is treated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65760" y="4718303"/>
            <a:ext cx="347472" cy="347472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65760" y="4718303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04672" y="4718303"/>
            <a:ext cx="790956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96112" y="4718303"/>
            <a:ext cx="773582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A1E18"/>
                </a:solidFill>
                <a:latin typeface="Calibri"/>
              </a:rPr>
              <a:t>Identify the main tissues in a leaf and their functions — xylem, phloem, meristem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418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8288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eorgia"/>
              </a:rPr>
              <a:t>The Digestive 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13232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70B0D0"/>
                </a:solidFill>
                <a:latin typeface="Calibri"/>
              </a:rPr>
              <a:t>Breaking down large insoluble molecules into small soluble ones for absorption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88720"/>
            <a:ext cx="4160520" cy="658368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234440"/>
            <a:ext cx="39319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C8F0"/>
                </a:solidFill>
                <a:latin typeface="Calibri"/>
              </a:rPr>
              <a:t>Mouth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490472"/>
            <a:ext cx="3931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0C8D8"/>
                </a:solidFill>
                <a:latin typeface="Calibri"/>
              </a:rPr>
              <a:t>Mechanical digestion — teeth break food. Salivary amylase begins starch digestion.</a:t>
            </a:r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2450592" y="1847088"/>
            <a:ext cx="914" cy="82296"/>
          </a:xfrm>
          <a:prstGeom prst="line">
            <a:avLst/>
          </a:prstGeom>
          <a:noFill/>
          <a:ln w="19050">
            <a:solidFill>
              <a:srgbClr val="1A6B8A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9" name="Rectangle 8"/>
          <p:cNvSpPr/>
          <p:nvPr/>
        </p:nvSpPr>
        <p:spPr>
          <a:xfrm>
            <a:off x="365760" y="1938528"/>
            <a:ext cx="4160520" cy="658368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1984248"/>
            <a:ext cx="39319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C8F0"/>
                </a:solidFill>
                <a:latin typeface="Calibri"/>
              </a:rPr>
              <a:t>Oesophagus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240280"/>
            <a:ext cx="3931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0C8D8"/>
                </a:solidFill>
                <a:latin typeface="Calibri"/>
              </a:rPr>
              <a:t>Peristalsis — muscular contractions move food to the stomach.</a:t>
            </a:r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2450592" y="2596896"/>
            <a:ext cx="914" cy="82296"/>
          </a:xfrm>
          <a:prstGeom prst="line">
            <a:avLst/>
          </a:prstGeom>
          <a:noFill/>
          <a:ln w="19050">
            <a:solidFill>
              <a:srgbClr val="1A6B8A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2" name="Rectangle 11"/>
          <p:cNvSpPr/>
          <p:nvPr/>
        </p:nvSpPr>
        <p:spPr>
          <a:xfrm>
            <a:off x="365760" y="2688336"/>
            <a:ext cx="4160520" cy="658368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2734056"/>
            <a:ext cx="39319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C8F0"/>
                </a:solidFill>
                <a:latin typeface="Calibri"/>
              </a:rPr>
              <a:t>Stomach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2990088"/>
            <a:ext cx="3931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0C8D8"/>
                </a:solidFill>
                <a:latin typeface="Calibri"/>
              </a:rPr>
              <a:t>HCl kills bacteria. Protease (pepsin) begins protein digestion. Churning.</a:t>
            </a:r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2450592" y="3346704"/>
            <a:ext cx="914" cy="82296"/>
          </a:xfrm>
          <a:prstGeom prst="line">
            <a:avLst/>
          </a:prstGeom>
          <a:noFill/>
          <a:ln w="19050">
            <a:solidFill>
              <a:srgbClr val="1A6B8A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5" name="Rectangle 14"/>
          <p:cNvSpPr/>
          <p:nvPr/>
        </p:nvSpPr>
        <p:spPr>
          <a:xfrm>
            <a:off x="365760" y="3438144"/>
            <a:ext cx="4160520" cy="658368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3483863"/>
            <a:ext cx="39319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C8F0"/>
                </a:solidFill>
                <a:latin typeface="Calibri"/>
              </a:rPr>
              <a:t>Small Intestine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3739896"/>
            <a:ext cx="3931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0C8D8"/>
                </a:solidFill>
                <a:latin typeface="Calibri"/>
              </a:rPr>
              <a:t>Final digestion and absorption. Villi increase surface area. Enzymes from pancreas.</a:t>
            </a:r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2450592" y="4096511"/>
            <a:ext cx="914" cy="82297"/>
          </a:xfrm>
          <a:prstGeom prst="line">
            <a:avLst/>
          </a:prstGeom>
          <a:noFill/>
          <a:ln w="19050">
            <a:solidFill>
              <a:srgbClr val="1A6B8A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8" name="Rectangle 17"/>
          <p:cNvSpPr/>
          <p:nvPr/>
        </p:nvSpPr>
        <p:spPr>
          <a:xfrm>
            <a:off x="365760" y="4187952"/>
            <a:ext cx="4160520" cy="658368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4233672"/>
            <a:ext cx="39319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C8F0"/>
                </a:solidFill>
                <a:latin typeface="Calibri"/>
              </a:rPr>
              <a:t>Large Intestine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489704"/>
            <a:ext cx="3931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A0C8D8"/>
                </a:solidFill>
                <a:latin typeface="Calibri"/>
              </a:rPr>
              <a:t>Water reabsorption. Remaining food forms faeces.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80" y="1170432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Key Glands &amp; Enzymes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754880" y="1517904"/>
            <a:ext cx="4023360" cy="594360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864608" y="1554480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BC8F0"/>
                </a:solidFill>
                <a:latin typeface="Calibri"/>
              </a:rPr>
              <a:t>Salivary glands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64608" y="1792224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0C8D8"/>
                </a:solidFill>
                <a:latin typeface="Calibri"/>
              </a:rPr>
              <a:t>Amylase | Starch → maltose | Mouth, pH 7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754880" y="2203704"/>
            <a:ext cx="4023360" cy="594360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864608" y="2240280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BC8F0"/>
                </a:solidFill>
                <a:latin typeface="Calibri"/>
              </a:rPr>
              <a:t>Stomach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64608" y="2478024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0C8D8"/>
                </a:solidFill>
                <a:latin typeface="Calibri"/>
              </a:rPr>
              <a:t>Protease (pepsin) | Proteins → polypeptides | pH 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754880" y="2889504"/>
            <a:ext cx="4023360" cy="594360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864608" y="2926080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BC8F0"/>
                </a:solidFill>
                <a:latin typeface="Calibri"/>
              </a:rPr>
              <a:t>Pancreas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64608" y="3163824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0C8D8"/>
                </a:solidFill>
                <a:latin typeface="Calibri"/>
              </a:rPr>
              <a:t>Amylase, Protease, Lipase | All three substrates | pH 7-8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754880" y="3575304"/>
            <a:ext cx="4023360" cy="594360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864608" y="3611880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BC8F0"/>
                </a:solidFill>
                <a:latin typeface="Calibri"/>
              </a:rPr>
              <a:t>Small intestine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64608" y="3849624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0C8D8"/>
                </a:solidFill>
                <a:latin typeface="Calibri"/>
              </a:rPr>
              <a:t>Maltase, further enzymes | Completes digestion | pH 7-8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754880" y="4261104"/>
            <a:ext cx="4023360" cy="594360"/>
          </a:xfrm>
          <a:prstGeom prst="rect">
            <a:avLst/>
          </a:prstGeom>
          <a:solidFill>
            <a:srgbClr val="0A28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864608" y="4297680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BC8F0"/>
                </a:solidFill>
                <a:latin typeface="Calibri"/>
              </a:rPr>
              <a:t>Liver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64608" y="4535424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0C8D8"/>
                </a:solidFill>
                <a:latin typeface="Calibri"/>
              </a:rPr>
              <a:t>Produces bile | Emulsifies fats | 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A6B8A"/>
                </a:solidFill>
                <a:latin typeface="Georgia"/>
              </a:rPr>
              <a:t>Enzymes, Bile &amp; Absorption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7724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4A6B5E"/>
                </a:solidFill>
                <a:latin typeface="Calibri"/>
              </a:rPr>
              <a:t>How digested food reaches the bloodstream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8366760" cy="347472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20624" y="1143000"/>
            <a:ext cx="12344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Enzyme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37943" y="114300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Substrate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92424" y="1143000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Product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29783" y="1143000"/>
            <a:ext cx="201167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Where made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24344" y="1143000"/>
            <a:ext cx="1097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pH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1490472"/>
            <a:ext cx="132588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0624" y="1545336"/>
            <a:ext cx="123443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A6B8A"/>
                </a:solidFill>
                <a:latin typeface="Calibri"/>
              </a:rPr>
              <a:t>Amylase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83080" y="1490472"/>
            <a:ext cx="146304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837943" y="1545336"/>
            <a:ext cx="13716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Starch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37560" y="1490472"/>
            <a:ext cx="164592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392424" y="1545336"/>
            <a:ext cx="1554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Maltose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74920" y="1490472"/>
            <a:ext cx="210312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129783" y="1545336"/>
            <a:ext cx="20116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Salivary gl. / Pancreas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269480" y="1490472"/>
            <a:ext cx="118872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24344" y="1545336"/>
            <a:ext cx="10972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~7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1947672"/>
            <a:ext cx="132588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20624" y="2002536"/>
            <a:ext cx="123443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A6B8A"/>
                </a:solidFill>
                <a:latin typeface="Calibri"/>
              </a:rPr>
              <a:t>Protease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783080" y="1947672"/>
            <a:ext cx="146304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837943" y="2002536"/>
            <a:ext cx="13716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Proteins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37560" y="1947672"/>
            <a:ext cx="164592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392424" y="2002536"/>
            <a:ext cx="1554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Amino acids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074920" y="1947672"/>
            <a:ext cx="210312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129783" y="2002536"/>
            <a:ext cx="20116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Stomach / Pancreas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269480" y="1947672"/>
            <a:ext cx="118872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324344" y="2002536"/>
            <a:ext cx="10972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2 or 7-8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5760" y="2404872"/>
            <a:ext cx="132588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20624" y="2459736"/>
            <a:ext cx="123443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A6B8A"/>
                </a:solidFill>
                <a:latin typeface="Calibri"/>
              </a:rPr>
              <a:t>Lipase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783080" y="2404872"/>
            <a:ext cx="146304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837943" y="2459736"/>
            <a:ext cx="13716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Lipids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337560" y="2404872"/>
            <a:ext cx="164592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392424" y="2459736"/>
            <a:ext cx="1554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Fatty acids + glycerol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74920" y="2404872"/>
            <a:ext cx="210312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129783" y="2459736"/>
            <a:ext cx="20116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Pancreas / S.I.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269480" y="2404872"/>
            <a:ext cx="1188720" cy="402336"/>
          </a:xfrm>
          <a:prstGeom prst="rect">
            <a:avLst/>
          </a:prstGeom>
          <a:solidFill>
            <a:srgbClr val="FFFFFF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324344" y="2459736"/>
            <a:ext cx="10972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~7-8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" y="2862072"/>
            <a:ext cx="132588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20624" y="2916936"/>
            <a:ext cx="123443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A6B8A"/>
                </a:solidFill>
                <a:latin typeface="Calibri"/>
              </a:rPr>
              <a:t>Maltase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783080" y="2862072"/>
            <a:ext cx="146304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837943" y="2916936"/>
            <a:ext cx="13716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Maltose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337560" y="2862072"/>
            <a:ext cx="164592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392424" y="2916936"/>
            <a:ext cx="1554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Glucose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074920" y="2862072"/>
            <a:ext cx="210312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129783" y="2916936"/>
            <a:ext cx="20116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Small intestine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269480" y="2862072"/>
            <a:ext cx="1188720" cy="402336"/>
          </a:xfrm>
          <a:prstGeom prst="rect">
            <a:avLst/>
          </a:prstGeom>
          <a:solidFill>
            <a:srgbClr val="EDF7F2"/>
          </a:solidFill>
          <a:ln w="3810">
            <a:solidFill>
              <a:srgbClr val="C0D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324344" y="2916936"/>
            <a:ext cx="10972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~7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65760" y="3383280"/>
            <a:ext cx="41605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90C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365760" y="3383280"/>
            <a:ext cx="4160520" cy="329184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475488" y="3383280"/>
            <a:ext cx="397763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Bile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75488" y="3730752"/>
            <a:ext cx="3931920" cy="1060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Made by LIVER · Stored in GALL BLADDER · Released into small intestine
Emulsifies fats — breaks large fat droplets into smaller ones, giving lipase a greater surface area. Bile is ALKALINE — neutralises stomach acid to give enzymes their optimum pH.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663440" y="3383280"/>
            <a:ext cx="406908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90C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4663440" y="3383280"/>
            <a:ext cx="4069080" cy="329184"/>
          </a:xfrm>
          <a:prstGeom prst="rect">
            <a:avLst/>
          </a:prstGeom>
          <a:solidFill>
            <a:srgbClr val="1A7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4773168" y="3383280"/>
            <a:ext cx="3886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Villi — Adaptations for Absorption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773168" y="3749039"/>
            <a:ext cx="3858768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▸  Large surface area for diffusion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773168" y="4005072"/>
            <a:ext cx="3858768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▸  Rich blood supply — maintains concentration gradient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773168" y="4261104"/>
            <a:ext cx="3858768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▸  One cell thick wall — short diffusion distance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773168" y="4517136"/>
            <a:ext cx="3858768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▸  Lacteals absorb fatty acids and glycerol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04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01168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Georgia"/>
              </a:rPr>
              <a:t>The Heart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49808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F09090"/>
                </a:solidFill>
                <a:latin typeface="Calibri"/>
              </a:rPr>
              <a:t>A double pump — right side: lungs · left side: body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19" y="1600200"/>
            <a:ext cx="1691640" cy="1005840"/>
          </a:xfrm>
          <a:prstGeom prst="rect">
            <a:avLst/>
          </a:prstGeom>
          <a:solidFill>
            <a:srgbClr val="1A3A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19" y="2670048"/>
            <a:ext cx="1691640" cy="1188720"/>
          </a:xfrm>
          <a:prstGeom prst="rect">
            <a:avLst/>
          </a:prstGeom>
          <a:solidFill>
            <a:srgbClr val="0E2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04671" y="1618488"/>
            <a:ext cx="1554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0B8E8"/>
                </a:solidFill>
                <a:latin typeface="Calibri"/>
              </a:rPr>
              <a:t>Right Atrium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4671" y="2688336"/>
            <a:ext cx="1554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0B8E8"/>
                </a:solidFill>
                <a:latin typeface="Calibri"/>
              </a:rPr>
              <a:t>Right Ventricle</a:t>
            </a:r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1572768" y="2615184"/>
            <a:ext cx="914" cy="109728"/>
          </a:xfrm>
          <a:prstGeom prst="line">
            <a:avLst/>
          </a:prstGeom>
          <a:noFill/>
          <a:ln w="22860">
            <a:solidFill>
              <a:srgbClr val="4080C0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0" name="Rectangle 9"/>
          <p:cNvSpPr/>
          <p:nvPr/>
        </p:nvSpPr>
        <p:spPr>
          <a:xfrm>
            <a:off x="3063240" y="1600200"/>
            <a:ext cx="1691640" cy="1005840"/>
          </a:xfrm>
          <a:prstGeom prst="rect">
            <a:avLst/>
          </a:prstGeom>
          <a:solidFill>
            <a:srgbClr val="6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063240" y="2670048"/>
            <a:ext cx="1691640" cy="1371600"/>
          </a:xfrm>
          <a:prstGeom prst="rect">
            <a:avLst/>
          </a:prstGeom>
          <a:solidFill>
            <a:srgbClr val="500E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36392" y="1618488"/>
            <a:ext cx="1554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F09090"/>
                </a:solidFill>
                <a:latin typeface="Calibri"/>
              </a:rPr>
              <a:t>Left Atrium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36392" y="2688336"/>
            <a:ext cx="15544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F09090"/>
                </a:solidFill>
                <a:latin typeface="Calibri"/>
              </a:rPr>
              <a:t>Left Ventricle</a:t>
            </a:r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3913632" y="2615184"/>
            <a:ext cx="914" cy="109728"/>
          </a:xfrm>
          <a:prstGeom prst="line">
            <a:avLst/>
          </a:prstGeom>
          <a:noFill/>
          <a:ln w="22860">
            <a:solidFill>
              <a:srgbClr val="C04040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4" name="Rectangle 13"/>
          <p:cNvSpPr/>
          <p:nvPr/>
        </p:nvSpPr>
        <p:spPr>
          <a:xfrm>
            <a:off x="2395728" y="2578608"/>
            <a:ext cx="694944" cy="237744"/>
          </a:xfrm>
          <a:prstGeom prst="rect">
            <a:avLst/>
          </a:prstGeom>
          <a:solidFill>
            <a:srgbClr val="2A5A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432304" y="2596896"/>
            <a:ext cx="6400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80E880"/>
                </a:solidFill>
                <a:latin typeface="Calibri"/>
              </a:rPr>
              <a:t>VALVES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9807" y="1005840"/>
            <a:ext cx="16916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0C8FF"/>
                </a:solidFill>
                <a:latin typeface="Calibri"/>
              </a:rPr>
              <a:t>Pulmonary
artery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9807" y="4005072"/>
            <a:ext cx="16916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0C8FF"/>
                </a:solidFill>
                <a:latin typeface="Calibri"/>
              </a:rPr>
              <a:t>Vena cava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81528" y="1005840"/>
            <a:ext cx="16916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A0A0"/>
                </a:solidFill>
                <a:latin typeface="Calibri"/>
              </a:rPr>
              <a:t>Pulmonary
vein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81528" y="4005072"/>
            <a:ext cx="16916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A0A0"/>
                </a:solidFill>
                <a:latin typeface="Calibri"/>
              </a:rPr>
              <a:t>Aorta</a:t>
            </a:r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0" flipV="1">
            <a:off x="1572768" y="1408176"/>
            <a:ext cx="914" cy="192024"/>
          </a:xfrm>
          <a:prstGeom prst="line">
            <a:avLst/>
          </a:prstGeom>
          <a:noFill/>
          <a:ln w="19050">
            <a:solidFill>
              <a:srgbClr val="4080C0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0" flipV="1">
            <a:off x="1572768" y="3712464"/>
            <a:ext cx="914" cy="146304"/>
          </a:xfrm>
          <a:prstGeom prst="line">
            <a:avLst/>
          </a:prstGeom>
          <a:noFill/>
          <a:ln w="19050">
            <a:solidFill>
              <a:srgbClr val="4080C0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0" flipV="1">
            <a:off x="3913632" y="1408176"/>
            <a:ext cx="914" cy="192024"/>
          </a:xfrm>
          <a:prstGeom prst="line">
            <a:avLst/>
          </a:prstGeom>
          <a:noFill/>
          <a:ln w="19050">
            <a:solidFill>
              <a:srgbClr val="C04040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3913632" y="4041648"/>
            <a:ext cx="914" cy="256032"/>
          </a:xfrm>
          <a:prstGeom prst="line">
            <a:avLst/>
          </a:prstGeom>
          <a:noFill/>
          <a:ln w="19050">
            <a:solidFill>
              <a:srgbClr val="C04040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20" name="TextBox 19"/>
          <p:cNvSpPr txBox="1"/>
          <p:nvPr/>
        </p:nvSpPr>
        <p:spPr>
          <a:xfrm>
            <a:off x="2432304" y="3364992"/>
            <a:ext cx="6949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70E870"/>
                </a:solidFill>
                <a:latin typeface="Calibri"/>
              </a:rPr>
              <a:t>Septum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0" y="1097280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Key Facts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29200" y="1426464"/>
            <a:ext cx="3840480" cy="530352"/>
          </a:xfrm>
          <a:prstGeom prst="rect">
            <a:avLst/>
          </a:prstGeom>
          <a:solidFill>
            <a:srgbClr val="2A08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138928" y="1490472"/>
            <a:ext cx="3657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9090"/>
                </a:solidFill>
                <a:latin typeface="Calibri"/>
              </a:rPr>
              <a:t>Right side: deoxygenated blood to LUNGS (pulmonary circuit)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29200" y="2029968"/>
            <a:ext cx="3840480" cy="530352"/>
          </a:xfrm>
          <a:prstGeom prst="rect">
            <a:avLst/>
          </a:prstGeom>
          <a:solidFill>
            <a:srgbClr val="2A08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138928" y="2093976"/>
            <a:ext cx="3657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9090"/>
                </a:solidFill>
                <a:latin typeface="Calibri"/>
              </a:rPr>
              <a:t>Left side: oxygenated blood to BODY (systemic circuit)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29200" y="2633472"/>
            <a:ext cx="3840480" cy="530352"/>
          </a:xfrm>
          <a:prstGeom prst="rect">
            <a:avLst/>
          </a:prstGeom>
          <a:solidFill>
            <a:srgbClr val="2A08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138928" y="2697479"/>
            <a:ext cx="3657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9090"/>
                </a:solidFill>
                <a:latin typeface="Calibri"/>
              </a:rPr>
              <a:t>Left ventricle has THICKER WALLS — pumps blood further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029200" y="3236976"/>
            <a:ext cx="3840480" cy="530352"/>
          </a:xfrm>
          <a:prstGeom prst="rect">
            <a:avLst/>
          </a:prstGeom>
          <a:solidFill>
            <a:srgbClr val="2A08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138928" y="3300984"/>
            <a:ext cx="3657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9090"/>
                </a:solidFill>
                <a:latin typeface="Calibri"/>
              </a:rPr>
              <a:t>VALVES prevent backflow — atrioventricular + semi-lunar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0" y="3840480"/>
            <a:ext cx="3840480" cy="530352"/>
          </a:xfrm>
          <a:prstGeom prst="rect">
            <a:avLst/>
          </a:prstGeom>
          <a:solidFill>
            <a:srgbClr val="2A08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138928" y="3904488"/>
            <a:ext cx="3657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9090"/>
                </a:solidFill>
                <a:latin typeface="Calibri"/>
              </a:rPr>
              <a:t>SAN (pacemaker) in right atrium initiates heartbeat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029200" y="4443984"/>
            <a:ext cx="3840480" cy="530352"/>
          </a:xfrm>
          <a:prstGeom prst="rect">
            <a:avLst/>
          </a:prstGeom>
          <a:solidFill>
            <a:srgbClr val="2A08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138928" y="4507992"/>
            <a:ext cx="3657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9090"/>
                </a:solidFill>
                <a:latin typeface="Calibri"/>
              </a:rPr>
              <a:t>Coronary arteries supply the heart muscle — blockage = heart attack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C0392B"/>
                </a:solidFill>
                <a:latin typeface="Georgia"/>
              </a:rPr>
              <a:t>Blood — Components &amp; Functions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7724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4A6B5E"/>
                </a:solidFill>
                <a:latin typeface="Calibri"/>
              </a:rPr>
              <a:t>Blood is a tissue — four key components, each with a specific function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70432"/>
            <a:ext cx="2011680" cy="3611880"/>
          </a:xfrm>
          <a:prstGeom prst="rect">
            <a:avLst/>
          </a:prstGeom>
          <a:solidFill>
            <a:srgbClr val="C0392B"/>
          </a:solidFill>
          <a:ln w="6350">
            <a:solidFill>
              <a:srgbClr val="D0C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170432"/>
            <a:ext cx="201168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17043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Red Blood Cells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591056"/>
            <a:ext cx="182880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Carry oxygen via HAEMOGLOBIN.
Biconcave disc — large surface area.
No nucleus — more room for Hb.
Flexible — squeeze through capillaries.
Produced in bone marrow.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42032" y="1170432"/>
            <a:ext cx="2011680" cy="3611880"/>
          </a:xfrm>
          <a:prstGeom prst="rect">
            <a:avLst/>
          </a:prstGeom>
          <a:solidFill>
            <a:srgbClr val="EEF0FF"/>
          </a:solidFill>
          <a:ln w="6350">
            <a:solidFill>
              <a:srgbClr val="D0C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42032" y="1170432"/>
            <a:ext cx="201168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33472" y="117043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White Blood Cells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33472" y="1591056"/>
            <a:ext cx="182880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IMMUNE DEFENCE.
Phagocytes — engulf pathogens (phagocytosis).
Lymphocytes — produce antibodies.
Have a nucleus.
Larger and fewer than RBCs.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18304" y="1170432"/>
            <a:ext cx="2011680" cy="3611880"/>
          </a:xfrm>
          <a:prstGeom prst="rect">
            <a:avLst/>
          </a:prstGeom>
          <a:solidFill>
            <a:srgbClr val="FFFDE7"/>
          </a:solidFill>
          <a:ln w="6350">
            <a:solidFill>
              <a:srgbClr val="D0C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718304" y="1170432"/>
            <a:ext cx="201168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809744" y="117043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Platelets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09744" y="1591056"/>
            <a:ext cx="182880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Tiny cell FRAGMENTS (not whole cells).
Trigger BLOOD CLOTTING at wounds.
Form a meshwork of fibrin → scab.
Prevent blood loss and infection entry.
No nucleus.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94576" y="1170432"/>
            <a:ext cx="2011680" cy="3611880"/>
          </a:xfrm>
          <a:prstGeom prst="rect">
            <a:avLst/>
          </a:prstGeom>
          <a:solidFill>
            <a:srgbClr val="E8F8F0"/>
          </a:solidFill>
          <a:ln w="6350">
            <a:solidFill>
              <a:srgbClr val="D0C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94576" y="1170432"/>
            <a:ext cx="201168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986016" y="117043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Plasma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86016" y="1591056"/>
            <a:ext cx="182880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1E18"/>
                </a:solidFill>
                <a:latin typeface="Calibri"/>
              </a:rPr>
              <a:t>LIQUID component (~55% of blood).
Transports:
• Digested food (glucose, amino acids)
• CO₂ from cells to lungs
• Urea from liver to kidneys
• Hormones · antibodies · heat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04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01168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Georgia"/>
              </a:rPr>
              <a:t>Blood Vessels &amp; Coronary Heart Disease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822960"/>
            <a:ext cx="8366760" cy="3474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20624" y="822960"/>
            <a:ext cx="118871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/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2224" y="822960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Arteries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12463" y="822960"/>
            <a:ext cx="21031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Veins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44183" y="822960"/>
            <a:ext cx="26060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Capillaries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225296"/>
            <a:ext cx="128016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0624" y="1289304"/>
            <a:ext cx="11887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09090"/>
                </a:solidFill>
                <a:latin typeface="Calibri"/>
              </a:rPr>
              <a:t>Direction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37360" y="1225296"/>
            <a:ext cx="182880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792224" y="1289304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Away from heart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0" y="1225296"/>
            <a:ext cx="219456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712463" y="1289304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Towards heart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89320" y="1225296"/>
            <a:ext cx="269748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044183" y="1289304"/>
            <a:ext cx="2606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Links arteries &amp; veins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1773936"/>
            <a:ext cx="128016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0624" y="1837943"/>
            <a:ext cx="11887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09090"/>
                </a:solidFill>
                <a:latin typeface="Calibri"/>
              </a:rPr>
              <a:t>Pressure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37360" y="1773936"/>
            <a:ext cx="182880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792224" y="1837943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HIGH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0" y="1773936"/>
            <a:ext cx="219456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712463" y="1837943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LOW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989320" y="1773936"/>
            <a:ext cx="269748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044183" y="1837943"/>
            <a:ext cx="2606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Very low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2322576"/>
            <a:ext cx="128016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20624" y="2386584"/>
            <a:ext cx="11887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09090"/>
                </a:solidFill>
                <a:latin typeface="Calibri"/>
              </a:rPr>
              <a:t>Wall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737360" y="2322576"/>
            <a:ext cx="182880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792224" y="2386584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Thick, muscular, elastic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0" y="2322576"/>
            <a:ext cx="219456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712463" y="2386584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Thinner, less muscle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989320" y="2322576"/>
            <a:ext cx="269748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044183" y="2386584"/>
            <a:ext cx="2606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One cell thick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65760" y="2871215"/>
            <a:ext cx="128016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20624" y="2935223"/>
            <a:ext cx="11887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09090"/>
                </a:solidFill>
                <a:latin typeface="Calibri"/>
              </a:rPr>
              <a:t>Lumen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737360" y="2871215"/>
            <a:ext cx="182880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792224" y="2935223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Narrow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57600" y="2871215"/>
            <a:ext cx="219456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712463" y="2935223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Wide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989320" y="2871215"/>
            <a:ext cx="269748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044183" y="2935223"/>
            <a:ext cx="2606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Very narrow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" y="3419856"/>
            <a:ext cx="128016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20624" y="3483864"/>
            <a:ext cx="11887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09090"/>
                </a:solidFill>
                <a:latin typeface="Calibri"/>
              </a:rPr>
              <a:t>Valves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737360" y="3419856"/>
            <a:ext cx="182880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792224" y="3483864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None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57600" y="3419856"/>
            <a:ext cx="219456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712463" y="3483864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Yes — prevent backflow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989320" y="3419856"/>
            <a:ext cx="2697480" cy="475488"/>
          </a:xfrm>
          <a:prstGeom prst="rect">
            <a:avLst/>
          </a:prstGeom>
          <a:solidFill>
            <a:srgbClr val="1A0808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044183" y="3483864"/>
            <a:ext cx="2606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None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65760" y="3968496"/>
            <a:ext cx="128016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420624" y="4032504"/>
            <a:ext cx="11887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09090"/>
                </a:solidFill>
                <a:latin typeface="Calibri"/>
              </a:rPr>
              <a:t>Function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737360" y="3968496"/>
            <a:ext cx="182880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792224" y="4032504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Carry blood FROM heart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657600" y="3968496"/>
            <a:ext cx="219456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3712463" y="4032504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Return blood TO heart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989320" y="3968496"/>
            <a:ext cx="2697480" cy="475488"/>
          </a:xfrm>
          <a:prstGeom prst="rect">
            <a:avLst/>
          </a:prstGeom>
          <a:solidFill>
            <a:srgbClr val="250A0A"/>
          </a:solidFill>
          <a:ln w="3810">
            <a:solidFill>
              <a:srgbClr val="3A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044183" y="4032504"/>
            <a:ext cx="2606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5C0C0"/>
                </a:solidFill>
                <a:latin typeface="Calibri"/>
              </a:rPr>
              <a:t>Exchange O2, CO2, glucose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65760" y="4517136"/>
            <a:ext cx="8366760" cy="493776"/>
          </a:xfrm>
          <a:prstGeom prst="rect">
            <a:avLst/>
          </a:prstGeom>
          <a:solidFill>
            <a:srgbClr val="2A0808"/>
          </a:solidFill>
          <a:ln w="12700">
            <a:solidFill>
              <a:srgbClr val="E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75488" y="4553712"/>
            <a:ext cx="20116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8080"/>
                </a:solidFill>
                <a:latin typeface="Calibri"/>
              </a:rPr>
              <a:t>Coronary Heart Disease (CHD):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523744" y="4553712"/>
            <a:ext cx="6108192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5C0C0"/>
                </a:solidFill>
                <a:latin typeface="Calibri"/>
              </a:rPr>
              <a:t>Fatty deposits (plaques) build in coronary arteries → restricted blood flow → angina or heart attack. Risk factors: poor diet, smoking, lack of exercise, genetics, high blood pressure.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008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2D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01168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Georgia"/>
              </a:rPr>
              <a:t>Cancer — Tumours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49808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090F0"/>
                </a:solidFill>
                <a:latin typeface="Calibri"/>
              </a:rPr>
              <a:t>Uncontrolled cell division — the normal cell cycle checkpoints break down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33856"/>
            <a:ext cx="3931920" cy="3730752"/>
          </a:xfrm>
          <a:prstGeom prst="rect">
            <a:avLst/>
          </a:prstGeom>
          <a:solidFill>
            <a:srgbClr val="200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133856"/>
            <a:ext cx="3931920" cy="365760"/>
          </a:xfrm>
          <a:prstGeom prst="rect">
            <a:avLst/>
          </a:prstGeom>
          <a:solidFill>
            <a:srgbClr val="5A1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133856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BENIGN Tumour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1572768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0A0F8"/>
                </a:solidFill>
                <a:latin typeface="Calibri"/>
              </a:rPr>
              <a:t>✓  Grows slowly in one place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" y="1975104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0A0F8"/>
                </a:solidFill>
                <a:latin typeface="Calibri"/>
              </a:rPr>
              <a:t>✓  Does NOT invade surrounding tissue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" y="2377440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0A0F8"/>
                </a:solidFill>
                <a:latin typeface="Calibri"/>
              </a:rPr>
              <a:t>✓  Does NOT spread to other body parts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" y="2779776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0A0F8"/>
                </a:solidFill>
                <a:latin typeface="Calibri"/>
              </a:rPr>
              <a:t>✓  Enclosed in a fibrous capsule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" y="3182112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0A0F8"/>
                </a:solidFill>
                <a:latin typeface="Calibri"/>
              </a:rPr>
              <a:t>✓  Usually not life-threatening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" y="3584448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0A0F8"/>
                </a:solidFill>
                <a:latin typeface="Calibri"/>
              </a:rPr>
              <a:t>✓  Can be removed by surgery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" y="3986784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0A0F8"/>
                </a:solidFill>
                <a:latin typeface="Calibri"/>
              </a:rPr>
              <a:t>✓  Low recurrence risk after removal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" y="4389120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0A0F8"/>
                </a:solidFill>
                <a:latin typeface="Calibri"/>
              </a:rPr>
              <a:t>✓  Example: lipoma (fatty lump)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54880" y="1133856"/>
            <a:ext cx="3931920" cy="3730752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754880" y="1133856"/>
            <a:ext cx="3931920" cy="365760"/>
          </a:xfrm>
          <a:prstGeom prst="rect">
            <a:avLst/>
          </a:prstGeom>
          <a:solidFill>
            <a:srgbClr val="3A0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46320" y="1133856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MALIGNANT Tumour (Cancer)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64608" y="1572768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90F0"/>
                </a:solidFill>
                <a:latin typeface="Calibri"/>
              </a:rPr>
              <a:t>✗  Grows rapidly and irregularly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64608" y="1975104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90F0"/>
                </a:solidFill>
                <a:latin typeface="Calibri"/>
              </a:rPr>
              <a:t>✗  Invades and destroys surrounding tissue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64608" y="2377440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90F0"/>
                </a:solidFill>
                <a:latin typeface="Calibri"/>
              </a:rPr>
              <a:t>✗  METASTASIS — cells break off and spread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64608" y="2779776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90F0"/>
                </a:solidFill>
                <a:latin typeface="Calibri"/>
              </a:rPr>
              <a:t>✗  Travels via blood or lymph system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64608" y="3182112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90F0"/>
                </a:solidFill>
                <a:latin typeface="Calibri"/>
              </a:rPr>
              <a:t>✗  Forms secondary tumours elsewhere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64608" y="3584448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90F0"/>
                </a:solidFill>
                <a:latin typeface="Calibri"/>
              </a:rPr>
              <a:t>✗  Life-threatening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64608" y="3986784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90F0"/>
                </a:solidFill>
                <a:latin typeface="Calibri"/>
              </a:rPr>
              <a:t>✗  Harder to treat; may recur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64608" y="4389120"/>
            <a:ext cx="37124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90F0"/>
                </a:solidFill>
                <a:latin typeface="Calibri"/>
              </a:rPr>
              <a:t>✗  Example: melanoma (skin cancer)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65760" y="4791456"/>
            <a:ext cx="8366760" cy="237744"/>
          </a:xfrm>
          <a:prstGeom prst="rect">
            <a:avLst/>
          </a:prstGeom>
          <a:solidFill>
            <a:srgbClr val="200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38912" y="4809744"/>
            <a:ext cx="8229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070D8"/>
                </a:solidFill>
                <a:latin typeface="Calibri"/>
              </a:rPr>
              <a:t>Risk factors: ionising radiation · carcinogens (tobacco smoke) · viral infections (HPV) · genetic mutations · UV radiation · alcohol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2D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6B2D8A"/>
                </a:solidFill>
                <a:latin typeface="Georgia"/>
              </a:rPr>
              <a:t>Cancer — Risk Factors &amp; Treatment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7724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4A6B5E"/>
                </a:solidFill>
                <a:latin typeface="Calibri"/>
              </a:rPr>
              <a:t>Understanding causes and how cancer is treated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14300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B2D8A"/>
                </a:solidFill>
                <a:latin typeface="Calibri"/>
              </a:rPr>
              <a:t>Risk Factors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481328"/>
            <a:ext cx="411480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D0B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536192"/>
            <a:ext cx="3886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B2D8A"/>
                </a:solidFill>
                <a:latin typeface="Calibri"/>
              </a:rPr>
              <a:t>Ionising radiation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92224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B5E"/>
                </a:solidFill>
                <a:latin typeface="Calibri"/>
              </a:rPr>
              <a:t>UV light, X-rays and nuclear radiation damage DNA, causing mutations.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2322576"/>
            <a:ext cx="411480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D0B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2377440"/>
            <a:ext cx="3886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B2D8A"/>
                </a:solidFill>
                <a:latin typeface="Calibri"/>
              </a:rPr>
              <a:t>Carcinogens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2633472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B5E"/>
                </a:solidFill>
                <a:latin typeface="Calibri"/>
              </a:rPr>
              <a:t>Chemicals in tobacco smoke, asbestos damage DNA and trigger cancerous changes.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3163824"/>
            <a:ext cx="411480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D0B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3218688"/>
            <a:ext cx="3886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B2D8A"/>
                </a:solidFill>
                <a:latin typeface="Calibri"/>
              </a:rPr>
              <a:t>Viral infections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3474720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B5E"/>
                </a:solidFill>
                <a:latin typeface="Calibri"/>
              </a:rPr>
              <a:t>Some viruses (e.g. HPV) disrupt the cell cycle by inserting their own DNA.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4005072"/>
            <a:ext cx="411480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D0B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4059936"/>
            <a:ext cx="3886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B2D8A"/>
                </a:solidFill>
                <a:latin typeface="Calibri"/>
              </a:rPr>
              <a:t>Genetic inheritance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4315968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B5E"/>
                </a:solidFill>
                <a:latin typeface="Calibri"/>
              </a:rPr>
              <a:t>Some mutations are inherited — e.g. BRCA1/2 increases breast cancer risk.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114300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B2D8A"/>
                </a:solidFill>
                <a:latin typeface="Calibri"/>
              </a:rPr>
              <a:t>Treatments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63440" y="1481328"/>
            <a:ext cx="411480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D0B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600" y="1536192"/>
            <a:ext cx="3886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B2D8A"/>
                </a:solidFill>
                <a:latin typeface="Calibri"/>
              </a:rPr>
              <a:t>Surgery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1792224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B5E"/>
                </a:solidFill>
                <a:latin typeface="Calibri"/>
              </a:rPr>
              <a:t>Removes the tumour physically. Effective for localised tumours.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63440" y="2322576"/>
            <a:ext cx="411480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D0B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800600" y="2377440"/>
            <a:ext cx="3886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B2D8A"/>
                </a:solidFill>
                <a:latin typeface="Calibri"/>
              </a:rPr>
              <a:t>Radiotherapy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2633472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B5E"/>
                </a:solidFill>
                <a:latin typeface="Calibri"/>
              </a:rPr>
              <a:t>High-energy radiation kills cancer cells but can damage healthy tissue nearby.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663440" y="3163824"/>
            <a:ext cx="411480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D0B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800600" y="3218688"/>
            <a:ext cx="3886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B2D8A"/>
                </a:solidFill>
                <a:latin typeface="Calibri"/>
              </a:rPr>
              <a:t>Chemotherapy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00600" y="3474720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B5E"/>
                </a:solidFill>
                <a:latin typeface="Calibri"/>
              </a:rPr>
              <a:t>Drugs kill rapidly dividing cells — effective but has significant side effects.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663440" y="4005072"/>
            <a:ext cx="411480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D0B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800600" y="4059936"/>
            <a:ext cx="3886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B2D8A"/>
                </a:solidFill>
                <a:latin typeface="Calibri"/>
              </a:rPr>
              <a:t>Biological therapy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0600" y="4315968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B5E"/>
                </a:solidFill>
                <a:latin typeface="Calibri"/>
              </a:rPr>
              <a:t>Monoclonal antibodies target cancer cells specifically — fewer side effects.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