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</p:sldIdLst>
  <p:sldSz cx="12188952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6140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201168" cy="6858000"/>
          </a:xfrm>
          <a:prstGeom prst="rect">
            <a:avLst/>
          </a:prstGeom>
          <a:solidFill>
            <a:srgbClr val="1B5E2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Oval 3"/>
          <p:cNvSpPr/>
          <p:nvPr/>
        </p:nvSpPr>
        <p:spPr>
          <a:xfrm>
            <a:off x="9875520" y="-914400"/>
            <a:ext cx="3200400" cy="3200400"/>
          </a:xfrm>
          <a:prstGeom prst="ellipse">
            <a:avLst/>
          </a:prstGeom>
          <a:solidFill>
            <a:srgbClr val="0A301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Oval 4"/>
          <p:cNvSpPr/>
          <p:nvPr/>
        </p:nvSpPr>
        <p:spPr>
          <a:xfrm>
            <a:off x="-731520" y="5303520"/>
            <a:ext cx="2286000" cy="2286000"/>
          </a:xfrm>
          <a:prstGeom prst="ellipse">
            <a:avLst/>
          </a:prstGeom>
          <a:solidFill>
            <a:srgbClr val="0A301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822960"/>
            <a:ext cx="91440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1" i="0">
                <a:solidFill>
                  <a:srgbClr val="888888"/>
                </a:solidFill>
                <a:latin typeface="Calibri"/>
              </a:rPr>
              <a:t>AQA GCSE BIOLOGY · PAPER 1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1325880"/>
            <a:ext cx="10058400" cy="11887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5600" b="1" i="0">
                <a:solidFill>
                  <a:srgbClr val="FFFFFF"/>
                </a:solidFill>
                <a:latin typeface="Georgia"/>
              </a:rPr>
              <a:t>Plant Tissues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" y="2743200"/>
            <a:ext cx="914400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1">
                <a:solidFill>
                  <a:srgbClr val="AAAAAA"/>
                </a:solidFill>
                <a:latin typeface="Calibri"/>
              </a:rPr>
              <a:t>Specialised tissues work together in the plant organ system</a:t>
            </a:r>
          </a:p>
        </p:txBody>
      </p:sp>
      <p:sp>
        <p:nvSpPr>
          <p:cNvPr id="9" name="Rectangle 8"/>
          <p:cNvSpPr/>
          <p:nvPr/>
        </p:nvSpPr>
        <p:spPr>
          <a:xfrm>
            <a:off x="457200" y="3383280"/>
            <a:ext cx="1824228" cy="384048"/>
          </a:xfrm>
          <a:prstGeom prst="rect">
            <a:avLst/>
          </a:prstGeom>
          <a:solidFill>
            <a:srgbClr val="1B5E2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566928" y="3401568"/>
            <a:ext cx="1677924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FFFFFF"/>
                </a:solidFill>
                <a:latin typeface="Calibri"/>
              </a:rPr>
              <a:t>Plant Tissues</a:t>
            </a:r>
          </a:p>
        </p:txBody>
      </p:sp>
      <p:sp>
        <p:nvSpPr>
          <p:cNvPr id="11" name="Rectangle 10"/>
          <p:cNvSpPr/>
          <p:nvPr/>
        </p:nvSpPr>
        <p:spPr>
          <a:xfrm>
            <a:off x="2555748" y="3383280"/>
            <a:ext cx="1929384" cy="384048"/>
          </a:xfrm>
          <a:prstGeom prst="rect">
            <a:avLst/>
          </a:prstGeom>
          <a:solidFill>
            <a:srgbClr val="2E7D3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2665476" y="3401568"/>
            <a:ext cx="178308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FFFFFF"/>
                </a:solidFill>
                <a:latin typeface="Calibri"/>
              </a:rPr>
              <a:t>Leaf Structure</a:t>
            </a:r>
          </a:p>
        </p:txBody>
      </p:sp>
      <p:sp>
        <p:nvSpPr>
          <p:cNvPr id="13" name="Rectangle 12"/>
          <p:cNvSpPr/>
          <p:nvPr/>
        </p:nvSpPr>
        <p:spPr>
          <a:xfrm>
            <a:off x="4759452" y="3383280"/>
            <a:ext cx="982980" cy="384048"/>
          </a:xfrm>
          <a:prstGeom prst="rect">
            <a:avLst/>
          </a:prstGeom>
          <a:solidFill>
            <a:srgbClr val="5D403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4869180" y="3401568"/>
            <a:ext cx="836676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FFFFFF"/>
                </a:solidFill>
                <a:latin typeface="Calibri"/>
              </a:rPr>
              <a:t>Xylem</a:t>
            </a:r>
          </a:p>
        </p:txBody>
      </p:sp>
      <p:sp>
        <p:nvSpPr>
          <p:cNvPr id="15" name="Rectangle 14"/>
          <p:cNvSpPr/>
          <p:nvPr/>
        </p:nvSpPr>
        <p:spPr>
          <a:xfrm>
            <a:off x="6016752" y="3383280"/>
            <a:ext cx="1088136" cy="384048"/>
          </a:xfrm>
          <a:prstGeom prst="rect">
            <a:avLst/>
          </a:prstGeom>
          <a:solidFill>
            <a:srgbClr val="F57F1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6126480" y="3401568"/>
            <a:ext cx="941832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FFFFFF"/>
                </a:solidFill>
                <a:latin typeface="Calibri"/>
              </a:rPr>
              <a:t>Phloem</a:t>
            </a:r>
          </a:p>
        </p:txBody>
      </p:sp>
      <p:sp>
        <p:nvSpPr>
          <p:cNvPr id="17" name="Rectangle 16"/>
          <p:cNvSpPr/>
          <p:nvPr/>
        </p:nvSpPr>
        <p:spPr>
          <a:xfrm>
            <a:off x="7379208" y="3383280"/>
            <a:ext cx="1298448" cy="384048"/>
          </a:xfrm>
          <a:prstGeom prst="rect">
            <a:avLst/>
          </a:prstGeom>
          <a:solidFill>
            <a:srgbClr val="0069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7488936" y="3401568"/>
            <a:ext cx="1152144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FFFFFF"/>
                </a:solidFill>
                <a:latin typeface="Calibri"/>
              </a:rPr>
              <a:t>Meristem</a:t>
            </a:r>
          </a:p>
        </p:txBody>
      </p:sp>
      <p:sp>
        <p:nvSpPr>
          <p:cNvPr id="19" name="Rectangle 18"/>
          <p:cNvSpPr/>
          <p:nvPr/>
        </p:nvSpPr>
        <p:spPr>
          <a:xfrm>
            <a:off x="0" y="6492240"/>
            <a:ext cx="12188952" cy="365760"/>
          </a:xfrm>
          <a:prstGeom prst="rect">
            <a:avLst/>
          </a:prstGeom>
          <a:solidFill>
            <a:srgbClr val="06140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274320" y="6510528"/>
            <a:ext cx="1161288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00" b="0" i="0">
                <a:solidFill>
                  <a:srgbClr val="666666"/>
                </a:solidFill>
                <a:latin typeface="Calibri"/>
              </a:rPr>
              <a:t>AQA GCSE Biology · Paper 1 · Plant Tissues  ·  worldofteaching.com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228600"/>
            <a:ext cx="109728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600" b="1" i="0">
                <a:solidFill>
                  <a:srgbClr val="061408"/>
                </a:solidFill>
                <a:latin typeface="Georgia"/>
              </a:rPr>
              <a:t>Plant Tissue Types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822960"/>
            <a:ext cx="1097280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1">
                <a:solidFill>
                  <a:srgbClr val="667788"/>
                </a:solidFill>
                <a:latin typeface="Calibri"/>
              </a:rPr>
              <a:t>Plants are multicellular organisms — specialised tissues carry out different functions</a:t>
            </a:r>
          </a:p>
        </p:txBody>
      </p:sp>
      <p:sp>
        <p:nvSpPr>
          <p:cNvPr id="5" name="Rectangle 4"/>
          <p:cNvSpPr/>
          <p:nvPr/>
        </p:nvSpPr>
        <p:spPr>
          <a:xfrm>
            <a:off x="457200" y="1207008"/>
            <a:ext cx="5577840" cy="1609344"/>
          </a:xfrm>
          <a:prstGeom prst="rect">
            <a:avLst/>
          </a:prstGeom>
          <a:solidFill>
            <a:srgbClr val="F1FAF3"/>
          </a:solidFill>
          <a:ln w="9525">
            <a:solidFill>
              <a:srgbClr val="1A7A3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457200" y="1207008"/>
            <a:ext cx="146304" cy="1609344"/>
          </a:xfrm>
          <a:prstGeom prst="rect">
            <a:avLst/>
          </a:prstGeom>
          <a:solidFill>
            <a:srgbClr val="1A7A3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694944" y="1298448"/>
            <a:ext cx="51206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1A7A3A"/>
                </a:solidFill>
                <a:latin typeface="Calibri"/>
              </a:rPr>
              <a:t>Epidermal
tissue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94944" y="1755648"/>
            <a:ext cx="5212080" cy="9875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334455"/>
                </a:solidFill>
                <a:latin typeface="Calibri"/>
              </a:rPr>
              <a:t>Outer surface of all plant organs. Usually one cell thick. Transparent — allows light through to cells below. Produces waxy CUTICLE to reduce water loss. Contains STOMATA in leaves.</a:t>
            </a:r>
          </a:p>
        </p:txBody>
      </p:sp>
      <p:sp>
        <p:nvSpPr>
          <p:cNvPr id="9" name="Rectangle 8"/>
          <p:cNvSpPr/>
          <p:nvPr/>
        </p:nvSpPr>
        <p:spPr>
          <a:xfrm>
            <a:off x="6309360" y="1207008"/>
            <a:ext cx="5577840" cy="1609344"/>
          </a:xfrm>
          <a:prstGeom prst="rect">
            <a:avLst/>
          </a:prstGeom>
          <a:solidFill>
            <a:srgbClr val="F1FAF3"/>
          </a:solidFill>
          <a:ln w="9525">
            <a:solidFill>
              <a:srgbClr val="2A6A1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ectangle 9"/>
          <p:cNvSpPr/>
          <p:nvPr/>
        </p:nvSpPr>
        <p:spPr>
          <a:xfrm>
            <a:off x="6309360" y="1207008"/>
            <a:ext cx="146304" cy="1609344"/>
          </a:xfrm>
          <a:prstGeom prst="rect">
            <a:avLst/>
          </a:prstGeom>
          <a:solidFill>
            <a:srgbClr val="2A6A1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6547104" y="1298448"/>
            <a:ext cx="51206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2A6A10"/>
                </a:solidFill>
                <a:latin typeface="Calibri"/>
              </a:rPr>
              <a:t>Palisade
Mesophyll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547104" y="1755648"/>
            <a:ext cx="5212080" cy="9875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334455"/>
                </a:solidFill>
                <a:latin typeface="Calibri"/>
              </a:rPr>
              <a:t>Tightly packed, column-shaped cells packed with CHLOROPLASTS. Main site of PHOTOSYNTHESIS. Found at the top of the leaf to maximise light absorption.</a:t>
            </a:r>
          </a:p>
        </p:txBody>
      </p:sp>
      <p:sp>
        <p:nvSpPr>
          <p:cNvPr id="13" name="Rectangle 12"/>
          <p:cNvSpPr/>
          <p:nvPr/>
        </p:nvSpPr>
        <p:spPr>
          <a:xfrm>
            <a:off x="457200" y="2962656"/>
            <a:ext cx="5577840" cy="1609344"/>
          </a:xfrm>
          <a:prstGeom prst="rect">
            <a:avLst/>
          </a:prstGeom>
          <a:solidFill>
            <a:srgbClr val="F1FAF3"/>
          </a:solidFill>
          <a:ln w="9525">
            <a:solidFill>
              <a:srgbClr val="3A8A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457200" y="2962656"/>
            <a:ext cx="146304" cy="1609344"/>
          </a:xfrm>
          <a:prstGeom prst="rect">
            <a:avLst/>
          </a:prstGeom>
          <a:solidFill>
            <a:srgbClr val="3A8A2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694944" y="3054096"/>
            <a:ext cx="51206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3A8A2A"/>
                </a:solidFill>
                <a:latin typeface="Calibri"/>
              </a:rPr>
              <a:t>Spongy
Mesophyll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94944" y="3511296"/>
            <a:ext cx="5212080" cy="9875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334455"/>
                </a:solidFill>
                <a:latin typeface="Calibri"/>
              </a:rPr>
              <a:t>Loosely packed with large AIR SPACES between cells. Allows CO₂ and O₂ to diffuse rapidly to and from cells. Contains fewer chloroplasts than palisade layer.</a:t>
            </a:r>
          </a:p>
        </p:txBody>
      </p:sp>
      <p:sp>
        <p:nvSpPr>
          <p:cNvPr id="17" name="Rectangle 16"/>
          <p:cNvSpPr/>
          <p:nvPr/>
        </p:nvSpPr>
        <p:spPr>
          <a:xfrm>
            <a:off x="6309360" y="2962656"/>
            <a:ext cx="5577840" cy="1609344"/>
          </a:xfrm>
          <a:prstGeom prst="rect">
            <a:avLst/>
          </a:prstGeom>
          <a:solidFill>
            <a:srgbClr val="F1FAF3"/>
          </a:solidFill>
          <a:ln w="9525">
            <a:solidFill>
              <a:srgbClr val="5D403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Rectangle 17"/>
          <p:cNvSpPr/>
          <p:nvPr/>
        </p:nvSpPr>
        <p:spPr>
          <a:xfrm>
            <a:off x="6309360" y="2962656"/>
            <a:ext cx="146304" cy="1609344"/>
          </a:xfrm>
          <a:prstGeom prst="rect">
            <a:avLst/>
          </a:prstGeom>
          <a:solidFill>
            <a:srgbClr val="5D403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6547104" y="3054096"/>
            <a:ext cx="51206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5D4037"/>
                </a:solidFill>
                <a:latin typeface="Calibri"/>
              </a:rPr>
              <a:t>Xylem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6547104" y="3511296"/>
            <a:ext cx="5212080" cy="9875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334455"/>
                </a:solidFill>
                <a:latin typeface="Calibri"/>
              </a:rPr>
              <a:t>Transports WATER and dissolved MINERALS from roots to leaves. Made of dead cells forming hollow tubes. Strengthened by LIGNIN. Provides structural support.</a:t>
            </a:r>
          </a:p>
        </p:txBody>
      </p:sp>
      <p:sp>
        <p:nvSpPr>
          <p:cNvPr id="21" name="Rectangle 20"/>
          <p:cNvSpPr/>
          <p:nvPr/>
        </p:nvSpPr>
        <p:spPr>
          <a:xfrm>
            <a:off x="457200" y="4718304"/>
            <a:ext cx="5577840" cy="1609344"/>
          </a:xfrm>
          <a:prstGeom prst="rect">
            <a:avLst/>
          </a:prstGeom>
          <a:solidFill>
            <a:srgbClr val="F1FAF3"/>
          </a:solidFill>
          <a:ln w="9525">
            <a:solidFill>
              <a:srgbClr val="E651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Rectangle 21"/>
          <p:cNvSpPr/>
          <p:nvPr/>
        </p:nvSpPr>
        <p:spPr>
          <a:xfrm>
            <a:off x="457200" y="4718304"/>
            <a:ext cx="146304" cy="1609344"/>
          </a:xfrm>
          <a:prstGeom prst="rect">
            <a:avLst/>
          </a:prstGeom>
          <a:solidFill>
            <a:srgbClr val="E651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694944" y="4809744"/>
            <a:ext cx="51206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E65100"/>
                </a:solidFill>
                <a:latin typeface="Calibri"/>
              </a:rPr>
              <a:t>Phloem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694944" y="5266944"/>
            <a:ext cx="5212080" cy="9875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334455"/>
                </a:solidFill>
                <a:latin typeface="Calibri"/>
              </a:rPr>
              <a:t>Transports dissolved SUGARS (sucrose) to all parts of the plant. Made of living SIEVE TUBE cells and companion cells. Two-way transport (TRANSLOCATION).</a:t>
            </a:r>
          </a:p>
        </p:txBody>
      </p:sp>
      <p:sp>
        <p:nvSpPr>
          <p:cNvPr id="25" name="Rectangle 24"/>
          <p:cNvSpPr/>
          <p:nvPr/>
        </p:nvSpPr>
        <p:spPr>
          <a:xfrm>
            <a:off x="6309360" y="4718304"/>
            <a:ext cx="5577840" cy="1609344"/>
          </a:xfrm>
          <a:prstGeom prst="rect">
            <a:avLst/>
          </a:prstGeom>
          <a:solidFill>
            <a:srgbClr val="F1FAF3"/>
          </a:solidFill>
          <a:ln w="9525">
            <a:solidFill>
              <a:srgbClr val="00695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Rectangle 25"/>
          <p:cNvSpPr/>
          <p:nvPr/>
        </p:nvSpPr>
        <p:spPr>
          <a:xfrm>
            <a:off x="6309360" y="4718304"/>
            <a:ext cx="146304" cy="1609344"/>
          </a:xfrm>
          <a:prstGeom prst="rect">
            <a:avLst/>
          </a:prstGeom>
          <a:solidFill>
            <a:srgbClr val="0069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6547104" y="4809744"/>
            <a:ext cx="51206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00695C"/>
                </a:solidFill>
                <a:latin typeface="Calibri"/>
              </a:rPr>
              <a:t>Meristem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6547104" y="5266944"/>
            <a:ext cx="5212080" cy="9875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334455"/>
                </a:solidFill>
                <a:latin typeface="Calibri"/>
              </a:rPr>
              <a:t>Found at growing tips of roots and shoots. Contains UNDIFFERENTIATED cells that can divide and specialise into any plant cell type. Responsible for plant GROWTH.</a:t>
            </a:r>
          </a:p>
        </p:txBody>
      </p:sp>
      <p:sp>
        <p:nvSpPr>
          <p:cNvPr id="29" name="Rectangle 28"/>
          <p:cNvSpPr/>
          <p:nvPr/>
        </p:nvSpPr>
        <p:spPr>
          <a:xfrm>
            <a:off x="0" y="6492240"/>
            <a:ext cx="12188952" cy="365760"/>
          </a:xfrm>
          <a:prstGeom prst="rect">
            <a:avLst/>
          </a:prstGeom>
          <a:solidFill>
            <a:srgbClr val="1B5E2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TextBox 29"/>
          <p:cNvSpPr txBox="1"/>
          <p:nvPr/>
        </p:nvSpPr>
        <p:spPr>
          <a:xfrm>
            <a:off x="274320" y="6510528"/>
            <a:ext cx="1161288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00" b="0" i="0">
                <a:solidFill>
                  <a:srgbClr val="FFFFFF"/>
                </a:solidFill>
                <a:latin typeface="Calibri"/>
              </a:rPr>
              <a:t>AQA GCSE Biology · Paper 1 · Plant Tissues  ·  worldofteaching.com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228600"/>
            <a:ext cx="109728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600" b="1" i="0">
                <a:solidFill>
                  <a:srgbClr val="061408"/>
                </a:solidFill>
                <a:latin typeface="Georgia"/>
              </a:rPr>
              <a:t>Leaf Cross-Section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822960"/>
            <a:ext cx="1097280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1">
                <a:solidFill>
                  <a:srgbClr val="667788"/>
                </a:solidFill>
                <a:latin typeface="Calibri"/>
              </a:rPr>
              <a:t>The leaf is a photosynthetic organ — every layer is adapted for efficiency</a:t>
            </a:r>
          </a:p>
        </p:txBody>
      </p:sp>
      <p:sp>
        <p:nvSpPr>
          <p:cNvPr id="5" name="Rectangle 4"/>
          <p:cNvSpPr/>
          <p:nvPr/>
        </p:nvSpPr>
        <p:spPr>
          <a:xfrm>
            <a:off x="548640" y="1207008"/>
            <a:ext cx="5486400" cy="201168"/>
          </a:xfrm>
          <a:prstGeom prst="rect">
            <a:avLst/>
          </a:prstGeom>
          <a:solidFill>
            <a:srgbClr val="B8D8B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640080" y="1234440"/>
            <a:ext cx="5303520" cy="14630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1" i="0">
                <a:solidFill>
                  <a:srgbClr val="061408"/>
                </a:solidFill>
                <a:latin typeface="Calibri"/>
              </a:rPr>
              <a:t>Waxy cuticle</a:t>
            </a:r>
          </a:p>
        </p:txBody>
      </p:sp>
      <p:sp>
        <p:nvSpPr>
          <p:cNvPr id="7" name="Rectangle 6"/>
          <p:cNvSpPr/>
          <p:nvPr/>
        </p:nvSpPr>
        <p:spPr>
          <a:xfrm>
            <a:off x="548640" y="1408176"/>
            <a:ext cx="5486400" cy="292608"/>
          </a:xfrm>
          <a:prstGeom prst="rect">
            <a:avLst/>
          </a:prstGeom>
          <a:solidFill>
            <a:srgbClr val="7AB87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640080" y="1435608"/>
            <a:ext cx="5303520" cy="2377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1" i="0">
                <a:solidFill>
                  <a:srgbClr val="061408"/>
                </a:solidFill>
                <a:latin typeface="Calibri"/>
              </a:rPr>
              <a:t>Upper epidermis</a:t>
            </a:r>
          </a:p>
        </p:txBody>
      </p:sp>
      <p:sp>
        <p:nvSpPr>
          <p:cNvPr id="9" name="Rectangle 8"/>
          <p:cNvSpPr/>
          <p:nvPr/>
        </p:nvSpPr>
        <p:spPr>
          <a:xfrm>
            <a:off x="548640" y="1700784"/>
            <a:ext cx="5486400" cy="822960"/>
          </a:xfrm>
          <a:prstGeom prst="rect">
            <a:avLst/>
          </a:prstGeom>
          <a:solidFill>
            <a:srgbClr val="1A6A2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" y="1728216"/>
            <a:ext cx="5303520" cy="7680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FFFFFF"/>
                </a:solidFill>
                <a:latin typeface="Calibri"/>
              </a:rPr>
              <a:t>Palisade mesophyll</a:t>
            </a:r>
          </a:p>
        </p:txBody>
      </p:sp>
      <p:sp>
        <p:nvSpPr>
          <p:cNvPr id="11" name="Rectangle 10"/>
          <p:cNvSpPr/>
          <p:nvPr/>
        </p:nvSpPr>
        <p:spPr>
          <a:xfrm>
            <a:off x="548640" y="2523744"/>
            <a:ext cx="5486400" cy="685800"/>
          </a:xfrm>
          <a:prstGeom prst="rect">
            <a:avLst/>
          </a:prstGeom>
          <a:solidFill>
            <a:srgbClr val="3A9A3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640080" y="2551176"/>
            <a:ext cx="5303520" cy="6309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FFFFFF"/>
                </a:solidFill>
                <a:latin typeface="Calibri"/>
              </a:rPr>
              <a:t>Spongy mesophyll</a:t>
            </a:r>
          </a:p>
        </p:txBody>
      </p:sp>
      <p:sp>
        <p:nvSpPr>
          <p:cNvPr id="13" name="Rectangle 12"/>
          <p:cNvSpPr/>
          <p:nvPr/>
        </p:nvSpPr>
        <p:spPr>
          <a:xfrm>
            <a:off x="548640" y="3209544"/>
            <a:ext cx="5486400" cy="292608"/>
          </a:xfrm>
          <a:prstGeom prst="rect">
            <a:avLst/>
          </a:prstGeom>
          <a:solidFill>
            <a:srgbClr val="7AB87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640080" y="3236976"/>
            <a:ext cx="5303520" cy="2377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1" i="0">
                <a:solidFill>
                  <a:srgbClr val="061408"/>
                </a:solidFill>
                <a:latin typeface="Calibri"/>
              </a:rPr>
              <a:t>Lower epidermis</a:t>
            </a:r>
          </a:p>
        </p:txBody>
      </p:sp>
      <p:sp>
        <p:nvSpPr>
          <p:cNvPr id="15" name="Rectangle 14"/>
          <p:cNvSpPr/>
          <p:nvPr/>
        </p:nvSpPr>
        <p:spPr>
          <a:xfrm>
            <a:off x="548640" y="3502152"/>
            <a:ext cx="5486400" cy="201168"/>
          </a:xfrm>
          <a:prstGeom prst="rect">
            <a:avLst/>
          </a:prstGeom>
          <a:solidFill>
            <a:srgbClr val="B8D8B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640080" y="3529584"/>
            <a:ext cx="5303520" cy="14630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1" i="0">
                <a:solidFill>
                  <a:srgbClr val="061408"/>
                </a:solidFill>
                <a:latin typeface="Calibri"/>
              </a:rPr>
              <a:t>Waxy cuticle</a:t>
            </a:r>
          </a:p>
        </p:txBody>
      </p:sp>
      <p:sp>
        <p:nvSpPr>
          <p:cNvPr id="17" name="Rectangle 16"/>
          <p:cNvSpPr/>
          <p:nvPr/>
        </p:nvSpPr>
        <p:spPr>
          <a:xfrm>
            <a:off x="1645919" y="3648456"/>
            <a:ext cx="457200" cy="128016"/>
          </a:xfrm>
          <a:prstGeom prst="rect">
            <a:avLst/>
          </a:prstGeom>
          <a:solidFill>
            <a:srgbClr val="0A301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Rectangle 17"/>
          <p:cNvSpPr/>
          <p:nvPr/>
        </p:nvSpPr>
        <p:spPr>
          <a:xfrm>
            <a:off x="2834640" y="3648456"/>
            <a:ext cx="457200" cy="128016"/>
          </a:xfrm>
          <a:prstGeom prst="rect">
            <a:avLst/>
          </a:prstGeom>
          <a:solidFill>
            <a:srgbClr val="0A301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822959" y="3794759"/>
            <a:ext cx="274320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1B5E20"/>
                </a:solidFill>
                <a:latin typeface="Calibri"/>
              </a:rPr>
              <a:t>← Guard cells (stomata)</a:t>
            </a:r>
          </a:p>
        </p:txBody>
      </p:sp>
      <p:sp>
        <p:nvSpPr>
          <p:cNvPr id="1" name="ln"/>
          <p:cNvSpPr>
            <a:spLocks noGrp="1"/>
          </p:cNvSpPr>
          <p:nvPr/>
        </p:nvSpPr>
        <p:spPr>
          <a:xfrm flipH="0" flipV="0">
            <a:off x="1874519" y="3758183"/>
            <a:ext cx="914" cy="109728"/>
          </a:xfrm>
          <a:prstGeom prst="line">
            <a:avLst/>
          </a:prstGeom>
          <a:noFill/>
          <a:ln w="19050">
            <a:solidFill>
              <a:srgbClr val="0A3010"/>
            </a:solidFill>
          </a:ln>
        </p:spPr>
        <p:txBody>
          <a:bodyPr/>
          <a:lstStyle/>
          <a:p/>
        </p:txBody>
      </p:sp>
      <p:sp>
        <p:nvSpPr>
          <p:cNvPr id="1" name="ln"/>
          <p:cNvSpPr>
            <a:spLocks noGrp="1"/>
          </p:cNvSpPr>
          <p:nvPr/>
        </p:nvSpPr>
        <p:spPr>
          <a:xfrm flipH="0" flipV="0">
            <a:off x="3063240" y="3758183"/>
            <a:ext cx="914" cy="109728"/>
          </a:xfrm>
          <a:prstGeom prst="line">
            <a:avLst/>
          </a:prstGeom>
          <a:noFill/>
          <a:ln w="19050">
            <a:solidFill>
              <a:srgbClr val="0A3010"/>
            </a:solidFill>
          </a:ln>
        </p:spPr>
        <p:txBody>
          <a:bodyPr/>
          <a:lstStyle/>
          <a:p/>
        </p:txBody>
      </p:sp>
      <p:sp>
        <p:nvSpPr>
          <p:cNvPr id="20" name="Rectangle 19"/>
          <p:cNvSpPr/>
          <p:nvPr/>
        </p:nvSpPr>
        <p:spPr>
          <a:xfrm>
            <a:off x="4023359" y="1645920"/>
            <a:ext cx="731520" cy="2560320"/>
          </a:xfrm>
          <a:prstGeom prst="rect">
            <a:avLst/>
          </a:prstGeom>
          <a:solidFill>
            <a:srgbClr val="DEB887"/>
          </a:solidFill>
          <a:ln w="9525">
            <a:solidFill>
              <a:srgbClr val="8B691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4069080" y="2103120"/>
            <a:ext cx="658368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800" b="0" i="0">
                <a:solidFill>
                  <a:srgbClr val="5D4037"/>
                </a:solidFill>
                <a:latin typeface="Calibri"/>
              </a:rPr>
              <a:t>Vein
(xylem &amp;
phloem)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492240" y="1078992"/>
            <a:ext cx="548640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 i="0">
                <a:solidFill>
                  <a:srgbClr val="1B5E20"/>
                </a:solidFill>
                <a:latin typeface="Calibri"/>
              </a:rPr>
              <a:t>Adaptations</a:t>
            </a:r>
          </a:p>
        </p:txBody>
      </p:sp>
      <p:sp>
        <p:nvSpPr>
          <p:cNvPr id="23" name="Rectangle 22"/>
          <p:cNvSpPr/>
          <p:nvPr/>
        </p:nvSpPr>
        <p:spPr>
          <a:xfrm>
            <a:off x="6492240" y="1481328"/>
            <a:ext cx="5394960" cy="530352"/>
          </a:xfrm>
          <a:prstGeom prst="rect">
            <a:avLst/>
          </a:prstGeom>
          <a:solidFill>
            <a:srgbClr val="F1FAF3"/>
          </a:solidFill>
          <a:ln w="6350">
            <a:solidFill>
              <a:srgbClr val="90C89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6601968" y="1527048"/>
            <a:ext cx="1920240" cy="438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1" i="0">
                <a:solidFill>
                  <a:srgbClr val="1B5E20"/>
                </a:solidFill>
                <a:latin typeface="Calibri"/>
              </a:rPr>
              <a:t>Palisade cells packed
at top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577072" y="1527048"/>
            <a:ext cx="3200400" cy="438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334455"/>
                </a:solidFill>
                <a:latin typeface="Calibri"/>
              </a:rPr>
              <a:t>Maximise light absorption — sunlight hits upper surface first</a:t>
            </a:r>
          </a:p>
        </p:txBody>
      </p:sp>
      <p:sp>
        <p:nvSpPr>
          <p:cNvPr id="26" name="Rectangle 25"/>
          <p:cNvSpPr/>
          <p:nvPr/>
        </p:nvSpPr>
        <p:spPr>
          <a:xfrm>
            <a:off x="6492240" y="2084832"/>
            <a:ext cx="5394960" cy="530352"/>
          </a:xfrm>
          <a:prstGeom prst="rect">
            <a:avLst/>
          </a:prstGeom>
          <a:solidFill>
            <a:srgbClr val="F1FAF3"/>
          </a:solidFill>
          <a:ln w="6350">
            <a:solidFill>
              <a:srgbClr val="90C89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6601968" y="2130552"/>
            <a:ext cx="1920240" cy="438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1" i="0">
                <a:solidFill>
                  <a:srgbClr val="1B5E20"/>
                </a:solidFill>
                <a:latin typeface="Calibri"/>
              </a:rPr>
              <a:t>Many chloroplasts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8577072" y="2130552"/>
            <a:ext cx="3200400" cy="438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334455"/>
                </a:solidFill>
                <a:latin typeface="Calibri"/>
              </a:rPr>
              <a:t>Each chloroplast captures light for photosynthesis — more = more energy</a:t>
            </a:r>
          </a:p>
        </p:txBody>
      </p:sp>
      <p:sp>
        <p:nvSpPr>
          <p:cNvPr id="29" name="Rectangle 28"/>
          <p:cNvSpPr/>
          <p:nvPr/>
        </p:nvSpPr>
        <p:spPr>
          <a:xfrm>
            <a:off x="6492240" y="2688336"/>
            <a:ext cx="5394960" cy="530352"/>
          </a:xfrm>
          <a:prstGeom prst="rect">
            <a:avLst/>
          </a:prstGeom>
          <a:solidFill>
            <a:srgbClr val="F1FAF3"/>
          </a:solidFill>
          <a:ln w="6350">
            <a:solidFill>
              <a:srgbClr val="90C89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TextBox 29"/>
          <p:cNvSpPr txBox="1"/>
          <p:nvPr/>
        </p:nvSpPr>
        <p:spPr>
          <a:xfrm>
            <a:off x="6601968" y="2734056"/>
            <a:ext cx="1920240" cy="438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1" i="0">
                <a:solidFill>
                  <a:srgbClr val="1B5E20"/>
                </a:solidFill>
                <a:latin typeface="Calibri"/>
              </a:rPr>
              <a:t>Air spaces in spongy
layer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8577072" y="2734056"/>
            <a:ext cx="3200400" cy="438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334455"/>
                </a:solidFill>
                <a:latin typeface="Calibri"/>
              </a:rPr>
              <a:t>Short diffusion path for CO₂ → palisade cells and O₂ out</a:t>
            </a:r>
          </a:p>
        </p:txBody>
      </p:sp>
      <p:sp>
        <p:nvSpPr>
          <p:cNvPr id="32" name="Rectangle 31"/>
          <p:cNvSpPr/>
          <p:nvPr/>
        </p:nvSpPr>
        <p:spPr>
          <a:xfrm>
            <a:off x="6492240" y="3291840"/>
            <a:ext cx="5394960" cy="530352"/>
          </a:xfrm>
          <a:prstGeom prst="rect">
            <a:avLst/>
          </a:prstGeom>
          <a:solidFill>
            <a:srgbClr val="F1FAF3"/>
          </a:solidFill>
          <a:ln w="6350">
            <a:solidFill>
              <a:srgbClr val="90C89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TextBox 32"/>
          <p:cNvSpPr txBox="1"/>
          <p:nvPr/>
        </p:nvSpPr>
        <p:spPr>
          <a:xfrm>
            <a:off x="6601968" y="3337560"/>
            <a:ext cx="1920240" cy="438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1" i="0">
                <a:solidFill>
                  <a:srgbClr val="1B5E20"/>
                </a:solidFill>
                <a:latin typeface="Calibri"/>
              </a:rPr>
              <a:t>Stomata in lower
epidermis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8577072" y="3337560"/>
            <a:ext cx="3200400" cy="438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334455"/>
                </a:solidFill>
                <a:latin typeface="Calibri"/>
              </a:rPr>
              <a:t>Gas exchange + water vapour loss — guard cells control opening</a:t>
            </a:r>
          </a:p>
        </p:txBody>
      </p:sp>
      <p:sp>
        <p:nvSpPr>
          <p:cNvPr id="35" name="Rectangle 34"/>
          <p:cNvSpPr/>
          <p:nvPr/>
        </p:nvSpPr>
        <p:spPr>
          <a:xfrm>
            <a:off x="6492240" y="3895344"/>
            <a:ext cx="5394960" cy="530352"/>
          </a:xfrm>
          <a:prstGeom prst="rect">
            <a:avLst/>
          </a:prstGeom>
          <a:solidFill>
            <a:srgbClr val="F1FAF3"/>
          </a:solidFill>
          <a:ln w="6350">
            <a:solidFill>
              <a:srgbClr val="90C89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" name="TextBox 35"/>
          <p:cNvSpPr txBox="1"/>
          <p:nvPr/>
        </p:nvSpPr>
        <p:spPr>
          <a:xfrm>
            <a:off x="6601968" y="3941063"/>
            <a:ext cx="1920240" cy="438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1" i="0">
                <a:solidFill>
                  <a:srgbClr val="1B5E20"/>
                </a:solidFill>
                <a:latin typeface="Calibri"/>
              </a:rPr>
              <a:t>Thin leaf overall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8577072" y="3941063"/>
            <a:ext cx="3200400" cy="438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334455"/>
                </a:solidFill>
                <a:latin typeface="Calibri"/>
              </a:rPr>
              <a:t>Short diffusion distance for gases across the whole leaf</a:t>
            </a:r>
          </a:p>
        </p:txBody>
      </p:sp>
      <p:sp>
        <p:nvSpPr>
          <p:cNvPr id="38" name="Rectangle 37"/>
          <p:cNvSpPr/>
          <p:nvPr/>
        </p:nvSpPr>
        <p:spPr>
          <a:xfrm>
            <a:off x="6492240" y="4498848"/>
            <a:ext cx="5394960" cy="530352"/>
          </a:xfrm>
          <a:prstGeom prst="rect">
            <a:avLst/>
          </a:prstGeom>
          <a:solidFill>
            <a:srgbClr val="F1FAF3"/>
          </a:solidFill>
          <a:ln w="6350">
            <a:solidFill>
              <a:srgbClr val="90C89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" name="TextBox 38"/>
          <p:cNvSpPr txBox="1"/>
          <p:nvPr/>
        </p:nvSpPr>
        <p:spPr>
          <a:xfrm>
            <a:off x="6601968" y="4544568"/>
            <a:ext cx="1920240" cy="438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1" i="0">
                <a:solidFill>
                  <a:srgbClr val="1B5E20"/>
                </a:solidFill>
                <a:latin typeface="Calibri"/>
              </a:rPr>
              <a:t>Transparent
upper epidermis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8577072" y="4544568"/>
            <a:ext cx="3200400" cy="438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334455"/>
                </a:solidFill>
                <a:latin typeface="Calibri"/>
              </a:rPr>
              <a:t>Light passes straight through to palisade without being absorbed</a:t>
            </a:r>
          </a:p>
        </p:txBody>
      </p:sp>
      <p:sp>
        <p:nvSpPr>
          <p:cNvPr id="41" name="Rectangle 40"/>
          <p:cNvSpPr/>
          <p:nvPr/>
        </p:nvSpPr>
        <p:spPr>
          <a:xfrm>
            <a:off x="6492240" y="5102352"/>
            <a:ext cx="5394960" cy="530352"/>
          </a:xfrm>
          <a:prstGeom prst="rect">
            <a:avLst/>
          </a:prstGeom>
          <a:solidFill>
            <a:srgbClr val="F1FAF3"/>
          </a:solidFill>
          <a:ln w="6350">
            <a:solidFill>
              <a:srgbClr val="90C89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2" name="TextBox 41"/>
          <p:cNvSpPr txBox="1"/>
          <p:nvPr/>
        </p:nvSpPr>
        <p:spPr>
          <a:xfrm>
            <a:off x="6601968" y="5148072"/>
            <a:ext cx="1920240" cy="438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1" i="0">
                <a:solidFill>
                  <a:srgbClr val="1B5E20"/>
                </a:solidFill>
                <a:latin typeface="Calibri"/>
              </a:rPr>
              <a:t>Waxy cuticle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8577072" y="5148072"/>
            <a:ext cx="3200400" cy="438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334455"/>
                </a:solidFill>
                <a:latin typeface="Calibri"/>
              </a:rPr>
              <a:t>Waterproof layer — prevents excessive water loss by evaporation</a:t>
            </a:r>
          </a:p>
        </p:txBody>
      </p:sp>
      <p:sp>
        <p:nvSpPr>
          <p:cNvPr id="44" name="Rectangle 43"/>
          <p:cNvSpPr/>
          <p:nvPr/>
        </p:nvSpPr>
        <p:spPr>
          <a:xfrm>
            <a:off x="6492240" y="5705856"/>
            <a:ext cx="5394960" cy="530352"/>
          </a:xfrm>
          <a:prstGeom prst="rect">
            <a:avLst/>
          </a:prstGeom>
          <a:solidFill>
            <a:srgbClr val="F1FAF3"/>
          </a:solidFill>
          <a:ln w="6350">
            <a:solidFill>
              <a:srgbClr val="90C89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5" name="TextBox 44"/>
          <p:cNvSpPr txBox="1"/>
          <p:nvPr/>
        </p:nvSpPr>
        <p:spPr>
          <a:xfrm>
            <a:off x="6601968" y="5751576"/>
            <a:ext cx="1920240" cy="438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1" i="0">
                <a:solidFill>
                  <a:srgbClr val="1B5E20"/>
                </a:solidFill>
                <a:latin typeface="Calibri"/>
              </a:rPr>
              <a:t>Veins (xylem/phloem)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8577072" y="5751576"/>
            <a:ext cx="3200400" cy="438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334455"/>
                </a:solidFill>
                <a:latin typeface="Calibri"/>
              </a:rPr>
              <a:t>Water delivered · sugars removed · structural support provided</a:t>
            </a:r>
          </a:p>
        </p:txBody>
      </p:sp>
      <p:sp>
        <p:nvSpPr>
          <p:cNvPr id="47" name="Rectangle 46"/>
          <p:cNvSpPr/>
          <p:nvPr/>
        </p:nvSpPr>
        <p:spPr>
          <a:xfrm>
            <a:off x="0" y="6492240"/>
            <a:ext cx="12188952" cy="365760"/>
          </a:xfrm>
          <a:prstGeom prst="rect">
            <a:avLst/>
          </a:prstGeom>
          <a:solidFill>
            <a:srgbClr val="1B5E2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8" name="TextBox 47"/>
          <p:cNvSpPr txBox="1"/>
          <p:nvPr/>
        </p:nvSpPr>
        <p:spPr>
          <a:xfrm>
            <a:off x="274320" y="6510528"/>
            <a:ext cx="1161288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00" b="0" i="0">
                <a:solidFill>
                  <a:srgbClr val="FFFFFF"/>
                </a:solidFill>
                <a:latin typeface="Calibri"/>
              </a:rPr>
              <a:t>AQA GCSE Biology · Paper 1 · Plant Tissues  ·  worldofteaching.com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228600"/>
            <a:ext cx="109728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200" b="1" i="0">
                <a:solidFill>
                  <a:srgbClr val="061408"/>
                </a:solidFill>
                <a:latin typeface="Georgia"/>
              </a:rPr>
              <a:t>Xylem &amp; Phloem — Transport Tissues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822960"/>
            <a:ext cx="1097280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1">
                <a:solidFill>
                  <a:srgbClr val="667788"/>
                </a:solidFill>
                <a:latin typeface="Calibri"/>
              </a:rPr>
              <a:t>Two vascular tissues form the transport system throughout the plant</a:t>
            </a:r>
          </a:p>
        </p:txBody>
      </p:sp>
      <p:sp>
        <p:nvSpPr>
          <p:cNvPr id="5" name="Rectangle 4"/>
          <p:cNvSpPr/>
          <p:nvPr/>
        </p:nvSpPr>
        <p:spPr>
          <a:xfrm>
            <a:off x="457200" y="1115568"/>
            <a:ext cx="5394960" cy="5120640"/>
          </a:xfrm>
          <a:prstGeom prst="rect">
            <a:avLst/>
          </a:prstGeom>
          <a:solidFill>
            <a:srgbClr val="FFF8F0"/>
          </a:solidFill>
          <a:ln w="9525">
            <a:solidFill>
              <a:srgbClr val="5D403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457200" y="1115568"/>
            <a:ext cx="5394960" cy="438912"/>
          </a:xfrm>
          <a:prstGeom prst="rect">
            <a:avLst/>
          </a:prstGeom>
          <a:solidFill>
            <a:srgbClr val="5D403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640080" y="1152144"/>
            <a:ext cx="50292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1" i="0">
                <a:solidFill>
                  <a:srgbClr val="FFFFFF"/>
                </a:solidFill>
                <a:latin typeface="Calibri"/>
              </a:rPr>
              <a:t>XYLEM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40080" y="1627632"/>
            <a:ext cx="5029200" cy="4206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334455"/>
                </a:solidFill>
                <a:latin typeface="Calibri"/>
              </a:rPr>
              <a:t>▸ Transports WATER and dissolved MINERALS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40080" y="2103120"/>
            <a:ext cx="5029200" cy="4206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334455"/>
                </a:solidFill>
                <a:latin typeface="Calibri"/>
              </a:rPr>
              <a:t>▸ Transport is ONE-WAY — always upward (roots → stem → leaves)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40080" y="2578608"/>
            <a:ext cx="5029200" cy="4206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334455"/>
                </a:solidFill>
                <a:latin typeface="Calibri"/>
              </a:rPr>
              <a:t>▸ Made of DEAD cells — no cytoplasm, no nucleus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" y="3054096"/>
            <a:ext cx="5029200" cy="4206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334455"/>
                </a:solidFill>
                <a:latin typeface="Calibri"/>
              </a:rPr>
              <a:t>▸ Cell walls strengthened with LIGNIN (waterproof, very strong)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40080" y="3529584"/>
            <a:ext cx="5029200" cy="4206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334455"/>
                </a:solidFill>
                <a:latin typeface="Calibri"/>
              </a:rPr>
              <a:t>▸ Cells join end-to-end forming hollow tubes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40080" y="4005072"/>
            <a:ext cx="5029200" cy="4206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334455"/>
                </a:solidFill>
                <a:latin typeface="Calibri"/>
              </a:rPr>
              <a:t>▸ Also provides STRUCTURAL SUPPORT to the plant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40080" y="4480560"/>
            <a:ext cx="5029200" cy="4206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334455"/>
                </a:solidFill>
                <a:latin typeface="Calibri"/>
              </a:rPr>
              <a:t>▸ Movement driven by TRANSPIRATION PULL — water lost from leaves draws water up (cohesion-tension theory)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40080" y="4956048"/>
            <a:ext cx="5029200" cy="4206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334455"/>
                </a:solidFill>
                <a:latin typeface="Calibri"/>
              </a:rPr>
              <a:t>▸ Also driven by ROOT PRESSURE — water pushed up from roots by osmosis</a:t>
            </a:r>
          </a:p>
        </p:txBody>
      </p:sp>
      <p:sp>
        <p:nvSpPr>
          <p:cNvPr id="16" name="Rectangle 15"/>
          <p:cNvSpPr/>
          <p:nvPr/>
        </p:nvSpPr>
        <p:spPr>
          <a:xfrm>
            <a:off x="2286000" y="5394960"/>
            <a:ext cx="914400" cy="822960"/>
          </a:xfrm>
          <a:prstGeom prst="rect">
            <a:avLst/>
          </a:prstGeom>
          <a:solidFill>
            <a:srgbClr val="DEB887"/>
          </a:solidFill>
          <a:ln w="9525">
            <a:solidFill>
              <a:srgbClr val="5D403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Rectangle 16"/>
          <p:cNvSpPr/>
          <p:nvPr/>
        </p:nvSpPr>
        <p:spPr>
          <a:xfrm>
            <a:off x="2487168" y="5394960"/>
            <a:ext cx="512064" cy="82296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2450592" y="5532120"/>
            <a:ext cx="594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700" b="0" i="0">
                <a:solidFill>
                  <a:srgbClr val="5D4037"/>
                </a:solidFill>
                <a:latin typeface="Calibri"/>
              </a:rPr>
              <a:t>Hollow
lumen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463040" y="5577840"/>
            <a:ext cx="77724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8B6914"/>
                </a:solidFill>
                <a:latin typeface="Calibri"/>
              </a:rPr>
              <a:t>Lignified
wall →</a:t>
            </a:r>
          </a:p>
        </p:txBody>
      </p:sp>
      <p:sp>
        <p:nvSpPr>
          <p:cNvPr id="1" name="ln"/>
          <p:cNvSpPr>
            <a:spLocks noGrp="1"/>
          </p:cNvSpPr>
          <p:nvPr/>
        </p:nvSpPr>
        <p:spPr>
          <a:xfrm flipH="0" flipV="0">
            <a:off x="2286000" y="5760720"/>
            <a:ext cx="18288" cy="914"/>
          </a:xfrm>
          <a:prstGeom prst="line">
            <a:avLst/>
          </a:prstGeom>
          <a:noFill/>
          <a:ln w="10160">
            <a:solidFill>
              <a:srgbClr val="5D4037"/>
            </a:solidFill>
            <a:tailEnd type="arrow" w="med" len="med"/>
          </a:ln>
        </p:spPr>
        <p:txBody>
          <a:bodyPr/>
          <a:lstStyle/>
          <a:p/>
        </p:txBody>
      </p:sp>
      <p:sp>
        <p:nvSpPr>
          <p:cNvPr id="20" name="Rectangle 19"/>
          <p:cNvSpPr/>
          <p:nvPr/>
        </p:nvSpPr>
        <p:spPr>
          <a:xfrm>
            <a:off x="6309360" y="1115568"/>
            <a:ext cx="5394960" cy="5120640"/>
          </a:xfrm>
          <a:prstGeom prst="rect">
            <a:avLst/>
          </a:prstGeom>
          <a:solidFill>
            <a:srgbClr val="FFF9E6"/>
          </a:solidFill>
          <a:ln w="9525">
            <a:solidFill>
              <a:srgbClr val="E651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ectangle 20"/>
          <p:cNvSpPr/>
          <p:nvPr/>
        </p:nvSpPr>
        <p:spPr>
          <a:xfrm>
            <a:off x="6309360" y="1115568"/>
            <a:ext cx="5394960" cy="438912"/>
          </a:xfrm>
          <a:prstGeom prst="rect">
            <a:avLst/>
          </a:prstGeom>
          <a:solidFill>
            <a:srgbClr val="E651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6492240" y="1152144"/>
            <a:ext cx="50292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1" i="0">
                <a:solidFill>
                  <a:srgbClr val="FFFFFF"/>
                </a:solidFill>
                <a:latin typeface="Calibri"/>
              </a:rPr>
              <a:t>PHLOEM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6492240" y="1627632"/>
            <a:ext cx="5029200" cy="4206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334455"/>
                </a:solidFill>
                <a:latin typeface="Calibri"/>
              </a:rPr>
              <a:t>▸ Transports dissolved SUGARS (sucrose) made in leaves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6492240" y="2103120"/>
            <a:ext cx="5029200" cy="4206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334455"/>
                </a:solidFill>
                <a:latin typeface="Calibri"/>
              </a:rPr>
              <a:t>▸ Transport is TWO-WAY — up and down the plant (translocation)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492240" y="2578608"/>
            <a:ext cx="5029200" cy="4206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334455"/>
                </a:solidFill>
                <a:latin typeface="Calibri"/>
              </a:rPr>
              <a:t>▸ Made of LIVING cells — still contain cytoplasm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6492240" y="3054096"/>
            <a:ext cx="5029200" cy="4206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334455"/>
                </a:solidFill>
                <a:latin typeface="Calibri"/>
              </a:rPr>
              <a:t>▸ Sieve tube elements — cells with sieve plates between them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6492240" y="3529584"/>
            <a:ext cx="5029200" cy="4206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334455"/>
                </a:solidFill>
                <a:latin typeface="Calibri"/>
              </a:rPr>
              <a:t>▸ Companion cells control loading/unloading of sugars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6492240" y="4005072"/>
            <a:ext cx="5029200" cy="4206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334455"/>
                </a:solidFill>
                <a:latin typeface="Calibri"/>
              </a:rPr>
              <a:t>▸ Sugars delivered to ALL living cells: roots, fruits, seeds, growing tips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6492240" y="4480560"/>
            <a:ext cx="5029200" cy="4206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334455"/>
                </a:solidFill>
                <a:latin typeface="Calibri"/>
              </a:rPr>
              <a:t>▸ TRANSLOCATION requires ENERGY (active process)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6492240" y="4956048"/>
            <a:ext cx="5029200" cy="4206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334455"/>
                </a:solidFill>
                <a:latin typeface="Calibri"/>
              </a:rPr>
              <a:t>▸ Aphids tap into phloem to feed on sugar solution</a:t>
            </a:r>
          </a:p>
        </p:txBody>
      </p:sp>
      <p:sp>
        <p:nvSpPr>
          <p:cNvPr id="31" name="Rectangle 30"/>
          <p:cNvSpPr/>
          <p:nvPr/>
        </p:nvSpPr>
        <p:spPr>
          <a:xfrm>
            <a:off x="8595360" y="5394960"/>
            <a:ext cx="822960" cy="822960"/>
          </a:xfrm>
          <a:prstGeom prst="rect">
            <a:avLst/>
          </a:prstGeom>
          <a:solidFill>
            <a:srgbClr val="FFE0B2"/>
          </a:solidFill>
          <a:ln w="9525">
            <a:solidFill>
              <a:srgbClr val="E651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Rectangle 31"/>
          <p:cNvSpPr/>
          <p:nvPr/>
        </p:nvSpPr>
        <p:spPr>
          <a:xfrm>
            <a:off x="8750808" y="5715000"/>
            <a:ext cx="512064" cy="109728"/>
          </a:xfrm>
          <a:prstGeom prst="rect">
            <a:avLst/>
          </a:prstGeom>
          <a:solidFill>
            <a:srgbClr val="E651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Rectangle 32"/>
          <p:cNvSpPr/>
          <p:nvPr/>
        </p:nvSpPr>
        <p:spPr>
          <a:xfrm>
            <a:off x="8750808" y="5422392"/>
            <a:ext cx="512064" cy="292608"/>
          </a:xfrm>
          <a:prstGeom prst="rect">
            <a:avLst/>
          </a:prstGeom>
          <a:solidFill>
            <a:srgbClr val="FFF9E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" name="TextBox 33"/>
          <p:cNvSpPr txBox="1"/>
          <p:nvPr/>
        </p:nvSpPr>
        <p:spPr>
          <a:xfrm>
            <a:off x="7772400" y="5559552"/>
            <a:ext cx="77724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E65100"/>
                </a:solidFill>
                <a:latin typeface="Calibri"/>
              </a:rPr>
              <a:t>Sieve
plate →</a:t>
            </a:r>
          </a:p>
        </p:txBody>
      </p:sp>
      <p:sp>
        <p:nvSpPr>
          <p:cNvPr id="1" name="ln"/>
          <p:cNvSpPr>
            <a:spLocks noGrp="1"/>
          </p:cNvSpPr>
          <p:nvPr/>
        </p:nvSpPr>
        <p:spPr>
          <a:xfrm flipH="0" flipV="0">
            <a:off x="8577072" y="5742432"/>
            <a:ext cx="18288" cy="914"/>
          </a:xfrm>
          <a:prstGeom prst="line">
            <a:avLst/>
          </a:prstGeom>
          <a:noFill/>
          <a:ln w="10160">
            <a:solidFill>
              <a:srgbClr val="E65100"/>
            </a:solidFill>
            <a:tailEnd type="arrow" w="med" len="med"/>
          </a:ln>
        </p:spPr>
        <p:txBody>
          <a:bodyPr/>
          <a:lstStyle/>
          <a:p/>
        </p:txBody>
      </p:sp>
      <p:sp>
        <p:nvSpPr>
          <p:cNvPr id="35" name="Rectangle 34"/>
          <p:cNvSpPr/>
          <p:nvPr/>
        </p:nvSpPr>
        <p:spPr>
          <a:xfrm>
            <a:off x="457200" y="6419088"/>
            <a:ext cx="11274552" cy="274320"/>
          </a:xfrm>
          <a:prstGeom prst="rect">
            <a:avLst/>
          </a:prstGeom>
          <a:solidFill>
            <a:srgbClr val="E8F5E9"/>
          </a:solidFill>
          <a:ln w="9525">
            <a:solidFill>
              <a:srgbClr val="4CAF5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" name="TextBox 35"/>
          <p:cNvSpPr txBox="1"/>
          <p:nvPr/>
        </p:nvSpPr>
        <p:spPr>
          <a:xfrm>
            <a:off x="640080" y="6455664"/>
            <a:ext cx="10972800" cy="2194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1B5E20"/>
                </a:solidFill>
                <a:latin typeface="Calibri"/>
              </a:rPr>
              <a:t>Key difference: XYLEM = dead cells, one-way, water + minerals.  PHLOEM = living cells, two-way, sugars (translocation).</a:t>
            </a:r>
          </a:p>
        </p:txBody>
      </p:sp>
      <p:sp>
        <p:nvSpPr>
          <p:cNvPr id="37" name="Rectangle 36"/>
          <p:cNvSpPr/>
          <p:nvPr/>
        </p:nvSpPr>
        <p:spPr>
          <a:xfrm>
            <a:off x="0" y="6492240"/>
            <a:ext cx="12188952" cy="365760"/>
          </a:xfrm>
          <a:prstGeom prst="rect">
            <a:avLst/>
          </a:prstGeom>
          <a:solidFill>
            <a:srgbClr val="1B5E2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" name="TextBox 37"/>
          <p:cNvSpPr txBox="1"/>
          <p:nvPr/>
        </p:nvSpPr>
        <p:spPr>
          <a:xfrm>
            <a:off x="274320" y="6510528"/>
            <a:ext cx="1161288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00" b="0" i="0">
                <a:solidFill>
                  <a:srgbClr val="FFFFFF"/>
                </a:solidFill>
                <a:latin typeface="Calibri"/>
              </a:rPr>
              <a:t>AQA GCSE Biology · Paper 1 · Plant Tissues  ·  worldofteaching.com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228600"/>
            <a:ext cx="109728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000" b="1" i="0">
                <a:solidFill>
                  <a:srgbClr val="061408"/>
                </a:solidFill>
                <a:latin typeface="Georgia"/>
              </a:rPr>
              <a:t>Stomata, Guard Cells &amp; Transpiration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822960"/>
            <a:ext cx="1097280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1">
                <a:solidFill>
                  <a:srgbClr val="667788"/>
                </a:solidFill>
                <a:latin typeface="Calibri"/>
              </a:rPr>
              <a:t>Gas exchange and water loss are controlled by guard cells surrounding each stoma</a:t>
            </a:r>
          </a:p>
        </p:txBody>
      </p:sp>
      <p:sp>
        <p:nvSpPr>
          <p:cNvPr id="5" name="Rectangle 4"/>
          <p:cNvSpPr/>
          <p:nvPr/>
        </p:nvSpPr>
        <p:spPr>
          <a:xfrm>
            <a:off x="457200" y="1097280"/>
            <a:ext cx="5303520" cy="4572000"/>
          </a:xfrm>
          <a:prstGeom prst="rect">
            <a:avLst/>
          </a:prstGeom>
          <a:solidFill>
            <a:srgbClr val="F1FAF3"/>
          </a:solidFill>
          <a:ln w="9525">
            <a:solidFill>
              <a:srgbClr val="90C89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640080" y="1170432"/>
            <a:ext cx="493776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1B5E20"/>
                </a:solidFill>
                <a:latin typeface="Calibri"/>
              </a:rPr>
              <a:t>Stomata — Open vs Closed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14400" y="1627632"/>
            <a:ext cx="2286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00" b="1" i="0">
                <a:solidFill>
                  <a:srgbClr val="1B5E20"/>
                </a:solidFill>
                <a:latin typeface="Calibri"/>
              </a:rPr>
              <a:t>OPEN (day / well-watered)</a:t>
            </a:r>
          </a:p>
        </p:txBody>
      </p:sp>
      <p:sp>
        <p:nvSpPr>
          <p:cNvPr id="8" name="Oval 7"/>
          <p:cNvSpPr/>
          <p:nvPr/>
        </p:nvSpPr>
        <p:spPr>
          <a:xfrm>
            <a:off x="822960" y="2011680"/>
            <a:ext cx="502920" cy="1188720"/>
          </a:xfrm>
          <a:prstGeom prst="ellipse">
            <a:avLst/>
          </a:prstGeom>
          <a:solidFill>
            <a:srgbClr val="1A7A3A"/>
          </a:solidFill>
          <a:ln w="19050">
            <a:solidFill>
              <a:srgbClr val="0A402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Oval 8"/>
          <p:cNvSpPr/>
          <p:nvPr/>
        </p:nvSpPr>
        <p:spPr>
          <a:xfrm>
            <a:off x="1874519" y="2011680"/>
            <a:ext cx="502920" cy="1188720"/>
          </a:xfrm>
          <a:prstGeom prst="ellipse">
            <a:avLst/>
          </a:prstGeom>
          <a:solidFill>
            <a:srgbClr val="1A7A3A"/>
          </a:solidFill>
          <a:ln w="19050">
            <a:solidFill>
              <a:srgbClr val="0A402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Oval 9"/>
          <p:cNvSpPr/>
          <p:nvPr/>
        </p:nvSpPr>
        <p:spPr>
          <a:xfrm>
            <a:off x="1143000" y="2331720"/>
            <a:ext cx="896112" cy="594360"/>
          </a:xfrm>
          <a:prstGeom prst="ellipse">
            <a:avLst/>
          </a:prstGeom>
          <a:solidFill>
            <a:srgbClr val="F0FAF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640080" y="2148840"/>
            <a:ext cx="68580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800" b="0" i="0">
                <a:solidFill>
                  <a:srgbClr val="1B5E20"/>
                </a:solidFill>
                <a:latin typeface="Calibri"/>
              </a:rPr>
              <a:t>Guard
cell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920240" y="2148840"/>
            <a:ext cx="68580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800" b="0" i="0">
                <a:solidFill>
                  <a:srgbClr val="1B5E20"/>
                </a:solidFill>
                <a:latin typeface="Calibri"/>
              </a:rPr>
              <a:t>Guard
cell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188720" y="2852928"/>
            <a:ext cx="82296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800" b="0" i="0">
                <a:solidFill>
                  <a:srgbClr val="334455"/>
                </a:solidFill>
                <a:latin typeface="Calibri"/>
              </a:rPr>
              <a:t>Stoma
(open)</a:t>
            </a:r>
          </a:p>
        </p:txBody>
      </p:sp>
      <p:sp>
        <p:nvSpPr>
          <p:cNvPr id="1" name="ln"/>
          <p:cNvSpPr>
            <a:spLocks noGrp="1"/>
          </p:cNvSpPr>
          <p:nvPr/>
        </p:nvSpPr>
        <p:spPr>
          <a:xfrm flipH="0" flipV="0">
            <a:off x="1371600" y="2359152"/>
            <a:ext cx="914" cy="219456"/>
          </a:xfrm>
          <a:prstGeom prst="line">
            <a:avLst/>
          </a:prstGeom>
          <a:noFill/>
          <a:ln w="10160">
            <a:solidFill>
              <a:srgbClr val="334455"/>
            </a:solidFill>
            <a:tailEnd type="arrow" w="med" len="med"/>
          </a:ln>
        </p:spPr>
        <p:txBody>
          <a:bodyPr/>
          <a:lstStyle/>
          <a:p/>
        </p:txBody>
      </p:sp>
      <p:sp>
        <p:nvSpPr>
          <p:cNvPr id="14" name="TextBox 13"/>
          <p:cNvSpPr txBox="1"/>
          <p:nvPr/>
        </p:nvSpPr>
        <p:spPr>
          <a:xfrm>
            <a:off x="3017520" y="1627632"/>
            <a:ext cx="2286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00" b="1" i="0">
                <a:solidFill>
                  <a:srgbClr val="8B4000"/>
                </a:solidFill>
                <a:latin typeface="Calibri"/>
              </a:rPr>
              <a:t>CLOSED (night / drought)</a:t>
            </a:r>
          </a:p>
        </p:txBody>
      </p:sp>
      <p:sp>
        <p:nvSpPr>
          <p:cNvPr id="15" name="Oval 14"/>
          <p:cNvSpPr/>
          <p:nvPr/>
        </p:nvSpPr>
        <p:spPr>
          <a:xfrm>
            <a:off x="3063240" y="2011680"/>
            <a:ext cx="502920" cy="1188720"/>
          </a:xfrm>
          <a:prstGeom prst="ellipse">
            <a:avLst/>
          </a:prstGeom>
          <a:solidFill>
            <a:srgbClr val="8B6914"/>
          </a:solidFill>
          <a:ln w="19050">
            <a:solidFill>
              <a:srgbClr val="5D403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Oval 15"/>
          <p:cNvSpPr/>
          <p:nvPr/>
        </p:nvSpPr>
        <p:spPr>
          <a:xfrm>
            <a:off x="4114800" y="2011680"/>
            <a:ext cx="502920" cy="1188720"/>
          </a:xfrm>
          <a:prstGeom prst="ellipse">
            <a:avLst/>
          </a:prstGeom>
          <a:solidFill>
            <a:srgbClr val="8B6914"/>
          </a:solidFill>
          <a:ln w="19050">
            <a:solidFill>
              <a:srgbClr val="5D403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3566160" y="2331720"/>
            <a:ext cx="59436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800" b="0" i="0">
                <a:solidFill>
                  <a:srgbClr val="8B4000"/>
                </a:solidFill>
                <a:latin typeface="Calibri"/>
              </a:rPr>
              <a:t>CLOSED
—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40080" y="3383280"/>
            <a:ext cx="493776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1B5E20"/>
                </a:solidFill>
                <a:latin typeface="Calibri"/>
              </a:rPr>
              <a:t>How guard cells work: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40080" y="3694176"/>
            <a:ext cx="4937760" cy="4206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334455"/>
                </a:solidFill>
                <a:latin typeface="Calibri"/>
              </a:rPr>
              <a:t>▸ In LIGHT: guard cells absorb water by OSMOSIS → become turgid → curved shape → stoma OPENS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640080" y="4169664"/>
            <a:ext cx="4937760" cy="4206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334455"/>
                </a:solidFill>
                <a:latin typeface="Calibri"/>
              </a:rPr>
              <a:t>▸ In DARK or DROUGHT: guard cells lose water → become flaccid → stoma CLOSES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640080" y="4645152"/>
            <a:ext cx="4937760" cy="4206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334455"/>
                </a:solidFill>
                <a:latin typeface="Calibri"/>
              </a:rPr>
              <a:t>▸ K⁺ (potassium) ions pumped into guard cells → water follows by osmosis → turgidity</a:t>
            </a:r>
          </a:p>
        </p:txBody>
      </p:sp>
      <p:sp>
        <p:nvSpPr>
          <p:cNvPr id="22" name="Rectangle 21"/>
          <p:cNvSpPr/>
          <p:nvPr/>
        </p:nvSpPr>
        <p:spPr>
          <a:xfrm>
            <a:off x="6126480" y="1097280"/>
            <a:ext cx="5577840" cy="4572000"/>
          </a:xfrm>
          <a:prstGeom prst="rect">
            <a:avLst/>
          </a:prstGeom>
          <a:solidFill>
            <a:srgbClr val="F1FAF3"/>
          </a:solidFill>
          <a:ln w="9525">
            <a:solidFill>
              <a:srgbClr val="90C89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6309360" y="1170432"/>
            <a:ext cx="521208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1B5E20"/>
                </a:solidFill>
                <a:latin typeface="Calibri"/>
              </a:rPr>
              <a:t>Transpiration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6309360" y="1536192"/>
            <a:ext cx="521208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1">
                <a:solidFill>
                  <a:srgbClr val="334455"/>
                </a:solidFill>
                <a:latin typeface="Calibri"/>
              </a:rPr>
              <a:t>The loss of water vapour from leaves through stomata</a:t>
            </a:r>
          </a:p>
        </p:txBody>
      </p:sp>
      <p:sp>
        <p:nvSpPr>
          <p:cNvPr id="25" name="Rectangle 24"/>
          <p:cNvSpPr/>
          <p:nvPr/>
        </p:nvSpPr>
        <p:spPr>
          <a:xfrm>
            <a:off x="6309360" y="1920240"/>
            <a:ext cx="5212080" cy="1353312"/>
          </a:xfrm>
          <a:prstGeom prst="rect">
            <a:avLst/>
          </a:prstGeom>
          <a:solidFill>
            <a:srgbClr val="FFFFFF"/>
          </a:solidFill>
          <a:ln w="6350">
            <a:solidFill>
              <a:srgbClr val="90C89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6446520" y="1993392"/>
            <a:ext cx="493776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1B5E20"/>
                </a:solidFill>
                <a:latin typeface="Calibri"/>
              </a:rPr>
              <a:t>Transpiration stream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6446520" y="2395728"/>
            <a:ext cx="4937760" cy="8046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334455"/>
                </a:solidFill>
                <a:latin typeface="Calibri"/>
              </a:rPr>
              <a:t>Water evaporates from leaf cells → diffuses out through stomata → creates a 'pull' that draws water up the xylem from roots (transpiration pull / cohesion-tension).</a:t>
            </a:r>
          </a:p>
        </p:txBody>
      </p:sp>
      <p:sp>
        <p:nvSpPr>
          <p:cNvPr id="28" name="Rectangle 27"/>
          <p:cNvSpPr/>
          <p:nvPr/>
        </p:nvSpPr>
        <p:spPr>
          <a:xfrm>
            <a:off x="6309360" y="3383280"/>
            <a:ext cx="5212080" cy="1353312"/>
          </a:xfrm>
          <a:prstGeom prst="rect">
            <a:avLst/>
          </a:prstGeom>
          <a:solidFill>
            <a:srgbClr val="FFFFFF"/>
          </a:solidFill>
          <a:ln w="6350">
            <a:solidFill>
              <a:srgbClr val="90C89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TextBox 28"/>
          <p:cNvSpPr txBox="1"/>
          <p:nvPr/>
        </p:nvSpPr>
        <p:spPr>
          <a:xfrm>
            <a:off x="6446520" y="3456432"/>
            <a:ext cx="493776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1B5E20"/>
                </a:solidFill>
                <a:latin typeface="Calibri"/>
              </a:rPr>
              <a:t>Factors increasing
transpiration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6446520" y="3858768"/>
            <a:ext cx="4937760" cy="8046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334455"/>
                </a:solidFill>
                <a:latin typeface="Calibri"/>
              </a:rPr>
              <a:t>Higher temperature → more evaporation
High light intensity → stomata open wider
Low humidity → steeper diffusion gradient
Wind → removes water vapour, steepens gradient</a:t>
            </a:r>
          </a:p>
        </p:txBody>
      </p:sp>
      <p:sp>
        <p:nvSpPr>
          <p:cNvPr id="31" name="Rectangle 30"/>
          <p:cNvSpPr/>
          <p:nvPr/>
        </p:nvSpPr>
        <p:spPr>
          <a:xfrm>
            <a:off x="6309360" y="4846320"/>
            <a:ext cx="5212080" cy="1353312"/>
          </a:xfrm>
          <a:prstGeom prst="rect">
            <a:avLst/>
          </a:prstGeom>
          <a:solidFill>
            <a:srgbClr val="FFFFFF"/>
          </a:solidFill>
          <a:ln w="6350">
            <a:solidFill>
              <a:srgbClr val="90C89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TextBox 31"/>
          <p:cNvSpPr txBox="1"/>
          <p:nvPr/>
        </p:nvSpPr>
        <p:spPr>
          <a:xfrm>
            <a:off x="6446520" y="4919472"/>
            <a:ext cx="493776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1B5E20"/>
                </a:solidFill>
                <a:latin typeface="Calibri"/>
              </a:rPr>
              <a:t>Adaptations to
reduce water loss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6446520" y="5321808"/>
            <a:ext cx="4937760" cy="8046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334455"/>
                </a:solidFill>
                <a:latin typeface="Calibri"/>
              </a:rPr>
              <a:t>Thick waxy cuticle · sunken stomata · fewer stomata · rolled leaves · small leaf area (e.g. cacti have spines instead of leaves)</a:t>
            </a:r>
          </a:p>
        </p:txBody>
      </p:sp>
      <p:sp>
        <p:nvSpPr>
          <p:cNvPr id="34" name="Rectangle 33"/>
          <p:cNvSpPr/>
          <p:nvPr/>
        </p:nvSpPr>
        <p:spPr>
          <a:xfrm>
            <a:off x="0" y="6492240"/>
            <a:ext cx="12188952" cy="365760"/>
          </a:xfrm>
          <a:prstGeom prst="rect">
            <a:avLst/>
          </a:prstGeom>
          <a:solidFill>
            <a:srgbClr val="1B5E2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" name="TextBox 34"/>
          <p:cNvSpPr txBox="1"/>
          <p:nvPr/>
        </p:nvSpPr>
        <p:spPr>
          <a:xfrm>
            <a:off x="274320" y="6510528"/>
            <a:ext cx="1161288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00" b="0" i="0">
                <a:solidFill>
                  <a:srgbClr val="FFFFFF"/>
                </a:solidFill>
                <a:latin typeface="Calibri"/>
              </a:rPr>
              <a:t>AQA GCSE Biology · Paper 1 · Plant Tissues  ·  worldofteaching.com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228600"/>
            <a:ext cx="109728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600" b="1" i="0">
                <a:solidFill>
                  <a:srgbClr val="061408"/>
                </a:solidFill>
                <a:latin typeface="Georgia"/>
              </a:rPr>
              <a:t>Meristem — Plant Growth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822960"/>
            <a:ext cx="1097280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1">
                <a:solidFill>
                  <a:srgbClr val="667788"/>
                </a:solidFill>
                <a:latin typeface="Calibri"/>
              </a:rPr>
              <a:t>Meristems are the only plant tissues that can divide — they drive all plant growth</a:t>
            </a:r>
          </a:p>
        </p:txBody>
      </p:sp>
      <p:sp>
        <p:nvSpPr>
          <p:cNvPr id="5" name="Rectangle 4"/>
          <p:cNvSpPr/>
          <p:nvPr/>
        </p:nvSpPr>
        <p:spPr>
          <a:xfrm>
            <a:off x="457200" y="1115568"/>
            <a:ext cx="5303520" cy="5120640"/>
          </a:xfrm>
          <a:prstGeom prst="rect">
            <a:avLst/>
          </a:prstGeom>
          <a:solidFill>
            <a:srgbClr val="EBF9EF"/>
          </a:solidFill>
          <a:ln w="9525">
            <a:solidFill>
              <a:srgbClr val="00695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640080" y="1188720"/>
            <a:ext cx="493776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00695C"/>
                </a:solidFill>
                <a:latin typeface="Calibri"/>
              </a:rPr>
              <a:t>What is meristem tissue?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40080" y="1627632"/>
            <a:ext cx="4937760" cy="60350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334455"/>
                </a:solidFill>
                <a:latin typeface="Calibri"/>
              </a:rPr>
              <a:t>▸ Contains UNDIFFERENTIATED cells — they have not yet specialised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40080" y="2286000"/>
            <a:ext cx="4937760" cy="60350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334455"/>
                </a:solidFill>
                <a:latin typeface="Calibri"/>
              </a:rPr>
              <a:t>▸ Found at GROWING TIPS (apical meristems):
   • Shoot tips (apical buds)
   • Root tips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40080" y="2944368"/>
            <a:ext cx="4937760" cy="60350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334455"/>
                </a:solidFill>
                <a:latin typeface="Calibri"/>
              </a:rPr>
              <a:t>▸ Also found in LATERAL MERISTEMS (cambium) between xylem and phloem — causes trunk thickening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40080" y="3602736"/>
            <a:ext cx="4937760" cy="60350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334455"/>
                </a:solidFill>
                <a:latin typeface="Calibri"/>
              </a:rPr>
              <a:t>▸ Meristem cells divide by MITOSIS — produce genetically identical daughter cells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" y="4261104"/>
            <a:ext cx="4937760" cy="60350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334455"/>
                </a:solidFill>
                <a:latin typeface="Calibri"/>
              </a:rPr>
              <a:t>▸ Daughter cells then DIFFERENTIATE — specialise into specific cell types (xylem, phloem, epidermis etc.)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40080" y="4919472"/>
            <a:ext cx="4937760" cy="60350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334455"/>
                </a:solidFill>
                <a:latin typeface="Calibri"/>
              </a:rPr>
              <a:t>▸ Unlike animal stem cells, plant meristem cells retain their ability to produce ALL cell types throughout the plant's life (totipotent)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40080" y="5577840"/>
            <a:ext cx="4937760" cy="60350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334455"/>
                </a:solidFill>
                <a:latin typeface="Calibri"/>
              </a:rPr>
              <a:t>▸ Used in TISSUE CULTURE to clone plants — a small sample of meristem cells can grow into a complete new plant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309360" y="1115568"/>
            <a:ext cx="5486400" cy="2377440"/>
          </a:xfrm>
          <a:prstGeom prst="rect">
            <a:avLst/>
          </a:prstGeom>
          <a:solidFill>
            <a:srgbClr val="E0F7FA"/>
          </a:solidFill>
          <a:ln w="9525">
            <a:solidFill>
              <a:srgbClr val="00695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6492240" y="1188720"/>
            <a:ext cx="512064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00695C"/>
                </a:solidFill>
                <a:latin typeface="Calibri"/>
              </a:rPr>
              <a:t>🌱 Tissue Culture (Micropropagation)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492240" y="1591056"/>
            <a:ext cx="512064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334455"/>
                </a:solidFill>
                <a:latin typeface="Calibri"/>
              </a:rPr>
              <a:t>▸ Small piece of meristem removed from parent plant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492240" y="1975104"/>
            <a:ext cx="512064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334455"/>
                </a:solidFill>
                <a:latin typeface="Calibri"/>
              </a:rPr>
              <a:t>▸ Grown in sterile nutrient medium with plant hormones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492240" y="2359152"/>
            <a:ext cx="512064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334455"/>
                </a:solidFill>
                <a:latin typeface="Calibri"/>
              </a:rPr>
              <a:t>▸ Cells divide and differentiate into a full plantlet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492240" y="2743200"/>
            <a:ext cx="512064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334455"/>
                </a:solidFill>
                <a:latin typeface="Calibri"/>
              </a:rPr>
              <a:t>▸ Many genetically identical plants (clones) produced rapidly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6492240" y="3127248"/>
            <a:ext cx="512064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334455"/>
                </a:solidFill>
                <a:latin typeface="Calibri"/>
              </a:rPr>
              <a:t>▸ Used for rare/endangered species conservation, producing disease-free crop plants, orchid propagation</a:t>
            </a:r>
          </a:p>
        </p:txBody>
      </p:sp>
      <p:sp>
        <p:nvSpPr>
          <p:cNvPr id="21" name="Rectangle 20"/>
          <p:cNvSpPr/>
          <p:nvPr/>
        </p:nvSpPr>
        <p:spPr>
          <a:xfrm>
            <a:off x="6309360" y="3621024"/>
            <a:ext cx="5486400" cy="2615184"/>
          </a:xfrm>
          <a:prstGeom prst="rect">
            <a:avLst/>
          </a:prstGeom>
          <a:solidFill>
            <a:srgbClr val="F1FAF3"/>
          </a:solidFill>
          <a:ln w="9525">
            <a:solidFill>
              <a:srgbClr val="2E7D3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6492240" y="3694176"/>
            <a:ext cx="512064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1B5E20"/>
                </a:solidFill>
                <a:latin typeface="Calibri"/>
              </a:rPr>
              <a:t>Why meristems matter (AQA):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6492240" y="4114800"/>
            <a:ext cx="512064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334455"/>
                </a:solidFill>
                <a:latin typeface="Calibri"/>
              </a:rPr>
              <a:t>▸ Meristem cells are the plant equivalent of STEM CELLS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6492240" y="4517136"/>
            <a:ext cx="512064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334455"/>
                </a:solidFill>
                <a:latin typeface="Calibri"/>
              </a:rPr>
              <a:t>▸ They can produce ANY cell type in the plant (totipotent)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492240" y="4919472"/>
            <a:ext cx="512064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334455"/>
                </a:solidFill>
                <a:latin typeface="Calibri"/>
              </a:rPr>
              <a:t>▸ This allows plants to repair damage and grow new tissue throughout their lives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6492240" y="5321808"/>
            <a:ext cx="512064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334455"/>
                </a:solidFill>
                <a:latin typeface="Calibri"/>
              </a:rPr>
              <a:t>▸ Unlike most animal cells, plant cells can reverse differentiation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6492240" y="5724144"/>
            <a:ext cx="512064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334455"/>
                </a:solidFill>
                <a:latin typeface="Calibri"/>
              </a:rPr>
              <a:t>▸ AQA requires you to compare plant meristems with animal stem cells — both are undifferentiated cells that can divide and specialise</a:t>
            </a:r>
          </a:p>
        </p:txBody>
      </p:sp>
      <p:sp>
        <p:nvSpPr>
          <p:cNvPr id="28" name="Rectangle 27"/>
          <p:cNvSpPr/>
          <p:nvPr/>
        </p:nvSpPr>
        <p:spPr>
          <a:xfrm>
            <a:off x="0" y="6492240"/>
            <a:ext cx="12188952" cy="365760"/>
          </a:xfrm>
          <a:prstGeom prst="rect">
            <a:avLst/>
          </a:prstGeom>
          <a:solidFill>
            <a:srgbClr val="1B5E2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TextBox 28"/>
          <p:cNvSpPr txBox="1"/>
          <p:nvPr/>
        </p:nvSpPr>
        <p:spPr>
          <a:xfrm>
            <a:off x="274320" y="6510528"/>
            <a:ext cx="1161288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00" b="0" i="0">
                <a:solidFill>
                  <a:srgbClr val="FFFFFF"/>
                </a:solidFill>
                <a:latin typeface="Calibri"/>
              </a:rPr>
              <a:t>AQA GCSE Biology · Paper 1 · Plant Tissues  ·  worldofteaching.com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