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0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4A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9875520" y="-914400"/>
            <a:ext cx="3200400" cy="3200400"/>
          </a:xfrm>
          <a:prstGeom prst="ellipse">
            <a:avLst/>
          </a:prstGeom>
          <a:solidFill>
            <a:srgbClr val="2A08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-731520" y="5303520"/>
            <a:ext cx="2286000" cy="2286000"/>
          </a:xfrm>
          <a:prstGeom prst="ellipse">
            <a:avLst/>
          </a:prstGeom>
          <a:solidFill>
            <a:srgbClr val="2A08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822960"/>
            <a:ext cx="9144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888888"/>
                </a:solidFill>
                <a:latin typeface="Calibri"/>
              </a:rPr>
              <a:t>AQA GCSE BIOLOGY · PAPER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325880"/>
            <a:ext cx="100584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000" b="1" i="0">
                <a:solidFill>
                  <a:srgbClr val="FFFFFF"/>
                </a:solidFill>
                <a:latin typeface="Georgia"/>
              </a:rPr>
              <a:t>Cancer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743200"/>
            <a:ext cx="9144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AAAAAA"/>
                </a:solidFill>
                <a:latin typeface="Calibri"/>
              </a:rPr>
              <a:t>Cell division, tumours and the biology of cancer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3383280"/>
            <a:ext cx="1508760" cy="384048"/>
          </a:xfrm>
          <a:prstGeom prst="rect">
            <a:avLst/>
          </a:prstGeom>
          <a:solidFill>
            <a:srgbClr val="2A5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66928" y="3401568"/>
            <a:ext cx="1362456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Cell Cycle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240280" y="3383280"/>
            <a:ext cx="1929384" cy="384048"/>
          </a:xfrm>
          <a:prstGeom prst="rect">
            <a:avLst/>
          </a:prstGeom>
          <a:solidFill>
            <a:srgbClr val="1A7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350008" y="3401568"/>
            <a:ext cx="1783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Benign Tumours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443984" y="3383280"/>
            <a:ext cx="2244852" cy="384048"/>
          </a:xfrm>
          <a:prstGeom prst="rect">
            <a:avLst/>
          </a:prstGeom>
          <a:solidFill>
            <a:srgbClr val="8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53712" y="3401568"/>
            <a:ext cx="209854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Malignant Tumours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963156" y="3383280"/>
            <a:ext cx="1719072" cy="384048"/>
          </a:xfrm>
          <a:prstGeom prst="rect">
            <a:avLst/>
          </a:prstGeom>
          <a:solidFill>
            <a:srgbClr val="7A5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072884" y="3401568"/>
            <a:ext cx="157276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Risk Factors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56548" y="3383280"/>
            <a:ext cx="1508760" cy="384048"/>
          </a:xfrm>
          <a:prstGeom prst="rect">
            <a:avLst/>
          </a:prstGeom>
          <a:solidFill>
            <a:srgbClr val="1A5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066276" y="3401568"/>
            <a:ext cx="1362456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Treatments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0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74320" y="6510528"/>
            <a:ext cx="116128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666666"/>
                </a:solidFill>
                <a:latin typeface="Calibri"/>
              </a:rPr>
              <a:t>AQA GCSE Biology · Paper 1 · Cancer  ·  worldofteaching.com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1A0828"/>
                </a:solidFill>
                <a:latin typeface="Georgia"/>
              </a:rPr>
              <a:t>Normal Cell Division vs Cancer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22960"/>
            <a:ext cx="10972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667788"/>
                </a:solidFill>
                <a:latin typeface="Calibri"/>
              </a:rPr>
              <a:t>Cancer occurs when the normal cell cycle control mechanisms break down</a:t>
            </a:r>
          </a:p>
        </p:txBody>
      </p:sp>
      <p:sp>
        <p:nvSpPr>
          <p:cNvPr id="99" name="arc"/>
          <p:cNvSpPr>
            <a:spLocks noGrp="1"/>
          </p:cNvSpPr>
          <p:nvPr/>
        </p:nvSpPr>
        <p:spPr>
          <a:xfrm>
            <a:off x="2926080" y="1645919"/>
            <a:ext cx="1828772" cy="3629817"/>
          </a:xfrm>
          <a:custGeom>
            <a:avLst/>
            <a:gdLst/>
            <a:ahLst/>
            <a:cxnLst/>
            <a:rect l="0" t="0" r="1828772" b="3629817"/>
            <a:pathLst>
              <a:path w="1828772" h="3629817">
                <a:moveTo>
                  <a:pt x="0" y="0"/>
                </a:moveTo>
                <a:lnTo>
                  <a:pt x="169324" y="7856"/>
                </a:lnTo>
                <a:lnTo>
                  <a:pt x="337194" y="31355"/>
                </a:lnTo>
                <a:lnTo>
                  <a:pt x="502167" y="70296"/>
                </a:lnTo>
                <a:lnTo>
                  <a:pt x="662826" y="124345"/>
                </a:lnTo>
                <a:lnTo>
                  <a:pt x="817791" y="193036"/>
                </a:lnTo>
                <a:lnTo>
                  <a:pt x="965730" y="275780"/>
                </a:lnTo>
                <a:lnTo>
                  <a:pt x="1105373" y="371865"/>
                </a:lnTo>
                <a:lnTo>
                  <a:pt x="1235519" y="480468"/>
                </a:lnTo>
                <a:lnTo>
                  <a:pt x="1355051" y="600653"/>
                </a:lnTo>
                <a:lnTo>
                  <a:pt x="1462942" y="731390"/>
                </a:lnTo>
                <a:lnTo>
                  <a:pt x="1558265" y="871555"/>
                </a:lnTo>
                <a:lnTo>
                  <a:pt x="1640200" y="1019943"/>
                </a:lnTo>
                <a:lnTo>
                  <a:pt x="1708045" y="1175280"/>
                </a:lnTo>
                <a:lnTo>
                  <a:pt x="1761216" y="1336231"/>
                </a:lnTo>
                <a:lnTo>
                  <a:pt x="1799257" y="1501414"/>
                </a:lnTo>
                <a:lnTo>
                  <a:pt x="1821840" y="1669410"/>
                </a:lnTo>
                <a:lnTo>
                  <a:pt x="1828772" y="1838775"/>
                </a:lnTo>
                <a:lnTo>
                  <a:pt x="1819993" y="2008054"/>
                </a:lnTo>
                <a:lnTo>
                  <a:pt x="1795579" y="2175794"/>
                </a:lnTo>
                <a:lnTo>
                  <a:pt x="1755739" y="2340552"/>
                </a:lnTo>
                <a:lnTo>
                  <a:pt x="1700815" y="2500914"/>
                </a:lnTo>
                <a:lnTo>
                  <a:pt x="1631280" y="2655501"/>
                </a:lnTo>
                <a:lnTo>
                  <a:pt x="1547730" y="2802987"/>
                </a:lnTo>
                <a:lnTo>
                  <a:pt x="1450884" y="2942103"/>
                </a:lnTo>
                <a:lnTo>
                  <a:pt x="1341574" y="3071655"/>
                </a:lnTo>
                <a:lnTo>
                  <a:pt x="1220738" y="3190530"/>
                </a:lnTo>
                <a:lnTo>
                  <a:pt x="1089414" y="3297706"/>
                </a:lnTo>
                <a:lnTo>
                  <a:pt x="948732" y="3392263"/>
                </a:lnTo>
                <a:lnTo>
                  <a:pt x="799899" y="3473389"/>
                </a:lnTo>
                <a:lnTo>
                  <a:pt x="644194" y="3540385"/>
                </a:lnTo>
                <a:lnTo>
                  <a:pt x="482955" y="3592678"/>
                </a:lnTo>
                <a:lnTo>
                  <a:pt x="317567" y="3629817"/>
                </a:lnTo>
                <a:lnTo>
                  <a:pt x="158783" y="2729309"/>
                </a:lnTo>
                <a:lnTo>
                  <a:pt x="241477" y="2710739"/>
                </a:lnTo>
                <a:lnTo>
                  <a:pt x="322097" y="2684593"/>
                </a:lnTo>
                <a:lnTo>
                  <a:pt x="399949" y="2651095"/>
                </a:lnTo>
                <a:lnTo>
                  <a:pt x="474366" y="2610532"/>
                </a:lnTo>
                <a:lnTo>
                  <a:pt x="544707" y="2563253"/>
                </a:lnTo>
                <a:lnTo>
                  <a:pt x="610369" y="2509665"/>
                </a:lnTo>
                <a:lnTo>
                  <a:pt x="670787" y="2450228"/>
                </a:lnTo>
                <a:lnTo>
                  <a:pt x="725442" y="2385452"/>
                </a:lnTo>
                <a:lnTo>
                  <a:pt x="773865" y="2315894"/>
                </a:lnTo>
                <a:lnTo>
                  <a:pt x="815640" y="2242151"/>
                </a:lnTo>
                <a:lnTo>
                  <a:pt x="850407" y="2164857"/>
                </a:lnTo>
                <a:lnTo>
                  <a:pt x="877869" y="2084676"/>
                </a:lnTo>
                <a:lnTo>
                  <a:pt x="897789" y="2002297"/>
                </a:lnTo>
                <a:lnTo>
                  <a:pt x="909996" y="1918427"/>
                </a:lnTo>
                <a:lnTo>
                  <a:pt x="914386" y="1833788"/>
                </a:lnTo>
                <a:lnTo>
                  <a:pt x="910920" y="1749105"/>
                </a:lnTo>
                <a:lnTo>
                  <a:pt x="899628" y="1665107"/>
                </a:lnTo>
                <a:lnTo>
                  <a:pt x="880608" y="1582516"/>
                </a:lnTo>
                <a:lnTo>
                  <a:pt x="854022" y="1502040"/>
                </a:lnTo>
                <a:lnTo>
                  <a:pt x="820100" y="1424372"/>
                </a:lnTo>
                <a:lnTo>
                  <a:pt x="779132" y="1350178"/>
                </a:lnTo>
                <a:lnTo>
                  <a:pt x="731471" y="1280095"/>
                </a:lnTo>
                <a:lnTo>
                  <a:pt x="677525" y="1214727"/>
                </a:lnTo>
                <a:lnTo>
                  <a:pt x="617759" y="1154634"/>
                </a:lnTo>
                <a:lnTo>
                  <a:pt x="552686" y="1100333"/>
                </a:lnTo>
                <a:lnTo>
                  <a:pt x="482865" y="1052290"/>
                </a:lnTo>
                <a:lnTo>
                  <a:pt x="408895" y="1010918"/>
                </a:lnTo>
                <a:lnTo>
                  <a:pt x="331413" y="976573"/>
                </a:lnTo>
                <a:lnTo>
                  <a:pt x="251083" y="949548"/>
                </a:lnTo>
                <a:lnTo>
                  <a:pt x="168597" y="930078"/>
                </a:lnTo>
                <a:lnTo>
                  <a:pt x="84662" y="918328"/>
                </a:lnTo>
                <a:lnTo>
                  <a:pt x="0" y="914401"/>
                </a:lnTo>
                <a:close/>
              </a:path>
            </a:pathLst>
          </a:custGeom>
          <a:solidFill>
            <a:srgbClr val="1A6A8A"/>
          </a:solidFill>
          <a:ln w="9525">
            <a:solidFill>
              <a:srgbClr val="FFFFFF"/>
            </a:solidFill>
          </a:ln>
        </p:spPr>
        <p:txBody>
          <a:bodyPr/>
          <a:lstStyle/>
          <a:p/>
        </p:txBody>
      </p:sp>
      <p:sp>
        <p:nvSpPr>
          <p:cNvPr id="99" name="arc"/>
          <p:cNvSpPr>
            <a:spLocks noGrp="1"/>
          </p:cNvSpPr>
          <p:nvPr/>
        </p:nvSpPr>
        <p:spPr>
          <a:xfrm>
            <a:off x="1125063" y="3633503"/>
            <a:ext cx="2118584" cy="1669581"/>
          </a:xfrm>
          <a:custGeom>
            <a:avLst/>
            <a:gdLst/>
            <a:ahLst/>
            <a:cxnLst/>
            <a:rect l="0" t="0" r="2118584" b="1669581"/>
            <a:pathLst>
              <a:path w="2118584" h="1669581">
                <a:moveTo>
                  <a:pt x="2118584" y="1642233"/>
                </a:moveTo>
                <a:lnTo>
                  <a:pt x="2029830" y="1655646"/>
                </a:lnTo>
                <a:lnTo>
                  <a:pt x="1940525" y="1664688"/>
                </a:lnTo>
                <a:lnTo>
                  <a:pt x="1850883" y="1669337"/>
                </a:lnTo>
                <a:lnTo>
                  <a:pt x="1761121" y="1669581"/>
                </a:lnTo>
                <a:lnTo>
                  <a:pt x="1671456" y="1665421"/>
                </a:lnTo>
                <a:lnTo>
                  <a:pt x="1582102" y="1656867"/>
                </a:lnTo>
                <a:lnTo>
                  <a:pt x="1493276" y="1643938"/>
                </a:lnTo>
                <a:lnTo>
                  <a:pt x="1405192" y="1626667"/>
                </a:lnTo>
                <a:lnTo>
                  <a:pt x="1318061" y="1605094"/>
                </a:lnTo>
                <a:lnTo>
                  <a:pt x="1232093" y="1579272"/>
                </a:lnTo>
                <a:lnTo>
                  <a:pt x="1147496" y="1549262"/>
                </a:lnTo>
                <a:lnTo>
                  <a:pt x="1064473" y="1515138"/>
                </a:lnTo>
                <a:lnTo>
                  <a:pt x="983225" y="1476981"/>
                </a:lnTo>
                <a:lnTo>
                  <a:pt x="903947" y="1434884"/>
                </a:lnTo>
                <a:lnTo>
                  <a:pt x="826830" y="1388947"/>
                </a:lnTo>
                <a:lnTo>
                  <a:pt x="752060" y="1339282"/>
                </a:lnTo>
                <a:lnTo>
                  <a:pt x="679817" y="1286007"/>
                </a:lnTo>
                <a:lnTo>
                  <a:pt x="610275" y="1229252"/>
                </a:lnTo>
                <a:lnTo>
                  <a:pt x="543601" y="1169154"/>
                </a:lnTo>
                <a:lnTo>
                  <a:pt x="479957" y="1105856"/>
                </a:lnTo>
                <a:lnTo>
                  <a:pt x="419496" y="1039511"/>
                </a:lnTo>
                <a:lnTo>
                  <a:pt x="362362" y="970280"/>
                </a:lnTo>
                <a:lnTo>
                  <a:pt x="308695" y="898328"/>
                </a:lnTo>
                <a:lnTo>
                  <a:pt x="258622" y="823830"/>
                </a:lnTo>
                <a:lnTo>
                  <a:pt x="212266" y="746965"/>
                </a:lnTo>
                <a:lnTo>
                  <a:pt x="169736" y="667917"/>
                </a:lnTo>
                <a:lnTo>
                  <a:pt x="131137" y="586878"/>
                </a:lnTo>
                <a:lnTo>
                  <a:pt x="96561" y="504043"/>
                </a:lnTo>
                <a:lnTo>
                  <a:pt x="66090" y="419611"/>
                </a:lnTo>
                <a:lnTo>
                  <a:pt x="39800" y="333786"/>
                </a:lnTo>
                <a:lnTo>
                  <a:pt x="17752" y="246773"/>
                </a:lnTo>
                <a:lnTo>
                  <a:pt x="0" y="158784"/>
                </a:lnTo>
                <a:lnTo>
                  <a:pt x="900508" y="0"/>
                </a:lnTo>
                <a:lnTo>
                  <a:pt x="909384" y="43995"/>
                </a:lnTo>
                <a:lnTo>
                  <a:pt x="920408" y="87501"/>
                </a:lnTo>
                <a:lnTo>
                  <a:pt x="933553" y="130414"/>
                </a:lnTo>
                <a:lnTo>
                  <a:pt x="948789" y="172630"/>
                </a:lnTo>
                <a:lnTo>
                  <a:pt x="966077" y="214047"/>
                </a:lnTo>
                <a:lnTo>
                  <a:pt x="985376" y="254567"/>
                </a:lnTo>
                <a:lnTo>
                  <a:pt x="1006641" y="294091"/>
                </a:lnTo>
                <a:lnTo>
                  <a:pt x="1029819" y="332523"/>
                </a:lnTo>
                <a:lnTo>
                  <a:pt x="1054856" y="369772"/>
                </a:lnTo>
                <a:lnTo>
                  <a:pt x="1081689" y="405748"/>
                </a:lnTo>
                <a:lnTo>
                  <a:pt x="1110256" y="440364"/>
                </a:lnTo>
                <a:lnTo>
                  <a:pt x="1140487" y="473536"/>
                </a:lnTo>
                <a:lnTo>
                  <a:pt x="1172309" y="505185"/>
                </a:lnTo>
                <a:lnTo>
                  <a:pt x="1205646" y="535234"/>
                </a:lnTo>
                <a:lnTo>
                  <a:pt x="1240417" y="563612"/>
                </a:lnTo>
                <a:lnTo>
                  <a:pt x="1276538" y="590249"/>
                </a:lnTo>
                <a:lnTo>
                  <a:pt x="1313923" y="615082"/>
                </a:lnTo>
                <a:lnTo>
                  <a:pt x="1352482" y="638050"/>
                </a:lnTo>
                <a:lnTo>
                  <a:pt x="1392121" y="659099"/>
                </a:lnTo>
                <a:lnTo>
                  <a:pt x="1432745" y="678177"/>
                </a:lnTo>
                <a:lnTo>
                  <a:pt x="1474256" y="695239"/>
                </a:lnTo>
                <a:lnTo>
                  <a:pt x="1516555" y="710244"/>
                </a:lnTo>
                <a:lnTo>
                  <a:pt x="1559539" y="723155"/>
                </a:lnTo>
                <a:lnTo>
                  <a:pt x="1603104" y="733942"/>
                </a:lnTo>
                <a:lnTo>
                  <a:pt x="1647146" y="742577"/>
                </a:lnTo>
                <a:lnTo>
                  <a:pt x="1691559" y="749042"/>
                </a:lnTo>
                <a:lnTo>
                  <a:pt x="1736236" y="753319"/>
                </a:lnTo>
                <a:lnTo>
                  <a:pt x="1781069" y="755399"/>
                </a:lnTo>
                <a:lnTo>
                  <a:pt x="1825950" y="755277"/>
                </a:lnTo>
                <a:lnTo>
                  <a:pt x="1870771" y="752952"/>
                </a:lnTo>
                <a:lnTo>
                  <a:pt x="1915423" y="748431"/>
                </a:lnTo>
                <a:lnTo>
                  <a:pt x="1959800" y="741725"/>
                </a:lnTo>
                <a:close/>
              </a:path>
            </a:pathLst>
          </a:custGeom>
          <a:solidFill>
            <a:srgbClr val="2A8A2A"/>
          </a:solidFill>
          <a:ln w="9525">
            <a:solidFill>
              <a:srgbClr val="FFFFFF"/>
            </a:solidFill>
          </a:ln>
        </p:spPr>
        <p:txBody>
          <a:bodyPr/>
          <a:lstStyle/>
          <a:p/>
        </p:txBody>
      </p:sp>
      <p:sp>
        <p:nvSpPr>
          <p:cNvPr id="99" name="arc"/>
          <p:cNvSpPr>
            <a:spLocks noGrp="1"/>
          </p:cNvSpPr>
          <p:nvPr/>
        </p:nvSpPr>
        <p:spPr>
          <a:xfrm>
            <a:off x="1097388" y="1817264"/>
            <a:ext cx="1442249" cy="1975023"/>
          </a:xfrm>
          <a:custGeom>
            <a:avLst/>
            <a:gdLst/>
            <a:ahLst/>
            <a:cxnLst/>
            <a:rect l="0" t="0" r="1442249" b="1975023"/>
            <a:pathLst>
              <a:path w="1442249" h="1975023">
                <a:moveTo>
                  <a:pt x="27675" y="1975023"/>
                </a:moveTo>
                <a:lnTo>
                  <a:pt x="16195" y="1901106"/>
                </a:lnTo>
                <a:lnTo>
                  <a:pt x="7747" y="1826780"/>
                </a:lnTo>
                <a:lnTo>
                  <a:pt x="2346" y="1752171"/>
                </a:lnTo>
                <a:lnTo>
                  <a:pt x="0" y="1677404"/>
                </a:lnTo>
                <a:lnTo>
                  <a:pt x="714" y="1602604"/>
                </a:lnTo>
                <a:lnTo>
                  <a:pt x="4487" y="1527895"/>
                </a:lnTo>
                <a:lnTo>
                  <a:pt x="11311" y="1453403"/>
                </a:lnTo>
                <a:lnTo>
                  <a:pt x="21176" y="1379252"/>
                </a:lnTo>
                <a:lnTo>
                  <a:pt x="34065" y="1305567"/>
                </a:lnTo>
                <a:lnTo>
                  <a:pt x="49957" y="1232471"/>
                </a:lnTo>
                <a:lnTo>
                  <a:pt x="68824" y="1160085"/>
                </a:lnTo>
                <a:lnTo>
                  <a:pt x="90636" y="1088532"/>
                </a:lnTo>
                <a:lnTo>
                  <a:pt x="115356" y="1017931"/>
                </a:lnTo>
                <a:lnTo>
                  <a:pt x="142943" y="948399"/>
                </a:lnTo>
                <a:lnTo>
                  <a:pt x="173350" y="880054"/>
                </a:lnTo>
                <a:lnTo>
                  <a:pt x="206526" y="813010"/>
                </a:lnTo>
                <a:lnTo>
                  <a:pt x="242416" y="747378"/>
                </a:lnTo>
                <a:lnTo>
                  <a:pt x="280961" y="683269"/>
                </a:lnTo>
                <a:lnTo>
                  <a:pt x="322095" y="620790"/>
                </a:lnTo>
                <a:lnTo>
                  <a:pt x="365749" y="560045"/>
                </a:lnTo>
                <a:lnTo>
                  <a:pt x="411851" y="501137"/>
                </a:lnTo>
                <a:lnTo>
                  <a:pt x="460324" y="444163"/>
                </a:lnTo>
                <a:lnTo>
                  <a:pt x="511086" y="389219"/>
                </a:lnTo>
                <a:lnTo>
                  <a:pt x="564052" y="336396"/>
                </a:lnTo>
                <a:lnTo>
                  <a:pt x="619135" y="285784"/>
                </a:lnTo>
                <a:lnTo>
                  <a:pt x="676241" y="237467"/>
                </a:lnTo>
                <a:lnTo>
                  <a:pt x="735275" y="191526"/>
                </a:lnTo>
                <a:lnTo>
                  <a:pt x="796138" y="148037"/>
                </a:lnTo>
                <a:lnTo>
                  <a:pt x="858729" y="107074"/>
                </a:lnTo>
                <a:lnTo>
                  <a:pt x="922943" y="68705"/>
                </a:lnTo>
                <a:lnTo>
                  <a:pt x="988673" y="32993"/>
                </a:lnTo>
                <a:lnTo>
                  <a:pt x="1055807" y="0"/>
                </a:lnTo>
                <a:lnTo>
                  <a:pt x="1442249" y="828728"/>
                </a:lnTo>
                <a:lnTo>
                  <a:pt x="1408682" y="845224"/>
                </a:lnTo>
                <a:lnTo>
                  <a:pt x="1375817" y="863080"/>
                </a:lnTo>
                <a:lnTo>
                  <a:pt x="1343710" y="882265"/>
                </a:lnTo>
                <a:lnTo>
                  <a:pt x="1312415" y="902746"/>
                </a:lnTo>
                <a:lnTo>
                  <a:pt x="1281983" y="924491"/>
                </a:lnTo>
                <a:lnTo>
                  <a:pt x="1252466" y="947461"/>
                </a:lnTo>
                <a:lnTo>
                  <a:pt x="1223913" y="971620"/>
                </a:lnTo>
                <a:lnTo>
                  <a:pt x="1196372" y="996926"/>
                </a:lnTo>
                <a:lnTo>
                  <a:pt x="1169889" y="1023337"/>
                </a:lnTo>
                <a:lnTo>
                  <a:pt x="1144508" y="1050809"/>
                </a:lnTo>
                <a:lnTo>
                  <a:pt x="1120271" y="1079296"/>
                </a:lnTo>
                <a:lnTo>
                  <a:pt x="1097220" y="1108750"/>
                </a:lnTo>
                <a:lnTo>
                  <a:pt x="1075393" y="1139123"/>
                </a:lnTo>
                <a:lnTo>
                  <a:pt x="1054826" y="1170362"/>
                </a:lnTo>
                <a:lnTo>
                  <a:pt x="1035554" y="1202417"/>
                </a:lnTo>
                <a:lnTo>
                  <a:pt x="1017609" y="1235233"/>
                </a:lnTo>
                <a:lnTo>
                  <a:pt x="1001021" y="1268755"/>
                </a:lnTo>
                <a:lnTo>
                  <a:pt x="985817" y="1302927"/>
                </a:lnTo>
                <a:lnTo>
                  <a:pt x="972024" y="1337693"/>
                </a:lnTo>
                <a:lnTo>
                  <a:pt x="959664" y="1372994"/>
                </a:lnTo>
                <a:lnTo>
                  <a:pt x="948758" y="1408770"/>
                </a:lnTo>
                <a:lnTo>
                  <a:pt x="939324" y="1444963"/>
                </a:lnTo>
                <a:lnTo>
                  <a:pt x="931378" y="1481511"/>
                </a:lnTo>
                <a:lnTo>
                  <a:pt x="924934" y="1518354"/>
                </a:lnTo>
                <a:lnTo>
                  <a:pt x="920001" y="1555429"/>
                </a:lnTo>
                <a:lnTo>
                  <a:pt x="916589" y="1592675"/>
                </a:lnTo>
                <a:lnTo>
                  <a:pt x="914703" y="1630030"/>
                </a:lnTo>
                <a:lnTo>
                  <a:pt x="914346" y="1667430"/>
                </a:lnTo>
                <a:lnTo>
                  <a:pt x="915519" y="1704813"/>
                </a:lnTo>
                <a:lnTo>
                  <a:pt x="918219" y="1742118"/>
                </a:lnTo>
                <a:lnTo>
                  <a:pt x="922443" y="1779281"/>
                </a:lnTo>
                <a:lnTo>
                  <a:pt x="928183" y="1816239"/>
                </a:lnTo>
                <a:close/>
              </a:path>
            </a:pathLst>
          </a:custGeom>
          <a:solidFill>
            <a:srgbClr val="8A6010"/>
          </a:solidFill>
          <a:ln w="9525">
            <a:solidFill>
              <a:srgbClr val="FFFFFF"/>
            </a:solidFill>
          </a:ln>
        </p:spPr>
        <p:txBody>
          <a:bodyPr/>
          <a:lstStyle/>
          <a:p/>
        </p:txBody>
      </p:sp>
      <p:sp>
        <p:nvSpPr>
          <p:cNvPr id="99" name="arc"/>
          <p:cNvSpPr>
            <a:spLocks noGrp="1"/>
          </p:cNvSpPr>
          <p:nvPr/>
        </p:nvSpPr>
        <p:spPr>
          <a:xfrm>
            <a:off x="2153195" y="1645919"/>
            <a:ext cx="772885" cy="1000073"/>
          </a:xfrm>
          <a:custGeom>
            <a:avLst/>
            <a:gdLst/>
            <a:ahLst/>
            <a:cxnLst/>
            <a:rect l="0" t="0" r="772885" b="1000073"/>
            <a:pathLst>
              <a:path w="772885" h="1000073">
                <a:moveTo>
                  <a:pt x="0" y="171345"/>
                </a:moveTo>
                <a:lnTo>
                  <a:pt x="22671" y="160961"/>
                </a:lnTo>
                <a:lnTo>
                  <a:pt x="45482" y="150887"/>
                </a:lnTo>
                <a:lnTo>
                  <a:pt x="68428" y="141124"/>
                </a:lnTo>
                <a:lnTo>
                  <a:pt x="91505" y="131676"/>
                </a:lnTo>
                <a:lnTo>
                  <a:pt x="114708" y="122543"/>
                </a:lnTo>
                <a:lnTo>
                  <a:pt x="138034" y="113728"/>
                </a:lnTo>
                <a:lnTo>
                  <a:pt x="161478" y="105231"/>
                </a:lnTo>
                <a:lnTo>
                  <a:pt x="185036" y="97055"/>
                </a:lnTo>
                <a:lnTo>
                  <a:pt x="208703" y="89200"/>
                </a:lnTo>
                <a:lnTo>
                  <a:pt x="232475" y="81669"/>
                </a:lnTo>
                <a:lnTo>
                  <a:pt x="256347" y="74463"/>
                </a:lnTo>
                <a:lnTo>
                  <a:pt x="280315" y="67584"/>
                </a:lnTo>
                <a:lnTo>
                  <a:pt x="304375" y="61031"/>
                </a:lnTo>
                <a:lnTo>
                  <a:pt x="328522" y="54807"/>
                </a:lnTo>
                <a:lnTo>
                  <a:pt x="352752" y="48913"/>
                </a:lnTo>
                <a:lnTo>
                  <a:pt x="377060" y="43350"/>
                </a:lnTo>
                <a:lnTo>
                  <a:pt x="401441" y="38119"/>
                </a:lnTo>
                <a:lnTo>
                  <a:pt x="425891" y="33221"/>
                </a:lnTo>
                <a:lnTo>
                  <a:pt x="450406" y="28657"/>
                </a:lnTo>
                <a:lnTo>
                  <a:pt x="474981" y="24427"/>
                </a:lnTo>
                <a:lnTo>
                  <a:pt x="499612" y="20533"/>
                </a:lnTo>
                <a:lnTo>
                  <a:pt x="524293" y="16975"/>
                </a:lnTo>
                <a:lnTo>
                  <a:pt x="549020" y="13754"/>
                </a:lnTo>
                <a:lnTo>
                  <a:pt x="573789" y="10870"/>
                </a:lnTo>
                <a:lnTo>
                  <a:pt x="598595" y="8325"/>
                </a:lnTo>
                <a:lnTo>
                  <a:pt x="623433" y="6117"/>
                </a:lnTo>
                <a:lnTo>
                  <a:pt x="648299" y="4249"/>
                </a:lnTo>
                <a:lnTo>
                  <a:pt x="673188" y="2720"/>
                </a:lnTo>
                <a:lnTo>
                  <a:pt x="698096" y="1530"/>
                </a:lnTo>
                <a:lnTo>
                  <a:pt x="723018" y="680"/>
                </a:lnTo>
                <a:lnTo>
                  <a:pt x="747949" y="171"/>
                </a:lnTo>
                <a:lnTo>
                  <a:pt x="772884" y="0"/>
                </a:lnTo>
                <a:lnTo>
                  <a:pt x="772885" y="914401"/>
                </a:lnTo>
                <a:lnTo>
                  <a:pt x="760417" y="914486"/>
                </a:lnTo>
                <a:lnTo>
                  <a:pt x="747951" y="914740"/>
                </a:lnTo>
                <a:lnTo>
                  <a:pt x="735490" y="915165"/>
                </a:lnTo>
                <a:lnTo>
                  <a:pt x="723036" y="915760"/>
                </a:lnTo>
                <a:lnTo>
                  <a:pt x="710592" y="916525"/>
                </a:lnTo>
                <a:lnTo>
                  <a:pt x="698159" y="917459"/>
                </a:lnTo>
                <a:lnTo>
                  <a:pt x="685740" y="918563"/>
                </a:lnTo>
                <a:lnTo>
                  <a:pt x="673337" y="919835"/>
                </a:lnTo>
                <a:lnTo>
                  <a:pt x="660952" y="921277"/>
                </a:lnTo>
                <a:lnTo>
                  <a:pt x="648589" y="922888"/>
                </a:lnTo>
                <a:lnTo>
                  <a:pt x="636248" y="924667"/>
                </a:lnTo>
                <a:lnTo>
                  <a:pt x="623933" y="926614"/>
                </a:lnTo>
                <a:lnTo>
                  <a:pt x="611645" y="928729"/>
                </a:lnTo>
                <a:lnTo>
                  <a:pt x="599388" y="931011"/>
                </a:lnTo>
                <a:lnTo>
                  <a:pt x="587163" y="933460"/>
                </a:lnTo>
                <a:lnTo>
                  <a:pt x="574972" y="936075"/>
                </a:lnTo>
                <a:lnTo>
                  <a:pt x="562818" y="938857"/>
                </a:lnTo>
                <a:lnTo>
                  <a:pt x="550703" y="941804"/>
                </a:lnTo>
                <a:lnTo>
                  <a:pt x="538630" y="944916"/>
                </a:lnTo>
                <a:lnTo>
                  <a:pt x="526600" y="948192"/>
                </a:lnTo>
                <a:lnTo>
                  <a:pt x="514616" y="951632"/>
                </a:lnTo>
                <a:lnTo>
                  <a:pt x="502680" y="955235"/>
                </a:lnTo>
                <a:lnTo>
                  <a:pt x="490794" y="959000"/>
                </a:lnTo>
                <a:lnTo>
                  <a:pt x="478960" y="962928"/>
                </a:lnTo>
                <a:lnTo>
                  <a:pt x="467181" y="967016"/>
                </a:lnTo>
                <a:lnTo>
                  <a:pt x="455459" y="971264"/>
                </a:lnTo>
                <a:lnTo>
                  <a:pt x="443796" y="975672"/>
                </a:lnTo>
                <a:lnTo>
                  <a:pt x="432195" y="980238"/>
                </a:lnTo>
                <a:lnTo>
                  <a:pt x="420656" y="984962"/>
                </a:lnTo>
                <a:lnTo>
                  <a:pt x="409183" y="989844"/>
                </a:lnTo>
                <a:lnTo>
                  <a:pt x="397778" y="994881"/>
                </a:lnTo>
                <a:lnTo>
                  <a:pt x="386442" y="1000073"/>
                </a:lnTo>
                <a:close/>
              </a:path>
            </a:pathLst>
          </a:custGeom>
          <a:solidFill>
            <a:srgbClr val="6A1A8A"/>
          </a:solidFill>
          <a:ln w="9525">
            <a:solidFill>
              <a:srgbClr val="FFFFFF"/>
            </a:solidFill>
          </a:ln>
        </p:spPr>
        <p:txBody>
          <a:bodyPr/>
          <a:lstStyle/>
          <a:p/>
        </p:txBody>
      </p:sp>
      <p:sp>
        <p:nvSpPr>
          <p:cNvPr id="100" name="Oval 99"/>
          <p:cNvSpPr/>
          <p:nvPr/>
        </p:nvSpPr>
        <p:spPr>
          <a:xfrm>
            <a:off x="2011680" y="2560320"/>
            <a:ext cx="1828800" cy="1828800"/>
          </a:xfrm>
          <a:prstGeom prst="ellipse">
            <a:avLst/>
          </a:prstGeom>
          <a:solidFill>
            <a:srgbClr val="0C1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TextBox 100"/>
          <p:cNvSpPr txBox="1"/>
          <p:nvPr/>
        </p:nvSpPr>
        <p:spPr>
          <a:xfrm>
            <a:off x="2542032" y="3200400"/>
            <a:ext cx="768096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C8D8E8"/>
                </a:solidFill>
                <a:latin typeface="Calibri"/>
              </a:rPr>
              <a:t>CELL
CYCLE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4106449" y="3118859"/>
            <a:ext cx="2011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1A6A8A"/>
                </a:solidFill>
                <a:latin typeface="Calibri"/>
              </a:rPr>
              <a:t>G1 — Gap 1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4106449" y="3411467"/>
            <a:ext cx="2011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334455"/>
                </a:solidFill>
                <a:latin typeface="Calibri"/>
              </a:rPr>
              <a:t>Cell grows · organelles duplicated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661492" y="5107806"/>
            <a:ext cx="2011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2A8A2A"/>
                </a:solidFill>
                <a:latin typeface="Calibri"/>
              </a:rPr>
              <a:t>S — Synthesis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661492" y="5400414"/>
            <a:ext cx="2011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334455"/>
                </a:solidFill>
                <a:latin typeface="Calibri"/>
              </a:rPr>
              <a:t>DNA replicated · chromosomes doubled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-35127" y="2313818"/>
            <a:ext cx="2011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8A6010"/>
                </a:solidFill>
                <a:latin typeface="Calibri"/>
              </a:rPr>
              <a:t>G2 — Gap 2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-35127" y="2606426"/>
            <a:ext cx="2011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334455"/>
                </a:solidFill>
                <a:latin typeface="Calibri"/>
              </a:rPr>
              <a:t>Cell grows more · prepares to divide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1426571" y="1171814"/>
            <a:ext cx="2011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6A1A8A"/>
                </a:solidFill>
                <a:latin typeface="Calibri"/>
              </a:rPr>
              <a:t>M — Mitosis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1426571" y="1464422"/>
            <a:ext cx="2011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334455"/>
                </a:solidFill>
                <a:latin typeface="Calibri"/>
              </a:rPr>
              <a:t>Chromosomes separated · 2 cells formed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1554480" y="452628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2A8A2A"/>
                </a:solidFill>
                <a:latin typeface="Calibri"/>
              </a:rPr>
              <a:t>✓ Checkpoints control each stage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6126480" y="987552"/>
            <a:ext cx="5577840" cy="5303520"/>
          </a:xfrm>
          <a:prstGeom prst="rect">
            <a:avLst/>
          </a:prstGeom>
          <a:solidFill>
            <a:srgbClr val="F8F0FF"/>
          </a:solidFill>
          <a:ln w="9525">
            <a:solidFill>
              <a:srgbClr val="C0A0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TextBox 111"/>
          <p:cNvSpPr txBox="1"/>
          <p:nvPr/>
        </p:nvSpPr>
        <p:spPr>
          <a:xfrm>
            <a:off x="6309360" y="1042415"/>
            <a:ext cx="5212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4A148C"/>
                </a:solidFill>
                <a:latin typeface="Calibri"/>
              </a:rPr>
              <a:t>What goes wrong in Cancer?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6309360" y="1499616"/>
            <a:ext cx="5212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4A148C"/>
                </a:solidFill>
                <a:latin typeface="Calibri"/>
              </a:rPr>
              <a:t>🔴 Checkpoint failure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6309360" y="1792224"/>
            <a:ext cx="521208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Normal cell cycle has checkpoints — cells are checked before dividing. In cancer, these break down.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6309360" y="2432304"/>
            <a:ext cx="5212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4A148C"/>
                </a:solidFill>
                <a:latin typeface="Calibri"/>
              </a:rPr>
              <a:t>🔴 Proto-oncogenes mutate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6309360" y="2724912"/>
            <a:ext cx="521208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Genes that promote cell division mutate into ONCOGENES — division is permanently switched ON.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6309360" y="3364991"/>
            <a:ext cx="5212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4A148C"/>
                </a:solidFill>
                <a:latin typeface="Calibri"/>
              </a:rPr>
              <a:t>🔴 Tumour suppressor genes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6309360" y="3657599"/>
            <a:ext cx="521208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Genes that should STOP division when damaged are mutated and no longer work (e.g. p53 gene).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6309360" y="4297680"/>
            <a:ext cx="5212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4A148C"/>
                </a:solidFill>
                <a:latin typeface="Calibri"/>
              </a:rPr>
              <a:t>🔴 Uncontrolled division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6309360" y="4590288"/>
            <a:ext cx="521208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Cells divide continuously without signals to stop — forming a mass called a TUMOUR.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6309360" y="5230368"/>
            <a:ext cx="5212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4A148C"/>
                </a:solidFill>
                <a:latin typeface="Calibri"/>
              </a:rPr>
              <a:t>🔴 Not enough apoptosis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6309360" y="5522976"/>
            <a:ext cx="521208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Normal programmed cell death (apoptosis) doesn't occur — cells accumulate instead of dying.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4A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TextBox 123"/>
          <p:cNvSpPr txBox="1"/>
          <p:nvPr/>
        </p:nvSpPr>
        <p:spPr>
          <a:xfrm>
            <a:off x="274320" y="6510528"/>
            <a:ext cx="116128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FFFFFF"/>
                </a:solidFill>
                <a:latin typeface="Calibri"/>
              </a:rPr>
              <a:t>AQA GCSE Biology · Paper 1 · Cancer  ·  worldofteaching.com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1A0828"/>
                </a:solidFill>
                <a:latin typeface="Georgia"/>
              </a:rPr>
              <a:t>Benign vs Malignant Tumours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22960"/>
            <a:ext cx="10972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667788"/>
                </a:solidFill>
                <a:latin typeface="Calibri"/>
              </a:rPr>
              <a:t>Not all tumours are cancers — the critical distinction is whether they spread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115568"/>
            <a:ext cx="5394960" cy="5120640"/>
          </a:xfrm>
          <a:prstGeom prst="rect">
            <a:avLst/>
          </a:prstGeom>
          <a:solidFill>
            <a:srgbClr val="E8F5E9"/>
          </a:solidFill>
          <a:ln w="9525">
            <a:solidFill>
              <a:srgbClr val="2E7D3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115568"/>
            <a:ext cx="5394960" cy="438912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21792" y="1133856"/>
            <a:ext cx="50292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✓  BENIGN Tumour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627632"/>
            <a:ext cx="5029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B5E20"/>
                </a:solidFill>
                <a:latin typeface="Calibri"/>
              </a:rPr>
              <a:t>✓  Grows slowly in one location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103120"/>
            <a:ext cx="5029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B5E20"/>
                </a:solidFill>
                <a:latin typeface="Calibri"/>
              </a:rPr>
              <a:t>✓  Cells do NOT invade surrounding tissue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578608"/>
            <a:ext cx="5029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B5E20"/>
                </a:solidFill>
                <a:latin typeface="Calibri"/>
              </a:rPr>
              <a:t>✓  Does NOT spread to other parts of the body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054096"/>
            <a:ext cx="5029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B5E20"/>
                </a:solidFill>
                <a:latin typeface="Calibri"/>
              </a:rPr>
              <a:t>✓  Enclosed in a fibrous capsule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3529584"/>
            <a:ext cx="5029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B5E20"/>
                </a:solidFill>
                <a:latin typeface="Calibri"/>
              </a:rPr>
              <a:t>✓  Usually NOT life-threatening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4005072"/>
            <a:ext cx="5029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B5E20"/>
                </a:solidFill>
                <a:latin typeface="Calibri"/>
              </a:rPr>
              <a:t>✓  Can typically be removed by surgery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4480560"/>
            <a:ext cx="5029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B5E20"/>
                </a:solidFill>
                <a:latin typeface="Calibri"/>
              </a:rPr>
              <a:t>✓  Low risk of recurrence after removal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4956048"/>
            <a:ext cx="5029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B5E20"/>
                </a:solidFill>
                <a:latin typeface="Calibri"/>
              </a:rPr>
              <a:t>✓  Cells look similar to normal cells under microscope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5431536"/>
            <a:ext cx="5029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B5E20"/>
                </a:solidFill>
                <a:latin typeface="Calibri"/>
              </a:rPr>
              <a:t>✓  Examples: lipoma (fat), uterine fibroids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309360" y="1115568"/>
            <a:ext cx="5394960" cy="5120640"/>
          </a:xfrm>
          <a:prstGeom prst="rect">
            <a:avLst/>
          </a:prstGeom>
          <a:solidFill>
            <a:srgbClr val="FFF5F5"/>
          </a:solidFill>
          <a:ln w="9525">
            <a:solidFill>
              <a:srgbClr val="C6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309360" y="1115568"/>
            <a:ext cx="5394960" cy="438912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73952" y="1133856"/>
            <a:ext cx="50292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✗  MALIGNANT Tumour (Cancer)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92240" y="1627632"/>
            <a:ext cx="50292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B0000"/>
                </a:solidFill>
                <a:latin typeface="Calibri"/>
              </a:rPr>
              <a:t>✗  Grows rapidly and irregularly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92240" y="2167128"/>
            <a:ext cx="50292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B0000"/>
                </a:solidFill>
                <a:latin typeface="Calibri"/>
              </a:rPr>
              <a:t>✗  Cells INVADE and destroy surrounding tissues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2706624"/>
            <a:ext cx="50292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B0000"/>
                </a:solidFill>
                <a:latin typeface="Calibri"/>
              </a:rPr>
              <a:t>✗  METASTASIS — cells break off and travel via blood or lymph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92240" y="3246120"/>
            <a:ext cx="50292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B0000"/>
                </a:solidFill>
                <a:latin typeface="Calibri"/>
              </a:rPr>
              <a:t>✗  Forms SECONDARY TUMOURS in distant organs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92240" y="3785615"/>
            <a:ext cx="50292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B0000"/>
                </a:solidFill>
                <a:latin typeface="Calibri"/>
              </a:rPr>
              <a:t>✗  Life-threatening — this is what we mean by 'cancer'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92240" y="4325112"/>
            <a:ext cx="50292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B0000"/>
                </a:solidFill>
                <a:latin typeface="Calibri"/>
              </a:rPr>
              <a:t>✗  Harder to treat; may recur after treatment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92240" y="4864608"/>
            <a:ext cx="50292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B0000"/>
                </a:solidFill>
                <a:latin typeface="Calibri"/>
              </a:rPr>
              <a:t>✗  Cells look abnormal under the microscope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92240" y="5404104"/>
            <a:ext cx="50292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B0000"/>
                </a:solidFill>
                <a:latin typeface="Calibri"/>
              </a:rPr>
              <a:t>✗  Examples: carcinoma, melanoma, leukaemia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7200" y="6364224"/>
            <a:ext cx="11274552" cy="347472"/>
          </a:xfrm>
          <a:prstGeom prst="rect">
            <a:avLst/>
          </a:prstGeom>
          <a:solidFill>
            <a:srgbClr val="EDE7F6"/>
          </a:solidFill>
          <a:ln w="9525">
            <a:solidFill>
              <a:srgbClr val="9C27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0080" y="640080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A148C"/>
                </a:solidFill>
                <a:latin typeface="Calibri"/>
              </a:rPr>
              <a:t>⭐ Key: A benign tumour is NOT cancer. A malignant tumour IS cancer. The word 'tumour' alone does NOT mean cancer.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4A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274320" y="6510528"/>
            <a:ext cx="116128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FFFFFF"/>
                </a:solidFill>
                <a:latin typeface="Calibri"/>
              </a:rPr>
              <a:t>AQA GCSE Biology · Paper 1 · Cancer  ·  worldofteaching.com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1A0828"/>
                </a:solidFill>
                <a:latin typeface="Georgia"/>
              </a:rPr>
              <a:t>Metastasis — How Cancer Spreads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22960"/>
            <a:ext cx="10972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667788"/>
                </a:solidFill>
                <a:latin typeface="Calibri"/>
              </a:rPr>
              <a:t>The ability to metastasise is what makes malignant tumours so dangerous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280160"/>
            <a:ext cx="5577840" cy="1517904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566928" y="1389888"/>
            <a:ext cx="502920" cy="50292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66928" y="1389888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C62828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07007" y="1389888"/>
            <a:ext cx="46634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Primary tumour forms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07007" y="1773936"/>
            <a:ext cx="4663440" cy="877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CCCC"/>
                </a:solidFill>
                <a:latin typeface="Calibri"/>
              </a:rPr>
              <a:t>Cancer cells in one location multiply uncontrollably, forming a primary tumour.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309360" y="1280160"/>
            <a:ext cx="5577840" cy="1517904"/>
          </a:xfrm>
          <a:prstGeom prst="rect">
            <a:avLst/>
          </a:prstGeom>
          <a:solidFill>
            <a:srgbClr val="8B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6419088" y="1389888"/>
            <a:ext cx="502920" cy="50292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19088" y="1389888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8B0000"/>
                </a:solidFill>
                <a:latin typeface="Calibri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59168" y="1389888"/>
            <a:ext cx="46634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Invasion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059168" y="1773936"/>
            <a:ext cx="4663440" cy="877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CCCC"/>
                </a:solidFill>
                <a:latin typeface="Calibri"/>
              </a:rPr>
              <a:t>Cancer cells produce enzymes that break down the extracellular matrix — allowing them to invade surrounding tissue.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2944368"/>
            <a:ext cx="5577840" cy="1517904"/>
          </a:xfrm>
          <a:prstGeom prst="rect">
            <a:avLst/>
          </a:prstGeom>
          <a:solidFill>
            <a:srgbClr val="6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566928" y="3054096"/>
            <a:ext cx="502920" cy="50292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6928" y="3054096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6A1A1A"/>
                </a:solidFill>
                <a:latin typeface="Calibri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207007" y="3054096"/>
            <a:ext cx="46634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Intravasation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07007" y="3438144"/>
            <a:ext cx="4663440" cy="877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CCCC"/>
                </a:solidFill>
                <a:latin typeface="Calibri"/>
              </a:rPr>
              <a:t>Cancer cells enter blood vessels or lymph vessels — now they have access to the entire body.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309360" y="2944368"/>
            <a:ext cx="5577840" cy="1517904"/>
          </a:xfrm>
          <a:prstGeom prst="rect">
            <a:avLst/>
          </a:prstGeom>
          <a:solidFill>
            <a:srgbClr val="4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6419088" y="3054096"/>
            <a:ext cx="502920" cy="50292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19088" y="3054096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4A0A0A"/>
                </a:solidFill>
                <a:latin typeface="Calibri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059168" y="3054096"/>
            <a:ext cx="46634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Circulation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059168" y="3438144"/>
            <a:ext cx="4663440" cy="877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CCCC"/>
                </a:solidFill>
                <a:latin typeface="Calibri"/>
              </a:rPr>
              <a:t>Cancer cells travel through the blood or lymph system to distant sites in the body.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" y="4608576"/>
            <a:ext cx="5577840" cy="1517904"/>
          </a:xfrm>
          <a:prstGeom prst="rect">
            <a:avLst/>
          </a:prstGeom>
          <a:solidFill>
            <a:srgbClr val="2A08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566928" y="4718304"/>
            <a:ext cx="502920" cy="50292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66928" y="4718304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2A0808"/>
                </a:solidFill>
                <a:latin typeface="Calibri"/>
              </a:rP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207007" y="4718304"/>
            <a:ext cx="46634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Extravasation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207007" y="5102352"/>
            <a:ext cx="4663440" cy="877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CCCC"/>
                </a:solidFill>
                <a:latin typeface="Calibri"/>
              </a:rPr>
              <a:t>Cancer cells escape from the vessel wall at a new location.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309360" y="4608576"/>
            <a:ext cx="5577840" cy="1517904"/>
          </a:xfrm>
          <a:prstGeom prst="rect">
            <a:avLst/>
          </a:prstGeom>
          <a:solidFill>
            <a:srgbClr val="1A04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6419088" y="4718304"/>
            <a:ext cx="502920" cy="50292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419088" y="4718304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1A0404"/>
                </a:solidFill>
                <a:latin typeface="Calibri"/>
              </a:rPr>
              <a:t>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059168" y="4718304"/>
            <a:ext cx="46634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Secondary tumour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059168" y="5102352"/>
            <a:ext cx="4663440" cy="877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CCCC"/>
                </a:solidFill>
                <a:latin typeface="Calibri"/>
              </a:rPr>
              <a:t>Cancer cells establish themselves in the new tissue and form a secondary (metastatic) tumour.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57200" y="6364224"/>
            <a:ext cx="11274552" cy="347472"/>
          </a:xfrm>
          <a:prstGeom prst="rect">
            <a:avLst/>
          </a:prstGeom>
          <a:solidFill>
            <a:srgbClr val="FFF3E0"/>
          </a:solidFill>
          <a:ln w="9525">
            <a:solidFill>
              <a:srgbClr val="FFC10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40080" y="640080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54000"/>
                </a:solidFill>
                <a:latin typeface="Calibri"/>
              </a:rPr>
              <a:t>⭐ Why metastasis matters: Secondary tumours can form in the brain, lungs, liver or bones — organs vital for life. This is why early detection is critical.</a:t>
            </a:r>
          </a:p>
        </p:txBody>
      </p:sp>
      <p:sp>
        <p:nvSpPr>
          <p:cNvPr id="37" name="Rectangle 36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4A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274320" y="6510528"/>
            <a:ext cx="116128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FFFFFF"/>
                </a:solidFill>
                <a:latin typeface="Calibri"/>
              </a:rPr>
              <a:t>AQA GCSE Biology · Paper 1 · Cancer  ·  worldofteaching.com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1A0828"/>
                </a:solidFill>
                <a:latin typeface="Georgia"/>
              </a:rPr>
              <a:t>Cancer — Risk Factors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22960"/>
            <a:ext cx="10972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667788"/>
                </a:solidFill>
                <a:latin typeface="Calibri"/>
              </a:rPr>
              <a:t>Risk factors increase the likelihood of developing cancer — many are avoidable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188720"/>
            <a:ext cx="5577840" cy="1572768"/>
          </a:xfrm>
          <a:prstGeom prst="rect">
            <a:avLst/>
          </a:prstGeom>
          <a:solidFill>
            <a:srgbClr val="F8F0FF"/>
          </a:solidFill>
          <a:ln w="9525">
            <a:solidFill>
              <a:srgbClr val="7A00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188720"/>
            <a:ext cx="128016" cy="1572768"/>
          </a:xfrm>
          <a:prstGeom prst="rect">
            <a:avLst/>
          </a:prstGeom>
          <a:solidFill>
            <a:srgbClr val="7A0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76656" y="1280160"/>
            <a:ext cx="5230368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7A0020"/>
                </a:solidFill>
                <a:latin typeface="Calibri"/>
              </a:rPr>
              <a:t>Ionising
radiation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6656" y="1755648"/>
            <a:ext cx="5230368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X-rays, gamma rays, UV light (sun) and nuclear radiation can cause mutations in DNA. UV radiation is the primary cause of skin cancer (melanoma). Radon gas exposure increases lung cancer risk.</a:t>
            </a:r>
          </a:p>
        </p:txBody>
      </p:sp>
      <p:sp>
        <p:nvSpPr>
          <p:cNvPr id="9" name="Rectangle 8"/>
          <p:cNvSpPr/>
          <p:nvPr/>
        </p:nvSpPr>
        <p:spPr>
          <a:xfrm>
            <a:off x="6309360" y="1188720"/>
            <a:ext cx="5577840" cy="1572768"/>
          </a:xfrm>
          <a:prstGeom prst="rect">
            <a:avLst/>
          </a:prstGeom>
          <a:solidFill>
            <a:srgbClr val="F8F0FF"/>
          </a:solidFill>
          <a:ln w="9525">
            <a:solidFill>
              <a:srgbClr val="5A1A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309360" y="1188720"/>
            <a:ext cx="128016" cy="1572768"/>
          </a:xfrm>
          <a:prstGeom prst="rect">
            <a:avLst/>
          </a:prstGeom>
          <a:solidFill>
            <a:srgbClr val="5A1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528816" y="1280160"/>
            <a:ext cx="5230368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5A1A00"/>
                </a:solidFill>
                <a:latin typeface="Calibri"/>
              </a:rPr>
              <a:t>Chemical
carcinogens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28816" y="1755648"/>
            <a:ext cx="5230368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Chemicals in tobacco smoke (e.g. benzene, formaldehyde) damage DNA. Alcohol is a carcinogen linked to liver, mouth and bowel cancers. Asbestos fibres cause mesothelioma.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2944368"/>
            <a:ext cx="5577840" cy="1572768"/>
          </a:xfrm>
          <a:prstGeom prst="rect">
            <a:avLst/>
          </a:prstGeom>
          <a:solidFill>
            <a:srgbClr val="F8F0FF"/>
          </a:solidFill>
          <a:ln w="9525">
            <a:solidFill>
              <a:srgbClr val="00447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" y="2944368"/>
            <a:ext cx="128016" cy="1572768"/>
          </a:xfrm>
          <a:prstGeom prst="rect">
            <a:avLst/>
          </a:prstGeom>
          <a:solidFill>
            <a:srgbClr val="0044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76656" y="3035808"/>
            <a:ext cx="5230368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0447A"/>
                </a:solidFill>
                <a:latin typeface="Calibri"/>
              </a:rPr>
              <a:t>Viral
infections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6656" y="3511296"/>
            <a:ext cx="5230368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Some viruses insert their DNA into host cells and disrupt the cell cycle. HPV (human papillomavirus) causes ~99% of cervical cancers. Hepatitis B/C viruses increase liver cancer risk.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309360" y="2944368"/>
            <a:ext cx="5577840" cy="1572768"/>
          </a:xfrm>
          <a:prstGeom prst="rect">
            <a:avLst/>
          </a:prstGeom>
          <a:solidFill>
            <a:srgbClr val="F8F0FF"/>
          </a:solidFill>
          <a:ln w="9525">
            <a:solidFill>
              <a:srgbClr val="3A0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309360" y="2944368"/>
            <a:ext cx="128016" cy="1572768"/>
          </a:xfrm>
          <a:prstGeom prst="rect">
            <a:avLst/>
          </a:prstGeom>
          <a:solidFill>
            <a:srgbClr val="3A0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528816" y="3035808"/>
            <a:ext cx="5230368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3A0060"/>
                </a:solidFill>
                <a:latin typeface="Calibri"/>
              </a:rPr>
              <a:t>Genetic
inheritance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28816" y="3511296"/>
            <a:ext cx="5230368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Some individuals inherit mutated tumour suppressor genes. BRCA1/BRCA2 mutations significantly increase breast and ovarian cancer risk. Li-Fraumeni syndrome — p53 mutation.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4700016"/>
            <a:ext cx="5577840" cy="1572768"/>
          </a:xfrm>
          <a:prstGeom prst="rect">
            <a:avLst/>
          </a:prstGeom>
          <a:solidFill>
            <a:srgbClr val="F8F0FF"/>
          </a:solidFill>
          <a:ln w="9525">
            <a:solidFill>
              <a:srgbClr val="1A4A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57200" y="4700016"/>
            <a:ext cx="128016" cy="1572768"/>
          </a:xfrm>
          <a:prstGeom prst="rect">
            <a:avLst/>
          </a:prstGeom>
          <a:solidFill>
            <a:srgbClr val="1A4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656" y="4791455"/>
            <a:ext cx="5230368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4A00"/>
                </a:solidFill>
                <a:latin typeface="Calibri"/>
              </a:rPr>
              <a:t>Lifestyle
factors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76656" y="5266944"/>
            <a:ext cx="5230368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Obesity increases risk of several cancers (oestrogen storage in fat). Lack of exercise and poor diet are risk factors. Processed meat and red meat associated with colorectal cancer.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309360" y="4700016"/>
            <a:ext cx="5577840" cy="1572768"/>
          </a:xfrm>
          <a:prstGeom prst="rect">
            <a:avLst/>
          </a:prstGeom>
          <a:solidFill>
            <a:srgbClr val="F8F0FF"/>
          </a:solidFill>
          <a:ln w="9525">
            <a:solidFill>
              <a:srgbClr val="1A3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309360" y="4700016"/>
            <a:ext cx="128016" cy="1572768"/>
          </a:xfrm>
          <a:prstGeom prst="rect">
            <a:avLst/>
          </a:prstGeom>
          <a:solidFill>
            <a:srgbClr val="1A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528816" y="4791455"/>
            <a:ext cx="5230368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3A5A"/>
                </a:solidFill>
                <a:latin typeface="Calibri"/>
              </a:rPr>
              <a:t>Age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28816" y="5266944"/>
            <a:ext cx="5230368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Most cancers are more common in older people — DNA damage accumulates over a lifetime. More time for mutations to build up and for cell cycle controls to fail.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4A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274320" y="6510528"/>
            <a:ext cx="116128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FFFFFF"/>
                </a:solidFill>
                <a:latin typeface="Calibri"/>
              </a:rPr>
              <a:t>AQA GCSE Biology · Paper 1 · Cancer  ·  worldofteaching.com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1A0828"/>
                </a:solidFill>
                <a:latin typeface="Georgia"/>
              </a:rPr>
              <a:t>Cancer — Treatments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22960"/>
            <a:ext cx="10972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667788"/>
                </a:solidFill>
                <a:latin typeface="Calibri"/>
              </a:rPr>
              <a:t>Current treatments target different aspects of cancer biology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188720"/>
            <a:ext cx="5577840" cy="1609344"/>
          </a:xfrm>
          <a:prstGeom prst="rect">
            <a:avLst/>
          </a:prstGeom>
          <a:solidFill>
            <a:srgbClr val="FFFFFF"/>
          </a:solidFill>
          <a:ln w="9525">
            <a:solidFill>
              <a:srgbClr val="1A5A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188720"/>
            <a:ext cx="5577840" cy="402336"/>
          </a:xfrm>
          <a:prstGeom prst="rect">
            <a:avLst/>
          </a:prstGeom>
          <a:solidFill>
            <a:srgbClr val="1A5A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85216" y="1243584"/>
            <a:ext cx="53035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🔪 Surgery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5216" y="1664208"/>
            <a:ext cx="5303520" cy="1060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34455"/>
                </a:solidFill>
                <a:latin typeface="Calibri"/>
              </a:rPr>
              <a:t>Physically removes the tumour.
Most effective for localised, solid tumours.
Cannot remove metastasised cells.
Margins of healthy tissue removed to prevent recurrence.
May be combined with other treatments.</a:t>
            </a:r>
          </a:p>
        </p:txBody>
      </p:sp>
      <p:sp>
        <p:nvSpPr>
          <p:cNvPr id="9" name="Rectangle 8"/>
          <p:cNvSpPr/>
          <p:nvPr/>
        </p:nvSpPr>
        <p:spPr>
          <a:xfrm>
            <a:off x="6309360" y="1188720"/>
            <a:ext cx="5577840" cy="1609344"/>
          </a:xfrm>
          <a:prstGeom prst="rect">
            <a:avLst/>
          </a:prstGeom>
          <a:solidFill>
            <a:srgbClr val="FFFFFF"/>
          </a:solidFill>
          <a:ln w="9525">
            <a:solidFill>
              <a:srgbClr val="7A4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309360" y="1188720"/>
            <a:ext cx="5577840" cy="402336"/>
          </a:xfrm>
          <a:prstGeom prst="rect">
            <a:avLst/>
          </a:prstGeom>
          <a:solidFill>
            <a:srgbClr val="7A4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37376" y="1243584"/>
            <a:ext cx="53035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☢️ Radiotherapy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37376" y="1664208"/>
            <a:ext cx="5303520" cy="1060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34455"/>
                </a:solidFill>
                <a:latin typeface="Calibri"/>
              </a:rPr>
              <a:t>High-energy radiation (X-rays or gamma rays) kills cancer cells by damaging their DNA.
Prevents them from dividing further.
Damages surrounding healthy tissue — causes side effects.
May be targeted precisely with modern technology.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2944368"/>
            <a:ext cx="5577840" cy="1609344"/>
          </a:xfrm>
          <a:prstGeom prst="rect">
            <a:avLst/>
          </a:prstGeom>
          <a:solidFill>
            <a:srgbClr val="FFFFFF"/>
          </a:solidFill>
          <a:ln w="9525">
            <a:solidFill>
              <a:srgbClr val="5A1A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" y="2944368"/>
            <a:ext cx="5577840" cy="402336"/>
          </a:xfrm>
          <a:prstGeom prst="rect">
            <a:avLst/>
          </a:prstGeom>
          <a:solidFill>
            <a:srgbClr val="5A1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85216" y="2999232"/>
            <a:ext cx="53035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💊 Chemotherapy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5216" y="3419856"/>
            <a:ext cx="5303520" cy="1060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34455"/>
                </a:solidFill>
                <a:latin typeface="Calibri"/>
              </a:rPr>
              <a:t>Drugs that target rapidly dividing cells.
Effective against cancer cells throughout the body.
Also kills healthy dividing cells (hair, gut lining) — causes side effects.
Often given in cycles to allow recovery.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309360" y="2944368"/>
            <a:ext cx="5577840" cy="1609344"/>
          </a:xfrm>
          <a:prstGeom prst="rect">
            <a:avLst/>
          </a:prstGeom>
          <a:solidFill>
            <a:srgbClr val="FFFFFF"/>
          </a:solidFill>
          <a:ln w="9525">
            <a:solidFill>
              <a:srgbClr val="00447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309360" y="2944368"/>
            <a:ext cx="5577840" cy="402336"/>
          </a:xfrm>
          <a:prstGeom prst="rect">
            <a:avLst/>
          </a:prstGeom>
          <a:solidFill>
            <a:srgbClr val="0044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37376" y="2999232"/>
            <a:ext cx="53035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🧪 Immunotherapy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37376" y="3419856"/>
            <a:ext cx="5303520" cy="1060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34455"/>
                </a:solidFill>
                <a:latin typeface="Calibri"/>
              </a:rPr>
              <a:t>Boosts or uses the immune system to fight cancer.
Monoclonal antibodies target specific cancer cell antigens.
Checkpoint inhibitors allow the immune system to recognise cancer.
Fewer side effects than chemotherapy — highly specific.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4700016"/>
            <a:ext cx="5577840" cy="1609344"/>
          </a:xfrm>
          <a:prstGeom prst="rect">
            <a:avLst/>
          </a:prstGeom>
          <a:solidFill>
            <a:srgbClr val="FFFFFF"/>
          </a:solidFill>
          <a:ln w="9525">
            <a:solidFill>
              <a:srgbClr val="3A0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57200" y="4700016"/>
            <a:ext cx="5577840" cy="402336"/>
          </a:xfrm>
          <a:prstGeom prst="rect">
            <a:avLst/>
          </a:prstGeom>
          <a:solidFill>
            <a:srgbClr val="3A0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85216" y="4754879"/>
            <a:ext cx="53035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🧬 Targeted therapy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85216" y="5175504"/>
            <a:ext cx="5303520" cy="1060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34455"/>
                </a:solidFill>
                <a:latin typeface="Calibri"/>
              </a:rPr>
              <a:t>Drugs target specific mutations or proteins in cancer cells.
E.g. imatinib targets BCR-ABL fusion protein in CML leukaemia.
High specificity — fewer off-target effects.
Only works if the specific target is present in the tumour.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309360" y="4700016"/>
            <a:ext cx="5577840" cy="1609344"/>
          </a:xfrm>
          <a:prstGeom prst="rect">
            <a:avLst/>
          </a:prstGeom>
          <a:solidFill>
            <a:srgbClr val="FFFFFF"/>
          </a:solidFill>
          <a:ln w="9525">
            <a:solidFill>
              <a:srgbClr val="1A3A1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309360" y="4700016"/>
            <a:ext cx="5577840" cy="402336"/>
          </a:xfrm>
          <a:prstGeom prst="rect">
            <a:avLst/>
          </a:prstGeom>
          <a:solidFill>
            <a:srgbClr val="1A3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37376" y="4754879"/>
            <a:ext cx="53035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🌿 Lifestyle prevention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37376" y="5175504"/>
            <a:ext cx="5303520" cy="1060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34455"/>
                </a:solidFill>
                <a:latin typeface="Calibri"/>
              </a:rPr>
              <a:t>Not a treatment but reduces risk.
Stop smoking, reduce alcohol, protect skin from UV.
Maintain healthy weight and exercise regularly.
Screening programmes catch cancers early — improve survival.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4A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274320" y="6510528"/>
            <a:ext cx="116128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FFFFFF"/>
                </a:solidFill>
                <a:latin typeface="Calibri"/>
              </a:rPr>
              <a:t>AQA GCSE Biology · Paper 1 · Cancer  ·  worldofteaching.com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