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04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B7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9875520" y="-914400"/>
            <a:ext cx="3200400" cy="3200400"/>
          </a:xfrm>
          <a:prstGeom prst="ellipse">
            <a:avLst/>
          </a:prstGeom>
          <a:solidFill>
            <a:srgbClr val="8B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731520" y="5303520"/>
            <a:ext cx="2286000" cy="2286000"/>
          </a:xfrm>
          <a:prstGeom prst="ellipse">
            <a:avLst/>
          </a:prstGeom>
          <a:solidFill>
            <a:srgbClr val="8B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82296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88888"/>
                </a:solidFill>
                <a:latin typeface="Calibri"/>
              </a:rPr>
              <a:t>AQA GCSE BIOLOGY · PAPER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325880"/>
            <a:ext cx="10058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  <a:latin typeface="Georgia"/>
              </a:rPr>
              <a:t>Blood &amp; the Circulatory System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743200"/>
            <a:ext cx="9144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AAAA"/>
                </a:solidFill>
                <a:latin typeface="Calibri"/>
              </a:rPr>
              <a:t>The heart, blood vessels and blood — delivering oxygen and nutrients to every cell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383280"/>
            <a:ext cx="1444752" cy="384048"/>
          </a:xfrm>
          <a:prstGeom prst="rect">
            <a:avLst/>
          </a:prstGeom>
          <a:solidFill>
            <a:srgbClr val="B7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66928" y="3401568"/>
            <a:ext cx="12984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The Heart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76272" y="3383280"/>
            <a:ext cx="1883664" cy="384048"/>
          </a:xfrm>
          <a:prstGeom prst="rect">
            <a:avLst/>
          </a:prstGeom>
          <a:solidFill>
            <a:srgbClr val="1A4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286000" y="3401568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Blood Vessels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334256" y="3383280"/>
            <a:ext cx="2212848" cy="384048"/>
          </a:xfrm>
          <a:prstGeom prst="rect">
            <a:avLst/>
          </a:prstGeom>
          <a:solidFill>
            <a:srgbClr val="4A1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43984" y="3401568"/>
            <a:ext cx="2066543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Blood Components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21424" y="3383280"/>
            <a:ext cx="1883664" cy="384048"/>
          </a:xfrm>
          <a:prstGeom prst="rect">
            <a:avLst/>
          </a:prstGeom>
          <a:solidFill>
            <a:srgbClr val="8A3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931152" y="3401568"/>
            <a:ext cx="1737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Heart Disease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04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666666"/>
                </a:solidFill>
                <a:latin typeface="Calibri"/>
              </a:rPr>
              <a:t>AQA GCSE Biology · Paper 1 · Blood &amp; Circulatory System  ·  worldofteaching.com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1A0404"/>
                </a:solidFill>
                <a:latin typeface="Georgia"/>
              </a:rPr>
              <a:t>The Heart — Structure &amp; Function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86384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A double pump — right side: lungs · left side: body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1078992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466FF"/>
                </a:solidFill>
                <a:latin typeface="Calibri"/>
              </a:rPr>
              <a:t>Pulmonary artery
(to lungs — deoxy)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60520" y="1078992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8888"/>
                </a:solidFill>
                <a:latin typeface="Calibri"/>
              </a:rPr>
              <a:t>Pulmonary vein
(from lungs — oxy)</a:t>
            </a:r>
          </a:p>
        </p:txBody>
      </p:sp>
      <p:sp>
        <p:nvSpPr>
          <p:cNvPr id="7" name="Rectangle 6"/>
          <p:cNvSpPr/>
          <p:nvPr/>
        </p:nvSpPr>
        <p:spPr>
          <a:xfrm>
            <a:off x="1280160" y="1627632"/>
            <a:ext cx="2286000" cy="1234440"/>
          </a:xfrm>
          <a:prstGeom prst="rect">
            <a:avLst/>
          </a:prstGeom>
          <a:solidFill>
            <a:srgbClr val="1A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280160" y="2907792"/>
            <a:ext cx="2286000" cy="1828800"/>
          </a:xfrm>
          <a:prstGeom prst="rect">
            <a:avLst/>
          </a:prstGeom>
          <a:solidFill>
            <a:srgbClr val="0E24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353312" y="1700784"/>
            <a:ext cx="2121408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C8D8FF"/>
                </a:solidFill>
                <a:latin typeface="Calibri"/>
              </a:rPr>
              <a:t>Right Atrium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53312" y="3017520"/>
            <a:ext cx="212140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C8D8FF"/>
                </a:solidFill>
                <a:latin typeface="Calibri"/>
              </a:rPr>
              <a:t>Right Ventricle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0" y="1627632"/>
            <a:ext cx="2286000" cy="1234440"/>
          </a:xfrm>
          <a:prstGeom prst="rect">
            <a:avLst/>
          </a:prstGeom>
          <a:solidFill>
            <a:srgbClr val="8B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114800" y="2907792"/>
            <a:ext cx="2286000" cy="2011680"/>
          </a:xfrm>
          <a:prstGeom prst="rect">
            <a:avLst/>
          </a:prstGeom>
          <a:solidFill>
            <a:srgbClr val="5A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187952" y="1700784"/>
            <a:ext cx="2121408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B0B0"/>
                </a:solidFill>
                <a:latin typeface="Calibri"/>
              </a:rPr>
              <a:t>Left Atrium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87952" y="3017520"/>
            <a:ext cx="212140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B0B0"/>
                </a:solidFill>
                <a:latin typeface="Calibri"/>
              </a:rPr>
              <a:t>Left Ventricle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0" y="2907792"/>
            <a:ext cx="146304" cy="2011680"/>
          </a:xfrm>
          <a:prstGeom prst="rect">
            <a:avLst/>
          </a:prstGeom>
          <a:solidFill>
            <a:srgbClr val="FF6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315968" y="3749039"/>
            <a:ext cx="1097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FF6060"/>
                </a:solidFill>
                <a:latin typeface="Calibri"/>
              </a:rPr>
              <a:t>← Thicker
wall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39312" y="1627632"/>
            <a:ext cx="402336" cy="3291840"/>
          </a:xfrm>
          <a:prstGeom prst="rect">
            <a:avLst/>
          </a:prstGeom>
          <a:solidFill>
            <a:srgbClr val="2A6A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383280" y="5010912"/>
            <a:ext cx="8686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2A6A2A"/>
                </a:solidFill>
                <a:latin typeface="Calibri"/>
              </a:rPr>
              <a:t>Septum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234440" y="2852928"/>
            <a:ext cx="2377440" cy="9144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096512" y="2852928"/>
            <a:ext cx="2377440" cy="9144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234440" y="2651760"/>
            <a:ext cx="18288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0A000"/>
                </a:solidFill>
                <a:latin typeface="Calibri"/>
              </a:rPr>
              <a:t>← Valves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80560" y="2651760"/>
            <a:ext cx="18288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C0A000"/>
                </a:solidFill>
                <a:latin typeface="Calibri"/>
              </a:rPr>
              <a:t>Valves →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4956048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888FF"/>
                </a:solidFill>
                <a:latin typeface="Calibri"/>
              </a:rPr>
              <a:t>Vena cava
(from body)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60520" y="5010912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8888"/>
                </a:solidFill>
                <a:latin typeface="Calibri"/>
              </a:rPr>
              <a:t>Aorta
(to body)</a:t>
            </a:r>
          </a:p>
        </p:txBody>
      </p:sp>
      <p:sp>
        <p:nvSpPr>
          <p:cNvPr id="1" name="ln"/>
          <p:cNvSpPr>
            <a:spLocks noGrp="1"/>
          </p:cNvSpPr>
          <p:nvPr/>
        </p:nvSpPr>
        <p:spPr>
          <a:xfrm flipH="0" flipV="1">
            <a:off x="2468880" y="1170432"/>
            <a:ext cx="914" cy="457200"/>
          </a:xfrm>
          <a:prstGeom prst="line">
            <a:avLst/>
          </a:prstGeom>
          <a:noFill/>
          <a:ln w="19050">
            <a:solidFill>
              <a:srgbClr val="4466FF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" name="ln"/>
          <p:cNvSpPr>
            <a:spLocks noGrp="1"/>
          </p:cNvSpPr>
          <p:nvPr/>
        </p:nvSpPr>
        <p:spPr>
          <a:xfrm flipH="0" flipV="0">
            <a:off x="2468880" y="4736592"/>
            <a:ext cx="914" cy="521208"/>
          </a:xfrm>
          <a:prstGeom prst="line">
            <a:avLst/>
          </a:prstGeom>
          <a:noFill/>
          <a:ln w="19050">
            <a:solidFill>
              <a:srgbClr val="4466FF"/>
            </a:solidFill>
          </a:ln>
        </p:spPr>
        <p:txBody>
          <a:bodyPr/>
          <a:lstStyle/>
          <a:p/>
        </p:txBody>
      </p:sp>
      <p:sp>
        <p:nvSpPr>
          <p:cNvPr id="1" name="ln"/>
          <p:cNvSpPr>
            <a:spLocks noGrp="1"/>
          </p:cNvSpPr>
          <p:nvPr/>
        </p:nvSpPr>
        <p:spPr>
          <a:xfrm flipH="0" flipV="1">
            <a:off x="5303520" y="1170432"/>
            <a:ext cx="914" cy="457200"/>
          </a:xfrm>
          <a:prstGeom prst="line">
            <a:avLst/>
          </a:prstGeom>
          <a:noFill/>
          <a:ln w="19050">
            <a:solidFill>
              <a:srgbClr val="FF4444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" name="ln"/>
          <p:cNvSpPr>
            <a:spLocks noGrp="1"/>
          </p:cNvSpPr>
          <p:nvPr/>
        </p:nvSpPr>
        <p:spPr>
          <a:xfrm flipH="0" flipV="0">
            <a:off x="5303520" y="4919472"/>
            <a:ext cx="914" cy="402336"/>
          </a:xfrm>
          <a:prstGeom prst="line">
            <a:avLst/>
          </a:prstGeom>
          <a:noFill/>
          <a:ln w="19050">
            <a:solidFill>
              <a:srgbClr val="FF4444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25" name="Rectangle 24"/>
          <p:cNvSpPr/>
          <p:nvPr/>
        </p:nvSpPr>
        <p:spPr>
          <a:xfrm>
            <a:off x="6949440" y="1024128"/>
            <a:ext cx="4937760" cy="5321808"/>
          </a:xfrm>
          <a:prstGeom prst="rect">
            <a:avLst/>
          </a:prstGeom>
          <a:solidFill>
            <a:srgbClr val="FFF5F5"/>
          </a:solidFill>
          <a:ln w="9525">
            <a:solidFill>
              <a:srgbClr val="E0C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132320" y="1097280"/>
            <a:ext cx="4572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71C1C"/>
                </a:solidFill>
                <a:latin typeface="Calibri"/>
              </a:rPr>
              <a:t>Key Facts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32320" y="150876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B71C1C"/>
                </a:solidFill>
                <a:latin typeface="Calibri"/>
              </a:rPr>
              <a:t>Double pump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32320" y="1801368"/>
            <a:ext cx="45720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Right side (pulmonary) → lungs. Left side (systemic) → body. Blood passes through the heart twice per circuit.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32320" y="2441448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B71C1C"/>
                </a:solidFill>
                <a:latin typeface="Calibri"/>
              </a:rPr>
              <a:t>Left ventricle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32320" y="2734056"/>
            <a:ext cx="45720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Has THICKER walls — pumps blood the length of the body. Right only pumps to nearby lungs.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32320" y="3374136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B71C1C"/>
                </a:solidFill>
                <a:latin typeface="Calibri"/>
              </a:rPr>
              <a:t>Valves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32320" y="3666744"/>
            <a:ext cx="45720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Atrioventricular valves (between chambers) and semi-lunar valves (in aorta/pulmonary artery) prevent backflow.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132320" y="4306824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B71C1C"/>
                </a:solidFill>
                <a:latin typeface="Calibri"/>
              </a:rPr>
              <a:t>SAN pacemaker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132320" y="4599432"/>
            <a:ext cx="45720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Sino-atrial node in the right atrium initiates each heartbeat. Electrical signal spreads to both ventricles.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132320" y="5239512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B71C1C"/>
                </a:solidFill>
                <a:latin typeface="Calibri"/>
              </a:rPr>
              <a:t>Coronary arteries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132320" y="5532120"/>
            <a:ext cx="45720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Supply the HEART MUSCLE itself with oxygenated blood. Blockage → heart attack.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B7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Blood &amp; Circulatory System  ·  worldofteaching.com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1A0404"/>
                </a:solidFill>
                <a:latin typeface="Georgia"/>
              </a:rPr>
              <a:t>The Double Circulatory System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Blood passes through the heart twice in one complete circuit</a:t>
            </a:r>
          </a:p>
        </p:txBody>
      </p:sp>
      <p:sp>
        <p:nvSpPr>
          <p:cNvPr id="5" name="Rectangle 4"/>
          <p:cNvSpPr/>
          <p:nvPr/>
        </p:nvSpPr>
        <p:spPr>
          <a:xfrm>
            <a:off x="4937760" y="2651760"/>
            <a:ext cx="2286000" cy="1737360"/>
          </a:xfrm>
          <a:prstGeom prst="rect">
            <a:avLst/>
          </a:prstGeom>
          <a:solidFill>
            <a:srgbClr val="B7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0" y="283464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❤️ HEART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0" y="3310128"/>
            <a:ext cx="21031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CCCC"/>
                </a:solidFill>
                <a:latin typeface="Calibri"/>
              </a:rPr>
              <a:t>Left  |  Right</a:t>
            </a:r>
          </a:p>
        </p:txBody>
      </p:sp>
      <p:sp>
        <p:nvSpPr>
          <p:cNvPr id="8" name="Rectangle 7"/>
          <p:cNvSpPr/>
          <p:nvPr/>
        </p:nvSpPr>
        <p:spPr>
          <a:xfrm>
            <a:off x="4663440" y="548640"/>
            <a:ext cx="2834640" cy="1280160"/>
          </a:xfrm>
          <a:prstGeom prst="rect">
            <a:avLst/>
          </a:prstGeom>
          <a:solidFill>
            <a:srgbClr val="C8D8F8"/>
          </a:solidFill>
          <a:ln w="9525">
            <a:solidFill>
              <a:srgbClr val="1A3A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754880" y="621792"/>
            <a:ext cx="26517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1A3A8A"/>
                </a:solidFill>
                <a:latin typeface="Calibri"/>
              </a:rPr>
              <a:t>🫁 LUNGS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987552"/>
            <a:ext cx="26517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A3A8A"/>
                </a:solidFill>
                <a:latin typeface="Calibri"/>
              </a:rPr>
              <a:t>O₂ collected · CO₂ lost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63440" y="4937760"/>
            <a:ext cx="2834640" cy="1417320"/>
          </a:xfrm>
          <a:prstGeom prst="rect">
            <a:avLst/>
          </a:prstGeom>
          <a:solidFill>
            <a:srgbClr val="FFE8E8"/>
          </a:solidFill>
          <a:ln w="9525">
            <a:solidFill>
              <a:srgbClr val="8B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54880" y="5010912"/>
            <a:ext cx="26517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8B0000"/>
                </a:solidFill>
                <a:latin typeface="Calibri"/>
              </a:rPr>
              <a:t>🫀 BODY TISSUES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4880" y="5376672"/>
            <a:ext cx="26517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B0000"/>
                </a:solidFill>
                <a:latin typeface="Calibri"/>
              </a:rPr>
              <a:t>O₂ delivered · CO₂ collected</a:t>
            </a:r>
          </a:p>
        </p:txBody>
      </p:sp>
      <p:sp>
        <p:nvSpPr>
          <p:cNvPr id="1" name="ln"/>
          <p:cNvSpPr>
            <a:spLocks noGrp="1"/>
          </p:cNvSpPr>
          <p:nvPr/>
        </p:nvSpPr>
        <p:spPr>
          <a:xfrm flipH="1" flipV="1">
            <a:off x="4846320" y="1828800"/>
            <a:ext cx="1097280" cy="822960"/>
          </a:xfrm>
          <a:prstGeom prst="line">
            <a:avLst/>
          </a:prstGeom>
          <a:noFill/>
          <a:ln w="31750">
            <a:solidFill>
              <a:srgbClr val="4466FF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" name="ln"/>
          <p:cNvSpPr>
            <a:spLocks noGrp="1"/>
          </p:cNvSpPr>
          <p:nvPr/>
        </p:nvSpPr>
        <p:spPr>
          <a:xfrm flipH="1" flipV="0">
            <a:off x="6492240" y="1828800"/>
            <a:ext cx="640080" cy="822960"/>
          </a:xfrm>
          <a:prstGeom prst="line">
            <a:avLst/>
          </a:prstGeom>
          <a:noFill/>
          <a:ln w="31750">
            <a:solidFill>
              <a:srgbClr val="FF4444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4" name="TextBox 13"/>
          <p:cNvSpPr txBox="1"/>
          <p:nvPr/>
        </p:nvSpPr>
        <p:spPr>
          <a:xfrm>
            <a:off x="3749039" y="2011680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466FF"/>
                </a:solidFill>
                <a:latin typeface="Calibri"/>
              </a:rPr>
              <a:t>Deoxygenated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78040" y="2011680"/>
            <a:ext cx="1005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4444"/>
                </a:solidFill>
                <a:latin typeface="Calibri"/>
              </a:rPr>
              <a:t>Oxygenated</a:t>
            </a:r>
          </a:p>
        </p:txBody>
      </p:sp>
      <p:sp>
        <p:nvSpPr>
          <p:cNvPr id="1" name="ln"/>
          <p:cNvSpPr>
            <a:spLocks noGrp="1"/>
          </p:cNvSpPr>
          <p:nvPr/>
        </p:nvSpPr>
        <p:spPr>
          <a:xfrm flipH="0" flipV="0">
            <a:off x="6766560" y="4389120"/>
            <a:ext cx="914" cy="548640"/>
          </a:xfrm>
          <a:prstGeom prst="line">
            <a:avLst/>
          </a:prstGeom>
          <a:noFill/>
          <a:ln w="31750">
            <a:solidFill>
              <a:srgbClr val="FF4444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" name="ln"/>
          <p:cNvSpPr>
            <a:spLocks noGrp="1"/>
          </p:cNvSpPr>
          <p:nvPr/>
        </p:nvSpPr>
        <p:spPr>
          <a:xfrm flipH="0" flipV="1">
            <a:off x="5394960" y="4389120"/>
            <a:ext cx="914" cy="548640"/>
          </a:xfrm>
          <a:prstGeom prst="line">
            <a:avLst/>
          </a:prstGeom>
          <a:noFill/>
          <a:ln w="31750">
            <a:solidFill>
              <a:srgbClr val="4466FF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6" name="TextBox 15"/>
          <p:cNvSpPr txBox="1"/>
          <p:nvPr/>
        </p:nvSpPr>
        <p:spPr>
          <a:xfrm>
            <a:off x="6858000" y="457200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4444"/>
                </a:solidFill>
                <a:latin typeface="Calibri"/>
              </a:rPr>
              <a:t>Oxy →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89120" y="457200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466FF"/>
                </a:solidFill>
                <a:latin typeface="Calibri"/>
              </a:rPr>
              <a:t>← Deoxy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1371600"/>
            <a:ext cx="3840480" cy="1828800"/>
          </a:xfrm>
          <a:prstGeom prst="rect">
            <a:avLst/>
          </a:prstGeom>
          <a:solidFill>
            <a:srgbClr val="E8EEFF"/>
          </a:solidFill>
          <a:ln w="9525">
            <a:solidFill>
              <a:srgbClr val="44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1444752"/>
            <a:ext cx="3474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3A8A"/>
                </a:solidFill>
                <a:latin typeface="Calibri"/>
              </a:rPr>
              <a:t>Pulmonary Circuit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1828800"/>
            <a:ext cx="347472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23344"/>
                </a:solidFill>
                <a:latin typeface="Calibri"/>
              </a:rPr>
              <a:t>Heart → Lungs → Heart
Right ventricle pumps deoxygenated blood to lungs. Blood picks up O₂, loses CO₂. Returns to left atrium oxygenated.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3657600"/>
            <a:ext cx="3840480" cy="1828800"/>
          </a:xfrm>
          <a:prstGeom prst="rect">
            <a:avLst/>
          </a:prstGeom>
          <a:solidFill>
            <a:srgbClr val="FFEEEE"/>
          </a:solidFill>
          <a:ln w="9525">
            <a:solidFill>
              <a:srgbClr val="8B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3730752"/>
            <a:ext cx="3474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8B0000"/>
                </a:solidFill>
                <a:latin typeface="Calibri"/>
              </a:rPr>
              <a:t>Systemic Circuit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4114800"/>
            <a:ext cx="347472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23344"/>
                </a:solidFill>
                <a:latin typeface="Calibri"/>
              </a:rPr>
              <a:t>Heart → Body → Heart
Left ventricle pumps oxygenated blood to all body tissues. Cells take up O₂ and glucose, release CO₂. Blood returns deoxygenated.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321040" y="1371600"/>
            <a:ext cx="3383280" cy="4206240"/>
          </a:xfrm>
          <a:prstGeom prst="rect">
            <a:avLst/>
          </a:prstGeom>
          <a:solidFill>
            <a:srgbClr val="FFF3CD"/>
          </a:solidFill>
          <a:ln w="9525">
            <a:solidFill>
              <a:srgbClr val="FFC1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503920" y="1444752"/>
            <a:ext cx="3017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7A4F00"/>
                </a:solidFill>
                <a:latin typeface="Calibri"/>
              </a:rPr>
              <a:t>Why double circulation?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503920" y="1828800"/>
            <a:ext cx="3017520" cy="352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4000"/>
                </a:solidFill>
                <a:latin typeface="Calibri"/>
              </a:rPr>
              <a:t>Blood pressure drops after passing through the lungs' narrow capillaries.
The double circulation allows the heart to RE-PRESSURISE the blood before sending it around the entire body.
This ensures adequate blood pressure reaches the most distant tissues — fingers, toes, and extremities.
Fish have a SINGLE circulation (heart → gills → body → heart) — fine for smaller organisms, less efficient.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B7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Blood &amp; Circulatory System  ·  worldofteaching.com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1A0404"/>
                </a:solidFill>
                <a:latin typeface="Georgia"/>
              </a:rPr>
              <a:t>Blood — The Four Components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Blood is a tissue made of four distinct components — each with a specific function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115568"/>
            <a:ext cx="2743200" cy="438912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115568"/>
            <a:ext cx="25603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Red Blood Cells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554480"/>
            <a:ext cx="2743200" cy="3977639"/>
          </a:xfrm>
          <a:prstGeom prst="rect">
            <a:avLst/>
          </a:prstGeom>
          <a:solidFill>
            <a:srgbClr val="FFF5F5"/>
          </a:solidFill>
          <a:ln w="9525">
            <a:solidFill>
              <a:srgbClr val="E539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987552" y="1719072"/>
            <a:ext cx="1609344" cy="804672"/>
          </a:xfrm>
          <a:prstGeom prst="ellipse">
            <a:avLst/>
          </a:prstGeom>
          <a:solidFill>
            <a:srgbClr val="E53935"/>
          </a:solidFill>
          <a:ln w="9525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325880" y="1901952"/>
            <a:ext cx="914400" cy="420624"/>
          </a:xfrm>
          <a:prstGeom prst="ellipse">
            <a:avLst/>
          </a:prstGeom>
          <a:solidFill>
            <a:srgbClr val="FFEE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2606040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1">
                <a:solidFill>
                  <a:srgbClr val="E53935"/>
                </a:solidFill>
                <a:latin typeface="Calibri"/>
              </a:rPr>
              <a:t>Biconcave disc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971800"/>
            <a:ext cx="256032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23344"/>
                </a:solidFill>
                <a:latin typeface="Calibri"/>
              </a:rPr>
              <a:t>Biconcave disc shape — large SA
No nucleus — more room for Hb
Haemoglobin carries O₂ (+ CO₂ back)
Flexible — squeeze through capillaries
Produced in red bone marrow
Lifespan: ~120 days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401568" y="1115568"/>
            <a:ext cx="2743200" cy="438912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493008" y="1115568"/>
            <a:ext cx="25603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White Blood Cells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01568" y="1554480"/>
            <a:ext cx="2743200" cy="3977639"/>
          </a:xfrm>
          <a:prstGeom prst="rect">
            <a:avLst/>
          </a:prstGeom>
          <a:solidFill>
            <a:srgbClr val="F0F4FF"/>
          </a:solidFill>
          <a:ln w="9525">
            <a:solidFill>
              <a:srgbClr val="1565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3904488" y="1691640"/>
            <a:ext cx="1645920" cy="1005840"/>
          </a:xfrm>
          <a:prstGeom prst="ellipse">
            <a:avLst/>
          </a:prstGeom>
          <a:solidFill>
            <a:srgbClr val="BBDEFB"/>
          </a:solidFill>
          <a:ln w="9525">
            <a:solidFill>
              <a:srgbClr val="1565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4178808" y="1920240"/>
            <a:ext cx="502920" cy="457200"/>
          </a:xfrm>
          <a:prstGeom prst="ellipse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4663440" y="1847088"/>
            <a:ext cx="411480" cy="365760"/>
          </a:xfrm>
          <a:prstGeom prst="ellipse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493008" y="2697480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1">
                <a:solidFill>
                  <a:srgbClr val="1565C0"/>
                </a:solidFill>
                <a:latin typeface="Calibri"/>
              </a:rPr>
              <a:t>Lobed nucleus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93008" y="2971800"/>
            <a:ext cx="256032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23344"/>
                </a:solidFill>
                <a:latin typeface="Calibri"/>
              </a:rPr>
              <a:t>Have a nucleus (unlike RBCs)
Larger but far fewer than RBCs
Phagocytes — engulf pathogens
Lymphocytes — produce antibodies
Part of the immune response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45936" y="1115568"/>
            <a:ext cx="2743200" cy="438912"/>
          </a:xfrm>
          <a:prstGeom prst="rect">
            <a:avLst/>
          </a:prstGeom>
          <a:solidFill>
            <a:srgbClr val="F57F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37376" y="1115568"/>
            <a:ext cx="25603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Platelets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345936" y="1554480"/>
            <a:ext cx="2743200" cy="3977639"/>
          </a:xfrm>
          <a:prstGeom prst="rect">
            <a:avLst/>
          </a:prstGeom>
          <a:solidFill>
            <a:srgbClr val="FFFDE7"/>
          </a:solidFill>
          <a:ln w="9525">
            <a:solidFill>
              <a:srgbClr val="F57F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6803136" y="1737360"/>
            <a:ext cx="329184" cy="256032"/>
          </a:xfrm>
          <a:prstGeom prst="ellipse">
            <a:avLst/>
          </a:prstGeom>
          <a:solidFill>
            <a:srgbClr val="F57F17"/>
          </a:solidFill>
          <a:ln w="6350">
            <a:solidFill>
              <a:srgbClr val="9944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7205472" y="1828800"/>
            <a:ext cx="329184" cy="256032"/>
          </a:xfrm>
          <a:prstGeom prst="ellipse">
            <a:avLst/>
          </a:prstGeom>
          <a:solidFill>
            <a:srgbClr val="F57F17"/>
          </a:solidFill>
          <a:ln w="6350">
            <a:solidFill>
              <a:srgbClr val="9944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7607808" y="1920240"/>
            <a:ext cx="329184" cy="256032"/>
          </a:xfrm>
          <a:prstGeom prst="ellipse">
            <a:avLst/>
          </a:prstGeom>
          <a:solidFill>
            <a:srgbClr val="F57F17"/>
          </a:solidFill>
          <a:ln w="6350">
            <a:solidFill>
              <a:srgbClr val="9944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8010144" y="2011680"/>
            <a:ext cx="329184" cy="256032"/>
          </a:xfrm>
          <a:prstGeom prst="ellipse">
            <a:avLst/>
          </a:prstGeom>
          <a:solidFill>
            <a:srgbClr val="F57F17"/>
          </a:solidFill>
          <a:ln w="6350">
            <a:solidFill>
              <a:srgbClr val="9944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37376" y="2651760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1">
                <a:solidFill>
                  <a:srgbClr val="F57F17"/>
                </a:solidFill>
                <a:latin typeface="Calibri"/>
              </a:rPr>
              <a:t>Cell fragments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37376" y="2971800"/>
            <a:ext cx="256032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23344"/>
                </a:solidFill>
                <a:latin typeface="Calibri"/>
              </a:rPr>
              <a:t>Tiny cell fragments (not whole cells)
No nucleus
Trigger clotting at wound sites
Form fibrin mesh → scab
Prevent blood loss and infection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290304" y="1115568"/>
            <a:ext cx="2743200" cy="438912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381744" y="1115568"/>
            <a:ext cx="25603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Plasma</a:t>
            </a:r>
          </a:p>
        </p:txBody>
      </p:sp>
      <p:sp>
        <p:nvSpPr>
          <p:cNvPr id="31" name="Rectangle 30"/>
          <p:cNvSpPr/>
          <p:nvPr/>
        </p:nvSpPr>
        <p:spPr>
          <a:xfrm>
            <a:off x="9290304" y="1554480"/>
            <a:ext cx="2743200" cy="3977639"/>
          </a:xfrm>
          <a:prstGeom prst="rect">
            <a:avLst/>
          </a:prstGeom>
          <a:solidFill>
            <a:srgbClr val="F0FFF4"/>
          </a:solidFill>
          <a:ln w="9525">
            <a:solidFill>
              <a:srgbClr val="1B5E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9701784" y="1691640"/>
            <a:ext cx="1737360" cy="914400"/>
          </a:xfrm>
          <a:prstGeom prst="rect">
            <a:avLst/>
          </a:prstGeom>
          <a:solidFill>
            <a:srgbClr val="FFF9C4"/>
          </a:solidFill>
          <a:ln w="9525">
            <a:solidFill>
              <a:srgbClr val="C0A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838944" y="1938528"/>
            <a:ext cx="1371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7A6000"/>
                </a:solidFill>
                <a:latin typeface="Calibri"/>
              </a:rPr>
              <a:t>Straw-coloured
liquid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381744" y="2971800"/>
            <a:ext cx="256032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23344"/>
                </a:solidFill>
                <a:latin typeface="Calibri"/>
              </a:rPr>
              <a:t>Liquid component (~55% of blood)
Transports: glucose, amino acids
Carries CO₂ from tissues → lungs
Carries urea, hormones, antibodies
Straw-coloured liquid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57200" y="5650992"/>
            <a:ext cx="11274552" cy="658368"/>
          </a:xfrm>
          <a:prstGeom prst="rect">
            <a:avLst/>
          </a:prstGeom>
          <a:solidFill>
            <a:srgbClr val="FFF3E0"/>
          </a:solidFill>
          <a:ln w="9525">
            <a:solidFill>
              <a:srgbClr val="FFC1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0080" y="5705856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4000"/>
                </a:solidFill>
                <a:latin typeface="Calibri"/>
              </a:rPr>
              <a:t>⭐ Exam tips: RBCs have NO NUCLEUS — more space for haemoglobin. WBCs DO have a nucleus. Platelets are FRAGMENTS not cells. Plasma is the LIQUID part.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B7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Blood &amp; Circulatory System  ·  worldofteaching.com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1A0404"/>
                </a:solidFill>
                <a:latin typeface="Georgia"/>
              </a:rPr>
              <a:t>Blood Vessels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Three types carry blood — each adapted for its function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115568"/>
            <a:ext cx="3657600" cy="402336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115568"/>
            <a:ext cx="3474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Artery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517904"/>
            <a:ext cx="3657600" cy="3200400"/>
          </a:xfrm>
          <a:prstGeom prst="rect">
            <a:avLst/>
          </a:prstGeom>
          <a:solidFill>
            <a:srgbClr val="FFCDD2"/>
          </a:solidFill>
          <a:ln w="9525">
            <a:solidFill>
              <a:srgbClr val="C6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1463040" y="2487168"/>
            <a:ext cx="1645920" cy="1645920"/>
          </a:xfrm>
          <a:prstGeom prst="ellipse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810512" y="2834640"/>
            <a:ext cx="950976" cy="950976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508760" y="4187952"/>
            <a:ext cx="1600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555555"/>
                </a:solidFill>
                <a:latin typeface="Calibri"/>
              </a:rPr>
              <a:t>Cross-section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1554480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C62828"/>
                </a:solidFill>
                <a:latin typeface="Calibri"/>
              </a:rPr>
              <a:t>Direction: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83080" y="1554480"/>
            <a:ext cx="22402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From heart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2011680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C62828"/>
                </a:solidFill>
                <a:latin typeface="Calibri"/>
              </a:rPr>
              <a:t>Pressure: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83080" y="2011680"/>
            <a:ext cx="22402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High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2468880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C62828"/>
                </a:solidFill>
                <a:latin typeface="Calibri"/>
              </a:rPr>
              <a:t>Wall: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83080" y="2468880"/>
            <a:ext cx="22402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Thick, muscular, elastic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2926080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C62828"/>
                </a:solidFill>
                <a:latin typeface="Calibri"/>
              </a:rPr>
              <a:t>Lumen: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783080" y="2926080"/>
            <a:ext cx="22402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Narrow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383280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C62828"/>
                </a:solidFill>
                <a:latin typeface="Calibri"/>
              </a:rPr>
              <a:t>Valves: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83080" y="3383280"/>
            <a:ext cx="22402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None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370832" y="1115568"/>
            <a:ext cx="3657600" cy="402336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462272" y="1115568"/>
            <a:ext cx="3474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Vein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370832" y="1517904"/>
            <a:ext cx="3657600" cy="3200400"/>
          </a:xfrm>
          <a:prstGeom prst="rect">
            <a:avLst/>
          </a:prstGeom>
          <a:solidFill>
            <a:srgbClr val="BBDEFB"/>
          </a:solidFill>
          <a:ln w="9525">
            <a:solidFill>
              <a:srgbClr val="1565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5376672" y="2487168"/>
            <a:ext cx="1645920" cy="1645920"/>
          </a:xfrm>
          <a:prstGeom prst="ellipse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5559552" y="2670048"/>
            <a:ext cx="1280160" cy="12801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144768" y="2715768"/>
            <a:ext cx="109728" cy="832103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879592" y="3813048"/>
            <a:ext cx="685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C0A000"/>
                </a:solidFill>
                <a:latin typeface="Calibri"/>
              </a:rPr>
              <a:t>valve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22392" y="4187952"/>
            <a:ext cx="1600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555555"/>
                </a:solidFill>
                <a:latin typeface="Calibri"/>
              </a:rPr>
              <a:t>Cross-section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62272" y="1554480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565C0"/>
                </a:solidFill>
                <a:latin typeface="Calibri"/>
              </a:rPr>
              <a:t>Direction: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96712" y="1554480"/>
            <a:ext cx="22402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To heart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62272" y="2011680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565C0"/>
                </a:solidFill>
                <a:latin typeface="Calibri"/>
              </a:rPr>
              <a:t>Pressure: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696712" y="2011680"/>
            <a:ext cx="22402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Low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62272" y="2468880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565C0"/>
                </a:solidFill>
                <a:latin typeface="Calibri"/>
              </a:rPr>
              <a:t>Wall: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696712" y="2468880"/>
            <a:ext cx="22402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Thin, less muscle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62272" y="2926080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565C0"/>
                </a:solidFill>
                <a:latin typeface="Calibri"/>
              </a:rPr>
              <a:t>Lumen: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696712" y="2926080"/>
            <a:ext cx="22402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Wide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462272" y="3383280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565C0"/>
                </a:solidFill>
                <a:latin typeface="Calibri"/>
              </a:rPr>
              <a:t>Valves: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696712" y="3383280"/>
            <a:ext cx="22402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Yes — prevent backflow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284464" y="1115568"/>
            <a:ext cx="3657600" cy="402336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375904" y="1115568"/>
            <a:ext cx="3474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Capillary</a:t>
            </a:r>
          </a:p>
        </p:txBody>
      </p:sp>
      <p:sp>
        <p:nvSpPr>
          <p:cNvPr id="41" name="Rectangle 40"/>
          <p:cNvSpPr/>
          <p:nvPr/>
        </p:nvSpPr>
        <p:spPr>
          <a:xfrm>
            <a:off x="8284464" y="1517904"/>
            <a:ext cx="3657600" cy="3200400"/>
          </a:xfrm>
          <a:prstGeom prst="rect">
            <a:avLst/>
          </a:prstGeom>
          <a:solidFill>
            <a:srgbClr val="C8E6C9"/>
          </a:solidFill>
          <a:ln w="9525">
            <a:solidFill>
              <a:srgbClr val="2E7D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Oval 41"/>
          <p:cNvSpPr/>
          <p:nvPr/>
        </p:nvSpPr>
        <p:spPr>
          <a:xfrm>
            <a:off x="9729216" y="2926080"/>
            <a:ext cx="768096" cy="768096"/>
          </a:xfrm>
          <a:prstGeom prst="ellipse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9802368" y="2999232"/>
            <a:ext cx="621792" cy="621792"/>
          </a:xfrm>
          <a:prstGeom prst="ellipse">
            <a:avLst/>
          </a:prstGeom>
          <a:solidFill>
            <a:srgbClr val="C8E6C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9336024" y="3749039"/>
            <a:ext cx="1600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555555"/>
                </a:solidFill>
                <a:latin typeface="Calibri"/>
              </a:rPr>
              <a:t>Cross-section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375904" y="1554480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E7D32"/>
                </a:solidFill>
                <a:latin typeface="Calibri"/>
              </a:rPr>
              <a:t>Direction: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610344" y="1554480"/>
            <a:ext cx="22402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Linking arteries &amp; veins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375904" y="2011680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E7D32"/>
                </a:solidFill>
                <a:latin typeface="Calibri"/>
              </a:rPr>
              <a:t>Pressure: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610344" y="2011680"/>
            <a:ext cx="22402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Very low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375904" y="2468880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E7D32"/>
                </a:solidFill>
                <a:latin typeface="Calibri"/>
              </a:rPr>
              <a:t>Wall: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610344" y="2468880"/>
            <a:ext cx="22402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ONE cell thick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375904" y="2926080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E7D32"/>
                </a:solidFill>
                <a:latin typeface="Calibri"/>
              </a:rPr>
              <a:t>Lumen: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610344" y="2926080"/>
            <a:ext cx="22402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Very narrow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375904" y="3383280"/>
            <a:ext cx="11887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E7D32"/>
                </a:solidFill>
                <a:latin typeface="Calibri"/>
              </a:rPr>
              <a:t>Valves: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610344" y="3383280"/>
            <a:ext cx="22402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None</a:t>
            </a:r>
          </a:p>
        </p:txBody>
      </p:sp>
      <p:sp>
        <p:nvSpPr>
          <p:cNvPr id="55" name="Rectangle 54"/>
          <p:cNvSpPr/>
          <p:nvPr/>
        </p:nvSpPr>
        <p:spPr>
          <a:xfrm>
            <a:off x="457200" y="4864608"/>
            <a:ext cx="11274552" cy="1335024"/>
          </a:xfrm>
          <a:prstGeom prst="rect">
            <a:avLst/>
          </a:prstGeom>
          <a:solidFill>
            <a:srgbClr val="E8F5E9"/>
          </a:solidFill>
          <a:ln w="9525">
            <a:solidFill>
              <a:srgbClr val="4CAF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640080" y="4937760"/>
            <a:ext cx="2926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B5E20"/>
                </a:solidFill>
                <a:latin typeface="Calibri"/>
              </a:rPr>
              <a:t>Capillary exchange: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40080" y="5285232"/>
            <a:ext cx="1069848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B5E20"/>
                </a:solidFill>
                <a:latin typeface="Calibri"/>
              </a:rPr>
              <a:t>Capillaries are ONE CELL THICK — short diffusion distance between blood and cells.
O₂ and glucose diffuse OUT of blood into tissues. CO₂ and waste diffuse FROM tissues INTO blood.
Every cell in the body is within 0.1 mm of a capillary.</a:t>
            </a:r>
          </a:p>
        </p:txBody>
      </p:sp>
      <p:sp>
        <p:nvSpPr>
          <p:cNvPr id="58" name="Rectangle 57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B7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Blood &amp; Circulatory System  ·  worldofteaching.com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1A0404"/>
                </a:solidFill>
                <a:latin typeface="Georgia"/>
              </a:rPr>
              <a:t>Coronary Heart Disease (CHD)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Fatty plaques in coronary arteries restrict blood flow to the heart muscle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143000"/>
            <a:ext cx="5303520" cy="3200400"/>
          </a:xfrm>
          <a:prstGeom prst="rect">
            <a:avLst/>
          </a:prstGeom>
          <a:solidFill>
            <a:srgbClr val="FFF5F5"/>
          </a:solidFill>
          <a:ln w="9525">
            <a:solidFill>
              <a:srgbClr val="E0B0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216152"/>
            <a:ext cx="49377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71C1C"/>
                </a:solidFill>
                <a:latin typeface="Calibri"/>
              </a:rPr>
              <a:t>What is CHD?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600200"/>
            <a:ext cx="49377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Coronary arteries supply the HEART MUSCLE with oxygenated blood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984248"/>
            <a:ext cx="49377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Fatty PLAQUES (atherosclerosis) build up inside artery walls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368296"/>
            <a:ext cx="49377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The LUMEN narrows — blood flow decreases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752344"/>
            <a:ext cx="49377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Heart muscle receives LESS oxygen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136391"/>
            <a:ext cx="49377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ANGINA — chest pain during exercise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520440"/>
            <a:ext cx="49377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Blood clot → complete blockage → HEART ATTACK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3904487"/>
            <a:ext cx="49377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34455"/>
                </a:solidFill>
                <a:latin typeface="Calibri"/>
              </a:rPr>
              <a:t>▸ Heart muscle cells BEGIN TO DIE without oxygen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4480560"/>
            <a:ext cx="5303520" cy="1719072"/>
          </a:xfrm>
          <a:prstGeom prst="rect">
            <a:avLst/>
          </a:prstGeom>
          <a:solidFill>
            <a:srgbClr val="FFF5F5"/>
          </a:solidFill>
          <a:ln w="9525">
            <a:solidFill>
              <a:srgbClr val="E0B0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553712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B71C1C"/>
                </a:solidFill>
                <a:latin typeface="Calibri"/>
              </a:rPr>
              <a:t>Artery cross-section:</a:t>
            </a:r>
          </a:p>
        </p:txBody>
      </p:sp>
      <p:sp>
        <p:nvSpPr>
          <p:cNvPr id="16" name="Oval 15"/>
          <p:cNvSpPr/>
          <p:nvPr/>
        </p:nvSpPr>
        <p:spPr>
          <a:xfrm>
            <a:off x="822960" y="4919472"/>
            <a:ext cx="1097280" cy="1005840"/>
          </a:xfrm>
          <a:prstGeom prst="ellipse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005840" y="5074920"/>
            <a:ext cx="713232" cy="69494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8" y="5943600"/>
            <a:ext cx="10972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334455"/>
                </a:solidFill>
                <a:latin typeface="Calibri"/>
              </a:rPr>
              <a:t>Healthy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93392" y="5285232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888888"/>
                </a:solidFill>
                <a:latin typeface="Calibri"/>
              </a:rPr>
              <a:t>→</a:t>
            </a:r>
          </a:p>
        </p:txBody>
      </p:sp>
      <p:sp>
        <p:nvSpPr>
          <p:cNvPr id="20" name="Oval 19"/>
          <p:cNvSpPr/>
          <p:nvPr/>
        </p:nvSpPr>
        <p:spPr>
          <a:xfrm>
            <a:off x="2514600" y="4919472"/>
            <a:ext cx="1097280" cy="1005840"/>
          </a:xfrm>
          <a:prstGeom prst="ellipse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697480" y="5074920"/>
            <a:ext cx="713232" cy="694944"/>
          </a:xfrm>
          <a:prstGeom prst="ellipse">
            <a:avLst/>
          </a:prstGeom>
          <a:solidFill>
            <a:srgbClr val="8B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834640" y="5184648"/>
            <a:ext cx="347472" cy="34747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532888" y="5943600"/>
            <a:ext cx="1097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B0000"/>
                </a:solidFill>
                <a:latin typeface="Calibri"/>
              </a:rPr>
              <a:t>CHD
(narrowed)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57600" y="5120640"/>
            <a:ext cx="868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0000"/>
                </a:solidFill>
                <a:latin typeface="Calibri"/>
              </a:rPr>
              <a:t>← plaque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26480" y="1143000"/>
            <a:ext cx="5577840" cy="2148840"/>
          </a:xfrm>
          <a:prstGeom prst="rect">
            <a:avLst/>
          </a:prstGeom>
          <a:solidFill>
            <a:srgbClr val="FFF3E0"/>
          </a:solidFill>
          <a:ln w="9525">
            <a:solidFill>
              <a:srgbClr val="FFC1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309360" y="1216152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7A4F00"/>
                </a:solidFill>
                <a:latin typeface="Calibri"/>
              </a:rPr>
              <a:t>⚠️ Risk Factors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09360" y="1618488"/>
            <a:ext cx="15544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A4F00"/>
                </a:solidFill>
                <a:latin typeface="Calibri"/>
              </a:rPr>
              <a:t>Diet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955279" y="1618488"/>
            <a:ext cx="35661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554000"/>
                </a:solidFill>
                <a:latin typeface="Calibri"/>
              </a:rPr>
              <a:t>High saturated fat and salt raises cholesterol and blood pressure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309360" y="2075688"/>
            <a:ext cx="15544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A4F00"/>
                </a:solidFill>
                <a:latin typeface="Calibri"/>
              </a:rPr>
              <a:t>Smoking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955279" y="2075688"/>
            <a:ext cx="35661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554000"/>
                </a:solidFill>
                <a:latin typeface="Calibri"/>
              </a:rPr>
              <a:t>Damages artery walls, narrows vessels, increases clotting risk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309360" y="2532888"/>
            <a:ext cx="15544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A4F00"/>
                </a:solidFill>
                <a:latin typeface="Calibri"/>
              </a:rPr>
              <a:t>Lack of exercise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955279" y="2532888"/>
            <a:ext cx="35661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554000"/>
                </a:solidFill>
                <a:latin typeface="Calibri"/>
              </a:rPr>
              <a:t>Leads to obesity, poor cardiovascular fitness, high BP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309360" y="2990088"/>
            <a:ext cx="15544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A4F00"/>
                </a:solidFill>
                <a:latin typeface="Calibri"/>
              </a:rPr>
              <a:t>Genetics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955279" y="2990088"/>
            <a:ext cx="35661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554000"/>
                </a:solidFill>
                <a:latin typeface="Calibri"/>
              </a:rPr>
              <a:t>Family history — some gene variants raise cholesterol levels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26480" y="3401568"/>
            <a:ext cx="5577840" cy="2798064"/>
          </a:xfrm>
          <a:prstGeom prst="rect">
            <a:avLst/>
          </a:prstGeom>
          <a:solidFill>
            <a:srgbClr val="E8F5E9"/>
          </a:solidFill>
          <a:ln w="9525">
            <a:solidFill>
              <a:srgbClr val="4CAF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309360" y="3474720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B5E20"/>
                </a:solidFill>
                <a:latin typeface="Calibri"/>
              </a:rPr>
              <a:t>💊 Treatments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309360" y="3858768"/>
            <a:ext cx="19202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B5E20"/>
                </a:solidFill>
                <a:latin typeface="Calibri"/>
              </a:rPr>
              <a:t>Statins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321040" y="3858768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Drugs that lower blood cholesterol — reduce plaque formation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309360" y="4361688"/>
            <a:ext cx="19202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B5E20"/>
                </a:solidFill>
                <a:latin typeface="Calibri"/>
              </a:rPr>
              <a:t>Stents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321040" y="4361688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Mesh tubes inserted into narrowed arteries to hold them open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309360" y="4864608"/>
            <a:ext cx="19202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B5E20"/>
                </a:solidFill>
                <a:latin typeface="Calibri"/>
              </a:rPr>
              <a:t>Bypass surgery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321040" y="4864608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Veins grafted around blocked coronary arteries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309360" y="5367528"/>
            <a:ext cx="19202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B5E20"/>
                </a:solidFill>
                <a:latin typeface="Calibri"/>
              </a:rPr>
              <a:t>Lifestyle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321040" y="5367528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223344"/>
                </a:solidFill>
                <a:latin typeface="Calibri"/>
              </a:rPr>
              <a:t>Exercise, healthy diet, stop smoking — prevents further damage</a:t>
            </a:r>
          </a:p>
        </p:txBody>
      </p:sp>
      <p:sp>
        <p:nvSpPr>
          <p:cNvPr id="45" name="Rectangle 44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B7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Blood &amp; Circulatory System  ·  worldofteaching.com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