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C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9875520" y="-914400"/>
            <a:ext cx="3200400" cy="3200400"/>
          </a:xfrm>
          <a:prstGeom prst="ellipse">
            <a:avLst/>
          </a:prstGeom>
          <a:solidFill>
            <a:srgbClr val="0A3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-731520" y="5303520"/>
            <a:ext cx="2286000" cy="2286000"/>
          </a:xfrm>
          <a:prstGeom prst="ellipse">
            <a:avLst/>
          </a:prstGeom>
          <a:solidFill>
            <a:srgbClr val="0A3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822960"/>
            <a:ext cx="9144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AAAAAA"/>
                </a:solidFill>
                <a:latin typeface="Calibri"/>
              </a:rPr>
              <a:t>AQA GCSE BIOLOGY · PAPER 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10058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1" i="0">
                <a:solidFill>
                  <a:srgbClr val="FFFFFF"/>
                </a:solidFill>
                <a:latin typeface="Georgia"/>
              </a:rPr>
              <a:t>Digestive System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74320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1">
                <a:solidFill>
                  <a:srgbClr val="BBBBBB"/>
                </a:solidFill>
                <a:latin typeface="Calibri"/>
              </a:rPr>
              <a:t>How the body breaks food into absorbable molecules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93292" cy="384048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66928" y="3401568"/>
            <a:ext cx="973836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Enzymes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87652" y="3383280"/>
            <a:ext cx="877824" cy="384048"/>
          </a:xfrm>
          <a:prstGeom prst="rect">
            <a:avLst/>
          </a:prstGeom>
          <a:solidFill>
            <a:srgbClr val="1A8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897380" y="3401568"/>
            <a:ext cx="658368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Bile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02636" y="3383280"/>
            <a:ext cx="1508760" cy="384048"/>
          </a:xfrm>
          <a:prstGeom prst="rect">
            <a:avLst/>
          </a:prstGeom>
          <a:solidFill>
            <a:srgbClr val="6A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912364" y="3401568"/>
            <a:ext cx="1289304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Absorption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448556" y="3383280"/>
            <a:ext cx="1613916" cy="384048"/>
          </a:xfrm>
          <a:prstGeom prst="rect">
            <a:avLst/>
          </a:prstGeom>
          <a:solidFill>
            <a:srgbClr val="8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58284" y="3401568"/>
            <a:ext cx="13944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Peristalsis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0C1E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666666"/>
                </a:solidFill>
                <a:latin typeface="Calibri"/>
              </a:rPr>
              <a:t>AQA GCSE Biology · Paper 1 · Organisation  ·  worldofteaching.com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C2030"/>
                </a:solidFill>
                <a:latin typeface="Georgia"/>
              </a:rPr>
              <a:t>Why Do We Need to Digest Food?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097280"/>
            <a:ext cx="5303520" cy="1078992"/>
          </a:xfrm>
          <a:prstGeom prst="rect">
            <a:avLst/>
          </a:prstGeom>
          <a:solidFill>
            <a:srgbClr val="F0F8FD"/>
          </a:solidFill>
          <a:ln w="6350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170432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6B8A"/>
                </a:solidFill>
                <a:latin typeface="Calibri"/>
              </a:rPr>
              <a:t>🍞 Large molecules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17904"/>
            <a:ext cx="49377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Starch, proteins and fats are too large to pass through the wall of the small intestine into the blood.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331720"/>
            <a:ext cx="5303520" cy="1078992"/>
          </a:xfrm>
          <a:prstGeom prst="rect">
            <a:avLst/>
          </a:prstGeom>
          <a:solidFill>
            <a:srgbClr val="F0F8FD"/>
          </a:solidFill>
          <a:ln w="6350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2404872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6B8A"/>
                </a:solidFill>
                <a:latin typeface="Calibri"/>
              </a:rPr>
              <a:t>✂️ Digestion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752344"/>
            <a:ext cx="49377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Breaks large, insoluble food molecules into small, soluble ones that can be absorbed.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566160"/>
            <a:ext cx="5303520" cy="1078992"/>
          </a:xfrm>
          <a:prstGeom prst="rect">
            <a:avLst/>
          </a:prstGeom>
          <a:solidFill>
            <a:srgbClr val="F0F8FD"/>
          </a:solidFill>
          <a:ln w="6350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3639312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6B8A"/>
                </a:solidFill>
                <a:latin typeface="Calibri"/>
              </a:rPr>
              <a:t>🩸 Absorption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986784"/>
            <a:ext cx="49377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Small molecules (glucose, amino acids, fatty acids) pass through the intestine wall into the blood.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800600"/>
            <a:ext cx="5303520" cy="1078992"/>
          </a:xfrm>
          <a:prstGeom prst="rect">
            <a:avLst/>
          </a:prstGeom>
          <a:solidFill>
            <a:srgbClr val="F0F8FD"/>
          </a:solidFill>
          <a:ln w="6350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873752"/>
            <a:ext cx="4937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6B8A"/>
                </a:solidFill>
                <a:latin typeface="Calibri"/>
              </a:rPr>
              <a:t>🔄 Transport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221224"/>
            <a:ext cx="493776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The blood carries these molecules to every cell in the body to be used for energy, growth and repair.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91440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A6B8A"/>
                </a:solidFill>
                <a:latin typeface="Calibri"/>
              </a:rPr>
              <a:t>Small vs Large Molecules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22376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04672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86968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969264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0515600" y="4389120"/>
            <a:ext cx="777240" cy="1645920"/>
          </a:xfrm>
          <a:prstGeom prst="rect">
            <a:avLst/>
          </a:prstGeom>
          <a:solidFill>
            <a:srgbClr val="C8E8F8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400800" y="608076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334455"/>
                </a:solidFill>
                <a:latin typeface="Calibri"/>
              </a:rPr>
              <a:t>Intestine wall</a:t>
            </a:r>
          </a:p>
        </p:txBody>
      </p:sp>
      <p:sp>
        <p:nvSpPr>
          <p:cNvPr id="24" name="Oval 23"/>
          <p:cNvSpPr/>
          <p:nvPr/>
        </p:nvSpPr>
        <p:spPr>
          <a:xfrm>
            <a:off x="6583680" y="25603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583680" y="30175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583680" y="34747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7406640" y="25603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7406640" y="30175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7406640" y="34747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8229600" y="25603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8229600" y="30175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Oval 31"/>
          <p:cNvSpPr/>
          <p:nvPr/>
        </p:nvSpPr>
        <p:spPr>
          <a:xfrm>
            <a:off x="8229600" y="3474720"/>
            <a:ext cx="685800" cy="384048"/>
          </a:xfrm>
          <a:prstGeom prst="ellipse">
            <a:avLst/>
          </a:prstGeom>
          <a:solidFill>
            <a:srgbClr val="1A6B8A"/>
          </a:solidFill>
          <a:ln w="9525">
            <a:solidFill>
              <a:srgbClr val="0A384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0" y="137160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8B0000"/>
                </a:solidFill>
                <a:latin typeface="Calibri"/>
              </a:rPr>
              <a:t>Large molecules (can't pass)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8686800" y="2468880"/>
            <a:ext cx="914" cy="1874520"/>
          </a:xfrm>
          <a:prstGeom prst="line">
            <a:avLst/>
          </a:prstGeom>
          <a:noFill/>
          <a:ln w="25400">
            <a:solidFill>
              <a:srgbClr val="CC4444"/>
            </a:solidFill>
          </a:ln>
        </p:spPr>
        <p:txBody>
          <a:bodyPr/>
          <a:lstStyle/>
          <a:p/>
        </p:txBody>
      </p:sp>
      <p:sp>
        <p:nvSpPr>
          <p:cNvPr id="34" name="TextBox 33"/>
          <p:cNvSpPr txBox="1"/>
          <p:nvPr/>
        </p:nvSpPr>
        <p:spPr>
          <a:xfrm>
            <a:off x="8503920" y="3291840"/>
            <a:ext cx="457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CC4444"/>
                </a:solidFill>
                <a:latin typeface="Calibri"/>
              </a:rPr>
              <a:t>✗</a:t>
            </a:r>
          </a:p>
        </p:txBody>
      </p:sp>
      <p:sp>
        <p:nvSpPr>
          <p:cNvPr id="35" name="Oval 34"/>
          <p:cNvSpPr/>
          <p:nvPr/>
        </p:nvSpPr>
        <p:spPr>
          <a:xfrm>
            <a:off x="6675120" y="5120640"/>
            <a:ext cx="292608" cy="292608"/>
          </a:xfrm>
          <a:prstGeom prst="ellipse">
            <a:avLst/>
          </a:prstGeom>
          <a:solidFill>
            <a:srgbClr val="50C890"/>
          </a:solidFill>
          <a:ln w="9525">
            <a:solidFill>
              <a:srgbClr val="1A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Oval 35"/>
          <p:cNvSpPr/>
          <p:nvPr/>
        </p:nvSpPr>
        <p:spPr>
          <a:xfrm>
            <a:off x="7543800" y="5120640"/>
            <a:ext cx="292608" cy="292608"/>
          </a:xfrm>
          <a:prstGeom prst="ellipse">
            <a:avLst/>
          </a:prstGeom>
          <a:solidFill>
            <a:srgbClr val="50C890"/>
          </a:solidFill>
          <a:ln w="9525">
            <a:solidFill>
              <a:srgbClr val="1A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8412480" y="5120640"/>
            <a:ext cx="292608" cy="292608"/>
          </a:xfrm>
          <a:prstGeom prst="ellipse">
            <a:avLst/>
          </a:prstGeom>
          <a:solidFill>
            <a:srgbClr val="50C890"/>
          </a:solidFill>
          <a:ln w="9525">
            <a:solidFill>
              <a:srgbClr val="1A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Oval 37"/>
          <p:cNvSpPr/>
          <p:nvPr/>
        </p:nvSpPr>
        <p:spPr>
          <a:xfrm>
            <a:off x="9281159" y="5120640"/>
            <a:ext cx="292608" cy="292608"/>
          </a:xfrm>
          <a:prstGeom prst="ellipse">
            <a:avLst/>
          </a:prstGeom>
          <a:solidFill>
            <a:srgbClr val="50C890"/>
          </a:solidFill>
          <a:ln w="9525">
            <a:solidFill>
              <a:srgbClr val="1A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Oval 38"/>
          <p:cNvSpPr/>
          <p:nvPr/>
        </p:nvSpPr>
        <p:spPr>
          <a:xfrm>
            <a:off x="10149840" y="5120640"/>
            <a:ext cx="292608" cy="292608"/>
          </a:xfrm>
          <a:prstGeom prst="ellipse">
            <a:avLst/>
          </a:prstGeom>
          <a:solidFill>
            <a:srgbClr val="50C890"/>
          </a:solidFill>
          <a:ln w="9525">
            <a:solidFill>
              <a:srgbClr val="1A78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400800" y="5760720"/>
            <a:ext cx="5029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A7850"/>
                </a:solidFill>
                <a:latin typeface="Calibri"/>
              </a:rPr>
              <a:t>✓ Small molecules absorbed</a:t>
            </a:r>
          </a:p>
        </p:txBody>
      </p:sp>
      <p:sp>
        <p:nvSpPr>
          <p:cNvPr id="41" name="Rectangle 40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Digestive System  ·  worldofteaching.com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C2030"/>
                </a:solidFill>
                <a:latin typeface="Georgia"/>
              </a:rPr>
              <a:t>Organs of the Digestive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Food passes through each organ in sequence — each has a specific role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25880"/>
            <a:ext cx="5669280" cy="1609344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21792" y="14173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Mouth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828800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Teeth grind food (mechanical digestion).
Salivary glands release amylase — begins starch → maltose.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6400800" y="1325880"/>
            <a:ext cx="5669280" cy="1609344"/>
          </a:xfrm>
          <a:prstGeom prst="rect">
            <a:avLst/>
          </a:prstGeom>
          <a:solidFill>
            <a:srgbClr val="2A8A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65392" y="141732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Oesophagus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65392" y="1828800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Muscular tube connecting mouth to stomach.
Peristalsis — wave-like contractions push food downward.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136391"/>
            <a:ext cx="5669280" cy="1609344"/>
          </a:xfrm>
          <a:prstGeom prst="rect">
            <a:avLst/>
          </a:prstGeom>
          <a:solidFill>
            <a:srgbClr val="6A3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1792" y="3227832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Stomach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" y="3639311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Churns food with gastric juice.
HCl (pH 2) kills bacteria, denatures proteins.
Protease (pepsin) begins protein digestion.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00800" y="3136391"/>
            <a:ext cx="5669280" cy="1609344"/>
          </a:xfrm>
          <a:prstGeom prst="rect">
            <a:avLst/>
          </a:prstGeom>
          <a:solidFill>
            <a:srgbClr val="1A8A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65392" y="3227832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Small
Intestine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65392" y="3639311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Main site of digestion and absorption.
Receives bile from liver + enzymes from pancreas.
Villi massively increase surface area for absorption.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946904"/>
            <a:ext cx="5669280" cy="1609344"/>
          </a:xfrm>
          <a:prstGeom prst="rect">
            <a:avLst/>
          </a:prstGeom>
          <a:solidFill>
            <a:srgbClr val="8A5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1792" y="5038344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Large
Intestine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" y="5449824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Absorbs water from undigested material.
Faeces formed and stored in rectum before egestion.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00800" y="4946904"/>
            <a:ext cx="5669280" cy="1609344"/>
          </a:xfrm>
          <a:prstGeom prst="rect">
            <a:avLst/>
          </a:prstGeom>
          <a:solidFill>
            <a:srgbClr val="8A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65392" y="5038344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Liver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5392" y="5449824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Produces BILE — stored in gall bladder.
Bile emulsifies fats (breaks into droplets).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6757416"/>
            <a:ext cx="5669280" cy="1609344"/>
          </a:xfrm>
          <a:prstGeom prst="rect">
            <a:avLst/>
          </a:prstGeom>
          <a:solidFill>
            <a:srgbClr val="4A4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21792" y="6848855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FFFFFF"/>
                </a:solidFill>
                <a:latin typeface="Calibri"/>
              </a:rPr>
              <a:t>Pancreas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" y="7260336"/>
            <a:ext cx="5285232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Produces amylase, protease AND lipase.
Released into the small intestine via the pancreatic duct.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4864608"/>
            <a:ext cx="5669280" cy="1609344"/>
          </a:xfrm>
          <a:prstGeom prst="rect">
            <a:avLst/>
          </a:prstGeom>
          <a:solidFill>
            <a:srgbClr val="4A4A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Digestive System  ·  worldofteaching.com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0C2030"/>
                </a:solidFill>
                <a:latin typeface="Georgia"/>
              </a:rPr>
              <a:t>Digestive Enzymes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109728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Enzymes are biological catalysts — they speed up the breakdown of specific food molecules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234440"/>
            <a:ext cx="11274552" cy="475488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252728"/>
            <a:ext cx="17830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Enzyme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80" y="1252728"/>
            <a:ext cx="17830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Substrate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89120" y="1252728"/>
            <a:ext cx="21488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Product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1252728"/>
            <a:ext cx="21488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Made 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1119" y="1252728"/>
            <a:ext cx="26060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Optimum pH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1709928"/>
            <a:ext cx="11274552" cy="1051560"/>
          </a:xfrm>
          <a:prstGeom prst="rect">
            <a:avLst/>
          </a:prstGeom>
          <a:solidFill>
            <a:srgbClr val="FFFFFF"/>
          </a:solidFill>
          <a:ln w="3810">
            <a:solidFill>
              <a:srgbClr val="C0D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1773936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6B8A"/>
                </a:solidFill>
                <a:latin typeface="Calibri"/>
              </a:rPr>
              <a:t>Amylase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8880" y="1773936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Starch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9120" y="1773936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Maltose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675120" y="1773936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Salivary glands,
Pancreas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61119" y="1773936"/>
            <a:ext cx="26060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~7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825496"/>
            <a:ext cx="11274552" cy="1051560"/>
          </a:xfrm>
          <a:prstGeom prst="rect">
            <a:avLst/>
          </a:prstGeom>
          <a:solidFill>
            <a:srgbClr val="E8F5FA"/>
          </a:solidFill>
          <a:ln w="3810">
            <a:solidFill>
              <a:srgbClr val="C0D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2889503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6B8A"/>
                </a:solidFill>
                <a:latin typeface="Calibri"/>
              </a:rPr>
              <a:t>Protease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8880" y="2889503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Proteins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0" y="2889503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Amino acids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675120" y="2889503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Stomach, Pancreas,
Small intestine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961119" y="2889503"/>
            <a:ext cx="26060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2 (stomach)
7–8 (pancreas)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3941064"/>
            <a:ext cx="11274552" cy="1051560"/>
          </a:xfrm>
          <a:prstGeom prst="rect">
            <a:avLst/>
          </a:prstGeom>
          <a:solidFill>
            <a:srgbClr val="FFFFFF"/>
          </a:solidFill>
          <a:ln w="3810">
            <a:solidFill>
              <a:srgbClr val="C0D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48640" y="4005072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6B8A"/>
                </a:solidFill>
                <a:latin typeface="Calibri"/>
              </a:rPr>
              <a:t>Lipase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68880" y="4005072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Lipids
(fats)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389120" y="4005072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Fatty acids
+ glycerol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75120" y="4005072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Pancreas,
Small intestine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61119" y="4005072"/>
            <a:ext cx="26060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~7–8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5056632"/>
            <a:ext cx="11274552" cy="1051560"/>
          </a:xfrm>
          <a:prstGeom prst="rect">
            <a:avLst/>
          </a:prstGeom>
          <a:solidFill>
            <a:srgbClr val="E8F5FA"/>
          </a:solidFill>
          <a:ln w="3810">
            <a:solidFill>
              <a:srgbClr val="C0D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48640" y="5120640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1A6B8A"/>
                </a:solidFill>
                <a:latin typeface="Calibri"/>
              </a:rPr>
              <a:t>Maltase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68880" y="5120640"/>
            <a:ext cx="1783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Maltose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89120" y="5120640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Glucose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675120" y="5120640"/>
            <a:ext cx="21488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Small intestine
wall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61119" y="5120640"/>
            <a:ext cx="260604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223344"/>
                </a:solidFill>
                <a:latin typeface="Calibri"/>
              </a:rPr>
              <a:t>~7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5650992"/>
            <a:ext cx="3474720" cy="914400"/>
          </a:xfrm>
          <a:prstGeom prst="rect">
            <a:avLst/>
          </a:prstGeom>
          <a:solidFill>
            <a:srgbClr val="FFF3CD"/>
          </a:solidFill>
          <a:ln w="9525">
            <a:solidFill>
              <a:srgbClr val="F0C0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5687568"/>
            <a:ext cx="32004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7A4F00"/>
                </a:solidFill>
                <a:latin typeface="Calibri"/>
              </a:rPr>
              <a:t>⚠️ Enzyme specificity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94360" y="5961888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Each enzyme only works on ONE substrate — this is the lock-and-key model.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4800" y="5650992"/>
            <a:ext cx="3657600" cy="914400"/>
          </a:xfrm>
          <a:prstGeom prst="rect">
            <a:avLst/>
          </a:prstGeom>
          <a:solidFill>
            <a:srgbClr val="E8F5E9"/>
          </a:solidFill>
          <a:ln w="9525">
            <a:solidFill>
              <a:srgbClr val="4CAF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251960" y="5687568"/>
            <a:ext cx="338328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1B5E20"/>
                </a:solidFill>
                <a:latin typeface="Calibri"/>
              </a:rPr>
              <a:t>🌡️ Temperature &amp; pH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251960" y="5961888"/>
            <a:ext cx="33832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1B5E20"/>
                </a:solidFill>
                <a:latin typeface="Calibri"/>
              </a:rPr>
              <a:t>High temp or wrong pH denatures the enzyme — changes the active site shape permanently.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955279" y="5650992"/>
            <a:ext cx="3776472" cy="914400"/>
          </a:xfrm>
          <a:prstGeom prst="rect">
            <a:avLst/>
          </a:prstGeom>
          <a:solidFill>
            <a:srgbClr val="F3E5F5"/>
          </a:solidFill>
          <a:ln w="9525">
            <a:solidFill>
              <a:srgbClr val="9C27B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092440" y="5687568"/>
            <a:ext cx="35204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4A148C"/>
                </a:solidFill>
                <a:latin typeface="Calibri"/>
              </a:rPr>
              <a:t>🧪 AQA Exam Tip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092440" y="5961888"/>
            <a:ext cx="35204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A148C"/>
                </a:solidFill>
                <a:latin typeface="Calibri"/>
              </a:rPr>
              <a:t>Always state the SUBSTRATE and PRODUCT, not just "it breaks down food".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Digestive System  ·  worldofteaching.com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0C2030"/>
                </a:solidFill>
                <a:latin typeface="Georgia"/>
              </a:rPr>
              <a:t>Bile &amp; Absorption in the Small Intestine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987552"/>
            <a:ext cx="5394960" cy="2560320"/>
          </a:xfrm>
          <a:prstGeom prst="rect">
            <a:avLst/>
          </a:prstGeom>
          <a:solidFill>
            <a:srgbClr val="FFF8E1"/>
          </a:solidFill>
          <a:ln w="12700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40080" y="1042415"/>
            <a:ext cx="50292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7A4F00"/>
                </a:solidFill>
                <a:latin typeface="Calibri"/>
              </a:rPr>
              <a:t>🟡 Bile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481328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Produced by the LIVER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773936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Stored in the GALL BLADDER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2066544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Released into the SMALL INTESTINE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359152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ALKALINE — neutralises stomach acid, gives enzymes optimum pH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51760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EMULSIFIES fats — breaks large fat globules into tiny droplets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944368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This INCREASES SURFACE AREA for lipase to act 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236976"/>
            <a:ext cx="5120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Does NOT chemically digest — only physical breakdown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26480" y="914400"/>
            <a:ext cx="5760720" cy="5029200"/>
          </a:xfrm>
          <a:prstGeom prst="rect">
            <a:avLst/>
          </a:prstGeom>
          <a:solidFill>
            <a:srgbClr val="F0FAFF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987552"/>
            <a:ext cx="53949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6B8A"/>
                </a:solidFill>
                <a:latin typeface="Calibri"/>
              </a:rPr>
              <a:t>Villus — Adaptations for Absorption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95360" y="1554480"/>
            <a:ext cx="640080" cy="3474720"/>
          </a:xfrm>
          <a:prstGeom prst="rect">
            <a:avLst/>
          </a:prstGeom>
          <a:solidFill>
            <a:srgbClr val="A8D8F0"/>
          </a:solidFill>
          <a:ln w="15240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0" y="1828800"/>
            <a:ext cx="201168" cy="2743200"/>
          </a:xfrm>
          <a:prstGeom prst="rect">
            <a:avLst/>
          </a:prstGeom>
          <a:solidFill>
            <a:srgbClr val="E8A0A0"/>
          </a:solidFill>
          <a:ln w="6350">
            <a:solidFill>
              <a:srgbClr val="C040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942832" y="1828800"/>
            <a:ext cx="201168" cy="2743200"/>
          </a:xfrm>
          <a:prstGeom prst="rect">
            <a:avLst/>
          </a:prstGeom>
          <a:solidFill>
            <a:srgbClr val="A0C8FF"/>
          </a:solidFill>
          <a:ln w="6350">
            <a:solidFill>
              <a:srgbClr val="1A40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41080" y="4645152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C04040"/>
                </a:solidFill>
                <a:latin typeface="Calibri"/>
              </a:rPr>
              <a:t>Artery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915400" y="4645152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1A4080"/>
                </a:solidFill>
                <a:latin typeface="Calibri"/>
              </a:rPr>
              <a:t>Vein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22208" y="2468880"/>
            <a:ext cx="73152" cy="2011680"/>
          </a:xfrm>
          <a:prstGeom prst="rect">
            <a:avLst/>
          </a:prstGeom>
          <a:solidFill>
            <a:srgbClr val="90D090"/>
          </a:solidFill>
          <a:ln w="6350">
            <a:solidFill>
              <a:srgbClr val="2A8A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955280" y="3200400"/>
            <a:ext cx="5943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2A8A2A"/>
                </a:solidFill>
                <a:latin typeface="Calibri"/>
              </a:rPr>
              <a:t>Lacteal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595360" y="1554480"/>
            <a:ext cx="155448" cy="256032"/>
          </a:xfrm>
          <a:prstGeom prst="rect">
            <a:avLst/>
          </a:prstGeom>
          <a:solidFill>
            <a:srgbClr val="70B8D8"/>
          </a:solidFill>
          <a:ln w="9525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755380" y="1554480"/>
            <a:ext cx="155448" cy="256032"/>
          </a:xfrm>
          <a:prstGeom prst="rect">
            <a:avLst/>
          </a:prstGeom>
          <a:solidFill>
            <a:srgbClr val="70B8D8"/>
          </a:solidFill>
          <a:ln w="9525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15400" y="1554480"/>
            <a:ext cx="155448" cy="256032"/>
          </a:xfrm>
          <a:prstGeom prst="rect">
            <a:avLst/>
          </a:prstGeom>
          <a:solidFill>
            <a:srgbClr val="70B8D8"/>
          </a:solidFill>
          <a:ln w="9525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9075420" y="1554480"/>
            <a:ext cx="155448" cy="256032"/>
          </a:xfrm>
          <a:prstGeom prst="rect">
            <a:avLst/>
          </a:prstGeom>
          <a:solidFill>
            <a:srgbClr val="70B8D8"/>
          </a:solidFill>
          <a:ln w="9525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138160" y="123444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6B8A"/>
                </a:solidFill>
                <a:latin typeface="Calibri"/>
              </a:rPr>
              <a:t>One-cell-thick epithelium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08592" y="1920240"/>
            <a:ext cx="1371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34455"/>
                </a:solidFill>
                <a:latin typeface="Calibri"/>
              </a:rPr>
              <a:t>Large surface
area for
diffusion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308592" y="2651760"/>
            <a:ext cx="1371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34455"/>
                </a:solidFill>
                <a:latin typeface="Calibri"/>
              </a:rPr>
              <a:t>Rich blood
supply — maintains
gradient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308592" y="3566160"/>
            <a:ext cx="1371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34455"/>
                </a:solidFill>
                <a:latin typeface="Calibri"/>
              </a:rPr>
              <a:t>1 cell thick
wall — short
diffusion path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32320" y="3840480"/>
            <a:ext cx="1371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334455"/>
                </a:solidFill>
                <a:latin typeface="Calibri"/>
              </a:rPr>
              <a:t>Lacteal absorbs
fatty acids
&amp; glycerol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09360" y="50749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334455"/>
                </a:solidFill>
                <a:latin typeface="Calibri"/>
              </a:rPr>
              <a:t>Microvilli (brush border) on epithelial cells
further increase surface area for absorption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Digestive System  ·  worldofteaching.com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0C2030"/>
                </a:solidFill>
                <a:latin typeface="Georgia"/>
              </a:rPr>
              <a:t>Peristalsis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914400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667788"/>
                </a:solidFill>
                <a:latin typeface="Calibri"/>
              </a:rPr>
              <a:t>Muscular contractions move food along the entire digestive tract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07008"/>
            <a:ext cx="71323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223344"/>
                </a:solidFill>
                <a:latin typeface="Calibri"/>
              </a:rPr>
              <a:t>Definition: The wave-like muscular contractions of the oesophagus and intestines that push food from the mouth to the anus. Requires no conscious effort — it is involuntary.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2103120"/>
            <a:ext cx="3474720" cy="1371600"/>
          </a:xfrm>
          <a:prstGeom prst="rect">
            <a:avLst/>
          </a:prstGeom>
          <a:solidFill>
            <a:srgbClr val="D0E8F5"/>
          </a:solidFill>
          <a:ln w="9525">
            <a:solidFill>
              <a:srgbClr val="80A8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2103120"/>
            <a:ext cx="3474720" cy="237744"/>
          </a:xfrm>
          <a:prstGeom prst="rect">
            <a:avLst/>
          </a:prstGeom>
          <a:solidFill>
            <a:srgbClr val="A8D8F8"/>
          </a:solidFill>
          <a:ln w="6350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3236976"/>
            <a:ext cx="3474720" cy="237744"/>
          </a:xfrm>
          <a:prstGeom prst="rect">
            <a:avLst/>
          </a:prstGeom>
          <a:solidFill>
            <a:srgbClr val="A8D8F8"/>
          </a:solidFill>
          <a:ln w="6350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920240" y="2468879"/>
            <a:ext cx="640080" cy="548640"/>
          </a:xfrm>
          <a:prstGeom prst="ellipse">
            <a:avLst/>
          </a:prstGeom>
          <a:solidFill>
            <a:srgbClr val="F0D080"/>
          </a:solidFill>
          <a:ln w="9525">
            <a:solidFill>
              <a:srgbClr val="C0A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920240" y="2450591"/>
            <a:ext cx="685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A5000"/>
                </a:solidFill>
                <a:latin typeface="Calibri"/>
              </a:rPr>
              <a:t>Food
(bolus)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" y="2176272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6B8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3566160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34455"/>
                </a:solidFill>
                <a:latin typeface="Calibri"/>
              </a:rPr>
              <a:t>Before contraction
— circular muscle
relaxed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4069080" y="2788920"/>
            <a:ext cx="228599" cy="914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3" name="Rectangle 12"/>
          <p:cNvSpPr/>
          <p:nvPr/>
        </p:nvSpPr>
        <p:spPr>
          <a:xfrm>
            <a:off x="4343400" y="2103120"/>
            <a:ext cx="3474720" cy="1371600"/>
          </a:xfrm>
          <a:prstGeom prst="rect">
            <a:avLst/>
          </a:prstGeom>
          <a:solidFill>
            <a:srgbClr val="D0E8F5"/>
          </a:solidFill>
          <a:ln w="9525">
            <a:solidFill>
              <a:srgbClr val="80A8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43400" y="2103120"/>
            <a:ext cx="3474720" cy="237744"/>
          </a:xfrm>
          <a:prstGeom prst="rect">
            <a:avLst/>
          </a:prstGeom>
          <a:solidFill>
            <a:srgbClr val="60B0D8"/>
          </a:solidFill>
          <a:ln w="6350">
            <a:solidFill>
              <a:srgbClr val="0A48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43400" y="3236976"/>
            <a:ext cx="3474720" cy="237744"/>
          </a:xfrm>
          <a:prstGeom prst="rect">
            <a:avLst/>
          </a:prstGeom>
          <a:solidFill>
            <a:srgbClr val="60B0D8"/>
          </a:solidFill>
          <a:ln w="6350">
            <a:solidFill>
              <a:srgbClr val="0A486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343400" y="2304288"/>
            <a:ext cx="3474720" cy="969264"/>
          </a:xfrm>
          <a:prstGeom prst="rect">
            <a:avLst/>
          </a:prstGeom>
          <a:solidFill>
            <a:srgbClr val="0A48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263640" y="2468879"/>
            <a:ext cx="594360" cy="502920"/>
          </a:xfrm>
          <a:prstGeom prst="ellipse">
            <a:avLst/>
          </a:prstGeom>
          <a:solidFill>
            <a:srgbClr val="F0D080"/>
          </a:solidFill>
          <a:ln w="9525">
            <a:solidFill>
              <a:srgbClr val="C0A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715000" y="2487168"/>
            <a:ext cx="457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FFFFFF"/>
                </a:solidFill>
                <a:latin typeface="Calibri"/>
              </a:rPr>
              <a:t>→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16552" y="2176272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0A4868"/>
                </a:solidFill>
                <a:latin typeface="Calibri"/>
              </a:rPr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43400" y="3566160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34455"/>
                </a:solidFill>
                <a:latin typeface="Calibri"/>
              </a:rPr>
              <a:t>Circular muscle
contracts BEHIND
bolus — pushes food</a:t>
            </a:r>
          </a:p>
        </p:txBody>
      </p:sp>
      <p:sp>
        <p:nvSpPr>
          <p:cNvPr id="1" name="ln"/>
          <p:cNvSpPr>
            <a:spLocks noGrp="1"/>
          </p:cNvSpPr>
          <p:nvPr/>
        </p:nvSpPr>
        <p:spPr>
          <a:xfrm flipH="0" flipV="0">
            <a:off x="7863840" y="2788920"/>
            <a:ext cx="228600" cy="914"/>
          </a:xfrm>
          <a:prstGeom prst="line">
            <a:avLst/>
          </a:prstGeom>
          <a:noFill/>
          <a:ln w="19050">
            <a:solidFill>
              <a:srgbClr val="1A6B8A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21" name="Rectangle 20"/>
          <p:cNvSpPr/>
          <p:nvPr/>
        </p:nvSpPr>
        <p:spPr>
          <a:xfrm>
            <a:off x="8138160" y="2103120"/>
            <a:ext cx="3474720" cy="1371600"/>
          </a:xfrm>
          <a:prstGeom prst="rect">
            <a:avLst/>
          </a:prstGeom>
          <a:solidFill>
            <a:srgbClr val="D0E8F5"/>
          </a:solidFill>
          <a:ln w="9525">
            <a:solidFill>
              <a:srgbClr val="80A8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8138160" y="2103120"/>
            <a:ext cx="3474720" cy="237744"/>
          </a:xfrm>
          <a:prstGeom prst="rect">
            <a:avLst/>
          </a:prstGeom>
          <a:solidFill>
            <a:srgbClr val="A8D8F8"/>
          </a:solidFill>
          <a:ln w="6350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138160" y="3236976"/>
            <a:ext cx="3474720" cy="237744"/>
          </a:xfrm>
          <a:prstGeom prst="rect">
            <a:avLst/>
          </a:prstGeom>
          <a:solidFill>
            <a:srgbClr val="A8D8F8"/>
          </a:solidFill>
          <a:ln w="6350">
            <a:solidFill>
              <a:srgbClr val="1A6B8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Oval 23"/>
          <p:cNvSpPr/>
          <p:nvPr/>
        </p:nvSpPr>
        <p:spPr>
          <a:xfrm>
            <a:off x="10241280" y="2450591"/>
            <a:ext cx="594360" cy="502920"/>
          </a:xfrm>
          <a:prstGeom prst="ellipse">
            <a:avLst/>
          </a:prstGeom>
          <a:solidFill>
            <a:srgbClr val="F0D080"/>
          </a:solidFill>
          <a:ln w="9525">
            <a:solidFill>
              <a:srgbClr val="C0A02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211312" y="2176272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6B8A"/>
                </a:solidFill>
                <a:latin typeface="Calibri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38160" y="3566160"/>
            <a:ext cx="347472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334455"/>
                </a:solidFill>
                <a:latin typeface="Calibri"/>
              </a:rPr>
              <a:t>Circular muscle
relaxes AHEAD
— makes space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3840480"/>
            <a:ext cx="5669280" cy="2377440"/>
          </a:xfrm>
          <a:prstGeom prst="rect">
            <a:avLst/>
          </a:prstGeom>
          <a:solidFill>
            <a:srgbClr val="E8F5FA"/>
          </a:solidFill>
          <a:ln w="9525">
            <a:solidFill>
              <a:srgbClr val="90C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" y="3913632"/>
            <a:ext cx="530352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A6B8A"/>
                </a:solidFill>
                <a:latin typeface="Calibri"/>
              </a:rPr>
              <a:t>Two muscle layers work together: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0080" y="4297680"/>
            <a:ext cx="5303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🔵 Circular muscle — contracts to NARROW the tube and push food forward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" y="4709160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334455"/>
                </a:solidFill>
                <a:latin typeface="Calibri"/>
              </a:rPr>
              <a:t>🟢 Longitudinal muscle — contracts to SHORTEN the tube and widen it ahead of the food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5230368"/>
            <a:ext cx="53035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334455"/>
                </a:solidFill>
                <a:latin typeface="Calibri"/>
              </a:rPr>
              <a:t>Together they create a continuous wave that propels food in one direction only — from mouth to anus.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00800" y="3840480"/>
            <a:ext cx="5303520" cy="2377440"/>
          </a:xfrm>
          <a:prstGeom prst="rect">
            <a:avLst/>
          </a:prstGeom>
          <a:solidFill>
            <a:srgbClr val="FFF3E0"/>
          </a:solidFill>
          <a:ln w="9525">
            <a:solidFill>
              <a:srgbClr val="FFC10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583680" y="3913632"/>
            <a:ext cx="493776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7A4F00"/>
                </a:solidFill>
                <a:latin typeface="Calibri"/>
              </a:rPr>
              <a:t>⭐ Key Points for the Exam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583680" y="429768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Peristalsis is INVOLUNTARY — we do not consciously control it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83680" y="470916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It occurs throughout the entire gut, not just the oesophagus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583680" y="512064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It moves food in ONE DIRECTION only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583680" y="5532120"/>
            <a:ext cx="4937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54000"/>
                </a:solidFill>
                <a:latin typeface="Calibri"/>
              </a:rPr>
              <a:t>▸ The muscular walls contract and relax alternately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0" y="6492240"/>
            <a:ext cx="12188952" cy="365760"/>
          </a:xfrm>
          <a:prstGeom prst="rect">
            <a:avLst/>
          </a:prstGeom>
          <a:solidFill>
            <a:srgbClr val="1A6B8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74320" y="6510528"/>
            <a:ext cx="1161288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FFFFFF"/>
                </a:solidFill>
                <a:latin typeface="Calibri"/>
              </a:rPr>
              <a:t>AQA GCSE Biology · Paper 1 · Digestive System  ·  worldofteaching.com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