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9144000" cy="51435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3D1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6583680" y="-731520"/>
            <a:ext cx="3474720" cy="3474720"/>
          </a:xfrm>
          <a:prstGeom prst="rect">
            <a:avLst/>
          </a:prstGeom>
          <a:solidFill>
            <a:srgbClr val="6B3F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-548640" y="3566160"/>
            <a:ext cx="2560320" cy="2560320"/>
          </a:xfrm>
          <a:prstGeom prst="rect">
            <a:avLst/>
          </a:prstGeom>
          <a:solidFill>
            <a:srgbClr val="6B3F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02920" y="749808"/>
            <a:ext cx="54864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A67BC8"/>
                </a:solidFill>
                <a:latin typeface="Calibri"/>
              </a:rPr>
              <a:t>AQA GCSE BIOLOGY — PAPER 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1188720"/>
            <a:ext cx="8229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5600" b="1" i="0">
                <a:solidFill>
                  <a:srgbClr val="FFFFFF"/>
                </a:solidFill>
                <a:latin typeface="Georgia"/>
              </a:rPr>
              <a:t>Cell Biology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2920" y="2423160"/>
            <a:ext cx="7315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A67BC8"/>
                </a:solidFill>
                <a:latin typeface="Calibri"/>
              </a:rPr>
              <a:t>Topic 1 · Cell structure · Transport · Cell division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4736592"/>
            <a:ext cx="9144000" cy="406908"/>
          </a:xfrm>
          <a:prstGeom prst="rect">
            <a:avLst/>
          </a:prstGeom>
          <a:solidFill>
            <a:srgbClr val="1A0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0" y="4736592"/>
            <a:ext cx="8229600" cy="4069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A67BC8"/>
                </a:solidFill>
                <a:latin typeface="Calibri"/>
              </a:rPr>
              <a:t>worldofteaching.com  ·  Free to use and adapt  ·  AQA GCSE Biology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A0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3D1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164592"/>
            <a:ext cx="82296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Georgia"/>
              </a:rPr>
              <a:t>The Cell Cycle &amp; Mitosis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94944"/>
            <a:ext cx="822960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1">
                <a:solidFill>
                  <a:srgbClr val="FFFFFF"/>
                </a:solidFill>
                <a:latin typeface="Calibri"/>
              </a:rPr>
              <a:t>Mitosis produces two genetically identical daughter cells — used for growth, repair and asexual reproduction</a:t>
            </a:r>
          </a:p>
        </p:txBody>
      </p:sp>
      <p:sp>
        <p:nvSpPr>
          <p:cNvPr id="99" name="arc"/>
          <p:cNvSpPr>
            <a:spLocks noGrp="1"/>
          </p:cNvSpPr>
          <p:nvPr/>
        </p:nvSpPr>
        <p:spPr>
          <a:xfrm>
            <a:off x="2606040" y="1261872"/>
            <a:ext cx="1755497" cy="3484623"/>
          </a:xfrm>
          <a:custGeom>
            <a:avLst/>
            <a:gdLst/>
            <a:ahLst/>
            <a:cxnLst/>
            <a:rect l="0" t="0" r="1755497" b="3484623"/>
            <a:pathLst>
              <a:path w="1755497" h="3484623">
                <a:moveTo>
                  <a:pt x="0" y="0"/>
                </a:moveTo>
                <a:lnTo>
                  <a:pt x="130108" y="4827"/>
                </a:lnTo>
                <a:lnTo>
                  <a:pt x="259501" y="19284"/>
                </a:lnTo>
                <a:lnTo>
                  <a:pt x="387467" y="43290"/>
                </a:lnTo>
                <a:lnTo>
                  <a:pt x="513301" y="76713"/>
                </a:lnTo>
                <a:lnTo>
                  <a:pt x="636313" y="119370"/>
                </a:lnTo>
                <a:lnTo>
                  <a:pt x="755825" y="171025"/>
                </a:lnTo>
                <a:lnTo>
                  <a:pt x="871181" y="231396"/>
                </a:lnTo>
                <a:lnTo>
                  <a:pt x="981745" y="300149"/>
                </a:lnTo>
                <a:lnTo>
                  <a:pt x="1086911" y="376907"/>
                </a:lnTo>
                <a:lnTo>
                  <a:pt x="1186098" y="461248"/>
                </a:lnTo>
                <a:lnTo>
                  <a:pt x="1278763" y="552707"/>
                </a:lnTo>
                <a:lnTo>
                  <a:pt x="1364394" y="650782"/>
                </a:lnTo>
                <a:lnTo>
                  <a:pt x="1442522" y="754934"/>
                </a:lnTo>
                <a:lnTo>
                  <a:pt x="1512717" y="864589"/>
                </a:lnTo>
                <a:lnTo>
                  <a:pt x="1574592" y="979144"/>
                </a:lnTo>
                <a:lnTo>
                  <a:pt x="1627808" y="1097970"/>
                </a:lnTo>
                <a:lnTo>
                  <a:pt x="1672071" y="1220413"/>
                </a:lnTo>
                <a:lnTo>
                  <a:pt x="1707139" y="1345800"/>
                </a:lnTo>
                <a:lnTo>
                  <a:pt x="1732818" y="1473440"/>
                </a:lnTo>
                <a:lnTo>
                  <a:pt x="1748967" y="1602633"/>
                </a:lnTo>
                <a:lnTo>
                  <a:pt x="1755497" y="1732667"/>
                </a:lnTo>
                <a:lnTo>
                  <a:pt x="1752373" y="1862827"/>
                </a:lnTo>
                <a:lnTo>
                  <a:pt x="1739611" y="1992398"/>
                </a:lnTo>
                <a:lnTo>
                  <a:pt x="1717282" y="2120667"/>
                </a:lnTo>
                <a:lnTo>
                  <a:pt x="1685509" y="2246929"/>
                </a:lnTo>
                <a:lnTo>
                  <a:pt x="1644466" y="2370488"/>
                </a:lnTo>
                <a:lnTo>
                  <a:pt x="1594379" y="2490667"/>
                </a:lnTo>
                <a:lnTo>
                  <a:pt x="1535524" y="2606803"/>
                </a:lnTo>
                <a:lnTo>
                  <a:pt x="1468224" y="2718257"/>
                </a:lnTo>
                <a:lnTo>
                  <a:pt x="1392849" y="2824418"/>
                </a:lnTo>
                <a:lnTo>
                  <a:pt x="1309814" y="2924701"/>
                </a:lnTo>
                <a:lnTo>
                  <a:pt x="1219575" y="3018555"/>
                </a:lnTo>
                <a:lnTo>
                  <a:pt x="1122629" y="3105463"/>
                </a:lnTo>
                <a:lnTo>
                  <a:pt x="1019509" y="3184948"/>
                </a:lnTo>
                <a:lnTo>
                  <a:pt x="910783" y="3256572"/>
                </a:lnTo>
                <a:lnTo>
                  <a:pt x="797047" y="3319941"/>
                </a:lnTo>
                <a:lnTo>
                  <a:pt x="678928" y="3374708"/>
                </a:lnTo>
                <a:lnTo>
                  <a:pt x="557075" y="3420570"/>
                </a:lnTo>
                <a:lnTo>
                  <a:pt x="432158" y="3457276"/>
                </a:lnTo>
                <a:lnTo>
                  <a:pt x="304865" y="3484623"/>
                </a:lnTo>
                <a:lnTo>
                  <a:pt x="150844" y="2611130"/>
                </a:lnTo>
                <a:lnTo>
                  <a:pt x="213828" y="2597599"/>
                </a:lnTo>
                <a:lnTo>
                  <a:pt x="275636" y="2579437"/>
                </a:lnTo>
                <a:lnTo>
                  <a:pt x="335928" y="2556745"/>
                </a:lnTo>
                <a:lnTo>
                  <a:pt x="394372" y="2529647"/>
                </a:lnTo>
                <a:lnTo>
                  <a:pt x="450647" y="2498292"/>
                </a:lnTo>
                <a:lnTo>
                  <a:pt x="504445" y="2462853"/>
                </a:lnTo>
                <a:lnTo>
                  <a:pt x="555467" y="2423525"/>
                </a:lnTo>
                <a:lnTo>
                  <a:pt x="603435" y="2380524"/>
                </a:lnTo>
                <a:lnTo>
                  <a:pt x="648085" y="2334086"/>
                </a:lnTo>
                <a:lnTo>
                  <a:pt x="689170" y="2284466"/>
                </a:lnTo>
                <a:lnTo>
                  <a:pt x="726465" y="2231939"/>
                </a:lnTo>
                <a:lnTo>
                  <a:pt x="759764" y="2176792"/>
                </a:lnTo>
                <a:lnTo>
                  <a:pt x="788885" y="2119329"/>
                </a:lnTo>
                <a:lnTo>
                  <a:pt x="813668" y="2059866"/>
                </a:lnTo>
                <a:lnTo>
                  <a:pt x="833976" y="1998729"/>
                </a:lnTo>
                <a:lnTo>
                  <a:pt x="849697" y="1936256"/>
                </a:lnTo>
                <a:lnTo>
                  <a:pt x="860745" y="1872790"/>
                </a:lnTo>
                <a:lnTo>
                  <a:pt x="867059" y="1808679"/>
                </a:lnTo>
                <a:lnTo>
                  <a:pt x="868605" y="1744277"/>
                </a:lnTo>
                <a:lnTo>
                  <a:pt x="865374" y="1679937"/>
                </a:lnTo>
                <a:lnTo>
                  <a:pt x="857384" y="1616014"/>
                </a:lnTo>
                <a:lnTo>
                  <a:pt x="844678" y="1552858"/>
                </a:lnTo>
                <a:lnTo>
                  <a:pt x="827327" y="1490818"/>
                </a:lnTo>
                <a:lnTo>
                  <a:pt x="805426" y="1430234"/>
                </a:lnTo>
                <a:lnTo>
                  <a:pt x="779095" y="1371440"/>
                </a:lnTo>
                <a:lnTo>
                  <a:pt x="748480" y="1314759"/>
                </a:lnTo>
                <a:lnTo>
                  <a:pt x="713748" y="1260503"/>
                </a:lnTo>
                <a:lnTo>
                  <a:pt x="675091" y="1208969"/>
                </a:lnTo>
                <a:lnTo>
                  <a:pt x="632721" y="1160443"/>
                </a:lnTo>
                <a:lnTo>
                  <a:pt x="586871" y="1115189"/>
                </a:lnTo>
                <a:lnTo>
                  <a:pt x="537794" y="1073458"/>
                </a:lnTo>
                <a:lnTo>
                  <a:pt x="485759" y="1035479"/>
                </a:lnTo>
                <a:lnTo>
                  <a:pt x="431053" y="1001461"/>
                </a:lnTo>
                <a:lnTo>
                  <a:pt x="373976" y="971590"/>
                </a:lnTo>
                <a:lnTo>
                  <a:pt x="314842" y="946031"/>
                </a:lnTo>
                <a:lnTo>
                  <a:pt x="253977" y="924925"/>
                </a:lnTo>
                <a:lnTo>
                  <a:pt x="191715" y="908387"/>
                </a:lnTo>
                <a:lnTo>
                  <a:pt x="128399" y="896509"/>
                </a:lnTo>
                <a:lnTo>
                  <a:pt x="64376" y="889356"/>
                </a:lnTo>
                <a:lnTo>
                  <a:pt x="0" y="886967"/>
                </a:lnTo>
                <a:close/>
              </a:path>
            </a:pathLst>
          </a:custGeom>
          <a:solidFill>
            <a:srgbClr val="1A6A8A"/>
          </a:solidFill>
          <a:ln w="9525">
            <a:solidFill>
              <a:srgbClr val="1A0828"/>
            </a:solidFill>
          </a:ln>
        </p:spPr>
        <p:txBody>
          <a:bodyPr/>
          <a:lstStyle/>
          <a:p/>
        </p:txBody>
      </p:sp>
      <p:sp>
        <p:nvSpPr>
          <p:cNvPr id="99" name="arc"/>
          <p:cNvSpPr>
            <a:spLocks noGrp="1"/>
          </p:cNvSpPr>
          <p:nvPr/>
        </p:nvSpPr>
        <p:spPr>
          <a:xfrm>
            <a:off x="857072" y="3093230"/>
            <a:ext cx="2053833" cy="1679871"/>
          </a:xfrm>
          <a:custGeom>
            <a:avLst/>
            <a:gdLst/>
            <a:ahLst/>
            <a:cxnLst/>
            <a:rect l="0" t="0" r="2053833" b="1679871"/>
            <a:pathLst>
              <a:path w="2053833" h="1679871">
                <a:moveTo>
                  <a:pt x="2053833" y="1653265"/>
                </a:moveTo>
                <a:lnTo>
                  <a:pt x="1981922" y="1664414"/>
                </a:lnTo>
                <a:lnTo>
                  <a:pt x="1909612" y="1672572"/>
                </a:lnTo>
                <a:lnTo>
                  <a:pt x="1837026" y="1677728"/>
                </a:lnTo>
                <a:lnTo>
                  <a:pt x="1764288" y="1679871"/>
                </a:lnTo>
                <a:lnTo>
                  <a:pt x="1691524" y="1678998"/>
                </a:lnTo>
                <a:lnTo>
                  <a:pt x="1618859" y="1675110"/>
                </a:lnTo>
                <a:lnTo>
                  <a:pt x="1546417" y="1668214"/>
                </a:lnTo>
                <a:lnTo>
                  <a:pt x="1474324" y="1658323"/>
                </a:lnTo>
                <a:lnTo>
                  <a:pt x="1402702" y="1645452"/>
                </a:lnTo>
                <a:lnTo>
                  <a:pt x="1331675" y="1629624"/>
                </a:lnTo>
                <a:lnTo>
                  <a:pt x="1261365" y="1610867"/>
                </a:lnTo>
                <a:lnTo>
                  <a:pt x="1191892" y="1589212"/>
                </a:lnTo>
                <a:lnTo>
                  <a:pt x="1123377" y="1564697"/>
                </a:lnTo>
                <a:lnTo>
                  <a:pt x="1055936" y="1537363"/>
                </a:lnTo>
                <a:lnTo>
                  <a:pt x="989686" y="1507259"/>
                </a:lnTo>
                <a:lnTo>
                  <a:pt x="924741" y="1474435"/>
                </a:lnTo>
                <a:lnTo>
                  <a:pt x="861211" y="1438947"/>
                </a:lnTo>
                <a:lnTo>
                  <a:pt x="799207" y="1400858"/>
                </a:lnTo>
                <a:lnTo>
                  <a:pt x="738834" y="1360232"/>
                </a:lnTo>
                <a:lnTo>
                  <a:pt x="680197" y="1317139"/>
                </a:lnTo>
                <a:lnTo>
                  <a:pt x="623396" y="1271653"/>
                </a:lnTo>
                <a:lnTo>
                  <a:pt x="568528" y="1223852"/>
                </a:lnTo>
                <a:lnTo>
                  <a:pt x="515689" y="1173819"/>
                </a:lnTo>
                <a:lnTo>
                  <a:pt x="464968" y="1121639"/>
                </a:lnTo>
                <a:lnTo>
                  <a:pt x="416453" y="1067401"/>
                </a:lnTo>
                <a:lnTo>
                  <a:pt x="370227" y="1011201"/>
                </a:lnTo>
                <a:lnTo>
                  <a:pt x="326370" y="953132"/>
                </a:lnTo>
                <a:lnTo>
                  <a:pt x="284958" y="893297"/>
                </a:lnTo>
                <a:lnTo>
                  <a:pt x="246060" y="831796"/>
                </a:lnTo>
                <a:lnTo>
                  <a:pt x="209744" y="768736"/>
                </a:lnTo>
                <a:lnTo>
                  <a:pt x="176072" y="704226"/>
                </a:lnTo>
                <a:lnTo>
                  <a:pt x="145103" y="638376"/>
                </a:lnTo>
                <a:lnTo>
                  <a:pt x="116889" y="571299"/>
                </a:lnTo>
                <a:lnTo>
                  <a:pt x="91479" y="503110"/>
                </a:lnTo>
                <a:lnTo>
                  <a:pt x="68917" y="433927"/>
                </a:lnTo>
                <a:lnTo>
                  <a:pt x="49241" y="363869"/>
                </a:lnTo>
                <a:lnTo>
                  <a:pt x="32485" y="293055"/>
                </a:lnTo>
                <a:lnTo>
                  <a:pt x="18678" y="221608"/>
                </a:lnTo>
                <a:lnTo>
                  <a:pt x="7844" y="149650"/>
                </a:lnTo>
                <a:lnTo>
                  <a:pt x="0" y="77304"/>
                </a:lnTo>
                <a:lnTo>
                  <a:pt x="883593" y="0"/>
                </a:lnTo>
                <a:lnTo>
                  <a:pt x="887474" y="35796"/>
                </a:lnTo>
                <a:lnTo>
                  <a:pt x="892835" y="71400"/>
                </a:lnTo>
                <a:lnTo>
                  <a:pt x="899666" y="106752"/>
                </a:lnTo>
                <a:lnTo>
                  <a:pt x="907957" y="141790"/>
                </a:lnTo>
                <a:lnTo>
                  <a:pt x="917693" y="176454"/>
                </a:lnTo>
                <a:lnTo>
                  <a:pt x="928856" y="210685"/>
                </a:lnTo>
                <a:lnTo>
                  <a:pt x="941429" y="244424"/>
                </a:lnTo>
                <a:lnTo>
                  <a:pt x="955389" y="277613"/>
                </a:lnTo>
                <a:lnTo>
                  <a:pt x="970712" y="310196"/>
                </a:lnTo>
                <a:lnTo>
                  <a:pt x="987373" y="342115"/>
                </a:lnTo>
                <a:lnTo>
                  <a:pt x="1005341" y="373316"/>
                </a:lnTo>
                <a:lnTo>
                  <a:pt x="1024588" y="403746"/>
                </a:lnTo>
                <a:lnTo>
                  <a:pt x="1045078" y="433352"/>
                </a:lnTo>
                <a:lnTo>
                  <a:pt x="1066778" y="462084"/>
                </a:lnTo>
                <a:lnTo>
                  <a:pt x="1089650" y="489892"/>
                </a:lnTo>
                <a:lnTo>
                  <a:pt x="1113655" y="516728"/>
                </a:lnTo>
                <a:lnTo>
                  <a:pt x="1138751" y="542546"/>
                </a:lnTo>
                <a:lnTo>
                  <a:pt x="1164896" y="567302"/>
                </a:lnTo>
                <a:lnTo>
                  <a:pt x="1192044" y="590954"/>
                </a:lnTo>
                <a:lnTo>
                  <a:pt x="1220149" y="613460"/>
                </a:lnTo>
                <a:lnTo>
                  <a:pt x="1249162" y="634782"/>
                </a:lnTo>
                <a:lnTo>
                  <a:pt x="1279034" y="654883"/>
                </a:lnTo>
                <a:lnTo>
                  <a:pt x="1309713" y="673730"/>
                </a:lnTo>
                <a:lnTo>
                  <a:pt x="1341147" y="691288"/>
                </a:lnTo>
                <a:lnTo>
                  <a:pt x="1373281" y="707530"/>
                </a:lnTo>
                <a:lnTo>
                  <a:pt x="1406061" y="722425"/>
                </a:lnTo>
                <a:lnTo>
                  <a:pt x="1439430" y="735949"/>
                </a:lnTo>
                <a:lnTo>
                  <a:pt x="1473331" y="748079"/>
                </a:lnTo>
                <a:lnTo>
                  <a:pt x="1507706" y="758794"/>
                </a:lnTo>
                <a:lnTo>
                  <a:pt x="1542495" y="768075"/>
                </a:lnTo>
                <a:lnTo>
                  <a:pt x="1577638" y="775906"/>
                </a:lnTo>
                <a:lnTo>
                  <a:pt x="1613076" y="782275"/>
                </a:lnTo>
                <a:lnTo>
                  <a:pt x="1648747" y="787169"/>
                </a:lnTo>
                <a:lnTo>
                  <a:pt x="1684591" y="790581"/>
                </a:lnTo>
                <a:lnTo>
                  <a:pt x="1720545" y="792504"/>
                </a:lnTo>
                <a:lnTo>
                  <a:pt x="1756548" y="792936"/>
                </a:lnTo>
                <a:lnTo>
                  <a:pt x="1792538" y="791876"/>
                </a:lnTo>
                <a:lnTo>
                  <a:pt x="1828453" y="789325"/>
                </a:lnTo>
                <a:lnTo>
                  <a:pt x="1864232" y="785288"/>
                </a:lnTo>
                <a:lnTo>
                  <a:pt x="1899812" y="779772"/>
                </a:lnTo>
                <a:close/>
              </a:path>
            </a:pathLst>
          </a:custGeom>
          <a:solidFill>
            <a:srgbClr val="2E7D4A"/>
          </a:solidFill>
          <a:ln w="9525">
            <a:solidFill>
              <a:srgbClr val="1A0828"/>
            </a:solidFill>
          </a:ln>
        </p:spPr>
        <p:txBody>
          <a:bodyPr/>
          <a:lstStyle/>
          <a:p/>
        </p:txBody>
      </p:sp>
      <p:sp>
        <p:nvSpPr>
          <p:cNvPr id="99" name="arc"/>
          <p:cNvSpPr>
            <a:spLocks noGrp="1"/>
          </p:cNvSpPr>
          <p:nvPr/>
        </p:nvSpPr>
        <p:spPr>
          <a:xfrm>
            <a:off x="850496" y="1367750"/>
            <a:ext cx="1458437" cy="1802784"/>
          </a:xfrm>
          <a:custGeom>
            <a:avLst/>
            <a:gdLst/>
            <a:ahLst/>
            <a:cxnLst/>
            <a:rect l="0" t="0" r="1458437" b="1802784"/>
            <a:pathLst>
              <a:path w="1458437" h="1802784">
                <a:moveTo>
                  <a:pt x="6576" y="1802784"/>
                </a:moveTo>
                <a:lnTo>
                  <a:pt x="2506" y="1745478"/>
                </a:lnTo>
                <a:lnTo>
                  <a:pt x="313" y="1688069"/>
                </a:lnTo>
                <a:lnTo>
                  <a:pt x="0" y="1630619"/>
                </a:lnTo>
                <a:lnTo>
                  <a:pt x="1566" y="1573189"/>
                </a:lnTo>
                <a:lnTo>
                  <a:pt x="5011" y="1515842"/>
                </a:lnTo>
                <a:lnTo>
                  <a:pt x="10330" y="1458638"/>
                </a:lnTo>
                <a:lnTo>
                  <a:pt x="17519" y="1401638"/>
                </a:lnTo>
                <a:lnTo>
                  <a:pt x="26568" y="1344904"/>
                </a:lnTo>
                <a:lnTo>
                  <a:pt x="37468" y="1288497"/>
                </a:lnTo>
                <a:lnTo>
                  <a:pt x="50209" y="1232477"/>
                </a:lnTo>
                <a:lnTo>
                  <a:pt x="64775" y="1176903"/>
                </a:lnTo>
                <a:lnTo>
                  <a:pt x="81152" y="1121836"/>
                </a:lnTo>
                <a:lnTo>
                  <a:pt x="99322" y="1067334"/>
                </a:lnTo>
                <a:lnTo>
                  <a:pt x="119266" y="1013456"/>
                </a:lnTo>
                <a:lnTo>
                  <a:pt x="140961" y="960259"/>
                </a:lnTo>
                <a:lnTo>
                  <a:pt x="164386" y="907801"/>
                </a:lnTo>
                <a:lnTo>
                  <a:pt x="189515" y="856137"/>
                </a:lnTo>
                <a:lnTo>
                  <a:pt x="216320" y="805323"/>
                </a:lnTo>
                <a:lnTo>
                  <a:pt x="244774" y="755413"/>
                </a:lnTo>
                <a:lnTo>
                  <a:pt x="274845" y="706461"/>
                </a:lnTo>
                <a:lnTo>
                  <a:pt x="306502" y="658518"/>
                </a:lnTo>
                <a:lnTo>
                  <a:pt x="339711" y="611638"/>
                </a:lnTo>
                <a:lnTo>
                  <a:pt x="374435" y="565869"/>
                </a:lnTo>
                <a:lnTo>
                  <a:pt x="410639" y="521261"/>
                </a:lnTo>
                <a:lnTo>
                  <a:pt x="448283" y="477861"/>
                </a:lnTo>
                <a:lnTo>
                  <a:pt x="487327" y="435716"/>
                </a:lnTo>
                <a:lnTo>
                  <a:pt x="527728" y="394871"/>
                </a:lnTo>
                <a:lnTo>
                  <a:pt x="569445" y="355370"/>
                </a:lnTo>
                <a:lnTo>
                  <a:pt x="612432" y="317255"/>
                </a:lnTo>
                <a:lnTo>
                  <a:pt x="656642" y="280567"/>
                </a:lnTo>
                <a:lnTo>
                  <a:pt x="702030" y="245345"/>
                </a:lnTo>
                <a:lnTo>
                  <a:pt x="748545" y="211627"/>
                </a:lnTo>
                <a:lnTo>
                  <a:pt x="796139" y="179449"/>
                </a:lnTo>
                <a:lnTo>
                  <a:pt x="844760" y="148845"/>
                </a:lnTo>
                <a:lnTo>
                  <a:pt x="894357" y="119849"/>
                </a:lnTo>
                <a:lnTo>
                  <a:pt x="944875" y="92491"/>
                </a:lnTo>
                <a:lnTo>
                  <a:pt x="996262" y="66800"/>
                </a:lnTo>
                <a:lnTo>
                  <a:pt x="1048462" y="42805"/>
                </a:lnTo>
                <a:lnTo>
                  <a:pt x="1101419" y="20530"/>
                </a:lnTo>
                <a:lnTo>
                  <a:pt x="1155077" y="0"/>
                </a:lnTo>
                <a:lnTo>
                  <a:pt x="1458437" y="833477"/>
                </a:lnTo>
                <a:lnTo>
                  <a:pt x="1431888" y="843635"/>
                </a:lnTo>
                <a:lnTo>
                  <a:pt x="1405686" y="854657"/>
                </a:lnTo>
                <a:lnTo>
                  <a:pt x="1379857" y="866529"/>
                </a:lnTo>
                <a:lnTo>
                  <a:pt x="1354432" y="879241"/>
                </a:lnTo>
                <a:lnTo>
                  <a:pt x="1329435" y="892777"/>
                </a:lnTo>
                <a:lnTo>
                  <a:pt x="1304896" y="907125"/>
                </a:lnTo>
                <a:lnTo>
                  <a:pt x="1280838" y="922267"/>
                </a:lnTo>
                <a:lnTo>
                  <a:pt x="1257289" y="938189"/>
                </a:lnTo>
                <a:lnTo>
                  <a:pt x="1234274" y="954872"/>
                </a:lnTo>
                <a:lnTo>
                  <a:pt x="1211816" y="972299"/>
                </a:lnTo>
                <a:lnTo>
                  <a:pt x="1189941" y="990452"/>
                </a:lnTo>
                <a:lnTo>
                  <a:pt x="1168672" y="1009311"/>
                </a:lnTo>
                <a:lnTo>
                  <a:pt x="1148031" y="1028856"/>
                </a:lnTo>
                <a:lnTo>
                  <a:pt x="1128040" y="1049066"/>
                </a:lnTo>
                <a:lnTo>
                  <a:pt x="1108722" y="1069919"/>
                </a:lnTo>
                <a:lnTo>
                  <a:pt x="1090096" y="1091393"/>
                </a:lnTo>
                <a:lnTo>
                  <a:pt x="1072183" y="1113465"/>
                </a:lnTo>
                <a:lnTo>
                  <a:pt x="1055001" y="1136111"/>
                </a:lnTo>
                <a:lnTo>
                  <a:pt x="1038570" y="1159307"/>
                </a:lnTo>
                <a:lnTo>
                  <a:pt x="1022906" y="1183028"/>
                </a:lnTo>
                <a:lnTo>
                  <a:pt x="1008027" y="1207249"/>
                </a:lnTo>
                <a:lnTo>
                  <a:pt x="993949" y="1231944"/>
                </a:lnTo>
                <a:lnTo>
                  <a:pt x="980685" y="1257087"/>
                </a:lnTo>
                <a:lnTo>
                  <a:pt x="968252" y="1282649"/>
                </a:lnTo>
                <a:lnTo>
                  <a:pt x="956662" y="1308605"/>
                </a:lnTo>
                <a:lnTo>
                  <a:pt x="945927" y="1334927"/>
                </a:lnTo>
                <a:lnTo>
                  <a:pt x="936059" y="1361585"/>
                </a:lnTo>
                <a:lnTo>
                  <a:pt x="927069" y="1388552"/>
                </a:lnTo>
                <a:lnTo>
                  <a:pt x="918965" y="1415799"/>
                </a:lnTo>
                <a:lnTo>
                  <a:pt x="911758" y="1443297"/>
                </a:lnTo>
                <a:lnTo>
                  <a:pt x="905454" y="1471015"/>
                </a:lnTo>
                <a:lnTo>
                  <a:pt x="900061" y="1498925"/>
                </a:lnTo>
                <a:lnTo>
                  <a:pt x="895583" y="1526996"/>
                </a:lnTo>
                <a:lnTo>
                  <a:pt x="892027" y="1555199"/>
                </a:lnTo>
                <a:lnTo>
                  <a:pt x="889395" y="1583503"/>
                </a:lnTo>
                <a:lnTo>
                  <a:pt x="887690" y="1611878"/>
                </a:lnTo>
                <a:lnTo>
                  <a:pt x="886915" y="1640294"/>
                </a:lnTo>
                <a:lnTo>
                  <a:pt x="887070" y="1668720"/>
                </a:lnTo>
                <a:lnTo>
                  <a:pt x="888155" y="1697125"/>
                </a:lnTo>
                <a:lnTo>
                  <a:pt x="890169" y="1725480"/>
                </a:lnTo>
                <a:close/>
              </a:path>
            </a:pathLst>
          </a:custGeom>
          <a:solidFill>
            <a:srgbClr val="8A5010"/>
          </a:solidFill>
          <a:ln w="9525">
            <a:solidFill>
              <a:srgbClr val="1A0828"/>
            </a:solidFill>
          </a:ln>
        </p:spPr>
        <p:txBody>
          <a:bodyPr/>
          <a:lstStyle/>
          <a:p/>
        </p:txBody>
      </p:sp>
      <p:sp>
        <p:nvSpPr>
          <p:cNvPr id="99" name="arc"/>
          <p:cNvSpPr>
            <a:spLocks noGrp="1"/>
          </p:cNvSpPr>
          <p:nvPr/>
        </p:nvSpPr>
        <p:spPr>
          <a:xfrm>
            <a:off x="2005573" y="1261872"/>
            <a:ext cx="600467" cy="939355"/>
          </a:xfrm>
          <a:custGeom>
            <a:avLst/>
            <a:gdLst/>
            <a:ahLst/>
            <a:cxnLst/>
            <a:rect l="0" t="0" r="600467" b="939355"/>
            <a:pathLst>
              <a:path w="600467" h="939355">
                <a:moveTo>
                  <a:pt x="0" y="105878"/>
                </a:moveTo>
                <a:lnTo>
                  <a:pt x="14419" y="100701"/>
                </a:lnTo>
                <a:lnTo>
                  <a:pt x="28883" y="95650"/>
                </a:lnTo>
                <a:lnTo>
                  <a:pt x="43391" y="90725"/>
                </a:lnTo>
                <a:lnTo>
                  <a:pt x="57941" y="85927"/>
                </a:lnTo>
                <a:lnTo>
                  <a:pt x="72533" y="81256"/>
                </a:lnTo>
                <a:lnTo>
                  <a:pt x="87165" y="76713"/>
                </a:lnTo>
                <a:lnTo>
                  <a:pt x="101836" y="72298"/>
                </a:lnTo>
                <a:lnTo>
                  <a:pt x="116544" y="68010"/>
                </a:lnTo>
                <a:lnTo>
                  <a:pt x="131290" y="63852"/>
                </a:lnTo>
                <a:lnTo>
                  <a:pt x="146071" y="59822"/>
                </a:lnTo>
                <a:lnTo>
                  <a:pt x="160887" y="55921"/>
                </a:lnTo>
                <a:lnTo>
                  <a:pt x="175737" y="52150"/>
                </a:lnTo>
                <a:lnTo>
                  <a:pt x="190619" y="48508"/>
                </a:lnTo>
                <a:lnTo>
                  <a:pt x="205532" y="44997"/>
                </a:lnTo>
                <a:lnTo>
                  <a:pt x="220475" y="41615"/>
                </a:lnTo>
                <a:lnTo>
                  <a:pt x="235447" y="38365"/>
                </a:lnTo>
                <a:lnTo>
                  <a:pt x="250447" y="35245"/>
                </a:lnTo>
                <a:lnTo>
                  <a:pt x="265473" y="32256"/>
                </a:lnTo>
                <a:lnTo>
                  <a:pt x="280525" y="29398"/>
                </a:lnTo>
                <a:lnTo>
                  <a:pt x="295601" y="26672"/>
                </a:lnTo>
                <a:lnTo>
                  <a:pt x="310701" y="24077"/>
                </a:lnTo>
                <a:lnTo>
                  <a:pt x="325823" y="21614"/>
                </a:lnTo>
                <a:lnTo>
                  <a:pt x="340965" y="19284"/>
                </a:lnTo>
                <a:lnTo>
                  <a:pt x="356128" y="17085"/>
                </a:lnTo>
                <a:lnTo>
                  <a:pt x="371308" y="15019"/>
                </a:lnTo>
                <a:lnTo>
                  <a:pt x="386507" y="13086"/>
                </a:lnTo>
                <a:lnTo>
                  <a:pt x="401722" y="11285"/>
                </a:lnTo>
                <a:lnTo>
                  <a:pt x="416951" y="9617"/>
                </a:lnTo>
                <a:lnTo>
                  <a:pt x="432195" y="8082"/>
                </a:lnTo>
                <a:lnTo>
                  <a:pt x="447452" y="6680"/>
                </a:lnTo>
                <a:lnTo>
                  <a:pt x="462720" y="5412"/>
                </a:lnTo>
                <a:lnTo>
                  <a:pt x="477999" y="4276"/>
                </a:lnTo>
                <a:lnTo>
                  <a:pt x="493287" y="3274"/>
                </a:lnTo>
                <a:lnTo>
                  <a:pt x="508583" y="2406"/>
                </a:lnTo>
                <a:lnTo>
                  <a:pt x="523886" y="1670"/>
                </a:lnTo>
                <a:lnTo>
                  <a:pt x="539195" y="1069"/>
                </a:lnTo>
                <a:lnTo>
                  <a:pt x="554509" y="601"/>
                </a:lnTo>
                <a:lnTo>
                  <a:pt x="569826" y="267"/>
                </a:lnTo>
                <a:lnTo>
                  <a:pt x="585146" y="66"/>
                </a:lnTo>
                <a:lnTo>
                  <a:pt x="600466" y="0"/>
                </a:lnTo>
                <a:lnTo>
                  <a:pt x="600467" y="886967"/>
                </a:lnTo>
                <a:lnTo>
                  <a:pt x="592886" y="887001"/>
                </a:lnTo>
                <a:lnTo>
                  <a:pt x="585306" y="887100"/>
                </a:lnTo>
                <a:lnTo>
                  <a:pt x="577727" y="887265"/>
                </a:lnTo>
                <a:lnTo>
                  <a:pt x="570150" y="887497"/>
                </a:lnTo>
                <a:lnTo>
                  <a:pt x="562575" y="887794"/>
                </a:lnTo>
                <a:lnTo>
                  <a:pt x="555003" y="888158"/>
                </a:lnTo>
                <a:lnTo>
                  <a:pt x="547435" y="888588"/>
                </a:lnTo>
                <a:lnTo>
                  <a:pt x="539870" y="889084"/>
                </a:lnTo>
                <a:lnTo>
                  <a:pt x="532311" y="889645"/>
                </a:lnTo>
                <a:lnTo>
                  <a:pt x="524756" y="890273"/>
                </a:lnTo>
                <a:lnTo>
                  <a:pt x="517207" y="890967"/>
                </a:lnTo>
                <a:lnTo>
                  <a:pt x="509665" y="891726"/>
                </a:lnTo>
                <a:lnTo>
                  <a:pt x="502129" y="892552"/>
                </a:lnTo>
                <a:lnTo>
                  <a:pt x="494601" y="893443"/>
                </a:lnTo>
                <a:lnTo>
                  <a:pt x="487081" y="894399"/>
                </a:lnTo>
                <a:lnTo>
                  <a:pt x="479570" y="895421"/>
                </a:lnTo>
                <a:lnTo>
                  <a:pt x="472067" y="896509"/>
                </a:lnTo>
                <a:lnTo>
                  <a:pt x="464575" y="897662"/>
                </a:lnTo>
                <a:lnTo>
                  <a:pt x="457093" y="898881"/>
                </a:lnTo>
                <a:lnTo>
                  <a:pt x="449622" y="900165"/>
                </a:lnTo>
                <a:lnTo>
                  <a:pt x="442162" y="901514"/>
                </a:lnTo>
                <a:lnTo>
                  <a:pt x="434715" y="902928"/>
                </a:lnTo>
                <a:lnTo>
                  <a:pt x="427280" y="904407"/>
                </a:lnTo>
                <a:lnTo>
                  <a:pt x="419858" y="905950"/>
                </a:lnTo>
                <a:lnTo>
                  <a:pt x="412450" y="907559"/>
                </a:lnTo>
                <a:lnTo>
                  <a:pt x="405056" y="909232"/>
                </a:lnTo>
                <a:lnTo>
                  <a:pt x="397677" y="910969"/>
                </a:lnTo>
                <a:lnTo>
                  <a:pt x="390314" y="912771"/>
                </a:lnTo>
                <a:lnTo>
                  <a:pt x="382966" y="914637"/>
                </a:lnTo>
                <a:lnTo>
                  <a:pt x="375636" y="916567"/>
                </a:lnTo>
                <a:lnTo>
                  <a:pt x="368322" y="918561"/>
                </a:lnTo>
                <a:lnTo>
                  <a:pt x="361026" y="920619"/>
                </a:lnTo>
                <a:lnTo>
                  <a:pt x="353748" y="922740"/>
                </a:lnTo>
                <a:lnTo>
                  <a:pt x="346489" y="924925"/>
                </a:lnTo>
                <a:lnTo>
                  <a:pt x="339249" y="927173"/>
                </a:lnTo>
                <a:lnTo>
                  <a:pt x="332030" y="929484"/>
                </a:lnTo>
                <a:lnTo>
                  <a:pt x="324830" y="931858"/>
                </a:lnTo>
                <a:lnTo>
                  <a:pt x="317652" y="934294"/>
                </a:lnTo>
                <a:lnTo>
                  <a:pt x="310495" y="936794"/>
                </a:lnTo>
                <a:lnTo>
                  <a:pt x="303360" y="939355"/>
                </a:lnTo>
                <a:close/>
              </a:path>
            </a:pathLst>
          </a:custGeom>
          <a:solidFill>
            <a:srgbClr val="6B3FA0"/>
          </a:solidFill>
          <a:ln w="9525">
            <a:solidFill>
              <a:srgbClr val="1A0828"/>
            </a:solidFill>
          </a:ln>
        </p:spPr>
        <p:txBody>
          <a:bodyPr/>
          <a:lstStyle/>
          <a:p/>
        </p:txBody>
      </p:sp>
      <p:sp>
        <p:nvSpPr>
          <p:cNvPr id="100" name="Oval 99"/>
          <p:cNvSpPr/>
          <p:nvPr/>
        </p:nvSpPr>
        <p:spPr>
          <a:xfrm>
            <a:off x="1737360" y="2148839"/>
            <a:ext cx="1737360" cy="1737360"/>
          </a:xfrm>
          <a:prstGeom prst="ellipse">
            <a:avLst/>
          </a:prstGeom>
          <a:solidFill>
            <a:srgbClr val="0C1020"/>
          </a:solidFill>
          <a:ln w="19050">
            <a:solidFill>
              <a:srgbClr val="6B3FA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1" name="TextBox 100"/>
          <p:cNvSpPr txBox="1"/>
          <p:nvPr/>
        </p:nvSpPr>
        <p:spPr>
          <a:xfrm>
            <a:off x="2221992" y="2743200"/>
            <a:ext cx="768096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50" b="1" i="0">
                <a:solidFill>
                  <a:srgbClr val="E0D0F8"/>
                </a:solidFill>
                <a:latin typeface="Calibri"/>
              </a:rPr>
              <a:t>CELL
CYCLE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2459736" y="3218688"/>
            <a:ext cx="292608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0" i="0">
                <a:solidFill>
                  <a:srgbClr val="FFFFFF"/>
                </a:solidFill>
                <a:latin typeface="Calibri"/>
              </a:rPr>
              <a:t>↻</a:t>
            </a:r>
          </a:p>
        </p:txBody>
      </p:sp>
      <p:sp>
        <p:nvSpPr>
          <p:cNvPr id="1" name="ln"/>
          <p:cNvSpPr>
            <a:spLocks noGrp="1"/>
          </p:cNvSpPr>
          <p:nvPr/>
        </p:nvSpPr>
        <p:spPr>
          <a:xfrm flipH="0" flipV="1">
            <a:off x="4355007" y="2441448"/>
            <a:ext cx="468452" cy="423057"/>
          </a:xfrm>
          <a:prstGeom prst="line">
            <a:avLst/>
          </a:prstGeom>
          <a:noFill/>
          <a:ln w="15240">
            <a:solidFill>
              <a:srgbClr val="1A6A8A"/>
            </a:solidFill>
          </a:ln>
        </p:spPr>
        <p:txBody>
          <a:bodyPr/>
          <a:lstStyle/>
          <a:p/>
        </p:txBody>
      </p:sp>
      <p:sp>
        <p:nvSpPr>
          <p:cNvPr id="103" name="Rectangle 102"/>
          <p:cNvSpPr/>
          <p:nvPr/>
        </p:nvSpPr>
        <p:spPr>
          <a:xfrm>
            <a:off x="4160520" y="2029968"/>
            <a:ext cx="1325880" cy="237744"/>
          </a:xfrm>
          <a:prstGeom prst="rect">
            <a:avLst/>
          </a:prstGeom>
          <a:solidFill>
            <a:srgbClr val="1A6A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4" name="TextBox 103"/>
          <p:cNvSpPr txBox="1"/>
          <p:nvPr/>
        </p:nvSpPr>
        <p:spPr>
          <a:xfrm>
            <a:off x="4160520" y="2029968"/>
            <a:ext cx="132588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G1</a:t>
            </a:r>
          </a:p>
        </p:txBody>
      </p:sp>
      <p:sp>
        <p:nvSpPr>
          <p:cNvPr id="105" name="Rectangle 104"/>
          <p:cNvSpPr/>
          <p:nvPr/>
        </p:nvSpPr>
        <p:spPr>
          <a:xfrm>
            <a:off x="4160520" y="2267712"/>
            <a:ext cx="1325880" cy="566928"/>
          </a:xfrm>
          <a:prstGeom prst="rect">
            <a:avLst/>
          </a:prstGeom>
          <a:solidFill>
            <a:srgbClr val="0A1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6" name="TextBox 105"/>
          <p:cNvSpPr txBox="1"/>
          <p:nvPr/>
        </p:nvSpPr>
        <p:spPr>
          <a:xfrm>
            <a:off x="4215383" y="2286000"/>
            <a:ext cx="1252728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FFFFFF"/>
                </a:solidFill>
                <a:latin typeface="Calibri"/>
              </a:rPr>
              <a:t>Gap 1  •  Cell grows  •  Organelles copied  •  Proteins made</a:t>
            </a:r>
          </a:p>
        </p:txBody>
      </p:sp>
      <p:sp>
        <p:nvSpPr>
          <p:cNvPr id="1" name="ln"/>
          <p:cNvSpPr>
            <a:spLocks noGrp="1"/>
          </p:cNvSpPr>
          <p:nvPr/>
        </p:nvSpPr>
        <p:spPr>
          <a:xfrm flipH="0" flipV="1">
            <a:off x="1549464" y="3813048"/>
            <a:ext cx="3273995" cy="606594"/>
          </a:xfrm>
          <a:prstGeom prst="line">
            <a:avLst/>
          </a:prstGeom>
          <a:noFill/>
          <a:ln w="15240">
            <a:solidFill>
              <a:srgbClr val="2E7D4A"/>
            </a:solidFill>
          </a:ln>
        </p:spPr>
        <p:txBody>
          <a:bodyPr/>
          <a:lstStyle/>
          <a:p/>
        </p:txBody>
      </p:sp>
      <p:sp>
        <p:nvSpPr>
          <p:cNvPr id="107" name="Rectangle 106"/>
          <p:cNvSpPr/>
          <p:nvPr/>
        </p:nvSpPr>
        <p:spPr>
          <a:xfrm>
            <a:off x="4160520" y="3401568"/>
            <a:ext cx="1325880" cy="237744"/>
          </a:xfrm>
          <a:prstGeom prst="rect">
            <a:avLst/>
          </a:prstGeom>
          <a:solidFill>
            <a:srgbClr val="2E7D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8" name="TextBox 107"/>
          <p:cNvSpPr txBox="1"/>
          <p:nvPr/>
        </p:nvSpPr>
        <p:spPr>
          <a:xfrm>
            <a:off x="4160520" y="3401568"/>
            <a:ext cx="132588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S</a:t>
            </a:r>
          </a:p>
        </p:txBody>
      </p:sp>
      <p:sp>
        <p:nvSpPr>
          <p:cNvPr id="109" name="Rectangle 108"/>
          <p:cNvSpPr/>
          <p:nvPr/>
        </p:nvSpPr>
        <p:spPr>
          <a:xfrm>
            <a:off x="4160520" y="3639312"/>
            <a:ext cx="1325880" cy="566928"/>
          </a:xfrm>
          <a:prstGeom prst="rect">
            <a:avLst/>
          </a:prstGeom>
          <a:solidFill>
            <a:srgbClr val="0A1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0" name="TextBox 109"/>
          <p:cNvSpPr txBox="1"/>
          <p:nvPr/>
        </p:nvSpPr>
        <p:spPr>
          <a:xfrm>
            <a:off x="4215383" y="3657600"/>
            <a:ext cx="1252728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FFFFFF"/>
                </a:solidFill>
                <a:latin typeface="Calibri"/>
              </a:rPr>
              <a:t>Synthesis  •  DNA replication  •  Chromosomes doubled</a:t>
            </a:r>
          </a:p>
        </p:txBody>
      </p:sp>
      <p:sp>
        <p:nvSpPr>
          <p:cNvPr id="1" name="ln"/>
          <p:cNvSpPr>
            <a:spLocks noGrp="1"/>
          </p:cNvSpPr>
          <p:nvPr/>
        </p:nvSpPr>
        <p:spPr>
          <a:xfrm flipH="1" flipV="0">
            <a:off x="918971" y="2087168"/>
            <a:ext cx="198195" cy="2027631"/>
          </a:xfrm>
          <a:prstGeom prst="line">
            <a:avLst/>
          </a:prstGeom>
          <a:noFill/>
          <a:ln w="15240">
            <a:solidFill>
              <a:srgbClr val="8A5010"/>
            </a:solidFill>
          </a:ln>
        </p:spPr>
        <p:txBody>
          <a:bodyPr/>
          <a:lstStyle/>
          <a:p/>
        </p:txBody>
      </p:sp>
      <p:sp>
        <p:nvSpPr>
          <p:cNvPr id="111" name="Rectangle 110"/>
          <p:cNvSpPr/>
          <p:nvPr/>
        </p:nvSpPr>
        <p:spPr>
          <a:xfrm>
            <a:off x="256032" y="3703320"/>
            <a:ext cx="1325880" cy="237744"/>
          </a:xfrm>
          <a:prstGeom prst="rect">
            <a:avLst/>
          </a:prstGeom>
          <a:solidFill>
            <a:srgbClr val="8A50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2" name="TextBox 111"/>
          <p:cNvSpPr txBox="1"/>
          <p:nvPr/>
        </p:nvSpPr>
        <p:spPr>
          <a:xfrm>
            <a:off x="256032" y="3703320"/>
            <a:ext cx="132588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G2</a:t>
            </a:r>
          </a:p>
        </p:txBody>
      </p:sp>
      <p:sp>
        <p:nvSpPr>
          <p:cNvPr id="113" name="Rectangle 112"/>
          <p:cNvSpPr/>
          <p:nvPr/>
        </p:nvSpPr>
        <p:spPr>
          <a:xfrm>
            <a:off x="256032" y="3941063"/>
            <a:ext cx="1325880" cy="566928"/>
          </a:xfrm>
          <a:prstGeom prst="rect">
            <a:avLst/>
          </a:prstGeom>
          <a:solidFill>
            <a:srgbClr val="0A1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4" name="TextBox 113"/>
          <p:cNvSpPr txBox="1"/>
          <p:nvPr/>
        </p:nvSpPr>
        <p:spPr>
          <a:xfrm>
            <a:off x="310896" y="3959352"/>
            <a:ext cx="1252728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FFFFFF"/>
                </a:solidFill>
                <a:latin typeface="Calibri"/>
              </a:rPr>
              <a:t>Gap 2  •  Cell grows more  •  Division proteins made</a:t>
            </a:r>
          </a:p>
        </p:txBody>
      </p:sp>
      <p:sp>
        <p:nvSpPr>
          <p:cNvPr id="1" name="ln"/>
          <p:cNvSpPr>
            <a:spLocks noGrp="1"/>
          </p:cNvSpPr>
          <p:nvPr/>
        </p:nvSpPr>
        <p:spPr>
          <a:xfrm flipH="1" flipV="0">
            <a:off x="918971" y="1288544"/>
            <a:ext cx="1382203" cy="147064"/>
          </a:xfrm>
          <a:prstGeom prst="line">
            <a:avLst/>
          </a:prstGeom>
          <a:noFill/>
          <a:ln w="15240">
            <a:solidFill>
              <a:srgbClr val="6B3FA0"/>
            </a:solidFill>
          </a:ln>
        </p:spPr>
        <p:txBody>
          <a:bodyPr/>
          <a:lstStyle/>
          <a:p/>
        </p:txBody>
      </p:sp>
      <p:sp>
        <p:nvSpPr>
          <p:cNvPr id="115" name="Rectangle 114"/>
          <p:cNvSpPr/>
          <p:nvPr/>
        </p:nvSpPr>
        <p:spPr>
          <a:xfrm>
            <a:off x="256032" y="1024128"/>
            <a:ext cx="1325880" cy="237744"/>
          </a:xfrm>
          <a:prstGeom prst="rect">
            <a:avLst/>
          </a:prstGeom>
          <a:solidFill>
            <a:srgbClr val="6B3F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6" name="TextBox 115"/>
          <p:cNvSpPr txBox="1"/>
          <p:nvPr/>
        </p:nvSpPr>
        <p:spPr>
          <a:xfrm>
            <a:off x="256032" y="1024128"/>
            <a:ext cx="132588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M</a:t>
            </a:r>
          </a:p>
        </p:txBody>
      </p:sp>
      <p:sp>
        <p:nvSpPr>
          <p:cNvPr id="117" name="Rectangle 116"/>
          <p:cNvSpPr/>
          <p:nvPr/>
        </p:nvSpPr>
        <p:spPr>
          <a:xfrm>
            <a:off x="256032" y="1261872"/>
            <a:ext cx="1325880" cy="566928"/>
          </a:xfrm>
          <a:prstGeom prst="rect">
            <a:avLst/>
          </a:prstGeom>
          <a:solidFill>
            <a:srgbClr val="0A1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8" name="TextBox 117"/>
          <p:cNvSpPr txBox="1"/>
          <p:nvPr/>
        </p:nvSpPr>
        <p:spPr>
          <a:xfrm>
            <a:off x="310896" y="1280160"/>
            <a:ext cx="1252728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FFFFFF"/>
                </a:solidFill>
                <a:latin typeface="Calibri"/>
              </a:rPr>
              <a:t>Mitosis  •  Chromosomes separated  •  2 nuclei form  •  Cytokinesis</a:t>
            </a:r>
          </a:p>
        </p:txBody>
      </p:sp>
      <p:sp>
        <p:nvSpPr>
          <p:cNvPr id="119" name="TextBox 118"/>
          <p:cNvSpPr txBox="1"/>
          <p:nvPr/>
        </p:nvSpPr>
        <p:spPr>
          <a:xfrm>
            <a:off x="201168" y="4828032"/>
            <a:ext cx="274320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50D0E8"/>
                </a:solidFill>
                <a:latin typeface="Calibri"/>
              </a:rPr>
              <a:t>INTERPHASE  (~90% of cell cycle)</a:t>
            </a:r>
          </a:p>
        </p:txBody>
      </p:sp>
      <p:sp>
        <p:nvSpPr>
          <p:cNvPr id="120" name="TextBox 119"/>
          <p:cNvSpPr txBox="1"/>
          <p:nvPr/>
        </p:nvSpPr>
        <p:spPr>
          <a:xfrm>
            <a:off x="1005840" y="5047488"/>
            <a:ext cx="11430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50" b="0" i="1">
                <a:solidFill>
                  <a:srgbClr val="FFFFFF"/>
                </a:solidFill>
                <a:latin typeface="Calibri"/>
              </a:rPr>
              <a:t>G1 + S + G2</a:t>
            </a:r>
          </a:p>
        </p:txBody>
      </p:sp>
      <p:sp>
        <p:nvSpPr>
          <p:cNvPr id="121" name="TextBox 120"/>
          <p:cNvSpPr txBox="1"/>
          <p:nvPr/>
        </p:nvSpPr>
        <p:spPr>
          <a:xfrm>
            <a:off x="5303520" y="987552"/>
            <a:ext cx="36576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What happens in each phase?</a:t>
            </a:r>
          </a:p>
        </p:txBody>
      </p:sp>
      <p:sp>
        <p:nvSpPr>
          <p:cNvPr id="122" name="Rectangle 121"/>
          <p:cNvSpPr/>
          <p:nvPr/>
        </p:nvSpPr>
        <p:spPr>
          <a:xfrm>
            <a:off x="5303520" y="1298448"/>
            <a:ext cx="3657600" cy="804672"/>
          </a:xfrm>
          <a:prstGeom prst="rect">
            <a:avLst/>
          </a:prstGeom>
          <a:solidFill>
            <a:srgbClr val="0A1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3" name="Rectangle 122"/>
          <p:cNvSpPr/>
          <p:nvPr/>
        </p:nvSpPr>
        <p:spPr>
          <a:xfrm>
            <a:off x="5303520" y="1298448"/>
            <a:ext cx="109728" cy="804672"/>
          </a:xfrm>
          <a:prstGeom prst="rect">
            <a:avLst/>
          </a:prstGeom>
          <a:solidFill>
            <a:srgbClr val="1A6A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4" name="TextBox 123"/>
          <p:cNvSpPr txBox="1"/>
          <p:nvPr/>
        </p:nvSpPr>
        <p:spPr>
          <a:xfrm>
            <a:off x="5468112" y="1344168"/>
            <a:ext cx="3456432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1" i="0">
                <a:solidFill>
                  <a:srgbClr val="50D0E8"/>
                </a:solidFill>
                <a:latin typeface="Calibri"/>
              </a:rPr>
              <a:t>G1 — Gap 1</a:t>
            </a:r>
          </a:p>
        </p:txBody>
      </p:sp>
      <p:sp>
        <p:nvSpPr>
          <p:cNvPr id="125" name="TextBox 124"/>
          <p:cNvSpPr txBox="1"/>
          <p:nvPr/>
        </p:nvSpPr>
        <p:spPr>
          <a:xfrm>
            <a:off x="5468112" y="1600200"/>
            <a:ext cx="3456432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FFFFFF"/>
                </a:solidFill>
                <a:latin typeface="Calibri"/>
              </a:rPr>
              <a:t>Cell grows, organelles copied, proteins made. Checkpoint: is the cell big enough?</a:t>
            </a:r>
          </a:p>
        </p:txBody>
      </p:sp>
      <p:sp>
        <p:nvSpPr>
          <p:cNvPr id="126" name="Rectangle 125"/>
          <p:cNvSpPr/>
          <p:nvPr/>
        </p:nvSpPr>
        <p:spPr>
          <a:xfrm>
            <a:off x="5303520" y="2194560"/>
            <a:ext cx="3657600" cy="804672"/>
          </a:xfrm>
          <a:prstGeom prst="rect">
            <a:avLst/>
          </a:prstGeom>
          <a:solidFill>
            <a:srgbClr val="0A1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7" name="Rectangle 126"/>
          <p:cNvSpPr/>
          <p:nvPr/>
        </p:nvSpPr>
        <p:spPr>
          <a:xfrm>
            <a:off x="5303520" y="2194560"/>
            <a:ext cx="109728" cy="804672"/>
          </a:xfrm>
          <a:prstGeom prst="rect">
            <a:avLst/>
          </a:prstGeom>
          <a:solidFill>
            <a:srgbClr val="2E7D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8" name="TextBox 127"/>
          <p:cNvSpPr txBox="1"/>
          <p:nvPr/>
        </p:nvSpPr>
        <p:spPr>
          <a:xfrm>
            <a:off x="5468112" y="2240279"/>
            <a:ext cx="3456432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1" i="0">
                <a:solidFill>
                  <a:srgbClr val="60D890"/>
                </a:solidFill>
                <a:latin typeface="Calibri"/>
              </a:rPr>
              <a:t>S — Synthesis</a:t>
            </a:r>
          </a:p>
        </p:txBody>
      </p:sp>
      <p:sp>
        <p:nvSpPr>
          <p:cNvPr id="129" name="TextBox 128"/>
          <p:cNvSpPr txBox="1"/>
          <p:nvPr/>
        </p:nvSpPr>
        <p:spPr>
          <a:xfrm>
            <a:off x="5468112" y="2496312"/>
            <a:ext cx="3456432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FFFFFF"/>
                </a:solidFill>
                <a:latin typeface="Calibri"/>
              </a:rPr>
              <a:t>DNA replication — each chromosome is copied. The cell now has double the DNA.</a:t>
            </a:r>
          </a:p>
        </p:txBody>
      </p:sp>
      <p:sp>
        <p:nvSpPr>
          <p:cNvPr id="130" name="Rectangle 129"/>
          <p:cNvSpPr/>
          <p:nvPr/>
        </p:nvSpPr>
        <p:spPr>
          <a:xfrm>
            <a:off x="5303520" y="3090672"/>
            <a:ext cx="3657600" cy="804672"/>
          </a:xfrm>
          <a:prstGeom prst="rect">
            <a:avLst/>
          </a:prstGeom>
          <a:solidFill>
            <a:srgbClr val="0A1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1" name="Rectangle 130"/>
          <p:cNvSpPr/>
          <p:nvPr/>
        </p:nvSpPr>
        <p:spPr>
          <a:xfrm>
            <a:off x="5303520" y="3090672"/>
            <a:ext cx="109728" cy="804672"/>
          </a:xfrm>
          <a:prstGeom prst="rect">
            <a:avLst/>
          </a:prstGeom>
          <a:solidFill>
            <a:srgbClr val="8A50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2" name="TextBox 131"/>
          <p:cNvSpPr txBox="1"/>
          <p:nvPr/>
        </p:nvSpPr>
        <p:spPr>
          <a:xfrm>
            <a:off x="5468112" y="3136391"/>
            <a:ext cx="3456432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1" i="0">
                <a:solidFill>
                  <a:srgbClr val="F0A840"/>
                </a:solidFill>
                <a:latin typeface="Calibri"/>
              </a:rPr>
              <a:t>G2 — Gap 2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5468112" y="3392424"/>
            <a:ext cx="3456432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FFFFFF"/>
                </a:solidFill>
                <a:latin typeface="Calibri"/>
              </a:rPr>
              <a:t>Cell grows more, division proteins made. Checkpoint: is DNA fully copied?</a:t>
            </a:r>
          </a:p>
        </p:txBody>
      </p:sp>
      <p:sp>
        <p:nvSpPr>
          <p:cNvPr id="134" name="Rectangle 133"/>
          <p:cNvSpPr/>
          <p:nvPr/>
        </p:nvSpPr>
        <p:spPr>
          <a:xfrm>
            <a:off x="5303520" y="3986783"/>
            <a:ext cx="3657600" cy="1078992"/>
          </a:xfrm>
          <a:prstGeom prst="rect">
            <a:avLst/>
          </a:prstGeom>
          <a:solidFill>
            <a:srgbClr val="0A1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5" name="Rectangle 134"/>
          <p:cNvSpPr/>
          <p:nvPr/>
        </p:nvSpPr>
        <p:spPr>
          <a:xfrm>
            <a:off x="5303520" y="3986783"/>
            <a:ext cx="109728" cy="1078992"/>
          </a:xfrm>
          <a:prstGeom prst="rect">
            <a:avLst/>
          </a:prstGeom>
          <a:solidFill>
            <a:srgbClr val="6B3F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6" name="TextBox 135"/>
          <p:cNvSpPr txBox="1"/>
          <p:nvPr/>
        </p:nvSpPr>
        <p:spPr>
          <a:xfrm>
            <a:off x="5468112" y="4032503"/>
            <a:ext cx="3456432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1" i="0">
                <a:solidFill>
                  <a:srgbClr val="C8A8FF"/>
                </a:solidFill>
                <a:latin typeface="Calibri"/>
              </a:rPr>
              <a:t>M — Mitosis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5468112" y="4288536"/>
            <a:ext cx="3456432" cy="7498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FFFFFF"/>
                </a:solidFill>
                <a:latin typeface="Calibri"/>
              </a:rPr>
              <a:t>Nuclear envelope breaks down → chromosomes align → chromatids pulled to poles → 2 nuclei form → cytokinesis divides the cytoplasm → 2 identical daughter cells.</a:t>
            </a:r>
          </a:p>
        </p:txBody>
      </p:sp>
      <p:sp>
        <p:nvSpPr>
          <p:cNvPr id="138" name="Rectangle 137"/>
          <p:cNvSpPr/>
          <p:nvPr/>
        </p:nvSpPr>
        <p:spPr>
          <a:xfrm>
            <a:off x="5303520" y="4882896"/>
            <a:ext cx="3657600" cy="219456"/>
          </a:xfrm>
          <a:prstGeom prst="rect">
            <a:avLst/>
          </a:prstGeom>
          <a:solidFill>
            <a:srgbClr val="2A0A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9" name="TextBox 138"/>
          <p:cNvSpPr txBox="1"/>
          <p:nvPr/>
        </p:nvSpPr>
        <p:spPr>
          <a:xfrm>
            <a:off x="5376672" y="4818888"/>
            <a:ext cx="3547872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C47A20"/>
                </a:solidFill>
                <a:latin typeface="Calibri"/>
              </a:rPr>
              <a:t>⚠ Cancer = uncontrolled cell division — checkpoints fail, division never stops.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8F5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3D1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228600"/>
            <a:ext cx="822960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400" b="1" i="0">
                <a:solidFill>
                  <a:srgbClr val="3D1A5C"/>
                </a:solidFill>
                <a:latin typeface="Georgia"/>
              </a:rPr>
              <a:t>Stem Cells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804672"/>
            <a:ext cx="8229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6A5A80"/>
                </a:solidFill>
                <a:latin typeface="Calibri"/>
              </a:rPr>
              <a:t>Undifferentiated cells that can divide and differentiate into specialised cell types</a:t>
            </a:r>
          </a:p>
        </p:txBody>
      </p:sp>
      <p:sp>
        <p:nvSpPr>
          <p:cNvPr id="6" name="Rectangle 5"/>
          <p:cNvSpPr/>
          <p:nvPr/>
        </p:nvSpPr>
        <p:spPr>
          <a:xfrm>
            <a:off x="365760" y="1188720"/>
            <a:ext cx="4160520" cy="1078992"/>
          </a:xfrm>
          <a:prstGeom prst="rect">
            <a:avLst/>
          </a:prstGeom>
          <a:solidFill>
            <a:srgbClr val="FFFFFF"/>
          </a:solidFill>
          <a:ln w="6350">
            <a:solidFill>
              <a:srgbClr val="C8B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365760" y="1188720"/>
            <a:ext cx="109728" cy="1078992"/>
          </a:xfrm>
          <a:prstGeom prst="rect">
            <a:avLst/>
          </a:prstGeom>
          <a:solidFill>
            <a:srgbClr val="3D1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1261872"/>
            <a:ext cx="3858768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3D1A5C"/>
                </a:solidFill>
                <a:latin typeface="Calibri"/>
              </a:rPr>
              <a:t>Embryonic Stem Cells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1554480"/>
            <a:ext cx="3858768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A5A80"/>
                </a:solidFill>
                <a:latin typeface="Calibri"/>
              </a:rPr>
              <a:t>Found in early human embryos (blastocyst stage). Can differentiate into ANY cell type in the body — called pluripotent. Collected from embryos left over from IVF treatment.</a:t>
            </a:r>
          </a:p>
        </p:txBody>
      </p:sp>
      <p:sp>
        <p:nvSpPr>
          <p:cNvPr id="10" name="Rectangle 9"/>
          <p:cNvSpPr/>
          <p:nvPr/>
        </p:nvSpPr>
        <p:spPr>
          <a:xfrm>
            <a:off x="365760" y="2432304"/>
            <a:ext cx="4160520" cy="1078992"/>
          </a:xfrm>
          <a:prstGeom prst="rect">
            <a:avLst/>
          </a:prstGeom>
          <a:solidFill>
            <a:srgbClr val="FFFFFF"/>
          </a:solidFill>
          <a:ln w="6350">
            <a:solidFill>
              <a:srgbClr val="C8B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365760" y="2432304"/>
            <a:ext cx="109728" cy="1078992"/>
          </a:xfrm>
          <a:prstGeom prst="rect">
            <a:avLst/>
          </a:prstGeom>
          <a:solidFill>
            <a:srgbClr val="1A7A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48640" y="2505456"/>
            <a:ext cx="3858768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1A7A8A"/>
                </a:solidFill>
                <a:latin typeface="Calibri"/>
              </a:rPr>
              <a:t>Adult Stem Cells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2798064"/>
            <a:ext cx="3858768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A5A80"/>
                </a:solidFill>
                <a:latin typeface="Calibri"/>
              </a:rPr>
              <a:t>Found in specific tissues — e.g. bone marrow. Can only form a limited range of cell types (multipotent). Used in bone marrow transplants to treat leukaemia.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65760" y="3675888"/>
            <a:ext cx="4160520" cy="1078992"/>
          </a:xfrm>
          <a:prstGeom prst="rect">
            <a:avLst/>
          </a:prstGeom>
          <a:solidFill>
            <a:srgbClr val="FFFFFF"/>
          </a:solidFill>
          <a:ln w="6350">
            <a:solidFill>
              <a:srgbClr val="C8B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365760" y="3675888"/>
            <a:ext cx="109728" cy="1078992"/>
          </a:xfrm>
          <a:prstGeom prst="rect">
            <a:avLst/>
          </a:prstGeom>
          <a:solidFill>
            <a:srgbClr val="2E7D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548640" y="3749040"/>
            <a:ext cx="3858768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2E7D4A"/>
                </a:solidFill>
                <a:latin typeface="Calibri"/>
              </a:rPr>
              <a:t>Meristems (Plant)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48640" y="4041648"/>
            <a:ext cx="3858768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A5A80"/>
                </a:solidFill>
                <a:latin typeface="Calibri"/>
              </a:rPr>
              <a:t>Found in growing tips of shoots and roots. Can differentiate into any plant cell type. Used to clone plants rapidly by tissue culture — important for rare species conservation.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754880" y="1133856"/>
            <a:ext cx="40233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3D1A5C"/>
                </a:solidFill>
                <a:latin typeface="Calibri"/>
              </a:rPr>
              <a:t>Ethical debate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754880" y="1499616"/>
            <a:ext cx="402336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2E7D4A"/>
                </a:solidFill>
                <a:latin typeface="Calibri"/>
              </a:rPr>
              <a:t>✓ Arguments for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754880" y="1792224"/>
            <a:ext cx="402336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1A0A2E"/>
                </a:solidFill>
                <a:latin typeface="Calibri"/>
              </a:rPr>
              <a:t>  Could cure diseases (Parkinson's, diabetes, spinal injury)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754880" y="2121408"/>
            <a:ext cx="402336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1A0A2E"/>
                </a:solidFill>
                <a:latin typeface="Calibri"/>
              </a:rPr>
              <a:t>  Unlimited supply of any tissue type theoretically possible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754880" y="2450591"/>
            <a:ext cx="402336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1A0A2E"/>
                </a:solidFill>
                <a:latin typeface="Calibri"/>
              </a:rPr>
              <a:t>  Already used successfully in leukaemia treatment (bone marrow)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754880" y="2834640"/>
            <a:ext cx="402336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C0392B"/>
                </a:solidFill>
                <a:latin typeface="Calibri"/>
              </a:rPr>
              <a:t>✗ Arguments against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754880" y="3127248"/>
            <a:ext cx="402336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1A0A2E"/>
                </a:solidFill>
                <a:latin typeface="Calibri"/>
              </a:rPr>
              <a:t>  Embryos destroyed in the process — ethical objection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754880" y="3456432"/>
            <a:ext cx="402336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1A0A2E"/>
                </a:solidFill>
                <a:latin typeface="Calibri"/>
              </a:rPr>
              <a:t>  Risk of immune rejection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754880" y="3785615"/>
            <a:ext cx="402336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1A0A2E"/>
                </a:solidFill>
                <a:latin typeface="Calibri"/>
              </a:rPr>
              <a:t>  Risk of tumour formation (uncontrolled division)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754880" y="4114800"/>
            <a:ext cx="402336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1A0A2E"/>
                </a:solidFill>
                <a:latin typeface="Calibri"/>
              </a:rPr>
              <a:t>  Religious and moral concerns about using embryos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3D1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6858000" y="-548640"/>
            <a:ext cx="2926080" cy="2926080"/>
          </a:xfrm>
          <a:prstGeom prst="rect">
            <a:avLst/>
          </a:prstGeom>
          <a:solidFill>
            <a:srgbClr val="6B3F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-457200" y="3566160"/>
            <a:ext cx="2377440" cy="2377440"/>
          </a:xfrm>
          <a:prstGeom prst="rect">
            <a:avLst/>
          </a:prstGeom>
          <a:solidFill>
            <a:srgbClr val="6B3F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201168"/>
            <a:ext cx="8229600" cy="566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Georgia"/>
              </a:rPr>
              <a:t>Exam Tips &amp; Key Vocabulary</a:t>
            </a:r>
          </a:p>
        </p:txBody>
      </p:sp>
      <p:sp>
        <p:nvSpPr>
          <p:cNvPr id="6" name="Rectangle 5"/>
          <p:cNvSpPr/>
          <p:nvPr/>
        </p:nvSpPr>
        <p:spPr>
          <a:xfrm>
            <a:off x="365760" y="1078992"/>
            <a:ext cx="4187952" cy="676656"/>
          </a:xfrm>
          <a:prstGeom prst="rect">
            <a:avLst/>
          </a:prstGeom>
          <a:solidFill>
            <a:srgbClr val="1A0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365760" y="1078992"/>
            <a:ext cx="109728" cy="676656"/>
          </a:xfrm>
          <a:prstGeom prst="rect">
            <a:avLst/>
          </a:prstGeom>
          <a:solidFill>
            <a:srgbClr val="A67BC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1133856"/>
            <a:ext cx="384048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A67BC8"/>
                </a:solidFill>
                <a:latin typeface="Calibri"/>
              </a:rPr>
              <a:t>Eukaryote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1408176"/>
            <a:ext cx="384048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FFFFFF"/>
                </a:solidFill>
                <a:latin typeface="Calibri"/>
              </a:rPr>
              <a:t>Cell with a membrane-bound nucleus</a:t>
            </a:r>
          </a:p>
        </p:txBody>
      </p:sp>
      <p:sp>
        <p:nvSpPr>
          <p:cNvPr id="10" name="Rectangle 9"/>
          <p:cNvSpPr/>
          <p:nvPr/>
        </p:nvSpPr>
        <p:spPr>
          <a:xfrm>
            <a:off x="4773168" y="1078992"/>
            <a:ext cx="4187952" cy="676656"/>
          </a:xfrm>
          <a:prstGeom prst="rect">
            <a:avLst/>
          </a:prstGeom>
          <a:solidFill>
            <a:srgbClr val="1A0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773168" y="1078992"/>
            <a:ext cx="109728" cy="676656"/>
          </a:xfrm>
          <a:prstGeom prst="rect">
            <a:avLst/>
          </a:prstGeom>
          <a:solidFill>
            <a:srgbClr val="A67BC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956048" y="1133856"/>
            <a:ext cx="384048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A67BC8"/>
                </a:solidFill>
                <a:latin typeface="Calibri"/>
              </a:rPr>
              <a:t>Prokaryote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956048" y="1408176"/>
            <a:ext cx="384048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FFFFFF"/>
                </a:solidFill>
                <a:latin typeface="Calibri"/>
              </a:rPr>
              <a:t>Cell with no nucleus — DNA free in cytoplasm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65760" y="1847088"/>
            <a:ext cx="4187952" cy="676656"/>
          </a:xfrm>
          <a:prstGeom prst="rect">
            <a:avLst/>
          </a:prstGeom>
          <a:solidFill>
            <a:srgbClr val="1A0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365760" y="1847088"/>
            <a:ext cx="109728" cy="676656"/>
          </a:xfrm>
          <a:prstGeom prst="rect">
            <a:avLst/>
          </a:prstGeom>
          <a:solidFill>
            <a:srgbClr val="A67BC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548640" y="1901952"/>
            <a:ext cx="384048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A67BC8"/>
                </a:solidFill>
                <a:latin typeface="Calibri"/>
              </a:rPr>
              <a:t>Magnification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48640" y="2176272"/>
            <a:ext cx="384048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FFFFFF"/>
                </a:solidFill>
                <a:latin typeface="Calibri"/>
              </a:rPr>
              <a:t>Image size ÷ actual size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773168" y="1847088"/>
            <a:ext cx="4187952" cy="676656"/>
          </a:xfrm>
          <a:prstGeom prst="rect">
            <a:avLst/>
          </a:prstGeom>
          <a:solidFill>
            <a:srgbClr val="1A0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4773168" y="1847088"/>
            <a:ext cx="109728" cy="676656"/>
          </a:xfrm>
          <a:prstGeom prst="rect">
            <a:avLst/>
          </a:prstGeom>
          <a:solidFill>
            <a:srgbClr val="A67BC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4956048" y="1901952"/>
            <a:ext cx="384048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A67BC8"/>
                </a:solidFill>
                <a:latin typeface="Calibri"/>
              </a:rPr>
              <a:t>Concentration gradient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956048" y="2176272"/>
            <a:ext cx="384048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FFFFFF"/>
                </a:solidFill>
                <a:latin typeface="Calibri"/>
              </a:rPr>
              <a:t>Difference in concentration between two areas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65760" y="2615184"/>
            <a:ext cx="4187952" cy="676656"/>
          </a:xfrm>
          <a:prstGeom prst="rect">
            <a:avLst/>
          </a:prstGeom>
          <a:solidFill>
            <a:srgbClr val="1A0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365760" y="2615184"/>
            <a:ext cx="109728" cy="676656"/>
          </a:xfrm>
          <a:prstGeom prst="rect">
            <a:avLst/>
          </a:prstGeom>
          <a:solidFill>
            <a:srgbClr val="A67BC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548640" y="2670048"/>
            <a:ext cx="384048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A67BC8"/>
                </a:solidFill>
                <a:latin typeface="Calibri"/>
              </a:rPr>
              <a:t>Partially permeable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48640" y="2944368"/>
            <a:ext cx="384048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FFFFFF"/>
                </a:solidFill>
                <a:latin typeface="Calibri"/>
              </a:rPr>
              <a:t>Allows some but not all molecules through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773168" y="2615184"/>
            <a:ext cx="4187952" cy="676656"/>
          </a:xfrm>
          <a:prstGeom prst="rect">
            <a:avLst/>
          </a:prstGeom>
          <a:solidFill>
            <a:srgbClr val="1A0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4773168" y="2615184"/>
            <a:ext cx="109728" cy="676656"/>
          </a:xfrm>
          <a:prstGeom prst="rect">
            <a:avLst/>
          </a:prstGeom>
          <a:solidFill>
            <a:srgbClr val="A67BC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4956048" y="2670048"/>
            <a:ext cx="384048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A67BC8"/>
                </a:solidFill>
                <a:latin typeface="Calibri"/>
              </a:rPr>
              <a:t>Differentiation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956048" y="2944368"/>
            <a:ext cx="384048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FFFFFF"/>
                </a:solidFill>
                <a:latin typeface="Calibri"/>
              </a:rPr>
              <a:t>Process by which a cell becomes specialised</a:t>
            </a:r>
          </a:p>
        </p:txBody>
      </p:sp>
      <p:sp>
        <p:nvSpPr>
          <p:cNvPr id="30" name="Rectangle 29"/>
          <p:cNvSpPr/>
          <p:nvPr/>
        </p:nvSpPr>
        <p:spPr>
          <a:xfrm>
            <a:off x="365760" y="3383280"/>
            <a:ext cx="4187952" cy="676656"/>
          </a:xfrm>
          <a:prstGeom prst="rect">
            <a:avLst/>
          </a:prstGeom>
          <a:solidFill>
            <a:srgbClr val="1A0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365760" y="3383280"/>
            <a:ext cx="109728" cy="676656"/>
          </a:xfrm>
          <a:prstGeom prst="rect">
            <a:avLst/>
          </a:prstGeom>
          <a:solidFill>
            <a:srgbClr val="A67BC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548640" y="3438144"/>
            <a:ext cx="384048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A67BC8"/>
                </a:solidFill>
                <a:latin typeface="Calibri"/>
              </a:rPr>
              <a:t>Mitosis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48640" y="3712464"/>
            <a:ext cx="384048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FFFFFF"/>
                </a:solidFill>
                <a:latin typeface="Calibri"/>
              </a:rPr>
              <a:t>Cell division producing 2 identical daughter cells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773168" y="3383280"/>
            <a:ext cx="4187952" cy="676656"/>
          </a:xfrm>
          <a:prstGeom prst="rect">
            <a:avLst/>
          </a:prstGeom>
          <a:solidFill>
            <a:srgbClr val="1A0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4773168" y="3383280"/>
            <a:ext cx="109728" cy="676656"/>
          </a:xfrm>
          <a:prstGeom prst="rect">
            <a:avLst/>
          </a:prstGeom>
          <a:solidFill>
            <a:srgbClr val="A67BC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4956048" y="3438144"/>
            <a:ext cx="384048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A67BC8"/>
                </a:solidFill>
                <a:latin typeface="Calibri"/>
              </a:rPr>
              <a:t>Turgid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956048" y="3712464"/>
            <a:ext cx="384048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FFFFFF"/>
                </a:solidFill>
                <a:latin typeface="Calibri"/>
              </a:rPr>
              <a:t>Plant cell swollen with water — firm</a:t>
            </a:r>
          </a:p>
        </p:txBody>
      </p:sp>
      <p:sp>
        <p:nvSpPr>
          <p:cNvPr id="38" name="Rectangle 37"/>
          <p:cNvSpPr/>
          <p:nvPr/>
        </p:nvSpPr>
        <p:spPr>
          <a:xfrm>
            <a:off x="365760" y="4151376"/>
            <a:ext cx="4187952" cy="676656"/>
          </a:xfrm>
          <a:prstGeom prst="rect">
            <a:avLst/>
          </a:prstGeom>
          <a:solidFill>
            <a:srgbClr val="1A0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ectangle 38"/>
          <p:cNvSpPr/>
          <p:nvPr/>
        </p:nvSpPr>
        <p:spPr>
          <a:xfrm>
            <a:off x="365760" y="4151376"/>
            <a:ext cx="109728" cy="676656"/>
          </a:xfrm>
          <a:prstGeom prst="rect">
            <a:avLst/>
          </a:prstGeom>
          <a:solidFill>
            <a:srgbClr val="A67BC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548640" y="4206240"/>
            <a:ext cx="384048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A67BC8"/>
                </a:solidFill>
                <a:latin typeface="Calibri"/>
              </a:rPr>
              <a:t>Plasmolysed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548640" y="4480560"/>
            <a:ext cx="384048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FFFFFF"/>
                </a:solidFill>
                <a:latin typeface="Calibri"/>
              </a:rPr>
              <a:t>Plant cell that has lost water — membrane shrinks</a:t>
            </a:r>
          </a:p>
        </p:txBody>
      </p:sp>
      <p:sp>
        <p:nvSpPr>
          <p:cNvPr id="42" name="Rectangle 41"/>
          <p:cNvSpPr/>
          <p:nvPr/>
        </p:nvSpPr>
        <p:spPr>
          <a:xfrm>
            <a:off x="4773168" y="4151376"/>
            <a:ext cx="4187952" cy="676656"/>
          </a:xfrm>
          <a:prstGeom prst="rect">
            <a:avLst/>
          </a:prstGeom>
          <a:solidFill>
            <a:srgbClr val="1A0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Rectangle 42"/>
          <p:cNvSpPr/>
          <p:nvPr/>
        </p:nvSpPr>
        <p:spPr>
          <a:xfrm>
            <a:off x="4773168" y="4151376"/>
            <a:ext cx="109728" cy="676656"/>
          </a:xfrm>
          <a:prstGeom prst="rect">
            <a:avLst/>
          </a:prstGeom>
          <a:solidFill>
            <a:srgbClr val="A67BC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4956048" y="4206240"/>
            <a:ext cx="384048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A67BC8"/>
                </a:solidFill>
                <a:latin typeface="Calibri"/>
              </a:rPr>
              <a:t>Pluripotent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4956048" y="4480560"/>
            <a:ext cx="384048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FFFFFF"/>
                </a:solidFill>
                <a:latin typeface="Calibri"/>
              </a:rPr>
              <a:t>Can differentiate into any cell type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8F5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3D1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228600"/>
            <a:ext cx="8229600" cy="566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3D1A5C"/>
                </a:solidFill>
                <a:latin typeface="Georgia"/>
              </a:rPr>
              <a:t>What You Need to Know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841248"/>
            <a:ext cx="82296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6A5A80"/>
                </a:solidFill>
                <a:latin typeface="Calibri"/>
              </a:rPr>
              <a:t>AQA GCSE Biology Paper 1 — Cell Biology specification points</a:t>
            </a:r>
          </a:p>
        </p:txBody>
      </p:sp>
      <p:sp>
        <p:nvSpPr>
          <p:cNvPr id="6" name="Rectangle 5"/>
          <p:cNvSpPr/>
          <p:nvPr/>
        </p:nvSpPr>
        <p:spPr>
          <a:xfrm>
            <a:off x="365760" y="1316736"/>
            <a:ext cx="402336" cy="402336"/>
          </a:xfrm>
          <a:prstGeom prst="rect">
            <a:avLst/>
          </a:prstGeom>
          <a:solidFill>
            <a:srgbClr val="3D1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365760" y="1316736"/>
            <a:ext cx="402336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01</a:t>
            </a:r>
          </a:p>
        </p:txBody>
      </p:sp>
      <p:sp>
        <p:nvSpPr>
          <p:cNvPr id="8" name="Rectangle 7"/>
          <p:cNvSpPr/>
          <p:nvPr/>
        </p:nvSpPr>
        <p:spPr>
          <a:xfrm>
            <a:off x="859536" y="1353312"/>
            <a:ext cx="7863840" cy="329184"/>
          </a:xfrm>
          <a:prstGeom prst="rect">
            <a:avLst/>
          </a:prstGeom>
          <a:solidFill>
            <a:srgbClr val="FFFFFF"/>
          </a:solidFill>
          <a:ln w="6350">
            <a:solidFill>
              <a:srgbClr val="C8B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50976" y="1353312"/>
            <a:ext cx="768096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0" i="0">
                <a:solidFill>
                  <a:srgbClr val="1A0A2E"/>
                </a:solidFill>
                <a:latin typeface="Calibri"/>
              </a:rPr>
              <a:t>Compare the structure of prokaryotic and eukaryotic cells</a:t>
            </a:r>
          </a:p>
        </p:txBody>
      </p:sp>
      <p:sp>
        <p:nvSpPr>
          <p:cNvPr id="10" name="Rectangle 9"/>
          <p:cNvSpPr/>
          <p:nvPr/>
        </p:nvSpPr>
        <p:spPr>
          <a:xfrm>
            <a:off x="365760" y="1938528"/>
            <a:ext cx="402336" cy="402336"/>
          </a:xfrm>
          <a:prstGeom prst="rect">
            <a:avLst/>
          </a:prstGeom>
          <a:solidFill>
            <a:srgbClr val="3D1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65760" y="1938528"/>
            <a:ext cx="402336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02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59536" y="1975104"/>
            <a:ext cx="7863840" cy="329184"/>
          </a:xfrm>
          <a:prstGeom prst="rect">
            <a:avLst/>
          </a:prstGeom>
          <a:solidFill>
            <a:srgbClr val="FFFFFF"/>
          </a:solidFill>
          <a:ln w="6350">
            <a:solidFill>
              <a:srgbClr val="C8B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50976" y="1975104"/>
            <a:ext cx="768096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0" i="0">
                <a:solidFill>
                  <a:srgbClr val="1A0A2E"/>
                </a:solidFill>
                <a:latin typeface="Calibri"/>
              </a:rPr>
              <a:t>Identify the sub-cellular structures of animal, plant and bacterial cells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65760" y="2560320"/>
            <a:ext cx="402336" cy="402336"/>
          </a:xfrm>
          <a:prstGeom prst="rect">
            <a:avLst/>
          </a:prstGeom>
          <a:solidFill>
            <a:srgbClr val="3D1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65760" y="2560320"/>
            <a:ext cx="402336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03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59536" y="2596896"/>
            <a:ext cx="7863840" cy="329184"/>
          </a:xfrm>
          <a:prstGeom prst="rect">
            <a:avLst/>
          </a:prstGeom>
          <a:solidFill>
            <a:srgbClr val="FFFFFF"/>
          </a:solidFill>
          <a:ln w="6350">
            <a:solidFill>
              <a:srgbClr val="C8B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950976" y="2596896"/>
            <a:ext cx="768096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0" i="0">
                <a:solidFill>
                  <a:srgbClr val="1A0A2E"/>
                </a:solidFill>
                <a:latin typeface="Calibri"/>
              </a:rPr>
              <a:t>Explain how the light microscope and electron microscope work and their limitations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65760" y="3182112"/>
            <a:ext cx="402336" cy="402336"/>
          </a:xfrm>
          <a:prstGeom prst="rect">
            <a:avLst/>
          </a:prstGeom>
          <a:solidFill>
            <a:srgbClr val="3D1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365760" y="3182112"/>
            <a:ext cx="402336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04</a:t>
            </a:r>
          </a:p>
        </p:txBody>
      </p:sp>
      <p:sp>
        <p:nvSpPr>
          <p:cNvPr id="20" name="Rectangle 19"/>
          <p:cNvSpPr/>
          <p:nvPr/>
        </p:nvSpPr>
        <p:spPr>
          <a:xfrm>
            <a:off x="859536" y="3218688"/>
            <a:ext cx="7863840" cy="329184"/>
          </a:xfrm>
          <a:prstGeom prst="rect">
            <a:avLst/>
          </a:prstGeom>
          <a:solidFill>
            <a:srgbClr val="FFFFFF"/>
          </a:solidFill>
          <a:ln w="6350">
            <a:solidFill>
              <a:srgbClr val="C8B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950976" y="3218688"/>
            <a:ext cx="768096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0" i="0">
                <a:solidFill>
                  <a:srgbClr val="1A0A2E"/>
                </a:solidFill>
                <a:latin typeface="Calibri"/>
              </a:rPr>
              <a:t>Describe how substances move into and out of cells: diffusion, osmosis and active transport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65760" y="3803904"/>
            <a:ext cx="402336" cy="402336"/>
          </a:xfrm>
          <a:prstGeom prst="rect">
            <a:avLst/>
          </a:prstGeom>
          <a:solidFill>
            <a:srgbClr val="3D1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365760" y="3803904"/>
            <a:ext cx="402336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05</a:t>
            </a:r>
          </a:p>
        </p:txBody>
      </p:sp>
      <p:sp>
        <p:nvSpPr>
          <p:cNvPr id="24" name="Rectangle 23"/>
          <p:cNvSpPr/>
          <p:nvPr/>
        </p:nvSpPr>
        <p:spPr>
          <a:xfrm>
            <a:off x="859536" y="3840480"/>
            <a:ext cx="7863840" cy="329184"/>
          </a:xfrm>
          <a:prstGeom prst="rect">
            <a:avLst/>
          </a:prstGeom>
          <a:solidFill>
            <a:srgbClr val="FFFFFF"/>
          </a:solidFill>
          <a:ln w="6350">
            <a:solidFill>
              <a:srgbClr val="C8B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50976" y="3840480"/>
            <a:ext cx="768096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0" i="0">
                <a:solidFill>
                  <a:srgbClr val="1A0A2E"/>
                </a:solidFill>
                <a:latin typeface="Calibri"/>
              </a:rPr>
              <a:t>Explain the cell cycle and the process of mitosis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65760" y="4425696"/>
            <a:ext cx="402336" cy="402336"/>
          </a:xfrm>
          <a:prstGeom prst="rect">
            <a:avLst/>
          </a:prstGeom>
          <a:solidFill>
            <a:srgbClr val="3D1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365760" y="4425696"/>
            <a:ext cx="402336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06</a:t>
            </a:r>
          </a:p>
        </p:txBody>
      </p:sp>
      <p:sp>
        <p:nvSpPr>
          <p:cNvPr id="28" name="Rectangle 27"/>
          <p:cNvSpPr/>
          <p:nvPr/>
        </p:nvSpPr>
        <p:spPr>
          <a:xfrm>
            <a:off x="859536" y="4462272"/>
            <a:ext cx="7863840" cy="329184"/>
          </a:xfrm>
          <a:prstGeom prst="rect">
            <a:avLst/>
          </a:prstGeom>
          <a:solidFill>
            <a:srgbClr val="FFFFFF"/>
          </a:solidFill>
          <a:ln w="6350">
            <a:solidFill>
              <a:srgbClr val="C8B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950976" y="4462272"/>
            <a:ext cx="768096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0" i="0">
                <a:solidFill>
                  <a:srgbClr val="1A0A2E"/>
                </a:solidFill>
                <a:latin typeface="Calibri"/>
              </a:rPr>
              <a:t>Describe how stem cells can differentiate and their uses in medicine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A0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01168"/>
            <a:ext cx="8229600" cy="566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Georgia"/>
              </a:rPr>
              <a:t>Eukaryotic vs Prokaryotic Cells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786384"/>
            <a:ext cx="8229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A67BC8"/>
                </a:solidFill>
                <a:latin typeface="Calibri"/>
              </a:rPr>
              <a:t>All living organisms are made of one of these two cell types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1170432"/>
            <a:ext cx="3931920" cy="3639312"/>
          </a:xfrm>
          <a:prstGeom prst="rect">
            <a:avLst/>
          </a:prstGeom>
          <a:solidFill>
            <a:srgbClr val="3D1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8640" y="1170432"/>
            <a:ext cx="3749039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EUKARYOTIC</a:t>
            </a:r>
          </a:p>
        </p:txBody>
      </p:sp>
      <p:sp>
        <p:nvSpPr>
          <p:cNvPr id="7" name="Rectangle 6"/>
          <p:cNvSpPr/>
          <p:nvPr/>
        </p:nvSpPr>
        <p:spPr>
          <a:xfrm>
            <a:off x="4754880" y="1170432"/>
            <a:ext cx="3931920" cy="3639312"/>
          </a:xfrm>
          <a:prstGeom prst="rect">
            <a:avLst/>
          </a:prstGeom>
          <a:solidFill>
            <a:srgbClr val="6B3F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846320" y="1170432"/>
            <a:ext cx="3749039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PROKARYOTIC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66928" y="1627632"/>
            <a:ext cx="109728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A67BC8"/>
                </a:solidFill>
                <a:latin typeface="Calibri"/>
              </a:rPr>
              <a:t>🐾  Examples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6928" y="1865376"/>
            <a:ext cx="36576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Animals, plants, fungi, protists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66928" y="2249424"/>
            <a:ext cx="109728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A67BC8"/>
                </a:solidFill>
                <a:latin typeface="Calibri"/>
              </a:rPr>
              <a:t>📏  Size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66928" y="2487168"/>
            <a:ext cx="36576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Typically 10–100 μm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66928" y="2871216"/>
            <a:ext cx="109728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A67BC8"/>
                </a:solidFill>
                <a:latin typeface="Calibri"/>
              </a:rPr>
              <a:t>🧬  DNA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66928" y="3108960"/>
            <a:ext cx="36576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Linear chromosomes in a membrane-bound nucleus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66928" y="3493008"/>
            <a:ext cx="109728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A67BC8"/>
                </a:solidFill>
                <a:latin typeface="Calibri"/>
              </a:rPr>
              <a:t>⚙️  Organelles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66928" y="3730752"/>
            <a:ext cx="36576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Many membrane-bound organelles (mitochondria, ER, etc.)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66928" y="4114800"/>
            <a:ext cx="109728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A67BC8"/>
                </a:solidFill>
                <a:latin typeface="Calibri"/>
              </a:rPr>
              <a:t>🔬  Found in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66928" y="4352544"/>
            <a:ext cx="36576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All multicellular organisms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864608" y="1627632"/>
            <a:ext cx="109728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D8C8FF"/>
                </a:solidFill>
                <a:latin typeface="Calibri"/>
              </a:rPr>
              <a:t>🦠  Examples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864608" y="1865376"/>
            <a:ext cx="36576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Bacteria (e.g. E. coli)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864608" y="2249424"/>
            <a:ext cx="109728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D8C8FF"/>
                </a:solidFill>
                <a:latin typeface="Calibri"/>
              </a:rPr>
              <a:t>📏  Size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864608" y="2487168"/>
            <a:ext cx="36576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Typically 1–10 μm — smaller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864608" y="2871216"/>
            <a:ext cx="109728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D8C8FF"/>
                </a:solidFill>
                <a:latin typeface="Calibri"/>
              </a:rPr>
              <a:t>🧬  DNA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864608" y="3108960"/>
            <a:ext cx="36576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Circular DNA in cytoplasm — NO nucleus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864608" y="3493008"/>
            <a:ext cx="109728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D8C8FF"/>
                </a:solidFill>
                <a:latin typeface="Calibri"/>
              </a:rPr>
              <a:t>⚙️  Organelles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864608" y="3730752"/>
            <a:ext cx="36576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No membrane-bound organelles (ribosomes only)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864608" y="4114800"/>
            <a:ext cx="109728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D8C8FF"/>
                </a:solidFill>
                <a:latin typeface="Calibri"/>
              </a:rPr>
              <a:t>🔵  Extra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864608" y="4352544"/>
            <a:ext cx="36576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May have plasmids and a capsule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8F5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3D1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228600"/>
            <a:ext cx="822960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3D1A5C"/>
                </a:solidFill>
                <a:latin typeface="Georgia"/>
              </a:rPr>
              <a:t>Animal &amp; Plant Cell Structures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804672"/>
            <a:ext cx="8229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6A5A80"/>
                </a:solidFill>
                <a:latin typeface="Calibri"/>
              </a:rPr>
              <a:t>Know which structures are found in animal cells only, plant cells only, or both</a:t>
            </a:r>
          </a:p>
        </p:txBody>
      </p:sp>
      <p:sp>
        <p:nvSpPr>
          <p:cNvPr id="6" name="Rectangle 5"/>
          <p:cNvSpPr/>
          <p:nvPr/>
        </p:nvSpPr>
        <p:spPr>
          <a:xfrm>
            <a:off x="365760" y="1207008"/>
            <a:ext cx="2743200" cy="475488"/>
          </a:xfrm>
          <a:prstGeom prst="rect">
            <a:avLst/>
          </a:prstGeom>
          <a:solidFill>
            <a:srgbClr val="3D1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207008"/>
            <a:ext cx="25603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BOTH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463040"/>
            <a:ext cx="256032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FFFFFF"/>
                </a:solidFill>
                <a:latin typeface="Calibri"/>
              </a:rPr>
              <a:t>All eukaryotic cells</a:t>
            </a:r>
          </a:p>
        </p:txBody>
      </p:sp>
      <p:sp>
        <p:nvSpPr>
          <p:cNvPr id="9" name="Rectangle 8"/>
          <p:cNvSpPr/>
          <p:nvPr/>
        </p:nvSpPr>
        <p:spPr>
          <a:xfrm>
            <a:off x="3310128" y="1207008"/>
            <a:ext cx="2743200" cy="475488"/>
          </a:xfrm>
          <a:prstGeom prst="rect">
            <a:avLst/>
          </a:prstGeom>
          <a:solidFill>
            <a:srgbClr val="9B2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401568" y="1207008"/>
            <a:ext cx="25603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ANIMAL ONLY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401568" y="1463040"/>
            <a:ext cx="256032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FFFFFF"/>
                </a:solidFill>
                <a:latin typeface="Calibri"/>
              </a:rPr>
              <a:t>Not in plant cells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236208" y="1207008"/>
            <a:ext cx="2743200" cy="475488"/>
          </a:xfrm>
          <a:prstGeom prst="rect">
            <a:avLst/>
          </a:prstGeom>
          <a:solidFill>
            <a:srgbClr val="2E7D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327648" y="1207008"/>
            <a:ext cx="25603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PLANT ONLY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27648" y="1463040"/>
            <a:ext cx="256032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FFFFFF"/>
                </a:solidFill>
                <a:latin typeface="Calibri"/>
              </a:rPr>
              <a:t>Not in animal cells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65760" y="1792224"/>
            <a:ext cx="2743200" cy="585216"/>
          </a:xfrm>
          <a:prstGeom prst="rect">
            <a:avLst/>
          </a:prstGeom>
          <a:solidFill>
            <a:srgbClr val="FFFFFF"/>
          </a:solidFill>
          <a:ln w="6350">
            <a:solidFill>
              <a:srgbClr val="C8B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75488" y="1828800"/>
            <a:ext cx="2523744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1" i="0">
                <a:solidFill>
                  <a:srgbClr val="3D1A5C"/>
                </a:solidFill>
                <a:latin typeface="Calibri"/>
              </a:rPr>
              <a:t>🧫  Cell membrane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75488" y="2084831"/>
            <a:ext cx="2523744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6A5A80"/>
                </a:solidFill>
                <a:latin typeface="Calibri"/>
              </a:rPr>
              <a:t>Controls entry and exit of substances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65760" y="2432304"/>
            <a:ext cx="2743200" cy="585216"/>
          </a:xfrm>
          <a:prstGeom prst="rect">
            <a:avLst/>
          </a:prstGeom>
          <a:solidFill>
            <a:srgbClr val="FFFFFF"/>
          </a:solidFill>
          <a:ln w="6350">
            <a:solidFill>
              <a:srgbClr val="C8B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475488" y="2468880"/>
            <a:ext cx="2523744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1" i="0">
                <a:solidFill>
                  <a:srgbClr val="3D1A5C"/>
                </a:solidFill>
                <a:latin typeface="Calibri"/>
              </a:rPr>
              <a:t>🧬  Nucleus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75488" y="2724912"/>
            <a:ext cx="2523744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6A5A80"/>
                </a:solidFill>
                <a:latin typeface="Calibri"/>
              </a:rPr>
              <a:t>Contains DNA; controls cell activities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65760" y="3072384"/>
            <a:ext cx="2743200" cy="585216"/>
          </a:xfrm>
          <a:prstGeom prst="rect">
            <a:avLst/>
          </a:prstGeom>
          <a:solidFill>
            <a:srgbClr val="FFFFFF"/>
          </a:solidFill>
          <a:ln w="6350">
            <a:solidFill>
              <a:srgbClr val="C8B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75488" y="3108960"/>
            <a:ext cx="2523744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1" i="0">
                <a:solidFill>
                  <a:srgbClr val="3D1A5C"/>
                </a:solidFill>
                <a:latin typeface="Calibri"/>
              </a:rPr>
              <a:t>⚙️  Mitochondria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75488" y="3364991"/>
            <a:ext cx="2523744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6A5A80"/>
                </a:solidFill>
                <a:latin typeface="Calibri"/>
              </a:rPr>
              <a:t>Site of aerobic respiration; releases energy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65760" y="3712463"/>
            <a:ext cx="2743200" cy="585216"/>
          </a:xfrm>
          <a:prstGeom prst="rect">
            <a:avLst/>
          </a:prstGeom>
          <a:solidFill>
            <a:srgbClr val="FFFFFF"/>
          </a:solidFill>
          <a:ln w="6350">
            <a:solidFill>
              <a:srgbClr val="C8B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475488" y="3749039"/>
            <a:ext cx="2523744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1" i="0">
                <a:solidFill>
                  <a:srgbClr val="3D1A5C"/>
                </a:solidFill>
                <a:latin typeface="Calibri"/>
              </a:rPr>
              <a:t>🔵  Ribosomes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75488" y="4005072"/>
            <a:ext cx="2523744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6A5A80"/>
                </a:solidFill>
                <a:latin typeface="Calibri"/>
              </a:rPr>
              <a:t>Site of protein synthesis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65760" y="4352544"/>
            <a:ext cx="2743200" cy="585216"/>
          </a:xfrm>
          <a:prstGeom prst="rect">
            <a:avLst/>
          </a:prstGeom>
          <a:solidFill>
            <a:srgbClr val="FFFFFF"/>
          </a:solidFill>
          <a:ln w="6350">
            <a:solidFill>
              <a:srgbClr val="C8B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475488" y="4389120"/>
            <a:ext cx="2523744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1" i="0">
                <a:solidFill>
                  <a:srgbClr val="3D1A5C"/>
                </a:solidFill>
                <a:latin typeface="Calibri"/>
              </a:rPr>
              <a:t>🌊  Cytoplasm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75488" y="4645152"/>
            <a:ext cx="2523744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6A5A80"/>
                </a:solidFill>
                <a:latin typeface="Calibri"/>
              </a:rPr>
              <a:t>Gel-like fluid; site of reactions</a:t>
            </a:r>
          </a:p>
        </p:txBody>
      </p:sp>
      <p:sp>
        <p:nvSpPr>
          <p:cNvPr id="30" name="Rectangle 29"/>
          <p:cNvSpPr/>
          <p:nvPr/>
        </p:nvSpPr>
        <p:spPr>
          <a:xfrm>
            <a:off x="3310128" y="1792224"/>
            <a:ext cx="2743200" cy="585216"/>
          </a:xfrm>
          <a:prstGeom prst="rect">
            <a:avLst/>
          </a:prstGeom>
          <a:solidFill>
            <a:srgbClr val="FFFFFF"/>
          </a:solidFill>
          <a:ln w="6350">
            <a:solidFill>
              <a:srgbClr val="D8A8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3419856" y="1828800"/>
            <a:ext cx="2523744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1" i="0">
                <a:solidFill>
                  <a:srgbClr val="9B2D6A"/>
                </a:solidFill>
                <a:latin typeface="Calibri"/>
              </a:rPr>
              <a:t>🔴  Centrioles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419856" y="2084831"/>
            <a:ext cx="2523744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6A5A80"/>
                </a:solidFill>
                <a:latin typeface="Calibri"/>
              </a:rPr>
              <a:t>Involved in cell division</a:t>
            </a:r>
          </a:p>
        </p:txBody>
      </p:sp>
      <p:sp>
        <p:nvSpPr>
          <p:cNvPr id="33" name="Rectangle 32"/>
          <p:cNvSpPr/>
          <p:nvPr/>
        </p:nvSpPr>
        <p:spPr>
          <a:xfrm>
            <a:off x="6236208" y="1792224"/>
            <a:ext cx="2743200" cy="585216"/>
          </a:xfrm>
          <a:prstGeom prst="rect">
            <a:avLst/>
          </a:prstGeom>
          <a:solidFill>
            <a:srgbClr val="FFFFFF"/>
          </a:solidFill>
          <a:ln w="6350">
            <a:solidFill>
              <a:srgbClr val="A8D8B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6345936" y="1828800"/>
            <a:ext cx="2523744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1" i="0">
                <a:solidFill>
                  <a:srgbClr val="2E7D4A"/>
                </a:solidFill>
                <a:latin typeface="Calibri"/>
              </a:rPr>
              <a:t>🟩  Cell wall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345936" y="2084831"/>
            <a:ext cx="2523744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6A5A80"/>
                </a:solidFill>
                <a:latin typeface="Calibri"/>
              </a:rPr>
              <a:t>Cellulose; gives structural support</a:t>
            </a:r>
          </a:p>
        </p:txBody>
      </p:sp>
      <p:sp>
        <p:nvSpPr>
          <p:cNvPr id="36" name="Rectangle 35"/>
          <p:cNvSpPr/>
          <p:nvPr/>
        </p:nvSpPr>
        <p:spPr>
          <a:xfrm>
            <a:off x="6236208" y="2432304"/>
            <a:ext cx="2743200" cy="585216"/>
          </a:xfrm>
          <a:prstGeom prst="rect">
            <a:avLst/>
          </a:prstGeom>
          <a:solidFill>
            <a:srgbClr val="FFFFFF"/>
          </a:solidFill>
          <a:ln w="6350">
            <a:solidFill>
              <a:srgbClr val="A8D8B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6345936" y="2468880"/>
            <a:ext cx="2523744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1" i="0">
                <a:solidFill>
                  <a:srgbClr val="2E7D4A"/>
                </a:solidFill>
                <a:latin typeface="Calibri"/>
              </a:rPr>
              <a:t>💧  Large vacuole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345936" y="2724912"/>
            <a:ext cx="2523744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6A5A80"/>
                </a:solidFill>
                <a:latin typeface="Calibri"/>
              </a:rPr>
              <a:t>Cell sap; maintains turgor pressure</a:t>
            </a:r>
          </a:p>
        </p:txBody>
      </p:sp>
      <p:sp>
        <p:nvSpPr>
          <p:cNvPr id="39" name="Rectangle 38"/>
          <p:cNvSpPr/>
          <p:nvPr/>
        </p:nvSpPr>
        <p:spPr>
          <a:xfrm>
            <a:off x="6236208" y="3072384"/>
            <a:ext cx="2743200" cy="585216"/>
          </a:xfrm>
          <a:prstGeom prst="rect">
            <a:avLst/>
          </a:prstGeom>
          <a:solidFill>
            <a:srgbClr val="FFFFFF"/>
          </a:solidFill>
          <a:ln w="6350">
            <a:solidFill>
              <a:srgbClr val="A8D8B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6345936" y="3108960"/>
            <a:ext cx="2523744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1" i="0">
                <a:solidFill>
                  <a:srgbClr val="2E7D4A"/>
                </a:solidFill>
                <a:latin typeface="Calibri"/>
              </a:rPr>
              <a:t>🌿  Chloroplasts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6345936" y="3364991"/>
            <a:ext cx="2523744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6A5A80"/>
                </a:solidFill>
                <a:latin typeface="Calibri"/>
              </a:rPr>
              <a:t>Site of photosynthesis; contain chlorophyll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8F5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3D1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228600"/>
            <a:ext cx="822960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3D1A5C"/>
                </a:solidFill>
                <a:latin typeface="Georgia"/>
              </a:rPr>
              <a:t>Bacterial Cell Structure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804672"/>
            <a:ext cx="8229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6A5A80"/>
                </a:solidFill>
                <a:latin typeface="Calibri"/>
              </a:rPr>
              <a:t>Bacteria are prokaryotes — no nucleus, no membrane-bound organelles</a:t>
            </a:r>
          </a:p>
        </p:txBody>
      </p:sp>
      <p:sp>
        <p:nvSpPr>
          <p:cNvPr id="6" name="Rectangle 5"/>
          <p:cNvSpPr/>
          <p:nvPr/>
        </p:nvSpPr>
        <p:spPr>
          <a:xfrm>
            <a:off x="365760" y="1207008"/>
            <a:ext cx="4160520" cy="859536"/>
          </a:xfrm>
          <a:prstGeom prst="rect">
            <a:avLst/>
          </a:prstGeom>
          <a:solidFill>
            <a:srgbClr val="FFFFFF"/>
          </a:solidFill>
          <a:ln w="6350">
            <a:solidFill>
              <a:srgbClr val="C8B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365760" y="1207008"/>
            <a:ext cx="109728" cy="859536"/>
          </a:xfrm>
          <a:prstGeom prst="rect">
            <a:avLst/>
          </a:prstGeom>
          <a:solidFill>
            <a:srgbClr val="6B3F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1261872"/>
            <a:ext cx="3858768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1" i="0">
                <a:solidFill>
                  <a:srgbClr val="6B3FA0"/>
                </a:solidFill>
                <a:latin typeface="Calibri"/>
              </a:rPr>
              <a:t>🔵  Cell membrane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1554480"/>
            <a:ext cx="3858768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A5A80"/>
                </a:solidFill>
                <a:latin typeface="Calibri"/>
              </a:rPr>
              <a:t>Controls entry and exit of substances into the bacterial cell.</a:t>
            </a:r>
          </a:p>
        </p:txBody>
      </p:sp>
      <p:sp>
        <p:nvSpPr>
          <p:cNvPr id="10" name="Rectangle 9"/>
          <p:cNvSpPr/>
          <p:nvPr/>
        </p:nvSpPr>
        <p:spPr>
          <a:xfrm>
            <a:off x="4681728" y="1207008"/>
            <a:ext cx="4160520" cy="859536"/>
          </a:xfrm>
          <a:prstGeom prst="rect">
            <a:avLst/>
          </a:prstGeom>
          <a:solidFill>
            <a:srgbClr val="FFFFFF"/>
          </a:solidFill>
          <a:ln w="6350">
            <a:solidFill>
              <a:srgbClr val="C8B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681728" y="1207008"/>
            <a:ext cx="109728" cy="859536"/>
          </a:xfrm>
          <a:prstGeom prst="rect">
            <a:avLst/>
          </a:prstGeom>
          <a:solidFill>
            <a:srgbClr val="1A7A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864608" y="1261872"/>
            <a:ext cx="3858768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1" i="0">
                <a:solidFill>
                  <a:srgbClr val="1A7A8A"/>
                </a:solidFill>
                <a:latin typeface="Calibri"/>
              </a:rPr>
              <a:t>🟦  Cell wall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864608" y="1554480"/>
            <a:ext cx="3858768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A5A80"/>
                </a:solidFill>
                <a:latin typeface="Calibri"/>
              </a:rPr>
              <a:t>Made of peptidoglycan (NOT cellulose). Gives shape and protection.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65760" y="2157984"/>
            <a:ext cx="4160520" cy="859536"/>
          </a:xfrm>
          <a:prstGeom prst="rect">
            <a:avLst/>
          </a:prstGeom>
          <a:solidFill>
            <a:srgbClr val="FFFFFF"/>
          </a:solidFill>
          <a:ln w="6350">
            <a:solidFill>
              <a:srgbClr val="C8B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365760" y="2157984"/>
            <a:ext cx="109728" cy="859536"/>
          </a:xfrm>
          <a:prstGeom prst="rect">
            <a:avLst/>
          </a:prstGeom>
          <a:solidFill>
            <a:srgbClr val="6B3F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548640" y="2212848"/>
            <a:ext cx="3858768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1" i="0">
                <a:solidFill>
                  <a:srgbClr val="6B3FA0"/>
                </a:solidFill>
                <a:latin typeface="Calibri"/>
              </a:rPr>
              <a:t>🧬  Circular DNA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48640" y="2505456"/>
            <a:ext cx="3858768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A5A80"/>
                </a:solidFill>
                <a:latin typeface="Calibri"/>
              </a:rPr>
              <a:t>Single loop of DNA floating free in the cytoplasm — no nucleus.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681728" y="2157984"/>
            <a:ext cx="4160520" cy="859536"/>
          </a:xfrm>
          <a:prstGeom prst="rect">
            <a:avLst/>
          </a:prstGeom>
          <a:solidFill>
            <a:srgbClr val="FFFFFF"/>
          </a:solidFill>
          <a:ln w="6350">
            <a:solidFill>
              <a:srgbClr val="C8B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4681728" y="2157984"/>
            <a:ext cx="109728" cy="859536"/>
          </a:xfrm>
          <a:prstGeom prst="rect">
            <a:avLst/>
          </a:prstGeom>
          <a:solidFill>
            <a:srgbClr val="C47A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4864608" y="2212848"/>
            <a:ext cx="3858768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1" i="0">
                <a:solidFill>
                  <a:srgbClr val="C47A20"/>
                </a:solidFill>
                <a:latin typeface="Calibri"/>
              </a:rPr>
              <a:t>💊  Plasmids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864608" y="2505456"/>
            <a:ext cx="3858768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A5A80"/>
                </a:solidFill>
                <a:latin typeface="Calibri"/>
              </a:rPr>
              <a:t>Small, circular loops of extra DNA. Can carry antibiotic resistance genes.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65760" y="3108960"/>
            <a:ext cx="4160520" cy="859536"/>
          </a:xfrm>
          <a:prstGeom prst="rect">
            <a:avLst/>
          </a:prstGeom>
          <a:solidFill>
            <a:srgbClr val="FFFFFF"/>
          </a:solidFill>
          <a:ln w="6350">
            <a:solidFill>
              <a:srgbClr val="C8B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365760" y="3108960"/>
            <a:ext cx="109728" cy="859536"/>
          </a:xfrm>
          <a:prstGeom prst="rect">
            <a:avLst/>
          </a:prstGeom>
          <a:solidFill>
            <a:srgbClr val="9B2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548640" y="3163824"/>
            <a:ext cx="3858768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1" i="0">
                <a:solidFill>
                  <a:srgbClr val="9B2D6A"/>
                </a:solidFill>
                <a:latin typeface="Calibri"/>
              </a:rPr>
              <a:t>🔴  Ribosomes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48640" y="3456432"/>
            <a:ext cx="3858768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A5A80"/>
                </a:solidFill>
                <a:latin typeface="Calibri"/>
              </a:rPr>
              <a:t>Smaller than eukaryotic ribosomes (70S vs 80S). Site of protein synthesis.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681728" y="3108960"/>
            <a:ext cx="4160520" cy="859536"/>
          </a:xfrm>
          <a:prstGeom prst="rect">
            <a:avLst/>
          </a:prstGeom>
          <a:solidFill>
            <a:srgbClr val="FFFFFF"/>
          </a:solidFill>
          <a:ln w="6350">
            <a:solidFill>
              <a:srgbClr val="C8B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4681728" y="3108960"/>
            <a:ext cx="109728" cy="859536"/>
          </a:xfrm>
          <a:prstGeom prst="rect">
            <a:avLst/>
          </a:prstGeom>
          <a:solidFill>
            <a:srgbClr val="3A7A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4864608" y="3163824"/>
            <a:ext cx="3858768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1" i="0">
                <a:solidFill>
                  <a:srgbClr val="3A7A6A"/>
                </a:solidFill>
                <a:latin typeface="Calibri"/>
              </a:rPr>
              <a:t>🏠  Capsule (some)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864608" y="3456432"/>
            <a:ext cx="3858768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A5A80"/>
                </a:solidFill>
                <a:latin typeface="Calibri"/>
              </a:rPr>
              <a:t>Outer protective layer made of polysaccharides. Not present in all bacteria.</a:t>
            </a:r>
          </a:p>
        </p:txBody>
      </p:sp>
      <p:sp>
        <p:nvSpPr>
          <p:cNvPr id="30" name="Rectangle 29"/>
          <p:cNvSpPr/>
          <p:nvPr/>
        </p:nvSpPr>
        <p:spPr>
          <a:xfrm>
            <a:off x="365760" y="4059936"/>
            <a:ext cx="4160520" cy="859536"/>
          </a:xfrm>
          <a:prstGeom prst="rect">
            <a:avLst/>
          </a:prstGeom>
          <a:solidFill>
            <a:srgbClr val="FFFFFF"/>
          </a:solidFill>
          <a:ln w="6350">
            <a:solidFill>
              <a:srgbClr val="C8B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365760" y="4059936"/>
            <a:ext cx="109728" cy="859536"/>
          </a:xfrm>
          <a:prstGeom prst="rect">
            <a:avLst/>
          </a:prstGeom>
          <a:solidFill>
            <a:srgbClr val="5A4A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548640" y="4114800"/>
            <a:ext cx="3858768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1" i="0">
                <a:solidFill>
                  <a:srgbClr val="5A4A7A"/>
                </a:solidFill>
                <a:latin typeface="Calibri"/>
              </a:rPr>
              <a:t>🦱  Flagellum (some)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48640" y="4407408"/>
            <a:ext cx="3858768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A5A80"/>
                </a:solidFill>
                <a:latin typeface="Calibri"/>
              </a:rPr>
              <a:t>Tail-like structure used for movement. Rotates like a propeller.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8F5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3D1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228600"/>
            <a:ext cx="822960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3D1A5C"/>
                </a:solidFill>
                <a:latin typeface="Georgia"/>
              </a:rPr>
              <a:t>Microscopy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804672"/>
            <a:ext cx="8229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6A5A80"/>
                </a:solidFill>
                <a:latin typeface="Calibri"/>
              </a:rPr>
              <a:t>Magnification = image size ÷ actual size  ·  Resolution = ability to distinguish two points</a:t>
            </a:r>
          </a:p>
        </p:txBody>
      </p:sp>
      <p:sp>
        <p:nvSpPr>
          <p:cNvPr id="6" name="Rectangle 5"/>
          <p:cNvSpPr/>
          <p:nvPr/>
        </p:nvSpPr>
        <p:spPr>
          <a:xfrm>
            <a:off x="365760" y="1188720"/>
            <a:ext cx="4114800" cy="402336"/>
          </a:xfrm>
          <a:prstGeom prst="rect">
            <a:avLst/>
          </a:prstGeom>
          <a:solidFill>
            <a:srgbClr val="3D1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188720"/>
            <a:ext cx="393192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🔬  Light Microscope</a:t>
            </a:r>
          </a:p>
        </p:txBody>
      </p:sp>
      <p:sp>
        <p:nvSpPr>
          <p:cNvPr id="8" name="Rectangle 7"/>
          <p:cNvSpPr/>
          <p:nvPr/>
        </p:nvSpPr>
        <p:spPr>
          <a:xfrm>
            <a:off x="4663440" y="1188720"/>
            <a:ext cx="4114800" cy="402336"/>
          </a:xfrm>
          <a:prstGeom prst="rect">
            <a:avLst/>
          </a:prstGeom>
          <a:solidFill>
            <a:srgbClr val="6B3F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754880" y="1188720"/>
            <a:ext cx="393192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⚡  Electron Microscope</a:t>
            </a:r>
          </a:p>
        </p:txBody>
      </p:sp>
      <p:sp>
        <p:nvSpPr>
          <p:cNvPr id="10" name="Rectangle 9"/>
          <p:cNvSpPr/>
          <p:nvPr/>
        </p:nvSpPr>
        <p:spPr>
          <a:xfrm>
            <a:off x="365760" y="1700784"/>
            <a:ext cx="4114800" cy="493776"/>
          </a:xfrm>
          <a:prstGeom prst="rect">
            <a:avLst/>
          </a:prstGeom>
          <a:solidFill>
            <a:srgbClr val="FFFFFF"/>
          </a:solidFill>
          <a:ln w="6350">
            <a:solidFill>
              <a:srgbClr val="C8B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75488" y="1737360"/>
            <a:ext cx="146304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3D1A5C"/>
                </a:solidFill>
                <a:latin typeface="Calibri"/>
              </a:rPr>
              <a:t>Max magnification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993392" y="1737360"/>
            <a:ext cx="2395728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1A0A2E"/>
                </a:solidFill>
                <a:latin typeface="Calibri"/>
              </a:rPr>
              <a:t>Up to ×2,000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65760" y="2249424"/>
            <a:ext cx="4114800" cy="493776"/>
          </a:xfrm>
          <a:prstGeom prst="rect">
            <a:avLst/>
          </a:prstGeom>
          <a:solidFill>
            <a:srgbClr val="FFFFFF"/>
          </a:solidFill>
          <a:ln w="6350">
            <a:solidFill>
              <a:srgbClr val="C8B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75488" y="2286000"/>
            <a:ext cx="146304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3D1A5C"/>
                </a:solidFill>
                <a:latin typeface="Calibri"/>
              </a:rPr>
              <a:t>Resolution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993392" y="2286000"/>
            <a:ext cx="2395728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1A0A2E"/>
                </a:solidFill>
                <a:latin typeface="Calibri"/>
              </a:rPr>
              <a:t>~200 nm — cannot distinguish sub-cellular structures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65760" y="2798064"/>
            <a:ext cx="4114800" cy="493776"/>
          </a:xfrm>
          <a:prstGeom prst="rect">
            <a:avLst/>
          </a:prstGeom>
          <a:solidFill>
            <a:srgbClr val="FFFFFF"/>
          </a:solidFill>
          <a:ln w="6350">
            <a:solidFill>
              <a:srgbClr val="C8B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475488" y="2834640"/>
            <a:ext cx="146304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3D1A5C"/>
                </a:solidFill>
                <a:latin typeface="Calibri"/>
              </a:rPr>
              <a:t>Specimen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993392" y="2834640"/>
            <a:ext cx="2395728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1A0A2E"/>
                </a:solidFill>
                <a:latin typeface="Calibri"/>
              </a:rPr>
              <a:t>Can view living specimens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65760" y="3346704"/>
            <a:ext cx="4114800" cy="493776"/>
          </a:xfrm>
          <a:prstGeom prst="rect">
            <a:avLst/>
          </a:prstGeom>
          <a:solidFill>
            <a:srgbClr val="FFFFFF"/>
          </a:solidFill>
          <a:ln w="6350">
            <a:solidFill>
              <a:srgbClr val="C8B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475488" y="3383280"/>
            <a:ext cx="146304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3D1A5C"/>
                </a:solidFill>
                <a:latin typeface="Calibri"/>
              </a:rPr>
              <a:t>Image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993392" y="3383280"/>
            <a:ext cx="2395728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1A0A2E"/>
                </a:solidFill>
                <a:latin typeface="Calibri"/>
              </a:rPr>
              <a:t>Colour image possible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65760" y="3895344"/>
            <a:ext cx="4114800" cy="493776"/>
          </a:xfrm>
          <a:prstGeom prst="rect">
            <a:avLst/>
          </a:prstGeom>
          <a:solidFill>
            <a:srgbClr val="FFFFFF"/>
          </a:solidFill>
          <a:ln w="6350">
            <a:solidFill>
              <a:srgbClr val="C8B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475488" y="3931920"/>
            <a:ext cx="146304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3D1A5C"/>
                </a:solidFill>
                <a:latin typeface="Calibri"/>
              </a:rPr>
              <a:t>Cost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993392" y="3931920"/>
            <a:ext cx="2395728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1A0A2E"/>
                </a:solidFill>
                <a:latin typeface="Calibri"/>
              </a:rPr>
              <a:t>Cheap and widely available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65760" y="4443984"/>
            <a:ext cx="4114800" cy="493776"/>
          </a:xfrm>
          <a:prstGeom prst="rect">
            <a:avLst/>
          </a:prstGeom>
          <a:solidFill>
            <a:srgbClr val="FFFFFF"/>
          </a:solidFill>
          <a:ln w="6350">
            <a:solidFill>
              <a:srgbClr val="C8B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475488" y="4480560"/>
            <a:ext cx="146304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3D1A5C"/>
                </a:solidFill>
                <a:latin typeface="Calibri"/>
              </a:rPr>
              <a:t>Uses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993392" y="4480560"/>
            <a:ext cx="2395728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1A0A2E"/>
                </a:solidFill>
                <a:latin typeface="Calibri"/>
              </a:rPr>
              <a:t>View cells, nuclei, chloroplasts, mitochondria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663440" y="1700784"/>
            <a:ext cx="4114800" cy="493776"/>
          </a:xfrm>
          <a:prstGeom prst="rect">
            <a:avLst/>
          </a:prstGeom>
          <a:solidFill>
            <a:srgbClr val="FFFFFF"/>
          </a:solidFill>
          <a:ln w="6350">
            <a:solidFill>
              <a:srgbClr val="C8B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4773168" y="1737360"/>
            <a:ext cx="146304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6B3FA0"/>
                </a:solidFill>
                <a:latin typeface="Calibri"/>
              </a:rPr>
              <a:t>Max magnification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291072" y="1737360"/>
            <a:ext cx="2395728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1A0A2E"/>
                </a:solidFill>
                <a:latin typeface="Calibri"/>
              </a:rPr>
              <a:t>Up to ×2,000,000</a:t>
            </a:r>
          </a:p>
        </p:txBody>
      </p:sp>
      <p:sp>
        <p:nvSpPr>
          <p:cNvPr id="31" name="Rectangle 30"/>
          <p:cNvSpPr/>
          <p:nvPr/>
        </p:nvSpPr>
        <p:spPr>
          <a:xfrm>
            <a:off x="4663440" y="2249424"/>
            <a:ext cx="4114800" cy="493776"/>
          </a:xfrm>
          <a:prstGeom prst="rect">
            <a:avLst/>
          </a:prstGeom>
          <a:solidFill>
            <a:srgbClr val="FFFFFF"/>
          </a:solidFill>
          <a:ln w="6350">
            <a:solidFill>
              <a:srgbClr val="C8B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4773168" y="2286000"/>
            <a:ext cx="146304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6B3FA0"/>
                </a:solidFill>
                <a:latin typeface="Calibri"/>
              </a:rPr>
              <a:t>Resolution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291072" y="2286000"/>
            <a:ext cx="2395728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1A0A2E"/>
                </a:solidFill>
                <a:latin typeface="Calibri"/>
              </a:rPr>
              <a:t>~0.1 nm — reveals ribosomes, ER, membranes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663440" y="2798064"/>
            <a:ext cx="4114800" cy="493776"/>
          </a:xfrm>
          <a:prstGeom prst="rect">
            <a:avLst/>
          </a:prstGeom>
          <a:solidFill>
            <a:srgbClr val="FFFFFF"/>
          </a:solidFill>
          <a:ln w="6350">
            <a:solidFill>
              <a:srgbClr val="C8B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4773168" y="2834640"/>
            <a:ext cx="146304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6B3FA0"/>
                </a:solidFill>
                <a:latin typeface="Calibri"/>
              </a:rPr>
              <a:t>Specimen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291072" y="2834640"/>
            <a:ext cx="2395728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1A0A2E"/>
                </a:solidFill>
                <a:latin typeface="Calibri"/>
              </a:rPr>
              <a:t>Dead specimens only — must be fixed</a:t>
            </a:r>
          </a:p>
        </p:txBody>
      </p:sp>
      <p:sp>
        <p:nvSpPr>
          <p:cNvPr id="37" name="Rectangle 36"/>
          <p:cNvSpPr/>
          <p:nvPr/>
        </p:nvSpPr>
        <p:spPr>
          <a:xfrm>
            <a:off x="4663440" y="3346704"/>
            <a:ext cx="4114800" cy="493776"/>
          </a:xfrm>
          <a:prstGeom prst="rect">
            <a:avLst/>
          </a:prstGeom>
          <a:solidFill>
            <a:srgbClr val="FFFFFF"/>
          </a:solidFill>
          <a:ln w="6350">
            <a:solidFill>
              <a:srgbClr val="C8B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4773168" y="3383280"/>
            <a:ext cx="146304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6B3FA0"/>
                </a:solidFill>
                <a:latin typeface="Calibri"/>
              </a:rPr>
              <a:t>Image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291072" y="3383280"/>
            <a:ext cx="2395728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1A0A2E"/>
                </a:solidFill>
                <a:latin typeface="Calibri"/>
              </a:rPr>
              <a:t>Black and white only (false colour added)</a:t>
            </a:r>
          </a:p>
        </p:txBody>
      </p:sp>
      <p:sp>
        <p:nvSpPr>
          <p:cNvPr id="40" name="Rectangle 39"/>
          <p:cNvSpPr/>
          <p:nvPr/>
        </p:nvSpPr>
        <p:spPr>
          <a:xfrm>
            <a:off x="4663440" y="3895344"/>
            <a:ext cx="4114800" cy="493776"/>
          </a:xfrm>
          <a:prstGeom prst="rect">
            <a:avLst/>
          </a:prstGeom>
          <a:solidFill>
            <a:srgbClr val="FFFFFF"/>
          </a:solidFill>
          <a:ln w="6350">
            <a:solidFill>
              <a:srgbClr val="C8B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4773168" y="3931920"/>
            <a:ext cx="146304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6B3FA0"/>
                </a:solidFill>
                <a:latin typeface="Calibri"/>
              </a:rPr>
              <a:t>Cost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291072" y="3931920"/>
            <a:ext cx="2395728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1A0A2E"/>
                </a:solidFill>
                <a:latin typeface="Calibri"/>
              </a:rPr>
              <a:t>Very expensive; requires specialist training</a:t>
            </a:r>
          </a:p>
        </p:txBody>
      </p:sp>
      <p:sp>
        <p:nvSpPr>
          <p:cNvPr id="43" name="Rectangle 42"/>
          <p:cNvSpPr/>
          <p:nvPr/>
        </p:nvSpPr>
        <p:spPr>
          <a:xfrm>
            <a:off x="4663440" y="4443984"/>
            <a:ext cx="4114800" cy="493776"/>
          </a:xfrm>
          <a:prstGeom prst="rect">
            <a:avLst/>
          </a:prstGeom>
          <a:solidFill>
            <a:srgbClr val="FFFFFF"/>
          </a:solidFill>
          <a:ln w="6350">
            <a:solidFill>
              <a:srgbClr val="C8B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4773168" y="4480560"/>
            <a:ext cx="146304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6B3FA0"/>
                </a:solidFill>
                <a:latin typeface="Calibri"/>
              </a:rPr>
              <a:t>Uses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6291072" y="4480560"/>
            <a:ext cx="2395728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1A0A2E"/>
                </a:solidFill>
                <a:latin typeface="Calibri"/>
              </a:rPr>
              <a:t>View ribosomes, cell membranes, viruses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8F5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3D1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228600"/>
            <a:ext cx="822960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400" b="1" i="0">
                <a:solidFill>
                  <a:srgbClr val="3D1A5C"/>
                </a:solidFill>
                <a:latin typeface="Georgia"/>
              </a:rPr>
              <a:t>Diffusion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365760" y="896112"/>
            <a:ext cx="8366760" cy="658368"/>
          </a:xfrm>
          <a:prstGeom prst="rect">
            <a:avLst/>
          </a:prstGeom>
          <a:solidFill>
            <a:srgbClr val="3D1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02920" y="896112"/>
            <a:ext cx="809244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FFFFF"/>
                </a:solidFill>
                <a:latin typeface="Calibri"/>
              </a:rPr>
              <a:t>Definition:  The net movement of particles from an area of higher concentration to an area of lower concentration — moving down a concentration gradient. Passive process — no energy required.</a:t>
            </a:r>
          </a:p>
        </p:txBody>
      </p:sp>
      <p:sp>
        <p:nvSpPr>
          <p:cNvPr id="7" name="Rectangle 6"/>
          <p:cNvSpPr/>
          <p:nvPr/>
        </p:nvSpPr>
        <p:spPr>
          <a:xfrm>
            <a:off x="365760" y="1682496"/>
            <a:ext cx="4160520" cy="658368"/>
          </a:xfrm>
          <a:prstGeom prst="rect">
            <a:avLst/>
          </a:prstGeom>
          <a:solidFill>
            <a:srgbClr val="FFFFFF"/>
          </a:solidFill>
          <a:ln w="6350">
            <a:solidFill>
              <a:srgbClr val="C8B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02920" y="1737360"/>
            <a:ext cx="3858768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1" i="0">
                <a:solidFill>
                  <a:srgbClr val="3D1A5C"/>
                </a:solidFill>
                <a:latin typeface="Calibri"/>
              </a:rPr>
              <a:t>📐  Surface area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2920" y="1993392"/>
            <a:ext cx="3858768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A5A80"/>
                </a:solidFill>
                <a:latin typeface="Calibri"/>
              </a:rPr>
              <a:t>Larger surface area = faster rate. Thin, flat organisms (e.g. amoeba) rely on this.</a:t>
            </a:r>
          </a:p>
        </p:txBody>
      </p:sp>
      <p:sp>
        <p:nvSpPr>
          <p:cNvPr id="10" name="Rectangle 9"/>
          <p:cNvSpPr/>
          <p:nvPr/>
        </p:nvSpPr>
        <p:spPr>
          <a:xfrm>
            <a:off x="365760" y="2450592"/>
            <a:ext cx="4160520" cy="658368"/>
          </a:xfrm>
          <a:prstGeom prst="rect">
            <a:avLst/>
          </a:prstGeom>
          <a:solidFill>
            <a:srgbClr val="FFFFFF"/>
          </a:solidFill>
          <a:ln w="6350">
            <a:solidFill>
              <a:srgbClr val="C8B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02920" y="2505456"/>
            <a:ext cx="3858768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1" i="0">
                <a:solidFill>
                  <a:srgbClr val="3D1A5C"/>
                </a:solidFill>
                <a:latin typeface="Calibri"/>
              </a:rPr>
              <a:t>📊  Concentration gradient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02920" y="2761488"/>
            <a:ext cx="3858768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A5A80"/>
                </a:solidFill>
                <a:latin typeface="Calibri"/>
              </a:rPr>
              <a:t>Bigger difference in concentration = faster diffusion. The 'steepness' of the gradient.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65760" y="3218688"/>
            <a:ext cx="4160520" cy="658368"/>
          </a:xfrm>
          <a:prstGeom prst="rect">
            <a:avLst/>
          </a:prstGeom>
          <a:solidFill>
            <a:srgbClr val="FFFFFF"/>
          </a:solidFill>
          <a:ln w="6350">
            <a:solidFill>
              <a:srgbClr val="C8B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502920" y="3273552"/>
            <a:ext cx="3858768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1" i="0">
                <a:solidFill>
                  <a:srgbClr val="3D1A5C"/>
                </a:solidFill>
                <a:latin typeface="Calibri"/>
              </a:rPr>
              <a:t>📏  Distance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02920" y="3529584"/>
            <a:ext cx="3858768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A5A80"/>
                </a:solidFill>
                <a:latin typeface="Calibri"/>
              </a:rPr>
              <a:t>Shorter diffusion distance = faster rate. Alveoli walls are 1 cell thick for this reason.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65760" y="3986784"/>
            <a:ext cx="4160520" cy="658368"/>
          </a:xfrm>
          <a:prstGeom prst="rect">
            <a:avLst/>
          </a:prstGeom>
          <a:solidFill>
            <a:srgbClr val="FFFFFF"/>
          </a:solidFill>
          <a:ln w="6350">
            <a:solidFill>
              <a:srgbClr val="C8B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02920" y="4041648"/>
            <a:ext cx="3858768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1" i="0">
                <a:solidFill>
                  <a:srgbClr val="3D1A5C"/>
                </a:solidFill>
                <a:latin typeface="Calibri"/>
              </a:rPr>
              <a:t>🌡️  Temperature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02920" y="4297680"/>
            <a:ext cx="3858768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A5A80"/>
                </a:solidFill>
                <a:latin typeface="Calibri"/>
              </a:rPr>
              <a:t>Higher temperature = particles move faster = increased rate of diffusion.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663440" y="1627632"/>
            <a:ext cx="4114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3D1A5C"/>
                </a:solidFill>
                <a:latin typeface="Calibri"/>
              </a:rPr>
              <a:t>Real-life examples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663440" y="1956816"/>
            <a:ext cx="512064" cy="512064"/>
          </a:xfrm>
          <a:prstGeom prst="rect">
            <a:avLst/>
          </a:prstGeom>
          <a:solidFill>
            <a:srgbClr val="6B3F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663440" y="1956816"/>
            <a:ext cx="512064" cy="5120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O₂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266944" y="1956816"/>
            <a:ext cx="3474720" cy="512064"/>
          </a:xfrm>
          <a:prstGeom prst="rect">
            <a:avLst/>
          </a:prstGeom>
          <a:solidFill>
            <a:srgbClr val="FFFFFF"/>
          </a:solidFill>
          <a:ln w="6350">
            <a:solidFill>
              <a:srgbClr val="C8B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5376672" y="2011680"/>
            <a:ext cx="3273552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1A0A2E"/>
                </a:solidFill>
                <a:latin typeface="Calibri"/>
              </a:rPr>
              <a:t>Oxygen diffuses from alveoli into blood capillaries (higher → lower concentration)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663440" y="2706624"/>
            <a:ext cx="512064" cy="512064"/>
          </a:xfrm>
          <a:prstGeom prst="rect">
            <a:avLst/>
          </a:prstGeom>
          <a:solidFill>
            <a:srgbClr val="6B3F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4663440" y="2706624"/>
            <a:ext cx="512064" cy="5120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CO₂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266944" y="2706624"/>
            <a:ext cx="3474720" cy="512064"/>
          </a:xfrm>
          <a:prstGeom prst="rect">
            <a:avLst/>
          </a:prstGeom>
          <a:solidFill>
            <a:srgbClr val="FFFFFF"/>
          </a:solidFill>
          <a:ln w="6350">
            <a:solidFill>
              <a:srgbClr val="C8B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5376672" y="2761488"/>
            <a:ext cx="3273552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1A0A2E"/>
                </a:solidFill>
                <a:latin typeface="Calibri"/>
              </a:rPr>
              <a:t>Carbon dioxide diffuses from respiring cells into blood, then blood into alveoli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663440" y="3456432"/>
            <a:ext cx="512064" cy="512064"/>
          </a:xfrm>
          <a:prstGeom prst="rect">
            <a:avLst/>
          </a:prstGeom>
          <a:solidFill>
            <a:srgbClr val="6B3F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4663440" y="3456432"/>
            <a:ext cx="512064" cy="5120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Glucose</a:t>
            </a:r>
          </a:p>
        </p:txBody>
      </p:sp>
      <p:sp>
        <p:nvSpPr>
          <p:cNvPr id="30" name="Rectangle 29"/>
          <p:cNvSpPr/>
          <p:nvPr/>
        </p:nvSpPr>
        <p:spPr>
          <a:xfrm>
            <a:off x="5266944" y="3456432"/>
            <a:ext cx="3474720" cy="512064"/>
          </a:xfrm>
          <a:prstGeom prst="rect">
            <a:avLst/>
          </a:prstGeom>
          <a:solidFill>
            <a:srgbClr val="FFFFFF"/>
          </a:solidFill>
          <a:ln w="6350">
            <a:solidFill>
              <a:srgbClr val="C8B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5376672" y="3511296"/>
            <a:ext cx="3273552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1A0A2E"/>
                </a:solidFill>
                <a:latin typeface="Calibri"/>
              </a:rPr>
              <a:t>Glucose diffuses from small intestine into blood after digestion</a:t>
            </a:r>
          </a:p>
        </p:txBody>
      </p:sp>
      <p:sp>
        <p:nvSpPr>
          <p:cNvPr id="32" name="Rectangle 31"/>
          <p:cNvSpPr/>
          <p:nvPr/>
        </p:nvSpPr>
        <p:spPr>
          <a:xfrm>
            <a:off x="4663440" y="4206240"/>
            <a:ext cx="512064" cy="512064"/>
          </a:xfrm>
          <a:prstGeom prst="rect">
            <a:avLst/>
          </a:prstGeom>
          <a:solidFill>
            <a:srgbClr val="6B3F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4663440" y="4206240"/>
            <a:ext cx="512064" cy="5120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Urea</a:t>
            </a:r>
          </a:p>
        </p:txBody>
      </p:sp>
      <p:sp>
        <p:nvSpPr>
          <p:cNvPr id="34" name="Rectangle 33"/>
          <p:cNvSpPr/>
          <p:nvPr/>
        </p:nvSpPr>
        <p:spPr>
          <a:xfrm>
            <a:off x="5266944" y="4206240"/>
            <a:ext cx="3474720" cy="512064"/>
          </a:xfrm>
          <a:prstGeom prst="rect">
            <a:avLst/>
          </a:prstGeom>
          <a:solidFill>
            <a:srgbClr val="FFFFFF"/>
          </a:solidFill>
          <a:ln w="6350">
            <a:solidFill>
              <a:srgbClr val="C8B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5376672" y="4261103"/>
            <a:ext cx="3273552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1A0A2E"/>
                </a:solidFill>
                <a:latin typeface="Calibri"/>
              </a:rPr>
              <a:t>Urea diffuses from liver cells (produced) into blood for kidney removal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8F5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3D1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137160"/>
            <a:ext cx="8229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400" b="1" i="0">
                <a:solidFill>
                  <a:srgbClr val="3D1A5C"/>
                </a:solidFill>
                <a:latin typeface="Georgia"/>
              </a:rPr>
              <a:t>Osmosis</a:t>
            </a:r>
          </a:p>
        </p:txBody>
      </p:sp>
      <p:sp>
        <p:nvSpPr>
          <p:cNvPr id="5" name="Rectangle 4"/>
          <p:cNvSpPr/>
          <p:nvPr/>
        </p:nvSpPr>
        <p:spPr>
          <a:xfrm>
            <a:off x="365760" y="731520"/>
            <a:ext cx="8366760" cy="658368"/>
          </a:xfrm>
          <a:prstGeom prst="rect">
            <a:avLst/>
          </a:prstGeom>
          <a:solidFill>
            <a:srgbClr val="3D1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02920" y="731520"/>
            <a:ext cx="809244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0" i="0">
                <a:solidFill>
                  <a:srgbClr val="FFFFFF"/>
                </a:solidFill>
                <a:latin typeface="Calibri"/>
              </a:rPr>
              <a:t>Definition:  The movement of water molecules from a dilute solution (high water potential) to a concentrated solution (low water potential) through a partially permeable membrane. Passive — no energy required.</a:t>
            </a:r>
          </a:p>
        </p:txBody>
      </p:sp>
      <p:sp>
        <p:nvSpPr>
          <p:cNvPr id="7" name="Rectangle 6"/>
          <p:cNvSpPr/>
          <p:nvPr/>
        </p:nvSpPr>
        <p:spPr>
          <a:xfrm>
            <a:off x="384048" y="1536192"/>
            <a:ext cx="2331720" cy="3310128"/>
          </a:xfrm>
          <a:prstGeom prst="rect">
            <a:avLst/>
          </a:prstGeom>
          <a:solidFill>
            <a:srgbClr val="D0E8F8"/>
          </a:solidFill>
          <a:ln w="15240">
            <a:solidFill>
              <a:srgbClr val="90C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2715768" y="1536192"/>
            <a:ext cx="2331720" cy="3310128"/>
          </a:xfrm>
          <a:prstGeom prst="rect">
            <a:avLst/>
          </a:prstGeom>
          <a:solidFill>
            <a:srgbClr val="FFF0D0"/>
          </a:solidFill>
          <a:ln w="15240">
            <a:solidFill>
              <a:srgbClr val="D0A06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2679191" y="1536192"/>
            <a:ext cx="73152" cy="146304"/>
          </a:xfrm>
          <a:prstGeom prst="rect">
            <a:avLst/>
          </a:prstGeom>
          <a:solidFill>
            <a:srgbClr val="6B3F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2679191" y="1764792"/>
            <a:ext cx="73152" cy="146304"/>
          </a:xfrm>
          <a:prstGeom prst="rect">
            <a:avLst/>
          </a:prstGeom>
          <a:solidFill>
            <a:srgbClr val="6B3F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2679191" y="1993391"/>
            <a:ext cx="73152" cy="146304"/>
          </a:xfrm>
          <a:prstGeom prst="rect">
            <a:avLst/>
          </a:prstGeom>
          <a:solidFill>
            <a:srgbClr val="6B3F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2679191" y="2221991"/>
            <a:ext cx="73152" cy="146304"/>
          </a:xfrm>
          <a:prstGeom prst="rect">
            <a:avLst/>
          </a:prstGeom>
          <a:solidFill>
            <a:srgbClr val="6B3F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2679191" y="2450591"/>
            <a:ext cx="73152" cy="146304"/>
          </a:xfrm>
          <a:prstGeom prst="rect">
            <a:avLst/>
          </a:prstGeom>
          <a:solidFill>
            <a:srgbClr val="6B3F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2679191" y="2679191"/>
            <a:ext cx="73152" cy="146304"/>
          </a:xfrm>
          <a:prstGeom prst="rect">
            <a:avLst/>
          </a:prstGeom>
          <a:solidFill>
            <a:srgbClr val="6B3F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2679191" y="2907791"/>
            <a:ext cx="73152" cy="146304"/>
          </a:xfrm>
          <a:prstGeom prst="rect">
            <a:avLst/>
          </a:prstGeom>
          <a:solidFill>
            <a:srgbClr val="6B3F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2679191" y="3136391"/>
            <a:ext cx="73152" cy="146304"/>
          </a:xfrm>
          <a:prstGeom prst="rect">
            <a:avLst/>
          </a:prstGeom>
          <a:solidFill>
            <a:srgbClr val="6B3F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2679191" y="3364991"/>
            <a:ext cx="73152" cy="146304"/>
          </a:xfrm>
          <a:prstGeom prst="rect">
            <a:avLst/>
          </a:prstGeom>
          <a:solidFill>
            <a:srgbClr val="6B3F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2679191" y="3593591"/>
            <a:ext cx="73152" cy="146304"/>
          </a:xfrm>
          <a:prstGeom prst="rect">
            <a:avLst/>
          </a:prstGeom>
          <a:solidFill>
            <a:srgbClr val="6B3F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2679191" y="3822191"/>
            <a:ext cx="73152" cy="146304"/>
          </a:xfrm>
          <a:prstGeom prst="rect">
            <a:avLst/>
          </a:prstGeom>
          <a:solidFill>
            <a:srgbClr val="6B3F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2679191" y="4050791"/>
            <a:ext cx="73152" cy="146304"/>
          </a:xfrm>
          <a:prstGeom prst="rect">
            <a:avLst/>
          </a:prstGeom>
          <a:solidFill>
            <a:srgbClr val="6B3F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2679191" y="4279392"/>
            <a:ext cx="73152" cy="146304"/>
          </a:xfrm>
          <a:prstGeom prst="rect">
            <a:avLst/>
          </a:prstGeom>
          <a:solidFill>
            <a:srgbClr val="6B3F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2679191" y="4507992"/>
            <a:ext cx="73152" cy="146304"/>
          </a:xfrm>
          <a:prstGeom prst="rect">
            <a:avLst/>
          </a:prstGeom>
          <a:solidFill>
            <a:srgbClr val="6B3F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384048" y="1536192"/>
            <a:ext cx="2331720" cy="457200"/>
          </a:xfrm>
          <a:prstGeom prst="rect">
            <a:avLst/>
          </a:prstGeom>
          <a:solidFill>
            <a:srgbClr val="1A487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29768" y="1554480"/>
            <a:ext cx="2240279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DILUTE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9768" y="1773936"/>
            <a:ext cx="2240279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1">
                <a:solidFill>
                  <a:srgbClr val="A8D4F0"/>
                </a:solidFill>
                <a:latin typeface="Calibri"/>
              </a:rPr>
              <a:t>High water potential</a:t>
            </a:r>
          </a:p>
        </p:txBody>
      </p:sp>
      <p:sp>
        <p:nvSpPr>
          <p:cNvPr id="26" name="Rectangle 25"/>
          <p:cNvSpPr/>
          <p:nvPr/>
        </p:nvSpPr>
        <p:spPr>
          <a:xfrm>
            <a:off x="2715768" y="1536192"/>
            <a:ext cx="2331720" cy="457200"/>
          </a:xfrm>
          <a:prstGeom prst="rect">
            <a:avLst/>
          </a:prstGeom>
          <a:solidFill>
            <a:srgbClr val="8A50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2761487" y="1554480"/>
            <a:ext cx="2240279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CONCENTRATED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761487" y="1773936"/>
            <a:ext cx="2240279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1">
                <a:solidFill>
                  <a:srgbClr val="F0D8A0"/>
                </a:solidFill>
                <a:latin typeface="Calibri"/>
              </a:rPr>
              <a:t>Low water potential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371600" y="1444752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1" i="0">
                <a:solidFill>
                  <a:srgbClr val="6B3FA0"/>
                </a:solidFill>
                <a:latin typeface="Calibri"/>
              </a:rPr>
              <a:t>◄ Partially permeable membrane ►</a:t>
            </a:r>
          </a:p>
        </p:txBody>
      </p:sp>
      <p:sp>
        <p:nvSpPr>
          <p:cNvPr id="30" name="Oval 29"/>
          <p:cNvSpPr/>
          <p:nvPr/>
        </p:nvSpPr>
        <p:spPr>
          <a:xfrm>
            <a:off x="502920" y="2148840"/>
            <a:ext cx="219456" cy="219456"/>
          </a:xfrm>
          <a:prstGeom prst="ellipse">
            <a:avLst/>
          </a:prstGeom>
          <a:solidFill>
            <a:srgbClr val="2A6090"/>
          </a:solidFill>
          <a:ln w="10160">
            <a:solidFill>
              <a:srgbClr val="1A4A7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Oval 30"/>
          <p:cNvSpPr/>
          <p:nvPr/>
        </p:nvSpPr>
        <p:spPr>
          <a:xfrm>
            <a:off x="960120" y="2084831"/>
            <a:ext cx="219456" cy="219456"/>
          </a:xfrm>
          <a:prstGeom prst="ellipse">
            <a:avLst/>
          </a:prstGeom>
          <a:solidFill>
            <a:srgbClr val="2A6090"/>
          </a:solidFill>
          <a:ln w="10160">
            <a:solidFill>
              <a:srgbClr val="1A4A7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Oval 31"/>
          <p:cNvSpPr/>
          <p:nvPr/>
        </p:nvSpPr>
        <p:spPr>
          <a:xfrm>
            <a:off x="1417320" y="2194560"/>
            <a:ext cx="219456" cy="219456"/>
          </a:xfrm>
          <a:prstGeom prst="ellipse">
            <a:avLst/>
          </a:prstGeom>
          <a:solidFill>
            <a:srgbClr val="2A6090"/>
          </a:solidFill>
          <a:ln w="10160">
            <a:solidFill>
              <a:srgbClr val="1A4A7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Oval 32"/>
          <p:cNvSpPr/>
          <p:nvPr/>
        </p:nvSpPr>
        <p:spPr>
          <a:xfrm>
            <a:off x="1810512" y="2103120"/>
            <a:ext cx="219456" cy="219456"/>
          </a:xfrm>
          <a:prstGeom prst="ellipse">
            <a:avLst/>
          </a:prstGeom>
          <a:solidFill>
            <a:srgbClr val="2A6090"/>
          </a:solidFill>
          <a:ln w="10160">
            <a:solidFill>
              <a:srgbClr val="1A4A7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Oval 33"/>
          <p:cNvSpPr/>
          <p:nvPr/>
        </p:nvSpPr>
        <p:spPr>
          <a:xfrm>
            <a:off x="566928" y="2560320"/>
            <a:ext cx="219456" cy="219456"/>
          </a:xfrm>
          <a:prstGeom prst="ellipse">
            <a:avLst/>
          </a:prstGeom>
          <a:solidFill>
            <a:srgbClr val="2A6090"/>
          </a:solidFill>
          <a:ln w="10160">
            <a:solidFill>
              <a:srgbClr val="1A4A7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Oval 34"/>
          <p:cNvSpPr/>
          <p:nvPr/>
        </p:nvSpPr>
        <p:spPr>
          <a:xfrm>
            <a:off x="1078992" y="2514600"/>
            <a:ext cx="219456" cy="219456"/>
          </a:xfrm>
          <a:prstGeom prst="ellipse">
            <a:avLst/>
          </a:prstGeom>
          <a:solidFill>
            <a:srgbClr val="2A6090"/>
          </a:solidFill>
          <a:ln w="10160">
            <a:solidFill>
              <a:srgbClr val="1A4A7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Oval 35"/>
          <p:cNvSpPr/>
          <p:nvPr/>
        </p:nvSpPr>
        <p:spPr>
          <a:xfrm>
            <a:off x="1508760" y="2606040"/>
            <a:ext cx="219456" cy="219456"/>
          </a:xfrm>
          <a:prstGeom prst="ellipse">
            <a:avLst/>
          </a:prstGeom>
          <a:solidFill>
            <a:srgbClr val="2A6090"/>
          </a:solidFill>
          <a:ln w="10160">
            <a:solidFill>
              <a:srgbClr val="1A4A7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Oval 36"/>
          <p:cNvSpPr/>
          <p:nvPr/>
        </p:nvSpPr>
        <p:spPr>
          <a:xfrm>
            <a:off x="457200" y="2944368"/>
            <a:ext cx="219456" cy="219456"/>
          </a:xfrm>
          <a:prstGeom prst="ellipse">
            <a:avLst/>
          </a:prstGeom>
          <a:solidFill>
            <a:srgbClr val="2A6090"/>
          </a:solidFill>
          <a:ln w="10160">
            <a:solidFill>
              <a:srgbClr val="1A4A7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Oval 37"/>
          <p:cNvSpPr/>
          <p:nvPr/>
        </p:nvSpPr>
        <p:spPr>
          <a:xfrm>
            <a:off x="914400" y="2907792"/>
            <a:ext cx="219456" cy="219456"/>
          </a:xfrm>
          <a:prstGeom prst="ellipse">
            <a:avLst/>
          </a:prstGeom>
          <a:solidFill>
            <a:srgbClr val="2A6090"/>
          </a:solidFill>
          <a:ln w="10160">
            <a:solidFill>
              <a:srgbClr val="1A4A7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Oval 38"/>
          <p:cNvSpPr/>
          <p:nvPr/>
        </p:nvSpPr>
        <p:spPr>
          <a:xfrm>
            <a:off x="1389888" y="2971800"/>
            <a:ext cx="219456" cy="219456"/>
          </a:xfrm>
          <a:prstGeom prst="ellipse">
            <a:avLst/>
          </a:prstGeom>
          <a:solidFill>
            <a:srgbClr val="2A6090"/>
          </a:solidFill>
          <a:ln w="10160">
            <a:solidFill>
              <a:srgbClr val="1A4A7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Oval 39"/>
          <p:cNvSpPr/>
          <p:nvPr/>
        </p:nvSpPr>
        <p:spPr>
          <a:xfrm>
            <a:off x="1828800" y="2852928"/>
            <a:ext cx="219456" cy="219456"/>
          </a:xfrm>
          <a:prstGeom prst="ellipse">
            <a:avLst/>
          </a:prstGeom>
          <a:solidFill>
            <a:srgbClr val="2A6090"/>
          </a:solidFill>
          <a:ln w="10160">
            <a:solidFill>
              <a:srgbClr val="1A4A7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Oval 40"/>
          <p:cNvSpPr/>
          <p:nvPr/>
        </p:nvSpPr>
        <p:spPr>
          <a:xfrm>
            <a:off x="621792" y="3337560"/>
            <a:ext cx="219456" cy="219456"/>
          </a:xfrm>
          <a:prstGeom prst="ellipse">
            <a:avLst/>
          </a:prstGeom>
          <a:solidFill>
            <a:srgbClr val="2A6090"/>
          </a:solidFill>
          <a:ln w="10160">
            <a:solidFill>
              <a:srgbClr val="1A4A7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Oval 41"/>
          <p:cNvSpPr/>
          <p:nvPr/>
        </p:nvSpPr>
        <p:spPr>
          <a:xfrm>
            <a:off x="1115568" y="3291840"/>
            <a:ext cx="219456" cy="219456"/>
          </a:xfrm>
          <a:prstGeom prst="ellipse">
            <a:avLst/>
          </a:prstGeom>
          <a:solidFill>
            <a:srgbClr val="2A6090"/>
          </a:solidFill>
          <a:ln w="10160">
            <a:solidFill>
              <a:srgbClr val="1A4A7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Oval 42"/>
          <p:cNvSpPr/>
          <p:nvPr/>
        </p:nvSpPr>
        <p:spPr>
          <a:xfrm>
            <a:off x="1554480" y="3364992"/>
            <a:ext cx="219456" cy="219456"/>
          </a:xfrm>
          <a:prstGeom prst="ellipse">
            <a:avLst/>
          </a:prstGeom>
          <a:solidFill>
            <a:srgbClr val="2A6090"/>
          </a:solidFill>
          <a:ln w="10160">
            <a:solidFill>
              <a:srgbClr val="1A4A7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Oval 43"/>
          <p:cNvSpPr/>
          <p:nvPr/>
        </p:nvSpPr>
        <p:spPr>
          <a:xfrm>
            <a:off x="502920" y="3730752"/>
            <a:ext cx="219456" cy="219456"/>
          </a:xfrm>
          <a:prstGeom prst="ellipse">
            <a:avLst/>
          </a:prstGeom>
          <a:solidFill>
            <a:srgbClr val="2A6090"/>
          </a:solidFill>
          <a:ln w="10160">
            <a:solidFill>
              <a:srgbClr val="1A4A7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Oval 44"/>
          <p:cNvSpPr/>
          <p:nvPr/>
        </p:nvSpPr>
        <p:spPr>
          <a:xfrm>
            <a:off x="1005840" y="3675887"/>
            <a:ext cx="219456" cy="219456"/>
          </a:xfrm>
          <a:prstGeom prst="ellipse">
            <a:avLst/>
          </a:prstGeom>
          <a:solidFill>
            <a:srgbClr val="2A6090"/>
          </a:solidFill>
          <a:ln w="10160">
            <a:solidFill>
              <a:srgbClr val="1A4A7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Oval 45"/>
          <p:cNvSpPr/>
          <p:nvPr/>
        </p:nvSpPr>
        <p:spPr>
          <a:xfrm>
            <a:off x="1481328" y="3749039"/>
            <a:ext cx="219456" cy="219456"/>
          </a:xfrm>
          <a:prstGeom prst="ellipse">
            <a:avLst/>
          </a:prstGeom>
          <a:solidFill>
            <a:srgbClr val="2A6090"/>
          </a:solidFill>
          <a:ln w="10160">
            <a:solidFill>
              <a:srgbClr val="1A4A7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Oval 46"/>
          <p:cNvSpPr/>
          <p:nvPr/>
        </p:nvSpPr>
        <p:spPr>
          <a:xfrm>
            <a:off x="1847088" y="3611880"/>
            <a:ext cx="219456" cy="219456"/>
          </a:xfrm>
          <a:prstGeom prst="ellipse">
            <a:avLst/>
          </a:prstGeom>
          <a:solidFill>
            <a:srgbClr val="2A6090"/>
          </a:solidFill>
          <a:ln w="10160">
            <a:solidFill>
              <a:srgbClr val="1A4A7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Oval 47"/>
          <p:cNvSpPr/>
          <p:nvPr/>
        </p:nvSpPr>
        <p:spPr>
          <a:xfrm>
            <a:off x="2880360" y="2240280"/>
            <a:ext cx="219456" cy="219456"/>
          </a:xfrm>
          <a:prstGeom prst="ellipse">
            <a:avLst/>
          </a:prstGeom>
          <a:solidFill>
            <a:srgbClr val="2A6090"/>
          </a:solidFill>
          <a:ln w="10160">
            <a:solidFill>
              <a:srgbClr val="1A4A7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Oval 48"/>
          <p:cNvSpPr/>
          <p:nvPr/>
        </p:nvSpPr>
        <p:spPr>
          <a:xfrm>
            <a:off x="3310128" y="2651760"/>
            <a:ext cx="219456" cy="219456"/>
          </a:xfrm>
          <a:prstGeom prst="ellipse">
            <a:avLst/>
          </a:prstGeom>
          <a:solidFill>
            <a:srgbClr val="2A6090"/>
          </a:solidFill>
          <a:ln w="10160">
            <a:solidFill>
              <a:srgbClr val="1A4A7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Oval 49"/>
          <p:cNvSpPr/>
          <p:nvPr/>
        </p:nvSpPr>
        <p:spPr>
          <a:xfrm>
            <a:off x="2926080" y="3127248"/>
            <a:ext cx="219456" cy="219456"/>
          </a:xfrm>
          <a:prstGeom prst="ellipse">
            <a:avLst/>
          </a:prstGeom>
          <a:solidFill>
            <a:srgbClr val="2A6090"/>
          </a:solidFill>
          <a:ln w="10160">
            <a:solidFill>
              <a:srgbClr val="1A4A7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Oval 50"/>
          <p:cNvSpPr/>
          <p:nvPr/>
        </p:nvSpPr>
        <p:spPr>
          <a:xfrm>
            <a:off x="3364992" y="3520440"/>
            <a:ext cx="219456" cy="219456"/>
          </a:xfrm>
          <a:prstGeom prst="ellipse">
            <a:avLst/>
          </a:prstGeom>
          <a:solidFill>
            <a:srgbClr val="2A6090"/>
          </a:solidFill>
          <a:ln w="10160">
            <a:solidFill>
              <a:srgbClr val="1A4A7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Oval 51"/>
          <p:cNvSpPr/>
          <p:nvPr/>
        </p:nvSpPr>
        <p:spPr>
          <a:xfrm>
            <a:off x="2971800" y="3931920"/>
            <a:ext cx="219456" cy="219456"/>
          </a:xfrm>
          <a:prstGeom prst="ellipse">
            <a:avLst/>
          </a:prstGeom>
          <a:solidFill>
            <a:srgbClr val="2A6090"/>
          </a:solidFill>
          <a:ln w="10160">
            <a:solidFill>
              <a:srgbClr val="1A4A7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Oval 52"/>
          <p:cNvSpPr/>
          <p:nvPr/>
        </p:nvSpPr>
        <p:spPr>
          <a:xfrm>
            <a:off x="3154680" y="1938528"/>
            <a:ext cx="256032" cy="256032"/>
          </a:xfrm>
          <a:prstGeom prst="ellipse">
            <a:avLst/>
          </a:prstGeom>
          <a:solidFill>
            <a:srgbClr val="9B2D6A"/>
          </a:solidFill>
          <a:ln w="10160">
            <a:solidFill>
              <a:srgbClr val="6B1A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Oval 53"/>
          <p:cNvSpPr/>
          <p:nvPr/>
        </p:nvSpPr>
        <p:spPr>
          <a:xfrm>
            <a:off x="3547872" y="2286000"/>
            <a:ext cx="256032" cy="256032"/>
          </a:xfrm>
          <a:prstGeom prst="ellipse">
            <a:avLst/>
          </a:prstGeom>
          <a:solidFill>
            <a:srgbClr val="9B2D6A"/>
          </a:solidFill>
          <a:ln w="10160">
            <a:solidFill>
              <a:srgbClr val="6B1A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Oval 54"/>
          <p:cNvSpPr/>
          <p:nvPr/>
        </p:nvSpPr>
        <p:spPr>
          <a:xfrm>
            <a:off x="3090672" y="2743200"/>
            <a:ext cx="256032" cy="256032"/>
          </a:xfrm>
          <a:prstGeom prst="ellipse">
            <a:avLst/>
          </a:prstGeom>
          <a:solidFill>
            <a:srgbClr val="9B2D6A"/>
          </a:solidFill>
          <a:ln w="10160">
            <a:solidFill>
              <a:srgbClr val="6B1A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Oval 55"/>
          <p:cNvSpPr/>
          <p:nvPr/>
        </p:nvSpPr>
        <p:spPr>
          <a:xfrm>
            <a:off x="3474720" y="3090672"/>
            <a:ext cx="256032" cy="256032"/>
          </a:xfrm>
          <a:prstGeom prst="ellipse">
            <a:avLst/>
          </a:prstGeom>
          <a:solidFill>
            <a:srgbClr val="9B2D6A"/>
          </a:solidFill>
          <a:ln w="10160">
            <a:solidFill>
              <a:srgbClr val="6B1A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Oval 56"/>
          <p:cNvSpPr/>
          <p:nvPr/>
        </p:nvSpPr>
        <p:spPr>
          <a:xfrm>
            <a:off x="3127248" y="3364992"/>
            <a:ext cx="256032" cy="256032"/>
          </a:xfrm>
          <a:prstGeom prst="ellipse">
            <a:avLst/>
          </a:prstGeom>
          <a:solidFill>
            <a:srgbClr val="9B2D6A"/>
          </a:solidFill>
          <a:ln w="10160">
            <a:solidFill>
              <a:srgbClr val="6B1A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Oval 57"/>
          <p:cNvSpPr/>
          <p:nvPr/>
        </p:nvSpPr>
        <p:spPr>
          <a:xfrm>
            <a:off x="3520440" y="3703320"/>
            <a:ext cx="256032" cy="256032"/>
          </a:xfrm>
          <a:prstGeom prst="ellipse">
            <a:avLst/>
          </a:prstGeom>
          <a:solidFill>
            <a:srgbClr val="9B2D6A"/>
          </a:solidFill>
          <a:ln w="10160">
            <a:solidFill>
              <a:srgbClr val="6B1A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Oval 58"/>
          <p:cNvSpPr/>
          <p:nvPr/>
        </p:nvSpPr>
        <p:spPr>
          <a:xfrm>
            <a:off x="3200400" y="4096512"/>
            <a:ext cx="256032" cy="256032"/>
          </a:xfrm>
          <a:prstGeom prst="ellipse">
            <a:avLst/>
          </a:prstGeom>
          <a:solidFill>
            <a:srgbClr val="9B2D6A"/>
          </a:solidFill>
          <a:ln w="10160">
            <a:solidFill>
              <a:srgbClr val="6B1A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Oval 59"/>
          <p:cNvSpPr/>
          <p:nvPr/>
        </p:nvSpPr>
        <p:spPr>
          <a:xfrm>
            <a:off x="2834640" y="3822191"/>
            <a:ext cx="256032" cy="256032"/>
          </a:xfrm>
          <a:prstGeom prst="ellipse">
            <a:avLst/>
          </a:prstGeom>
          <a:solidFill>
            <a:srgbClr val="9B2D6A"/>
          </a:solidFill>
          <a:ln w="10160">
            <a:solidFill>
              <a:srgbClr val="6B1A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" name="arr"/>
          <p:cNvSpPr>
            <a:spLocks noGrp="1"/>
          </p:cNvSpPr>
          <p:nvPr/>
        </p:nvSpPr>
        <p:spPr>
          <a:xfrm flipH="0" flipV="0">
            <a:off x="1463040" y="3246120"/>
            <a:ext cx="987552" cy="914"/>
          </a:xfrm>
          <a:prstGeom prst="line">
            <a:avLst/>
          </a:prstGeom>
          <a:noFill/>
          <a:ln w="50800">
            <a:solidFill>
              <a:srgbClr val="C47A20"/>
            </a:solidFill>
            <a:tailEnd type="arrow" w="lg" len="lg"/>
          </a:ln>
        </p:spPr>
        <p:txBody>
          <a:bodyPr/>
          <a:lstStyle/>
          <a:p/>
        </p:txBody>
      </p:sp>
      <p:sp>
        <p:nvSpPr>
          <p:cNvPr id="61" name="TextBox 60"/>
          <p:cNvSpPr txBox="1"/>
          <p:nvPr/>
        </p:nvSpPr>
        <p:spPr>
          <a:xfrm>
            <a:off x="777240" y="3364992"/>
            <a:ext cx="150876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50" b="1" i="0">
                <a:solidFill>
                  <a:srgbClr val="C47A20"/>
                </a:solidFill>
                <a:latin typeface="Calibri"/>
              </a:rPr>
              <a:t>Net movement of water</a:t>
            </a:r>
          </a:p>
        </p:txBody>
      </p:sp>
      <p:sp>
        <p:nvSpPr>
          <p:cNvPr id="1" name="arr"/>
          <p:cNvSpPr>
            <a:spLocks noGrp="1"/>
          </p:cNvSpPr>
          <p:nvPr/>
        </p:nvSpPr>
        <p:spPr>
          <a:xfrm flipH="1" flipV="0">
            <a:off x="1508760" y="3520440"/>
            <a:ext cx="886968" cy="914"/>
          </a:xfrm>
          <a:prstGeom prst="line">
            <a:avLst/>
          </a:prstGeom>
          <a:noFill/>
          <a:ln w="19050">
            <a:solidFill>
              <a:srgbClr val="8090A8"/>
            </a:solidFill>
            <a:tailEnd type="arrow" w="lg" len="lg"/>
          </a:ln>
        </p:spPr>
        <p:txBody>
          <a:bodyPr/>
          <a:lstStyle/>
          <a:p/>
        </p:txBody>
      </p:sp>
      <p:sp>
        <p:nvSpPr>
          <p:cNvPr id="62" name="TextBox 61"/>
          <p:cNvSpPr txBox="1"/>
          <p:nvPr/>
        </p:nvSpPr>
        <p:spPr>
          <a:xfrm>
            <a:off x="914400" y="3621024"/>
            <a:ext cx="1261872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0" i="0">
                <a:solidFill>
                  <a:srgbClr val="7090B8"/>
                </a:solidFill>
                <a:latin typeface="Calibri"/>
              </a:rPr>
              <a:t>(some moves back)</a:t>
            </a:r>
          </a:p>
        </p:txBody>
      </p:sp>
      <p:sp>
        <p:nvSpPr>
          <p:cNvPr id="63" name="Oval 62"/>
          <p:cNvSpPr/>
          <p:nvPr/>
        </p:nvSpPr>
        <p:spPr>
          <a:xfrm>
            <a:off x="429768" y="4800600"/>
            <a:ext cx="164592" cy="164592"/>
          </a:xfrm>
          <a:prstGeom prst="ellipse">
            <a:avLst/>
          </a:prstGeom>
          <a:solidFill>
            <a:srgbClr val="2A609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TextBox 63"/>
          <p:cNvSpPr txBox="1"/>
          <p:nvPr/>
        </p:nvSpPr>
        <p:spPr>
          <a:xfrm>
            <a:off x="640080" y="4800600"/>
            <a:ext cx="128016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2A6090"/>
                </a:solidFill>
                <a:latin typeface="Calibri"/>
              </a:rPr>
              <a:t>= water molecule</a:t>
            </a:r>
          </a:p>
        </p:txBody>
      </p:sp>
      <p:sp>
        <p:nvSpPr>
          <p:cNvPr id="65" name="Oval 64"/>
          <p:cNvSpPr/>
          <p:nvPr/>
        </p:nvSpPr>
        <p:spPr>
          <a:xfrm>
            <a:off x="1847088" y="4800600"/>
            <a:ext cx="164592" cy="164592"/>
          </a:xfrm>
          <a:prstGeom prst="ellipse">
            <a:avLst/>
          </a:prstGeom>
          <a:solidFill>
            <a:srgbClr val="9B2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TextBox 65"/>
          <p:cNvSpPr txBox="1"/>
          <p:nvPr/>
        </p:nvSpPr>
        <p:spPr>
          <a:xfrm>
            <a:off x="2057400" y="4800600"/>
            <a:ext cx="20116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9B2D6A"/>
                </a:solidFill>
                <a:latin typeface="Calibri"/>
              </a:rPr>
              <a:t>= solute molecule (cannot cross)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5303520" y="1517904"/>
            <a:ext cx="361188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3D1A5C"/>
                </a:solidFill>
                <a:latin typeface="Calibri"/>
              </a:rPr>
              <a:t>What happens to cells?</a:t>
            </a:r>
          </a:p>
        </p:txBody>
      </p:sp>
      <p:sp>
        <p:nvSpPr>
          <p:cNvPr id="68" name="Rectangle 67"/>
          <p:cNvSpPr/>
          <p:nvPr/>
        </p:nvSpPr>
        <p:spPr>
          <a:xfrm>
            <a:off x="5303520" y="1883664"/>
            <a:ext cx="3611880" cy="1316736"/>
          </a:xfrm>
          <a:prstGeom prst="rect">
            <a:avLst/>
          </a:prstGeom>
          <a:solidFill>
            <a:srgbClr val="FFFFFF"/>
          </a:solidFill>
          <a:ln w="6350">
            <a:solidFill>
              <a:srgbClr val="C8B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Rectangle 68"/>
          <p:cNvSpPr/>
          <p:nvPr/>
        </p:nvSpPr>
        <p:spPr>
          <a:xfrm>
            <a:off x="5303520" y="1883664"/>
            <a:ext cx="109728" cy="1316736"/>
          </a:xfrm>
          <a:prstGeom prst="rect">
            <a:avLst/>
          </a:prstGeom>
          <a:solidFill>
            <a:srgbClr val="2E7D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TextBox 69"/>
          <p:cNvSpPr txBox="1"/>
          <p:nvPr/>
        </p:nvSpPr>
        <p:spPr>
          <a:xfrm>
            <a:off x="5468112" y="1938528"/>
            <a:ext cx="33832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2E7D4A"/>
                </a:solidFill>
                <a:latin typeface="Calibri"/>
              </a:rPr>
              <a:t>🌿  Plant cells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468112" y="2231136"/>
            <a:ext cx="33832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A5A80"/>
                </a:solidFill>
                <a:latin typeface="Calibri"/>
              </a:rPr>
              <a:t>Dilute → TURGID (swells; rigid)
Concentrated → PLASMOLYSED
(membrane pulls from wall)</a:t>
            </a:r>
          </a:p>
        </p:txBody>
      </p:sp>
      <p:sp>
        <p:nvSpPr>
          <p:cNvPr id="72" name="Rectangle 71"/>
          <p:cNvSpPr/>
          <p:nvPr/>
        </p:nvSpPr>
        <p:spPr>
          <a:xfrm>
            <a:off x="5303520" y="3328416"/>
            <a:ext cx="3611880" cy="1316736"/>
          </a:xfrm>
          <a:prstGeom prst="rect">
            <a:avLst/>
          </a:prstGeom>
          <a:solidFill>
            <a:srgbClr val="FFFFFF"/>
          </a:solidFill>
          <a:ln w="6350">
            <a:solidFill>
              <a:srgbClr val="C8B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" name="Rectangle 72"/>
          <p:cNvSpPr/>
          <p:nvPr/>
        </p:nvSpPr>
        <p:spPr>
          <a:xfrm>
            <a:off x="5303520" y="3328416"/>
            <a:ext cx="109728" cy="1316736"/>
          </a:xfrm>
          <a:prstGeom prst="rect">
            <a:avLst/>
          </a:prstGeom>
          <a:solidFill>
            <a:srgbClr val="9B2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" name="TextBox 73"/>
          <p:cNvSpPr txBox="1"/>
          <p:nvPr/>
        </p:nvSpPr>
        <p:spPr>
          <a:xfrm>
            <a:off x="5468112" y="3383280"/>
            <a:ext cx="33832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9B2D6A"/>
                </a:solidFill>
                <a:latin typeface="Calibri"/>
              </a:rPr>
              <a:t>🔴  Animal cells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5468112" y="3675888"/>
            <a:ext cx="33832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A5A80"/>
                </a:solidFill>
                <a:latin typeface="Calibri"/>
              </a:rPr>
              <a:t>Dilute → may BURST
(swells; no wall to resist)
Concentrated → CRENATED
(shrivels)</a:t>
            </a:r>
          </a:p>
        </p:txBody>
      </p:sp>
      <p:sp>
        <p:nvSpPr>
          <p:cNvPr id="76" name="Rectangle 75"/>
          <p:cNvSpPr/>
          <p:nvPr/>
        </p:nvSpPr>
        <p:spPr>
          <a:xfrm>
            <a:off x="5303520" y="4626864"/>
            <a:ext cx="3611880" cy="402336"/>
          </a:xfrm>
          <a:prstGeom prst="rect">
            <a:avLst/>
          </a:prstGeom>
          <a:solidFill>
            <a:srgbClr val="3D1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" name="TextBox 76"/>
          <p:cNvSpPr txBox="1"/>
          <p:nvPr/>
        </p:nvSpPr>
        <p:spPr>
          <a:xfrm>
            <a:off x="5394960" y="4654296"/>
            <a:ext cx="345643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FFFFFF"/>
                </a:solidFill>
                <a:latin typeface="Calibri"/>
              </a:rPr>
              <a:t>⭐ Exam tip: Say water moves from HIGH to LOW water potential — not just 'dilute to concentrated'.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8F5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3D1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228600"/>
            <a:ext cx="822960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3D1A5C"/>
                </a:solidFill>
                <a:latin typeface="Georgia"/>
              </a:rPr>
              <a:t>Active Transport</a:t>
            </a:r>
          </a:p>
        </p:txBody>
      </p:sp>
      <p:sp>
        <p:nvSpPr>
          <p:cNvPr id="5" name="Rectangle 4"/>
          <p:cNvSpPr/>
          <p:nvPr/>
        </p:nvSpPr>
        <p:spPr>
          <a:xfrm>
            <a:off x="365760" y="896112"/>
            <a:ext cx="8366760" cy="658368"/>
          </a:xfrm>
          <a:prstGeom prst="rect">
            <a:avLst/>
          </a:prstGeom>
          <a:solidFill>
            <a:srgbClr val="3D1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02920" y="896112"/>
            <a:ext cx="809244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FFFFF"/>
                </a:solidFill>
                <a:latin typeface="Calibri"/>
              </a:rPr>
              <a:t>Definition:  The movement of substances against a concentration gradient (from low to high concentration) using energy from respiration. Requires carrier proteins in the cell membrane.</a:t>
            </a:r>
          </a:p>
        </p:txBody>
      </p:sp>
      <p:sp>
        <p:nvSpPr>
          <p:cNvPr id="7" name="Rectangle 6"/>
          <p:cNvSpPr/>
          <p:nvPr/>
        </p:nvSpPr>
        <p:spPr>
          <a:xfrm>
            <a:off x="365760" y="1682496"/>
            <a:ext cx="2084831" cy="384048"/>
          </a:xfrm>
          <a:prstGeom prst="rect">
            <a:avLst/>
          </a:prstGeom>
          <a:solidFill>
            <a:srgbClr val="F8F5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38912" y="1682496"/>
            <a:ext cx="1956816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6A5A80"/>
                </a:solidFill>
                <a:latin typeface="Calibri"/>
              </a:rPr>
              <a:t/>
            </a:r>
          </a:p>
        </p:txBody>
      </p:sp>
      <p:sp>
        <p:nvSpPr>
          <p:cNvPr id="9" name="Rectangle 8"/>
          <p:cNvSpPr/>
          <p:nvPr/>
        </p:nvSpPr>
        <p:spPr>
          <a:xfrm>
            <a:off x="2542032" y="1682496"/>
            <a:ext cx="2084831" cy="384048"/>
          </a:xfrm>
          <a:prstGeom prst="rect">
            <a:avLst/>
          </a:prstGeom>
          <a:solidFill>
            <a:srgbClr val="1A7A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2615184" y="1682496"/>
            <a:ext cx="1956816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Diffusion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718304" y="1682496"/>
            <a:ext cx="2084831" cy="384048"/>
          </a:xfrm>
          <a:prstGeom prst="rect">
            <a:avLst/>
          </a:prstGeom>
          <a:solidFill>
            <a:srgbClr val="6B3F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791456" y="1682496"/>
            <a:ext cx="1956816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Osmosis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894576" y="1682496"/>
            <a:ext cx="2084831" cy="384048"/>
          </a:xfrm>
          <a:prstGeom prst="rect">
            <a:avLst/>
          </a:prstGeom>
          <a:solidFill>
            <a:srgbClr val="3D1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967728" y="1682496"/>
            <a:ext cx="1956816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Active Transport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65760" y="2139696"/>
            <a:ext cx="2084831" cy="457200"/>
          </a:xfrm>
          <a:prstGeom prst="rect">
            <a:avLst/>
          </a:prstGeom>
          <a:solidFill>
            <a:srgbClr val="F8F5FF"/>
          </a:solidFill>
          <a:ln w="3810">
            <a:solidFill>
              <a:srgbClr val="C8B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38912" y="2176272"/>
            <a:ext cx="1956816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1" i="0">
                <a:solidFill>
                  <a:srgbClr val="3D1A5C"/>
                </a:solidFill>
                <a:latin typeface="Calibri"/>
              </a:rPr>
              <a:t>Energy needed?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542032" y="2139696"/>
            <a:ext cx="2084831" cy="457200"/>
          </a:xfrm>
          <a:prstGeom prst="rect">
            <a:avLst/>
          </a:prstGeom>
          <a:solidFill>
            <a:srgbClr val="F8F5FF"/>
          </a:solidFill>
          <a:ln w="3810">
            <a:solidFill>
              <a:srgbClr val="C8B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615184" y="2176272"/>
            <a:ext cx="1956816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1A7A8A"/>
                </a:solidFill>
                <a:latin typeface="Calibri"/>
              </a:rPr>
              <a:t>✗  No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718304" y="2139696"/>
            <a:ext cx="2084831" cy="457200"/>
          </a:xfrm>
          <a:prstGeom prst="rect">
            <a:avLst/>
          </a:prstGeom>
          <a:solidFill>
            <a:srgbClr val="F8F5FF"/>
          </a:solidFill>
          <a:ln w="3810">
            <a:solidFill>
              <a:srgbClr val="C8B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4791456" y="2176272"/>
            <a:ext cx="1956816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6B3FA0"/>
                </a:solidFill>
                <a:latin typeface="Calibri"/>
              </a:rPr>
              <a:t>✗  No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894576" y="2139696"/>
            <a:ext cx="2084831" cy="457200"/>
          </a:xfrm>
          <a:prstGeom prst="rect">
            <a:avLst/>
          </a:prstGeom>
          <a:solidFill>
            <a:srgbClr val="F8F5FF"/>
          </a:solidFill>
          <a:ln w="3810">
            <a:solidFill>
              <a:srgbClr val="C8B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967728" y="2176272"/>
            <a:ext cx="1956816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3D1A5C"/>
                </a:solidFill>
                <a:latin typeface="Calibri"/>
              </a:rPr>
              <a:t>✓  Yes (ATP)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65760" y="2651760"/>
            <a:ext cx="2084831" cy="457200"/>
          </a:xfrm>
          <a:prstGeom prst="rect">
            <a:avLst/>
          </a:prstGeom>
          <a:solidFill>
            <a:srgbClr val="F0EAF8"/>
          </a:solidFill>
          <a:ln w="3810">
            <a:solidFill>
              <a:srgbClr val="C8B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38912" y="2688336"/>
            <a:ext cx="1956816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1" i="0">
                <a:solidFill>
                  <a:srgbClr val="3D1A5C"/>
                </a:solidFill>
                <a:latin typeface="Calibri"/>
              </a:rPr>
              <a:t>Direction</a:t>
            </a:r>
          </a:p>
        </p:txBody>
      </p:sp>
      <p:sp>
        <p:nvSpPr>
          <p:cNvPr id="25" name="Rectangle 24"/>
          <p:cNvSpPr/>
          <p:nvPr/>
        </p:nvSpPr>
        <p:spPr>
          <a:xfrm>
            <a:off x="2542032" y="2651760"/>
            <a:ext cx="2084831" cy="457200"/>
          </a:xfrm>
          <a:prstGeom prst="rect">
            <a:avLst/>
          </a:prstGeom>
          <a:solidFill>
            <a:srgbClr val="F0EAF8"/>
          </a:solidFill>
          <a:ln w="3810">
            <a:solidFill>
              <a:srgbClr val="C8B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2615184" y="2688336"/>
            <a:ext cx="1956816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1A7A8A"/>
                </a:solidFill>
                <a:latin typeface="Calibri"/>
              </a:rPr>
              <a:t>High → Low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718304" y="2651760"/>
            <a:ext cx="2084831" cy="457200"/>
          </a:xfrm>
          <a:prstGeom prst="rect">
            <a:avLst/>
          </a:prstGeom>
          <a:solidFill>
            <a:srgbClr val="F0EAF8"/>
          </a:solidFill>
          <a:ln w="3810">
            <a:solidFill>
              <a:srgbClr val="C8B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4791456" y="2688336"/>
            <a:ext cx="1956816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6B3FA0"/>
                </a:solidFill>
                <a:latin typeface="Calibri"/>
              </a:rPr>
              <a:t>High → Low water</a:t>
            </a:r>
          </a:p>
        </p:txBody>
      </p:sp>
      <p:sp>
        <p:nvSpPr>
          <p:cNvPr id="29" name="Rectangle 28"/>
          <p:cNvSpPr/>
          <p:nvPr/>
        </p:nvSpPr>
        <p:spPr>
          <a:xfrm>
            <a:off x="6894576" y="2651760"/>
            <a:ext cx="2084831" cy="457200"/>
          </a:xfrm>
          <a:prstGeom prst="rect">
            <a:avLst/>
          </a:prstGeom>
          <a:solidFill>
            <a:srgbClr val="F0EAF8"/>
          </a:solidFill>
          <a:ln w="3810">
            <a:solidFill>
              <a:srgbClr val="C8B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6967728" y="2688336"/>
            <a:ext cx="1956816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3D1A5C"/>
                </a:solidFill>
                <a:latin typeface="Calibri"/>
              </a:rPr>
              <a:t>Low → High</a:t>
            </a:r>
          </a:p>
        </p:txBody>
      </p:sp>
      <p:sp>
        <p:nvSpPr>
          <p:cNvPr id="31" name="Rectangle 30"/>
          <p:cNvSpPr/>
          <p:nvPr/>
        </p:nvSpPr>
        <p:spPr>
          <a:xfrm>
            <a:off x="365760" y="3163824"/>
            <a:ext cx="2084831" cy="457200"/>
          </a:xfrm>
          <a:prstGeom prst="rect">
            <a:avLst/>
          </a:prstGeom>
          <a:solidFill>
            <a:srgbClr val="F8F5FF"/>
          </a:solidFill>
          <a:ln w="3810">
            <a:solidFill>
              <a:srgbClr val="C8B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438912" y="3200400"/>
            <a:ext cx="1956816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1" i="0">
                <a:solidFill>
                  <a:srgbClr val="3D1A5C"/>
                </a:solidFill>
                <a:latin typeface="Calibri"/>
              </a:rPr>
              <a:t>Substance</a:t>
            </a:r>
          </a:p>
        </p:txBody>
      </p:sp>
      <p:sp>
        <p:nvSpPr>
          <p:cNvPr id="33" name="Rectangle 32"/>
          <p:cNvSpPr/>
          <p:nvPr/>
        </p:nvSpPr>
        <p:spPr>
          <a:xfrm>
            <a:off x="2542032" y="3163824"/>
            <a:ext cx="2084831" cy="457200"/>
          </a:xfrm>
          <a:prstGeom prst="rect">
            <a:avLst/>
          </a:prstGeom>
          <a:solidFill>
            <a:srgbClr val="F8F5FF"/>
          </a:solidFill>
          <a:ln w="3810">
            <a:solidFill>
              <a:srgbClr val="C8B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2615184" y="3200400"/>
            <a:ext cx="1956816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1A7A8A"/>
                </a:solidFill>
                <a:latin typeface="Calibri"/>
              </a:rPr>
              <a:t>Any molecule</a:t>
            </a:r>
          </a:p>
        </p:txBody>
      </p:sp>
      <p:sp>
        <p:nvSpPr>
          <p:cNvPr id="35" name="Rectangle 34"/>
          <p:cNvSpPr/>
          <p:nvPr/>
        </p:nvSpPr>
        <p:spPr>
          <a:xfrm>
            <a:off x="4718304" y="3163824"/>
            <a:ext cx="2084831" cy="457200"/>
          </a:xfrm>
          <a:prstGeom prst="rect">
            <a:avLst/>
          </a:prstGeom>
          <a:solidFill>
            <a:srgbClr val="F8F5FF"/>
          </a:solidFill>
          <a:ln w="3810">
            <a:solidFill>
              <a:srgbClr val="C8B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4791456" y="3200400"/>
            <a:ext cx="1956816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6B3FA0"/>
                </a:solidFill>
                <a:latin typeface="Calibri"/>
              </a:rPr>
              <a:t>Water only</a:t>
            </a:r>
          </a:p>
        </p:txBody>
      </p:sp>
      <p:sp>
        <p:nvSpPr>
          <p:cNvPr id="37" name="Rectangle 36"/>
          <p:cNvSpPr/>
          <p:nvPr/>
        </p:nvSpPr>
        <p:spPr>
          <a:xfrm>
            <a:off x="6894576" y="3163824"/>
            <a:ext cx="2084831" cy="457200"/>
          </a:xfrm>
          <a:prstGeom prst="rect">
            <a:avLst/>
          </a:prstGeom>
          <a:solidFill>
            <a:srgbClr val="F8F5FF"/>
          </a:solidFill>
          <a:ln w="3810">
            <a:solidFill>
              <a:srgbClr val="C8B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6967728" y="3200400"/>
            <a:ext cx="1956816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3D1A5C"/>
                </a:solidFill>
                <a:latin typeface="Calibri"/>
              </a:rPr>
              <a:t>Specific molecules</a:t>
            </a:r>
          </a:p>
        </p:txBody>
      </p:sp>
      <p:sp>
        <p:nvSpPr>
          <p:cNvPr id="39" name="Rectangle 38"/>
          <p:cNvSpPr/>
          <p:nvPr/>
        </p:nvSpPr>
        <p:spPr>
          <a:xfrm>
            <a:off x="365760" y="3675887"/>
            <a:ext cx="2084831" cy="457200"/>
          </a:xfrm>
          <a:prstGeom prst="rect">
            <a:avLst/>
          </a:prstGeom>
          <a:solidFill>
            <a:srgbClr val="F0EAF8"/>
          </a:solidFill>
          <a:ln w="3810">
            <a:solidFill>
              <a:srgbClr val="C8B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438912" y="3712463"/>
            <a:ext cx="1956816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1" i="0">
                <a:solidFill>
                  <a:srgbClr val="3D1A5C"/>
                </a:solidFill>
                <a:latin typeface="Calibri"/>
              </a:rPr>
              <a:t>Membrane?</a:t>
            </a:r>
          </a:p>
        </p:txBody>
      </p:sp>
      <p:sp>
        <p:nvSpPr>
          <p:cNvPr id="41" name="Rectangle 40"/>
          <p:cNvSpPr/>
          <p:nvPr/>
        </p:nvSpPr>
        <p:spPr>
          <a:xfrm>
            <a:off x="2542032" y="3675887"/>
            <a:ext cx="2084831" cy="457200"/>
          </a:xfrm>
          <a:prstGeom prst="rect">
            <a:avLst/>
          </a:prstGeom>
          <a:solidFill>
            <a:srgbClr val="F0EAF8"/>
          </a:solidFill>
          <a:ln w="3810">
            <a:solidFill>
              <a:srgbClr val="C8B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2615184" y="3712463"/>
            <a:ext cx="1956816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1A7A8A"/>
                </a:solidFill>
                <a:latin typeface="Calibri"/>
              </a:rPr>
              <a:t>Not required</a:t>
            </a:r>
          </a:p>
        </p:txBody>
      </p:sp>
      <p:sp>
        <p:nvSpPr>
          <p:cNvPr id="43" name="Rectangle 42"/>
          <p:cNvSpPr/>
          <p:nvPr/>
        </p:nvSpPr>
        <p:spPr>
          <a:xfrm>
            <a:off x="4718304" y="3675887"/>
            <a:ext cx="2084831" cy="457200"/>
          </a:xfrm>
          <a:prstGeom prst="rect">
            <a:avLst/>
          </a:prstGeom>
          <a:solidFill>
            <a:srgbClr val="F0EAF8"/>
          </a:solidFill>
          <a:ln w="3810">
            <a:solidFill>
              <a:srgbClr val="C8B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4791456" y="3712463"/>
            <a:ext cx="1956816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6B3FA0"/>
                </a:solidFill>
                <a:latin typeface="Calibri"/>
              </a:rPr>
              <a:t>Partially permeable</a:t>
            </a:r>
          </a:p>
        </p:txBody>
      </p:sp>
      <p:sp>
        <p:nvSpPr>
          <p:cNvPr id="45" name="Rectangle 44"/>
          <p:cNvSpPr/>
          <p:nvPr/>
        </p:nvSpPr>
        <p:spPr>
          <a:xfrm>
            <a:off x="6894576" y="3675887"/>
            <a:ext cx="2084831" cy="457200"/>
          </a:xfrm>
          <a:prstGeom prst="rect">
            <a:avLst/>
          </a:prstGeom>
          <a:solidFill>
            <a:srgbClr val="F0EAF8"/>
          </a:solidFill>
          <a:ln w="3810">
            <a:solidFill>
              <a:srgbClr val="C8B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6967728" y="3712463"/>
            <a:ext cx="1956816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3D1A5C"/>
                </a:solidFill>
                <a:latin typeface="Calibri"/>
              </a:rPr>
              <a:t>Carrier proteins needed</a:t>
            </a:r>
          </a:p>
        </p:txBody>
      </p:sp>
      <p:sp>
        <p:nvSpPr>
          <p:cNvPr id="47" name="Rectangle 46"/>
          <p:cNvSpPr/>
          <p:nvPr/>
        </p:nvSpPr>
        <p:spPr>
          <a:xfrm>
            <a:off x="365760" y="4187952"/>
            <a:ext cx="2084831" cy="457200"/>
          </a:xfrm>
          <a:prstGeom prst="rect">
            <a:avLst/>
          </a:prstGeom>
          <a:solidFill>
            <a:srgbClr val="F8F5FF"/>
          </a:solidFill>
          <a:ln w="3810">
            <a:solidFill>
              <a:srgbClr val="C8B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TextBox 47"/>
          <p:cNvSpPr txBox="1"/>
          <p:nvPr/>
        </p:nvSpPr>
        <p:spPr>
          <a:xfrm>
            <a:off x="438912" y="4224528"/>
            <a:ext cx="1956816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1" i="0">
                <a:solidFill>
                  <a:srgbClr val="3D1A5C"/>
                </a:solidFill>
                <a:latin typeface="Calibri"/>
              </a:rPr>
              <a:t>Example</a:t>
            </a:r>
          </a:p>
        </p:txBody>
      </p:sp>
      <p:sp>
        <p:nvSpPr>
          <p:cNvPr id="49" name="Rectangle 48"/>
          <p:cNvSpPr/>
          <p:nvPr/>
        </p:nvSpPr>
        <p:spPr>
          <a:xfrm>
            <a:off x="2542032" y="4187952"/>
            <a:ext cx="2084831" cy="457200"/>
          </a:xfrm>
          <a:prstGeom prst="rect">
            <a:avLst/>
          </a:prstGeom>
          <a:solidFill>
            <a:srgbClr val="F8F5FF"/>
          </a:solidFill>
          <a:ln w="3810">
            <a:solidFill>
              <a:srgbClr val="C8B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TextBox 49"/>
          <p:cNvSpPr txBox="1"/>
          <p:nvPr/>
        </p:nvSpPr>
        <p:spPr>
          <a:xfrm>
            <a:off x="2615184" y="4224528"/>
            <a:ext cx="1956816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1A7A8A"/>
                </a:solidFill>
                <a:latin typeface="Calibri"/>
              </a:rPr>
              <a:t>O₂ into blood</a:t>
            </a:r>
          </a:p>
        </p:txBody>
      </p:sp>
      <p:sp>
        <p:nvSpPr>
          <p:cNvPr id="51" name="Rectangle 50"/>
          <p:cNvSpPr/>
          <p:nvPr/>
        </p:nvSpPr>
        <p:spPr>
          <a:xfrm>
            <a:off x="4718304" y="4187952"/>
            <a:ext cx="2084831" cy="457200"/>
          </a:xfrm>
          <a:prstGeom prst="rect">
            <a:avLst/>
          </a:prstGeom>
          <a:solidFill>
            <a:srgbClr val="F8F5FF"/>
          </a:solidFill>
          <a:ln w="3810">
            <a:solidFill>
              <a:srgbClr val="C8B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4791456" y="4224528"/>
            <a:ext cx="1956816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6B3FA0"/>
                </a:solidFill>
                <a:latin typeface="Calibri"/>
              </a:rPr>
              <a:t>Water into root hair</a:t>
            </a:r>
          </a:p>
        </p:txBody>
      </p:sp>
      <p:sp>
        <p:nvSpPr>
          <p:cNvPr id="53" name="Rectangle 52"/>
          <p:cNvSpPr/>
          <p:nvPr/>
        </p:nvSpPr>
        <p:spPr>
          <a:xfrm>
            <a:off x="6894576" y="4187952"/>
            <a:ext cx="2084831" cy="457200"/>
          </a:xfrm>
          <a:prstGeom prst="rect">
            <a:avLst/>
          </a:prstGeom>
          <a:solidFill>
            <a:srgbClr val="F8F5FF"/>
          </a:solidFill>
          <a:ln w="3810">
            <a:solidFill>
              <a:srgbClr val="C8B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6967728" y="4224528"/>
            <a:ext cx="1956816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3D1A5C"/>
                </a:solidFill>
                <a:latin typeface="Calibri"/>
              </a:rPr>
              <a:t>Glucose into roots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365760" y="4681728"/>
            <a:ext cx="836676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1">
                <a:solidFill>
                  <a:srgbClr val="6A5A80"/>
                </a:solidFill>
                <a:latin typeface="Calibri"/>
              </a:rPr>
              <a:t>Key example: Root hair cells absorb mineral ions (nitrates) from soil by active transport even though the concentration in the soil is lower than in the cell.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