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62" r:id="rId4"/>
    <p:sldId id="264" r:id="rId5"/>
    <p:sldId id="258" r:id="rId6"/>
    <p:sldId id="259" r:id="rId7"/>
    <p:sldId id="265" r:id="rId8"/>
    <p:sldId id="263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02" autoAdjust="0"/>
  </p:normalViewPr>
  <p:slideViewPr>
    <p:cSldViewPr>
      <p:cViewPr>
        <p:scale>
          <a:sx n="66" d="100"/>
          <a:sy n="66" d="100"/>
        </p:scale>
        <p:origin x="-638" y="-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82745-C040-48FE-9912-865AED7E4155}" type="datetimeFigureOut">
              <a:rPr lang="en-GB" smtClean="0"/>
              <a:t>12/06/2012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A6000-68F5-4EE6-85E6-D29A10F84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3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6000-68F5-4EE6-85E6-D29A10F846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5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dirty="0" smtClean="0"/>
              <a:t>War with France broke out in 1202, so he needed war tax “Scutage”</a:t>
            </a:r>
          </a:p>
          <a:p>
            <a:r>
              <a:rPr lang="en-GB" dirty="0" smtClean="0"/>
              <a:t>Soon he didn’t have the support of his British barons because of Scutage and he was forced to sign  a document called the Magna Carta </a:t>
            </a:r>
          </a:p>
          <a:p>
            <a:r>
              <a:rPr lang="en-GB" dirty="0" smtClean="0"/>
              <a:t>He lost the loyalty of his French barons when his mother Eleanor of Aquitaine died at the ripe old age of 81.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6000-68F5-4EE6-85E6-D29A10F846D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3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8015-0CDD-48AD-A8D5-76F8ED172AC4}" type="datetimeFigureOut">
              <a:rPr lang="en-GB" smtClean="0"/>
              <a:t>12/06/2012</a:t>
            </a:fld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8FFC9-5059-4D83-8DA4-542413B9553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8015-0CDD-48AD-A8D5-76F8ED172AC4}" type="datetimeFigureOut">
              <a:rPr lang="en-GB" smtClean="0"/>
              <a:t>12/06/2012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FFC9-5059-4D83-8DA4-542413B9553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8015-0CDD-48AD-A8D5-76F8ED172AC4}" type="datetimeFigureOut">
              <a:rPr lang="en-GB" smtClean="0"/>
              <a:t>12/06/2012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FFC9-5059-4D83-8DA4-542413B9553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598015-0CDD-48AD-A8D5-76F8ED172AC4}" type="datetimeFigureOut">
              <a:rPr lang="en-GB" smtClean="0"/>
              <a:t>12/06/2012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198FFC9-5059-4D83-8DA4-542413B9553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8015-0CDD-48AD-A8D5-76F8ED172AC4}" type="datetimeFigureOut">
              <a:rPr lang="en-GB" smtClean="0"/>
              <a:t>12/06/2012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FFC9-5059-4D83-8DA4-542413B9553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8015-0CDD-48AD-A8D5-76F8ED172AC4}" type="datetimeFigureOut">
              <a:rPr lang="en-GB" smtClean="0"/>
              <a:t>12/06/2012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FFC9-5059-4D83-8DA4-542413B9553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FFC9-5059-4D83-8DA4-542413B9553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8015-0CDD-48AD-A8D5-76F8ED172AC4}" type="datetimeFigureOut">
              <a:rPr lang="en-GB" smtClean="0"/>
              <a:t>12/06/2012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8015-0CDD-48AD-A8D5-76F8ED172AC4}" type="datetimeFigureOut">
              <a:rPr lang="en-GB" smtClean="0"/>
              <a:t>12/06/2012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FFC9-5059-4D83-8DA4-542413B9553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8015-0CDD-48AD-A8D5-76F8ED172AC4}" type="datetimeFigureOut">
              <a:rPr lang="en-GB" smtClean="0"/>
              <a:t>12/06/2012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FFC9-5059-4D83-8DA4-542413B9553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598015-0CDD-48AD-A8D5-76F8ED172AC4}" type="datetimeFigureOut">
              <a:rPr lang="en-GB" smtClean="0"/>
              <a:t>12/06/2012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98FFC9-5059-4D83-8DA4-542413B9553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8015-0CDD-48AD-A8D5-76F8ED172AC4}" type="datetimeFigureOut">
              <a:rPr lang="en-GB" smtClean="0"/>
              <a:t>12/06/2012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8FFC9-5059-4D83-8DA4-542413B9553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598015-0CDD-48AD-A8D5-76F8ED172AC4}" type="datetimeFigureOut">
              <a:rPr lang="en-GB" smtClean="0"/>
              <a:t>12/06/2012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198FFC9-5059-4D83-8DA4-542413B9553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oogle.com/images?q=tbn:ANd9GcRfXgI_IKqjaDJjKRyIFPqwzZH6OSJNhZgT1653Qo4ARH-6UTX2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66" y="1556792"/>
            <a:ext cx="3788230" cy="1895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59" y="3717032"/>
            <a:ext cx="2134334" cy="2161697"/>
          </a:xfrm>
          <a:prstGeom prst="roundRect">
            <a:avLst>
              <a:gd name="adj" fmla="val 4976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32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495256"/>
            <a:ext cx="4320480" cy="864096"/>
          </a:xfrm>
        </p:spPr>
        <p:txBody>
          <a:bodyPr/>
          <a:lstStyle/>
          <a:p>
            <a:pPr algn="ctr"/>
            <a:r>
              <a:rPr lang="en-GB" dirty="0" smtClean="0"/>
              <a:t> </a:t>
            </a:r>
            <a:r>
              <a:rPr lang="en-GB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King John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7544" y="1916832"/>
            <a:ext cx="5328592" cy="295232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Papyrus" pitchFamily="66" charset="0"/>
              </a:rPr>
              <a:t>King John was born in 1166</a:t>
            </a:r>
          </a:p>
          <a:p>
            <a:pPr marL="0" indent="0" algn="ctr">
              <a:buNone/>
            </a:pPr>
            <a:endParaRPr lang="en-GB" sz="2800" dirty="0" smtClean="0">
              <a:latin typeface="Papyru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Papyrus" pitchFamily="66" charset="0"/>
              </a:rPr>
              <a:t>He was called John Lackland because he lost most of his lands in France while his brother Richard the Lionheart had been away on Crusade.</a:t>
            </a:r>
          </a:p>
          <a:p>
            <a:endParaRPr lang="en-GB" sz="7000" dirty="0" smtClean="0">
              <a:latin typeface="Algerian" pitchFamily="82" charset="0"/>
            </a:endParaRPr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15816" y="620688"/>
            <a:ext cx="1782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+mj-lt"/>
              </a:defRPr>
            </a:lvl1pPr>
          </a:lstStyle>
          <a:p>
            <a:r>
              <a:rPr lang="en-GB" sz="4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“</a:t>
            </a:r>
            <a:r>
              <a:rPr lang="en-GB" sz="4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Bad”</a:t>
            </a:r>
            <a:endParaRPr lang="en-GB" sz="4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76872"/>
            <a:ext cx="2017641" cy="25752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https://encrypted-tbn2.google.com/images?q=tbn:ANd9GcR5zz6K0UukCOEUr69gVHWvtbQVuqEBVo0SfcyfDNnrtrPFudhgh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92077"/>
            <a:ext cx="1228709" cy="113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Algerian" pitchFamily="82" charset="0"/>
            </a:endParaRPr>
          </a:p>
          <a:p>
            <a:pPr>
              <a:buClr>
                <a:srgbClr val="FFC000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</a:t>
            </a:r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Bad”</a:t>
            </a:r>
            <a:r>
              <a:rPr lang="en-GB" dirty="0" smtClean="0"/>
              <a:t> </a:t>
            </a:r>
            <a:r>
              <a:rPr lang="en-GB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King John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1246293" cy="14401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1700808"/>
            <a:ext cx="79208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FFC000"/>
              </a:buClr>
              <a:buFont typeface="Wingdings" pitchFamily="2" charset="2"/>
              <a:buChar char="v"/>
            </a:pPr>
            <a:r>
              <a:rPr lang="en-GB" sz="2800" dirty="0">
                <a:latin typeface="Papyrus" pitchFamily="66" charset="0"/>
              </a:rPr>
              <a:t>King John invented a tax called </a:t>
            </a:r>
            <a:r>
              <a:rPr lang="en-GB" sz="3200" b="1" i="1" dirty="0">
                <a:latin typeface="Papyrus" pitchFamily="66" charset="0"/>
              </a:rPr>
              <a:t>scutage</a:t>
            </a:r>
            <a:r>
              <a:rPr lang="en-GB" sz="2800" dirty="0">
                <a:latin typeface="Papyrus" pitchFamily="66" charset="0"/>
              </a:rPr>
              <a:t> </a:t>
            </a:r>
            <a:r>
              <a:rPr lang="en-GB" sz="2800" dirty="0" smtClean="0">
                <a:latin typeface="Papyrus" pitchFamily="66" charset="0"/>
              </a:rPr>
              <a:t> to </a:t>
            </a:r>
            <a:r>
              <a:rPr lang="en-GB" sz="2800" dirty="0">
                <a:latin typeface="Papyrus" pitchFamily="66" charset="0"/>
              </a:rPr>
              <a:t>pay for his wars which made him very unpopular with his barons. </a:t>
            </a:r>
            <a:endParaRPr lang="en-GB" sz="2800" dirty="0" smtClean="0">
              <a:latin typeface="Papyrus" pitchFamily="66" charset="0"/>
            </a:endParaRPr>
          </a:p>
          <a:p>
            <a:pPr marL="457200" lvl="0" indent="-457200">
              <a:buClr>
                <a:srgbClr val="FFC000"/>
              </a:buClr>
              <a:buFont typeface="Wingdings" pitchFamily="2" charset="2"/>
              <a:buChar char="v"/>
            </a:pPr>
            <a:endParaRPr lang="en-GB" sz="2800" dirty="0">
              <a:latin typeface="Papyrus" pitchFamily="66" charset="0"/>
            </a:endParaRPr>
          </a:p>
          <a:p>
            <a:pPr marL="457200" lvl="0" indent="-457200">
              <a:buClr>
                <a:srgbClr val="FFC000"/>
              </a:buClr>
              <a:buFont typeface="Wingdings" pitchFamily="2" charset="2"/>
              <a:buChar char="v"/>
            </a:pPr>
            <a:r>
              <a:rPr lang="en-GB" sz="2800" dirty="0">
                <a:latin typeface="Papyrus" pitchFamily="66" charset="0"/>
              </a:rPr>
              <a:t>After his mother </a:t>
            </a:r>
            <a:r>
              <a:rPr lang="en-GB" sz="2800" dirty="0" smtClean="0">
                <a:latin typeface="Papyrus" pitchFamily="66" charset="0"/>
              </a:rPr>
              <a:t>died, </a:t>
            </a:r>
            <a:r>
              <a:rPr lang="en-GB" sz="2800" dirty="0">
                <a:latin typeface="Papyrus" pitchFamily="66" charset="0"/>
              </a:rPr>
              <a:t>the French barons were no longer loyal to him </a:t>
            </a:r>
            <a:r>
              <a:rPr lang="en-GB" sz="2800" dirty="0" smtClean="0">
                <a:latin typeface="Papyrus" pitchFamily="66" charset="0"/>
              </a:rPr>
              <a:t>either…</a:t>
            </a:r>
            <a:endParaRPr lang="en-GB" sz="2800" dirty="0"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30120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Papyrus" pitchFamily="66" charset="0"/>
              </a:rPr>
              <a:t>Eleanor of Aquitaine was John’s mother and very influential. She lived to the then astonishing age of 81!</a:t>
            </a:r>
            <a:endParaRPr lang="en-GB" sz="1400" dirty="0">
              <a:latin typeface="Papyrus" pitchFamily="66" charset="0"/>
            </a:endParaRPr>
          </a:p>
        </p:txBody>
      </p:sp>
      <p:cxnSp>
        <p:nvCxnSpPr>
          <p:cNvPr id="13" name="Elbow Connector 12"/>
          <p:cNvCxnSpPr/>
          <p:nvPr/>
        </p:nvCxnSpPr>
        <p:spPr>
          <a:xfrm flipV="1">
            <a:off x="2051720" y="4869160"/>
            <a:ext cx="3528392" cy="432048"/>
          </a:xfrm>
          <a:prstGeom prst="bentConnector3">
            <a:avLst>
              <a:gd name="adj1" fmla="val -23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4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200" dirty="0">
                <a:latin typeface="Papyrus" pitchFamily="66" charset="0"/>
              </a:rPr>
              <a:t>John had quarrelled with the church </a:t>
            </a:r>
            <a:r>
              <a:rPr lang="en-GB" sz="3200" dirty="0" smtClean="0">
                <a:latin typeface="Papyrus" pitchFamily="66" charset="0"/>
              </a:rPr>
              <a:t>too. </a:t>
            </a:r>
          </a:p>
          <a:p>
            <a:pPr>
              <a:buFont typeface="Wingdings" pitchFamily="2" charset="2"/>
              <a:buChar char="v"/>
            </a:pPr>
            <a:endParaRPr lang="en-GB" sz="3200" dirty="0" smtClean="0">
              <a:latin typeface="Papyru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3200" dirty="0" smtClean="0">
                <a:latin typeface="Papyrus" pitchFamily="66" charset="0"/>
              </a:rPr>
              <a:t>The barons were unhappy </a:t>
            </a:r>
            <a:r>
              <a:rPr lang="en-GB" sz="3200" dirty="0">
                <a:latin typeface="Papyrus" pitchFamily="66" charset="0"/>
              </a:rPr>
              <a:t>with his foreign policy </a:t>
            </a:r>
            <a:r>
              <a:rPr lang="en-GB" sz="3200" dirty="0" smtClean="0">
                <a:latin typeface="Papyrus" pitchFamily="66" charset="0"/>
              </a:rPr>
              <a:t>and thought </a:t>
            </a:r>
            <a:r>
              <a:rPr lang="en-GB" sz="3200" dirty="0">
                <a:latin typeface="Papyrus" pitchFamily="66" charset="0"/>
              </a:rPr>
              <a:t>him </a:t>
            </a:r>
            <a:r>
              <a:rPr lang="en-GB" sz="3200" dirty="0" smtClean="0">
                <a:latin typeface="Papyrus" pitchFamily="66" charset="0"/>
              </a:rPr>
              <a:t>both a coward and a murderer. </a:t>
            </a:r>
          </a:p>
          <a:p>
            <a:pPr>
              <a:buFont typeface="Wingdings" pitchFamily="2" charset="2"/>
              <a:buChar char="v"/>
            </a:pPr>
            <a:endParaRPr lang="en-GB" sz="3200" dirty="0">
              <a:latin typeface="Papyru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3200" dirty="0" smtClean="0">
                <a:latin typeface="Papyrus" pitchFamily="66" charset="0"/>
              </a:rPr>
              <a:t>When he lost the war in France it was the final straw…</a:t>
            </a:r>
            <a:endParaRPr lang="en-GB" sz="3200" dirty="0">
              <a:latin typeface="Papyrus" pitchFamily="66" charset="0"/>
            </a:endParaRPr>
          </a:p>
          <a:p>
            <a:endParaRPr lang="en-GB" sz="3200" dirty="0">
              <a:latin typeface="Papyrus" pitchFamily="66" charset="0"/>
            </a:endParaRPr>
          </a:p>
          <a:p>
            <a:pPr marL="0" lvl="0" indent="0">
              <a:buClr>
                <a:srgbClr val="F3A447"/>
              </a:buClr>
              <a:buNone/>
            </a:pPr>
            <a:endParaRPr lang="en-GB" dirty="0">
              <a:solidFill>
                <a:prstClr val="white"/>
              </a:solidFill>
              <a:latin typeface="Papyrus" pitchFamily="66" charset="0"/>
            </a:endParaRPr>
          </a:p>
          <a:p>
            <a:pPr lvl="0">
              <a:buClr>
                <a:srgbClr val="F3A447"/>
              </a:buClr>
            </a:pPr>
            <a:endParaRPr lang="en-GB" dirty="0">
              <a:solidFill>
                <a:prstClr val="white"/>
              </a:solidFill>
              <a:latin typeface="Papyru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35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Runnymede</a:t>
            </a:r>
            <a:endParaRPr lang="en-GB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72855"/>
            <a:ext cx="3492388" cy="230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4971307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r>
              <a:rPr lang="en-GB" sz="2600" dirty="0">
                <a:solidFill>
                  <a:prstClr val="white"/>
                </a:solidFill>
                <a:latin typeface="Papyrus" pitchFamily="66" charset="0"/>
              </a:rPr>
              <a:t>Some barons drew up a charter of rights and forced King John to sign it at Runnymede in  </a:t>
            </a:r>
            <a:r>
              <a:rPr lang="en-GB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June 1215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3429000"/>
            <a:ext cx="1388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Papyrus" pitchFamily="66" charset="0"/>
              </a:rPr>
              <a:t>Runnymede</a:t>
            </a:r>
          </a:p>
        </p:txBody>
      </p:sp>
    </p:spTree>
    <p:extLst>
      <p:ext uri="{BB962C8B-B14F-4D97-AF65-F5344CB8AC3E}">
        <p14:creationId xmlns:p14="http://schemas.microsoft.com/office/powerpoint/2010/main" val="18214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The Magna Carta</a:t>
            </a:r>
            <a:endParaRPr lang="en-GB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700808"/>
            <a:ext cx="6336704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r>
              <a:rPr lang="en-GB" sz="2600" dirty="0" smtClean="0">
                <a:latin typeface="Papyrus" pitchFamily="66" charset="0"/>
              </a:rPr>
              <a:t>This great charter or </a:t>
            </a:r>
            <a:r>
              <a:rPr lang="en-GB" sz="2600" dirty="0" smtClean="0">
                <a:solidFill>
                  <a:srgbClr val="FFC000"/>
                </a:solidFill>
                <a:latin typeface="Papyrus" pitchFamily="66" charset="0"/>
              </a:rPr>
              <a:t>Magna  Carta </a:t>
            </a:r>
            <a:r>
              <a:rPr lang="en-GB" sz="2600" dirty="0" smtClean="0">
                <a:latin typeface="Papyrus" pitchFamily="66" charset="0"/>
              </a:rPr>
              <a:t>included  63 </a:t>
            </a:r>
            <a:r>
              <a:rPr lang="en-GB" sz="2600" dirty="0" smtClean="0">
                <a:latin typeface="Papyrus" pitchFamily="66" charset="0"/>
              </a:rPr>
              <a:t>clauses.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endParaRPr lang="en-GB" sz="2600" dirty="0" smtClean="0">
              <a:latin typeface="Papyrus" pitchFamily="66" charset="0"/>
            </a:endParaRP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r>
              <a:rPr lang="en-GB" sz="2600" dirty="0" smtClean="0">
                <a:latin typeface="Papyrus" pitchFamily="66" charset="0"/>
              </a:rPr>
              <a:t>Clause 61 </a:t>
            </a:r>
            <a:r>
              <a:rPr lang="en-GB" sz="2600" dirty="0" smtClean="0">
                <a:latin typeface="Papyrus" pitchFamily="66" charset="0"/>
              </a:rPr>
              <a:t>came to be known as the </a:t>
            </a:r>
            <a:r>
              <a:rPr lang="en-GB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security clause </a:t>
            </a:r>
            <a:r>
              <a:rPr lang="en-GB" sz="2600" dirty="0" smtClean="0">
                <a:latin typeface="Papyrus" pitchFamily="66" charset="0"/>
              </a:rPr>
              <a:t>because it gave the barons power over the king.</a:t>
            </a:r>
            <a:endParaRPr lang="en-GB" sz="2600" dirty="0" smtClean="0">
              <a:latin typeface="Papyrus" pitchFamily="66" charset="0"/>
            </a:endParaRP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endParaRPr lang="en-GB" sz="2600" dirty="0" smtClean="0">
              <a:latin typeface="Papyrus" pitchFamily="66" charset="0"/>
            </a:endParaRP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r>
              <a:rPr lang="en-GB" sz="2600" dirty="0" smtClean="0">
                <a:latin typeface="Papyrus" pitchFamily="66" charset="0"/>
              </a:rPr>
              <a:t>It was not very generous to the </a:t>
            </a:r>
            <a:r>
              <a:rPr lang="en-GB" sz="2600" dirty="0" smtClean="0">
                <a:latin typeface="Papyrus" pitchFamily="66" charset="0"/>
              </a:rPr>
              <a:t>peasants</a:t>
            </a:r>
            <a:r>
              <a:rPr lang="en-GB" sz="2600" dirty="0" smtClean="0">
                <a:latin typeface="Papyrus" pitchFamily="66" charset="0"/>
              </a:rPr>
              <a:t>.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endParaRPr lang="en-GB" sz="2600" dirty="0" smtClean="0">
              <a:latin typeface="Papyrus" pitchFamily="66" charset="0"/>
            </a:endParaRP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r>
              <a:rPr lang="en-GB" sz="2600" dirty="0" smtClean="0">
                <a:latin typeface="Papyrus" pitchFamily="66" charset="0"/>
              </a:rPr>
              <a:t>But t</a:t>
            </a:r>
            <a:r>
              <a:rPr lang="en-GB" sz="2600" dirty="0" smtClean="0">
                <a:latin typeface="Papyrus" pitchFamily="66" charset="0"/>
              </a:rPr>
              <a:t>he Pope said John was </a:t>
            </a:r>
            <a:r>
              <a:rPr lang="en-GB" sz="2600" b="1" dirty="0" smtClean="0">
                <a:solidFill>
                  <a:schemeClr val="bg1"/>
                </a:solidFill>
                <a:latin typeface="Papyrus" pitchFamily="66" charset="0"/>
              </a:rPr>
              <a:t>not</a:t>
            </a:r>
            <a:r>
              <a:rPr lang="en-GB" sz="2600" dirty="0" smtClean="0">
                <a:latin typeface="Papyrus" pitchFamily="66" charset="0"/>
              </a:rPr>
              <a:t> bound to the Magna Carta.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v"/>
            </a:pPr>
            <a:endParaRPr lang="en-GB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6797"/>
            <a:ext cx="3023674" cy="378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080" y="1340769"/>
            <a:ext cx="5340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itchFamily="2" charset="2"/>
              <a:buChar char="v"/>
            </a:pPr>
            <a:r>
              <a:rPr lang="en-GB" sz="2800" dirty="0" smtClean="0">
                <a:latin typeface="Papyrus" pitchFamily="66" charset="0"/>
              </a:rPr>
              <a:t>John wasn’t allowed  to interfere with the Church.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v"/>
            </a:pPr>
            <a:endParaRPr lang="en-GB" sz="2800" dirty="0" smtClean="0">
              <a:latin typeface="Papyrus" pitchFamily="66" charset="0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v"/>
            </a:pPr>
            <a:r>
              <a:rPr lang="en-GB" sz="2800" dirty="0" smtClean="0">
                <a:latin typeface="Papyrus" pitchFamily="66" charset="0"/>
              </a:rPr>
              <a:t>He couldn’t raise taxes without  his </a:t>
            </a:r>
          </a:p>
          <a:p>
            <a:pPr>
              <a:buClr>
                <a:srgbClr val="FFC000"/>
              </a:buClr>
            </a:pPr>
            <a:r>
              <a:rPr lang="en-GB" sz="2800" dirty="0">
                <a:latin typeface="Papyrus" pitchFamily="66" charset="0"/>
              </a:rPr>
              <a:t> </a:t>
            </a:r>
            <a:r>
              <a:rPr lang="en-GB" sz="2800" dirty="0" smtClean="0">
                <a:latin typeface="Papyrus" pitchFamily="66" charset="0"/>
              </a:rPr>
              <a:t>    barons agreeing .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v"/>
            </a:pPr>
            <a:endParaRPr lang="en-GB" sz="2800" dirty="0" smtClean="0">
              <a:latin typeface="Papyrus" pitchFamily="66" charset="0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v"/>
            </a:pPr>
            <a:r>
              <a:rPr lang="en-GB" sz="2800" dirty="0" smtClean="0">
                <a:latin typeface="Papyrus" pitchFamily="66" charset="0"/>
              </a:rPr>
              <a:t>Freemen couldn’t be punished without a fair trial.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v"/>
            </a:pPr>
            <a:endParaRPr lang="en-GB" sz="2800" dirty="0" smtClean="0">
              <a:latin typeface="Papyrus" pitchFamily="66" charset="0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v"/>
            </a:pPr>
            <a:r>
              <a:rPr lang="en-GB" sz="2800" dirty="0" smtClean="0">
                <a:latin typeface="Papyrus" pitchFamily="66" charset="0"/>
              </a:rPr>
              <a:t> Punishment should fit the crime.</a:t>
            </a:r>
            <a:endParaRPr lang="en-GB" sz="2800" dirty="0"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85660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ea typeface="+mj-ea"/>
                <a:cs typeface="+mj-cs"/>
              </a:rPr>
              <a:t>What Magna Carta said</a:t>
            </a:r>
          </a:p>
        </p:txBody>
      </p:sp>
    </p:spTree>
    <p:extLst>
      <p:ext uri="{BB962C8B-B14F-4D97-AF65-F5344CB8AC3E}">
        <p14:creationId xmlns:p14="http://schemas.microsoft.com/office/powerpoint/2010/main" val="160805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95936" y="1556792"/>
            <a:ext cx="4680520" cy="464130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latin typeface="Papyrus" pitchFamily="66" charset="0"/>
              </a:rPr>
              <a:t>When he </a:t>
            </a:r>
            <a:r>
              <a:rPr lang="en-GB" dirty="0" smtClean="0">
                <a:latin typeface="Papyrus" pitchFamily="66" charset="0"/>
              </a:rPr>
              <a:t>disobeyed, the </a:t>
            </a:r>
            <a:r>
              <a:rPr lang="en-GB" dirty="0">
                <a:latin typeface="Papyrus" pitchFamily="66" charset="0"/>
              </a:rPr>
              <a:t>barons started a rebellion and invited </a:t>
            </a:r>
            <a:r>
              <a:rPr lang="en-GB" dirty="0" smtClean="0">
                <a:latin typeface="Papyrus" pitchFamily="66" charset="0"/>
              </a:rPr>
              <a:t>Prince Louis of France to take the </a:t>
            </a:r>
            <a:r>
              <a:rPr lang="en-GB" dirty="0">
                <a:latin typeface="Papyrus" pitchFamily="66" charset="0"/>
              </a:rPr>
              <a:t>crown.</a:t>
            </a:r>
          </a:p>
          <a:p>
            <a:pPr marL="2571750" lvl="8" indent="-285750">
              <a:buFont typeface="Wingdings" pitchFamily="2" charset="2"/>
              <a:buChar char="v"/>
            </a:pPr>
            <a:endParaRPr lang="en-GB" dirty="0">
              <a:latin typeface="Papyrus" pitchFamily="66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latin typeface="Papyrus" pitchFamily="66" charset="0"/>
              </a:rPr>
              <a:t>After trying to escape by crossing the wash and losing his treasure he ate to many </a:t>
            </a:r>
            <a:r>
              <a:rPr lang="en-GB" dirty="0" smtClean="0">
                <a:latin typeface="Papyrus" pitchFamily="66" charset="0"/>
              </a:rPr>
              <a:t>peaches </a:t>
            </a:r>
            <a:r>
              <a:rPr lang="en-GB" dirty="0">
                <a:latin typeface="Papyrus" pitchFamily="66" charset="0"/>
              </a:rPr>
              <a:t>died.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dirty="0">
              <a:latin typeface="Papyrus" pitchFamily="66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latin typeface="Papyrus" pitchFamily="66" charset="0"/>
              </a:rPr>
              <a:t>So his innocent son </a:t>
            </a:r>
            <a:r>
              <a:rPr lang="en-GB" dirty="0" smtClean="0">
                <a:latin typeface="Papyrus" pitchFamily="66" charset="0"/>
              </a:rPr>
              <a:t>Henry III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 smtClean="0">
                <a:latin typeface="Papyrus" pitchFamily="66" charset="0"/>
              </a:rPr>
              <a:t>reined </a:t>
            </a:r>
            <a:r>
              <a:rPr lang="en-GB" dirty="0">
                <a:latin typeface="Papyrus" pitchFamily="66" charset="0"/>
              </a:rPr>
              <a:t>for 50 </a:t>
            </a:r>
            <a:r>
              <a:rPr lang="en-GB" dirty="0" smtClean="0">
                <a:latin typeface="Papyrus" pitchFamily="66" charset="0"/>
              </a:rPr>
              <a:t>years.</a:t>
            </a:r>
            <a:endParaRPr lang="en-GB" dirty="0">
              <a:latin typeface="Papyrus" pitchFamily="66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GB" dirty="0">
              <a:latin typeface="Papyrus" pitchFamily="66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6245" y="284462"/>
            <a:ext cx="4978896" cy="12192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The Magna Carta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2088232" cy="236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615438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Papyrus" pitchFamily="66" charset="0"/>
              </a:rPr>
              <a:t>Henry III </a:t>
            </a:r>
          </a:p>
          <a:p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18683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292494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Papyrus" pitchFamily="66" charset="0"/>
              </a:rPr>
              <a:t>Prince Louis</a:t>
            </a:r>
            <a:endParaRPr lang="en-GB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3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</a:t>
            </a:r>
            <a:endParaRPr lang="en-GB" sz="16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724128" y="2564904"/>
            <a:ext cx="864096" cy="7920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539552" y="620688"/>
            <a:ext cx="864096" cy="792088"/>
          </a:xfrm>
          <a:prstGeom prst="star5">
            <a:avLst>
              <a:gd name="adj" fmla="val 1213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4139952" y="224644"/>
            <a:ext cx="864096" cy="792088"/>
          </a:xfrm>
          <a:prstGeom prst="star5">
            <a:avLst>
              <a:gd name="adj" fmla="val 16243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1907704" y="4094228"/>
            <a:ext cx="864096" cy="7920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7926288" y="1637432"/>
            <a:ext cx="864096" cy="7920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780391" y="5494364"/>
            <a:ext cx="864096" cy="7920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5580112" y="5742463"/>
            <a:ext cx="864096" cy="7920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6300192" y="4623048"/>
            <a:ext cx="864096" cy="7920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7740352" y="4416148"/>
            <a:ext cx="864096" cy="7920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/>
          <p:cNvSpPr/>
          <p:nvPr/>
        </p:nvSpPr>
        <p:spPr>
          <a:xfrm>
            <a:off x="4283968" y="4950375"/>
            <a:ext cx="864096" cy="7920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5-Point Star 14"/>
          <p:cNvSpPr/>
          <p:nvPr/>
        </p:nvSpPr>
        <p:spPr>
          <a:xfrm>
            <a:off x="495556" y="2473660"/>
            <a:ext cx="864096" cy="7920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>
            <a:off x="7926288" y="0"/>
            <a:ext cx="864096" cy="7920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5-Point Star 16"/>
          <p:cNvSpPr/>
          <p:nvPr/>
        </p:nvSpPr>
        <p:spPr>
          <a:xfrm>
            <a:off x="7596336" y="5788052"/>
            <a:ext cx="864096" cy="7920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5-Point Star 17"/>
          <p:cNvSpPr/>
          <p:nvPr/>
        </p:nvSpPr>
        <p:spPr>
          <a:xfrm>
            <a:off x="7740352" y="3061020"/>
            <a:ext cx="864096" cy="7920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4139952" y="2438924"/>
            <a:ext cx="864096" cy="7920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2495453" y="5552700"/>
            <a:ext cx="864096" cy="792088"/>
          </a:xfrm>
          <a:prstGeom prst="star5">
            <a:avLst>
              <a:gd name="adj" fmla="val 26435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iamond 2"/>
          <p:cNvSpPr/>
          <p:nvPr/>
        </p:nvSpPr>
        <p:spPr>
          <a:xfrm>
            <a:off x="3068217" y="0"/>
            <a:ext cx="432048" cy="684076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iamond 23"/>
          <p:cNvSpPr/>
          <p:nvPr/>
        </p:nvSpPr>
        <p:spPr>
          <a:xfrm>
            <a:off x="5286960" y="600904"/>
            <a:ext cx="432048" cy="684076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Diamond 24"/>
          <p:cNvSpPr/>
          <p:nvPr/>
        </p:nvSpPr>
        <p:spPr>
          <a:xfrm>
            <a:off x="7485520" y="3231012"/>
            <a:ext cx="432048" cy="684076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iamond 25"/>
          <p:cNvSpPr/>
          <p:nvPr/>
        </p:nvSpPr>
        <p:spPr>
          <a:xfrm>
            <a:off x="6300192" y="4074110"/>
            <a:ext cx="432048" cy="684076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iamond 26"/>
          <p:cNvSpPr/>
          <p:nvPr/>
        </p:nvSpPr>
        <p:spPr>
          <a:xfrm>
            <a:off x="2063405" y="3233175"/>
            <a:ext cx="432048" cy="684076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iamond 27"/>
          <p:cNvSpPr/>
          <p:nvPr/>
        </p:nvSpPr>
        <p:spPr>
          <a:xfrm>
            <a:off x="3068217" y="2527666"/>
            <a:ext cx="432048" cy="684076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iamond 28"/>
          <p:cNvSpPr/>
          <p:nvPr/>
        </p:nvSpPr>
        <p:spPr>
          <a:xfrm>
            <a:off x="3284241" y="5400425"/>
            <a:ext cx="432048" cy="684076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iamond 29"/>
          <p:cNvSpPr/>
          <p:nvPr/>
        </p:nvSpPr>
        <p:spPr>
          <a:xfrm>
            <a:off x="5292080" y="2960948"/>
            <a:ext cx="432048" cy="684076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Diamond 30"/>
          <p:cNvSpPr/>
          <p:nvPr/>
        </p:nvSpPr>
        <p:spPr>
          <a:xfrm>
            <a:off x="996415" y="3630230"/>
            <a:ext cx="432048" cy="684076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4464</TotalTime>
  <Words>380</Words>
  <Application>Microsoft Office PowerPoint</Application>
  <PresentationFormat>On-screen Show (4:3)</PresentationFormat>
  <Paragraphs>53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PowerPoint Presentation</vt:lpstr>
      <vt:lpstr> King John</vt:lpstr>
      <vt:lpstr>“Bad” King John</vt:lpstr>
      <vt:lpstr>PowerPoint Presentation</vt:lpstr>
      <vt:lpstr>Runnymede</vt:lpstr>
      <vt:lpstr>The Magna Carta</vt:lpstr>
      <vt:lpstr>PowerPoint Presentation</vt:lpstr>
      <vt:lpstr>The Magna Carta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</dc:creator>
  <cp:lastModifiedBy>Lis</cp:lastModifiedBy>
  <cp:revision>42</cp:revision>
  <dcterms:created xsi:type="dcterms:W3CDTF">2012-06-07T15:15:30Z</dcterms:created>
  <dcterms:modified xsi:type="dcterms:W3CDTF">2012-06-12T22:18:01Z</dcterms:modified>
</cp:coreProperties>
</file>