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theme/theme3.xml" Type="http://schemas.openxmlformats.org/officeDocument/2006/relationships/theme" Id="rId1"/><Relationship Target="slides/slide8.xml" Type="http://schemas.openxmlformats.org/officeDocument/2006/relationships/slide" Id="rId1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9" name="Shape 1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0" name="Shape 12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6" name="Shape 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8" name="Shape 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6" name="Shape 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4" name="Shape 1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>
            <a:off y="2914648" x="0"/>
            <a:ext cy="2228999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cxnSp>
        <p:nvCxnSpPr>
          <p:cNvPr id="9" name="Shape 9"/>
          <p:cNvCxnSpPr/>
          <p:nvPr/>
        </p:nvCxnSpPr>
        <p:spPr>
          <a:xfrm>
            <a:off y="2914649" x="0"/>
            <a:ext cy="0" cx="914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10" name="Shape 10"/>
          <p:cNvSpPr txBox="1"/>
          <p:nvPr>
            <p:ph type="ctrTitle"/>
          </p:nvPr>
        </p:nvSpPr>
        <p:spPr>
          <a:xfrm>
            <a:off y="1618313" x="685800"/>
            <a:ext cy="12380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indent="304800"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1pPr>
            <a:lvl2pPr indent="304800"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2pPr>
            <a:lvl3pPr indent="304800"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3pPr>
            <a:lvl4pPr indent="304800"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4pPr>
            <a:lvl5pPr indent="304800"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5pPr>
            <a:lvl6pPr indent="304800"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6pPr>
            <a:lvl7pPr indent="304800"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7pPr>
            <a:lvl8pPr indent="304800"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8pPr>
            <a:lvl9pPr indent="304800"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y="2964777" x="685800"/>
            <a:ext cy="944700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indent="2286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1pPr>
            <a:lvl2pPr indent="2286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2pPr>
            <a:lvl3pPr indent="2286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3pPr>
            <a:lvl4pPr indent="2286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4pPr>
            <a:lvl5pPr indent="2286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5pPr>
            <a:lvl6pPr indent="2286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6pPr>
            <a:lvl7pPr indent="2286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7pPr>
            <a:lvl8pPr indent="2286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8pPr>
            <a:lvl9pPr indent="2286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" name="Shape 13"/>
          <p:cNvSpPr/>
          <p:nvPr/>
        </p:nvSpPr>
        <p:spPr>
          <a:xfrm>
            <a:off y="0" x="0"/>
            <a:ext cy="1127700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cxnSp>
        <p:nvCxnSpPr>
          <p:cNvPr id="14" name="Shape 14"/>
          <p:cNvCxnSpPr/>
          <p:nvPr/>
        </p:nvCxnSpPr>
        <p:spPr>
          <a:xfrm>
            <a:off y="1127679" x="0"/>
            <a:ext cy="0" cx="914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15" name="Shape 1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/>
          <p:nvPr/>
        </p:nvSpPr>
        <p:spPr>
          <a:xfrm>
            <a:off y="0" x="0"/>
            <a:ext cy="1127700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cxnSp>
        <p:nvCxnSpPr>
          <p:cNvPr id="19" name="Shape 19"/>
          <p:cNvCxnSpPr/>
          <p:nvPr/>
        </p:nvCxnSpPr>
        <p:spPr>
          <a:xfrm>
            <a:off y="1127679" x="0"/>
            <a:ext cy="0" cx="914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20" name="Shape 2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3" name="Shape 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" name="Shape 24"/>
          <p:cNvSpPr/>
          <p:nvPr/>
        </p:nvSpPr>
        <p:spPr>
          <a:xfrm>
            <a:off y="0" x="0"/>
            <a:ext cy="1127700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cxnSp>
        <p:nvCxnSpPr>
          <p:cNvPr id="25" name="Shape 25"/>
          <p:cNvCxnSpPr/>
          <p:nvPr/>
        </p:nvCxnSpPr>
        <p:spPr>
          <a:xfrm>
            <a:off y="1127679" x="0"/>
            <a:ext cy="0" cx="914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26" name="Shape 2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/>
          <p:nvPr/>
        </p:nvSpPr>
        <p:spPr>
          <a:xfrm>
            <a:off y="4225081" x="0"/>
            <a:ext cy="918300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cxnSp>
        <p:nvCxnSpPr>
          <p:cNvPr id="29" name="Shape 29"/>
          <p:cNvCxnSpPr/>
          <p:nvPr/>
        </p:nvCxnSpPr>
        <p:spPr>
          <a:xfrm>
            <a:off y="4225081" x="0"/>
            <a:ext cy="0" cx="914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30" name="Shape 30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indent="-171450" marL="285750">
              <a:spcBef>
                <a:spcPts val="0"/>
              </a:spcBef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marL="0"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228600" marL="0"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228600" marL="0"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228600" marL="0"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228600" marL="0"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228600" marL="0"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228600" marL="0"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228600" marL="0"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228600" marL="0"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indent="-152400" marL="342900">
              <a:spcBef>
                <a:spcPts val="600"/>
              </a:spcBef>
              <a:buClr>
                <a:schemeClr val="dk2"/>
              </a:buClr>
              <a:buSzPct val="100000"/>
              <a:buFont typeface="Trebuchet MS"/>
              <a:defRPr sz="3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133350" marL="742950"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76200" marL="1143000"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14300" marL="1600200"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14300" marL="2057400"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14300" marL="2514600"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14300" marL="2971800"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14300" marL="3429000"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14300" marL="3886200"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jp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jp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 txBox="1"/>
          <p:nvPr>
            <p:ph type="ctrTitle"/>
          </p:nvPr>
        </p:nvSpPr>
        <p:spPr>
          <a:xfrm>
            <a:off y="1618313" x="685800"/>
            <a:ext cy="12380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Speed and velocity</a:t>
            </a:r>
          </a:p>
        </p:txBody>
      </p:sp>
      <p:sp>
        <p:nvSpPr>
          <p:cNvPr id="34" name="Shape 34"/>
          <p:cNvSpPr txBox="1"/>
          <p:nvPr>
            <p:ph idx="1" type="subTitle"/>
          </p:nvPr>
        </p:nvSpPr>
        <p:spPr>
          <a:xfrm>
            <a:off y="2964777" x="685800"/>
            <a:ext cy="9447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Vector additions</a:t>
            </a: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When vector diagrams are used, the vectors (arrows) are placed tip to tail.</a:t>
            </a:r>
          </a:p>
        </p:txBody>
      </p:sp>
      <p:cxnSp>
        <p:nvCxnSpPr>
          <p:cNvPr id="110" name="Shape 110"/>
          <p:cNvCxnSpPr/>
          <p:nvPr/>
        </p:nvCxnSpPr>
        <p:spPr>
          <a:xfrm rot="10800000" flipH="1">
            <a:off y="2605500" x="3199900"/>
            <a:ext cy="19799" cx="32295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111" name="Shape 111"/>
          <p:cNvCxnSpPr/>
          <p:nvPr/>
        </p:nvCxnSpPr>
        <p:spPr>
          <a:xfrm flipH="1">
            <a:off y="2734275" x="1377099"/>
            <a:ext cy="9899" cx="50523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112" name="Shape 112"/>
          <p:cNvSpPr/>
          <p:nvPr/>
        </p:nvSpPr>
        <p:spPr>
          <a:xfrm>
            <a:off y="2645125" x="3150375"/>
            <a:ext cy="772800" cx="108899"/>
          </a:xfrm>
          <a:prstGeom prst="up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13" name="Shape 113"/>
          <p:cNvSpPr/>
          <p:nvPr/>
        </p:nvSpPr>
        <p:spPr>
          <a:xfrm>
            <a:off y="2807450" x="1321400"/>
            <a:ext cy="772800" cx="108899"/>
          </a:xfrm>
          <a:prstGeom prst="up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14" name="Shape 114"/>
          <p:cNvSpPr txBox="1"/>
          <p:nvPr/>
        </p:nvSpPr>
        <p:spPr>
          <a:xfrm>
            <a:off y="3477300" x="2942325"/>
            <a:ext cy="396300" cx="5348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P</a:t>
            </a:r>
            <a:r>
              <a:rPr lang="en" i="1"/>
              <a:t>i</a:t>
            </a:r>
            <a:r>
              <a:rPr lang="en"/>
              <a:t> </a:t>
            </a:r>
          </a:p>
        </p:txBody>
      </p:sp>
      <p:sp>
        <p:nvSpPr>
          <p:cNvPr id="115" name="Shape 115"/>
          <p:cNvSpPr txBox="1"/>
          <p:nvPr/>
        </p:nvSpPr>
        <p:spPr>
          <a:xfrm>
            <a:off y="3643525" x="1128200"/>
            <a:ext cy="396300" cx="1200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P</a:t>
            </a:r>
            <a:r>
              <a:rPr lang="en" i="1"/>
              <a:t>f</a:t>
            </a:r>
            <a:r>
              <a:rPr lang="en"/>
              <a:t> </a:t>
            </a:r>
          </a:p>
        </p:txBody>
      </p:sp>
      <p:sp>
        <p:nvSpPr>
          <p:cNvPr id="116" name="Shape 116"/>
          <p:cNvSpPr txBox="1"/>
          <p:nvPr/>
        </p:nvSpPr>
        <p:spPr>
          <a:xfrm>
            <a:off y="3051300" x="5617175"/>
            <a:ext cy="1773299" cx="3170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1800" lang="en"/>
              <a:t>d = +22.5km + (-40km)</a:t>
            </a:r>
          </a:p>
          <a:p>
            <a:r>
              <a:t/>
            </a:r>
          </a:p>
          <a:p>
            <a:pPr rtl="0" lvl="0">
              <a:buNone/>
            </a:pPr>
            <a:r>
              <a:rPr sz="1800" lang="en"/>
              <a:t>d= -17.5 km or 17.5 km [W]</a:t>
            </a:r>
          </a:p>
        </p:txBody>
      </p:sp>
      <p:cxnSp>
        <p:nvCxnSpPr>
          <p:cNvPr id="117" name="Shape 117"/>
          <p:cNvCxnSpPr/>
          <p:nvPr/>
        </p:nvCxnSpPr>
        <p:spPr>
          <a:xfrm>
            <a:off y="3180100" x="5636975"/>
            <a:ext cy="9899" cx="1583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118" name="Shape 118"/>
          <p:cNvCxnSpPr/>
          <p:nvPr/>
        </p:nvCxnSpPr>
        <p:spPr>
          <a:xfrm>
            <a:off y="3670500" x="5680400"/>
            <a:ext cy="9899" cx="1583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Speed and velocity</a:t>
            </a:r>
          </a:p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y="10477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Speed is a </a:t>
            </a:r>
            <a:r>
              <a:rPr lang="en">
                <a:solidFill>
                  <a:srgbClr val="980000"/>
                </a:solidFill>
              </a:rPr>
              <a:t>scalar quantity</a:t>
            </a:r>
            <a:r>
              <a:rPr lang="en"/>
              <a:t> and can be an average or instantaneous value.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For example - If you drove to Vancouver (approximately 400 km away) in 4 hours your average speed would be 100km/hr.  But at any given time your instantaneous speed could be more or less than 100 km/hr.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Equations</a:t>
            </a:r>
          </a:p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v =   d , where     d = </a:t>
            </a:r>
            <a:r>
              <a:rPr sz="2400" lang="en"/>
              <a:t>change in position (distance) </a:t>
            </a:r>
          </a:p>
          <a:p>
            <a:pPr rtl="0" lvl="0">
              <a:buNone/>
            </a:pPr>
            <a:r>
              <a:rPr lang="en"/>
              <a:t>        t                  t = </a:t>
            </a:r>
            <a:r>
              <a:rPr sz="2400" lang="en"/>
              <a:t>time interval</a:t>
            </a:r>
          </a:p>
          <a:p>
            <a:pPr rtl="0" lvl="0">
              <a:buNone/>
            </a:pPr>
            <a:r>
              <a:rPr lang="en"/>
              <a:t>	  </a:t>
            </a:r>
          </a:p>
          <a:p>
            <a:r>
              <a:t/>
            </a:r>
          </a:p>
        </p:txBody>
      </p:sp>
      <p:sp>
        <p:nvSpPr>
          <p:cNvPr id="47" name="Shape 47"/>
          <p:cNvSpPr/>
          <p:nvPr/>
        </p:nvSpPr>
        <p:spPr>
          <a:xfrm>
            <a:off y="1469275" x="1089750"/>
            <a:ext cy="267599" cx="297300"/>
          </a:xfrm>
          <a:prstGeom prst="triangle">
            <a:avLst>
              <a:gd fmla="val 50000" name="adj"/>
            </a:avLst>
          </a:prstGeom>
          <a:noFill/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48" name="Shape 48"/>
          <p:cNvSpPr/>
          <p:nvPr/>
        </p:nvSpPr>
        <p:spPr>
          <a:xfrm>
            <a:off y="1988225" x="1143075"/>
            <a:ext cy="267599" cx="297300"/>
          </a:xfrm>
          <a:prstGeom prst="triangle">
            <a:avLst>
              <a:gd fmla="val 50000" name="adj"/>
            </a:avLst>
          </a:prstGeom>
          <a:noFill/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cxnSp>
        <p:nvCxnSpPr>
          <p:cNvPr id="49" name="Shape 49"/>
          <p:cNvCxnSpPr>
            <a:stCxn id="47" idx="2"/>
            <a:endCxn id="47" idx="4"/>
          </p:cNvCxnSpPr>
          <p:nvPr/>
        </p:nvCxnSpPr>
        <p:spPr>
          <a:xfrm>
            <a:off y="1736874" x="1089750"/>
            <a:ext cy="0" cx="2973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50" name="Shape 50"/>
          <p:cNvCxnSpPr/>
          <p:nvPr/>
        </p:nvCxnSpPr>
        <p:spPr>
          <a:xfrm>
            <a:off y="1862500" x="1029225"/>
            <a:ext cy="0" cx="5249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sp>
        <p:nvSpPr>
          <p:cNvPr id="51" name="Shape 51"/>
          <p:cNvSpPr/>
          <p:nvPr/>
        </p:nvSpPr>
        <p:spPr>
          <a:xfrm>
            <a:off y="1469275" x="3227325"/>
            <a:ext cy="267599" cx="297300"/>
          </a:xfrm>
          <a:prstGeom prst="triangle">
            <a:avLst>
              <a:gd fmla="val 50000" name="adj"/>
            </a:avLst>
          </a:prstGeom>
          <a:noFill/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52" name="Shape 52"/>
          <p:cNvSpPr/>
          <p:nvPr/>
        </p:nvSpPr>
        <p:spPr>
          <a:xfrm>
            <a:off y="1946275" x="3171675"/>
            <a:ext cy="267599" cx="297300"/>
          </a:xfrm>
          <a:prstGeom prst="triangle">
            <a:avLst>
              <a:gd fmla="val 50000" name="adj"/>
            </a:avLst>
          </a:prstGeom>
          <a:noFill/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" name="Shape 5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Example 1</a:t>
            </a:r>
          </a:p>
        </p:txBody>
      </p:sp>
      <p:pic>
        <p:nvPicPr>
          <p:cNvPr id="58" name="Shape 58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466500" x="5284425"/>
            <a:ext cy="2677000" cx="3779300"/>
          </a:xfrm>
          <a:prstGeom prst="rect">
            <a:avLst/>
          </a:prstGeom>
        </p:spPr>
      </p:pic>
      <p:sp>
        <p:nvSpPr>
          <p:cNvPr id="59" name="Shape 59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24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family travels for 60 miles at 20 miles per hour on a dirt road, and then travels another 60 miles at 60 mph on the pavement in order to get home from a camping trip. What is the </a:t>
            </a:r>
            <a:r>
              <a:rPr sz="2400" lang="en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</a:rPr>
              <a:t>average speed</a:t>
            </a:r>
            <a:r>
              <a:rPr sz="24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for the entire trip?</a:t>
            </a:r>
          </a:p>
          <a:p>
            <a:pPr rtl="0" lvl="0">
              <a:buNone/>
            </a:pPr>
            <a:r>
              <a:rPr u="sng" sz="24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Plan:</a:t>
            </a:r>
          </a:p>
          <a:p>
            <a:pPr rtl="0" lvl="0">
              <a:buNone/>
            </a:pPr>
            <a:r>
              <a:rPr sz="24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What do we need to know?</a:t>
            </a:r>
          </a:p>
          <a:p>
            <a:pPr rtl="0" lvl="0">
              <a:buNone/>
            </a:pPr>
            <a:r>
              <a:rPr sz="24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What do we need to find first?</a:t>
            </a:r>
          </a:p>
          <a:p>
            <a:pPr>
              <a:buNone/>
            </a:pPr>
            <a:r>
              <a:rPr sz="24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Would drawing it out help?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To complete this…..</a:t>
            </a:r>
          </a:p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y="1200150" x="457200"/>
            <a:ext cy="13655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We must find the total time taken and the distance travelled for each part of the journey first, then apply the equation.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Example 2</a:t>
            </a:r>
          </a:p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y="1200150" x="457200"/>
            <a:ext cy="13253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sz="24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person travels for two hours at 30 miles per hour on horseback and then travels for one hour at 15 mph. What is the person’s average speed?</a:t>
            </a:r>
          </a:p>
        </p:txBody>
      </p:sp>
      <p:pic>
        <p:nvPicPr>
          <p:cNvPr id="72" name="Shape 7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525550" x="457200"/>
            <a:ext cy="2400299" cx="274320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Average velocity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Average velocity is calculated in the same manner as average speed only instead of  distance we use the displacement (a vector).</a:t>
            </a:r>
          </a:p>
          <a:p>
            <a:r>
              <a:t/>
            </a:r>
          </a:p>
          <a:p>
            <a:pPr>
              <a:buNone/>
            </a:pPr>
            <a:r>
              <a:rPr lang="en"/>
              <a:t>average velocity is a vector quantity which means the answer must have a direction associated with it.</a:t>
            </a:r>
          </a:p>
        </p:txBody>
      </p:sp>
      <p:sp>
        <p:nvSpPr>
          <p:cNvPr id="79" name="Shape 79"/>
          <p:cNvSpPr txBox="1"/>
          <p:nvPr>
            <p:ph idx="2" type="body"/>
          </p:nvPr>
        </p:nvSpPr>
        <p:spPr>
          <a:xfrm>
            <a:off y="2731050" x="861900"/>
            <a:ext cy="663900" cx="4743900"/>
          </a:xfrm>
          <a:prstGeom prst="rect">
            <a:avLst/>
          </a:prstGeom>
          <a:ln w="9525" cap="flat">
            <a:solidFill>
              <a:srgbClr val="98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1400" lang="en"/>
              <a:t>v =   d , where     d = change in position (displacement) </a:t>
            </a:r>
          </a:p>
          <a:p>
            <a:pPr rtl="0" lvl="0">
              <a:buNone/>
            </a:pPr>
            <a:r>
              <a:rPr sz="1400" lang="en"/>
              <a:t>        t                 t = time interval</a:t>
            </a:r>
          </a:p>
          <a:p>
            <a:pPr rtl="0" lvl="0">
              <a:buNone/>
            </a:pPr>
            <a:r>
              <a:rPr sz="1400" lang="en"/>
              <a:t>	  </a:t>
            </a:r>
          </a:p>
          <a:p>
            <a:r>
              <a:t/>
            </a:r>
          </a:p>
        </p:txBody>
      </p:sp>
      <p:cxnSp>
        <p:nvCxnSpPr>
          <p:cNvPr id="80" name="Shape 80"/>
          <p:cNvCxnSpPr/>
          <p:nvPr/>
        </p:nvCxnSpPr>
        <p:spPr>
          <a:xfrm>
            <a:off y="3105050" x="1102025"/>
            <a:ext cy="0" cx="2973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sp>
        <p:nvSpPr>
          <p:cNvPr id="81" name="Shape 81"/>
          <p:cNvSpPr/>
          <p:nvPr/>
        </p:nvSpPr>
        <p:spPr>
          <a:xfrm>
            <a:off y="2885287" x="2223900"/>
            <a:ext cy="178199" cx="123899"/>
          </a:xfrm>
          <a:prstGeom prst="triangle">
            <a:avLst>
              <a:gd fmla="val 50000" name="adj"/>
            </a:avLst>
          </a:prstGeom>
          <a:noFill/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82" name="Shape 82"/>
          <p:cNvSpPr/>
          <p:nvPr/>
        </p:nvSpPr>
        <p:spPr>
          <a:xfrm>
            <a:off y="2885300" x="1188800"/>
            <a:ext cy="178199" cx="123899"/>
          </a:xfrm>
          <a:prstGeom prst="triangle">
            <a:avLst>
              <a:gd fmla="val 50000" name="adj"/>
            </a:avLst>
          </a:prstGeom>
          <a:noFill/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83" name="Shape 83"/>
          <p:cNvSpPr/>
          <p:nvPr/>
        </p:nvSpPr>
        <p:spPr>
          <a:xfrm>
            <a:off y="3147575" x="1188725"/>
            <a:ext cy="178199" cx="123899"/>
          </a:xfrm>
          <a:prstGeom prst="triangle">
            <a:avLst>
              <a:gd fmla="val 50000" name="adj"/>
            </a:avLst>
          </a:prstGeom>
          <a:noFill/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84" name="Shape 84"/>
          <p:cNvSpPr/>
          <p:nvPr/>
        </p:nvSpPr>
        <p:spPr>
          <a:xfrm>
            <a:off y="3155075" x="2223900"/>
            <a:ext cy="178199" cx="123899"/>
          </a:xfrm>
          <a:prstGeom prst="triangle">
            <a:avLst>
              <a:gd fmla="val 50000" name="adj"/>
            </a:avLst>
          </a:prstGeom>
          <a:noFill/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cxnSp>
        <p:nvCxnSpPr>
          <p:cNvPr id="85" name="Shape 85"/>
          <p:cNvCxnSpPr/>
          <p:nvPr/>
        </p:nvCxnSpPr>
        <p:spPr>
          <a:xfrm>
            <a:off y="2813550" x="861900"/>
            <a:ext cy="9899" cx="1781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86" name="Shape 86"/>
          <p:cNvCxnSpPr/>
          <p:nvPr/>
        </p:nvCxnSpPr>
        <p:spPr>
          <a:xfrm rot="10800000" flipH="1">
            <a:off y="2823450" x="1287875"/>
            <a:ext cy="9899" cx="1733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87" name="Shape 87"/>
          <p:cNvCxnSpPr/>
          <p:nvPr/>
        </p:nvCxnSpPr>
        <p:spPr>
          <a:xfrm rot="10800000" flipH="1">
            <a:off y="2823450" x="2338000"/>
            <a:ext cy="19799" cx="195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Example 3</a:t>
            </a: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sz="2400" lang="en">
                <a:solidFill>
                  <a:srgbClr val="5C5C5C"/>
                </a:solidFill>
                <a:latin typeface="Arial"/>
                <a:ea typeface="Arial"/>
                <a:cs typeface="Arial"/>
                <a:sym typeface="Arial"/>
              </a:rPr>
              <a:t>A car moves due east at 30 km/h for 45 min, turns around, and moves due west at 40 km/h for 60 minutes. What is the average velocity for the entire trip?</a:t>
            </a:r>
          </a:p>
        </p:txBody>
      </p:sp>
      <p:pic>
        <p:nvPicPr>
          <p:cNvPr id="94" name="Shape 94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516325" x="128800"/>
            <a:ext cy="2518799" cx="3358399"/>
          </a:xfrm>
          <a:prstGeom prst="rect">
            <a:avLst/>
          </a:prstGeom>
        </p:spPr>
      </p:pic>
      <p:sp>
        <p:nvSpPr>
          <p:cNvPr id="95" name="Shape 95"/>
          <p:cNvSpPr txBox="1"/>
          <p:nvPr/>
        </p:nvSpPr>
        <p:spPr>
          <a:xfrm>
            <a:off y="2565875" x="3903300"/>
            <a:ext cy="2360100" cx="46958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u="sng" sz="1800" lang="en"/>
              <a:t>Plan:</a:t>
            </a:r>
          </a:p>
          <a:p>
            <a:pPr>
              <a:buNone/>
            </a:pPr>
            <a:r>
              <a:rPr sz="1800" lang="en"/>
              <a:t>in this case it is important to draw out what the car is doing in order to find the total displacement, since it moves in opposite direction.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0" name="Shape 10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from the example:</a:t>
            </a:r>
          </a:p>
          <a:p>
            <a:pPr rtl="0" lvl="0">
              <a:buNone/>
            </a:pPr>
            <a:r>
              <a:rPr lang="en"/>
              <a:t>initially: 30 km/h for 45 minutes east.  Find displacement									</a:t>
            </a:r>
            <a:r>
              <a:rPr lang="en">
                <a:solidFill>
                  <a:srgbClr val="FFF2CC"/>
                </a:solidFill>
              </a:rPr>
              <a:t>22.5 km[E]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then:  40 km/h for 60 minutes west.  Find displacement</a:t>
            </a:r>
          </a:p>
          <a:p>
            <a:pPr>
              <a:buNone/>
            </a:pPr>
            <a:r>
              <a:rPr lang="en"/>
              <a:t>													</a:t>
            </a:r>
            <a:r>
              <a:rPr lang="en">
                <a:solidFill>
                  <a:srgbClr val="FFF2CC"/>
                </a:solidFill>
              </a:rPr>
              <a:t>40 km [W]</a:t>
            </a:r>
          </a:p>
        </p:txBody>
      </p:sp>
      <p:cxnSp>
        <p:nvCxnSpPr>
          <p:cNvPr id="101" name="Shape 101"/>
          <p:cNvCxnSpPr/>
          <p:nvPr/>
        </p:nvCxnSpPr>
        <p:spPr>
          <a:xfrm rot="10800000" flipH="1">
            <a:off y="2605500" x="3199900"/>
            <a:ext cy="19799" cx="32295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102" name="Shape 102"/>
          <p:cNvCxnSpPr/>
          <p:nvPr/>
        </p:nvCxnSpPr>
        <p:spPr>
          <a:xfrm flipH="1">
            <a:off y="4170775" x="3200074"/>
            <a:ext cy="9899" cx="50523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103" name="Shape 10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Example 3 …..the plan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khaki">
  <a:themeElements>
    <a:clrScheme name="Custom 349">
      <a:dk1>
        <a:srgbClr val="262626"/>
      </a:dk1>
      <a:lt1>
        <a:srgbClr val="E6D6BD"/>
      </a:lt1>
      <a:dk2>
        <a:srgbClr val="535353"/>
      </a:dk2>
      <a:lt2>
        <a:srgbClr val="B4AD9E"/>
      </a:lt2>
      <a:accent1>
        <a:srgbClr val="ADB48E"/>
      </a:accent1>
      <a:accent2>
        <a:srgbClr val="867961"/>
      </a:accent2>
      <a:accent3>
        <a:srgbClr val="CBB680"/>
      </a:accent3>
      <a:accent4>
        <a:srgbClr val="78A3C0"/>
      </a:accent4>
      <a:accent5>
        <a:srgbClr val="C0AE91"/>
      </a:accent5>
      <a:accent6>
        <a:srgbClr val="668874"/>
      </a:accent6>
      <a:hlink>
        <a:srgbClr val="4B94B3"/>
      </a:hlink>
      <a:folHlink>
        <a:srgbClr val="414141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