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2914648" x="0"/>
            <a:ext cy="22289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291464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1pPr>
            <a:lvl2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2pPr>
            <a:lvl3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3pPr>
            <a:lvl4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4pPr>
            <a:lvl5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5pPr>
            <a:lvl6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6pPr>
            <a:lvl7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7pPr>
            <a:lvl8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8pPr>
            <a:lvl9pPr indent="304800">
              <a:buClr>
                <a:schemeClr val="dk2"/>
              </a:buClr>
              <a:buSzPct val="100000"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2964777" x="685800"/>
            <a:ext cy="9447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6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1277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127679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4225081" x="0"/>
            <a:ext cy="9183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422508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marL="0">
              <a:buClr>
                <a:schemeClr val="lt1"/>
              </a:buClr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marL="74295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marL="1143000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marL="16002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marL="20574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marL="25146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marL="29718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marL="34290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marL="3886200"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1618313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Speed and velocity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2964777" x="685800"/>
            <a:ext cy="9447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Vector additions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When vector diagrams are used, the vectors (arrows) are placed tip to tail.</a:t>
            </a:r>
          </a:p>
        </p:txBody>
      </p:sp>
      <p:cxnSp>
        <p:nvCxnSpPr>
          <p:cNvPr id="110" name="Shape 110"/>
          <p:cNvCxnSpPr/>
          <p:nvPr/>
        </p:nvCxnSpPr>
        <p:spPr>
          <a:xfrm rot="10800000" flipH="1">
            <a:off y="2605500" x="3199900"/>
            <a:ext cy="19799" cx="322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11" name="Shape 111"/>
          <p:cNvCxnSpPr/>
          <p:nvPr/>
        </p:nvCxnSpPr>
        <p:spPr>
          <a:xfrm flipH="1">
            <a:off y="2734275" x="1377099"/>
            <a:ext cy="9899" cx="5052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12" name="Shape 112"/>
          <p:cNvSpPr/>
          <p:nvPr/>
        </p:nvSpPr>
        <p:spPr>
          <a:xfrm>
            <a:off y="2645125" x="3150375"/>
            <a:ext cy="772800" cx="108899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3" name="Shape 113"/>
          <p:cNvSpPr/>
          <p:nvPr/>
        </p:nvSpPr>
        <p:spPr>
          <a:xfrm>
            <a:off y="2807450" x="1321400"/>
            <a:ext cy="772800" cx="108899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4" name="Shape 114"/>
          <p:cNvSpPr txBox="1"/>
          <p:nvPr/>
        </p:nvSpPr>
        <p:spPr>
          <a:xfrm>
            <a:off y="3477300" x="2942325"/>
            <a:ext cy="396300" cx="534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P</a:t>
            </a:r>
            <a:r>
              <a:rPr lang="en" i="1"/>
              <a:t>i</a:t>
            </a:r>
            <a:r>
              <a:rPr lang="en"/>
              <a:t> 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y="3643525" x="1128200"/>
            <a:ext cy="396300" cx="1200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P</a:t>
            </a:r>
            <a:r>
              <a:rPr lang="en" i="1"/>
              <a:t>f</a:t>
            </a:r>
            <a:r>
              <a:rPr lang="en"/>
              <a:t> 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3051300" x="5617175"/>
            <a:ext cy="1773299" cx="3170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d = +22.5km + (-40km)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d= -17.5 km or 17.5 km [W]</a:t>
            </a:r>
          </a:p>
        </p:txBody>
      </p:sp>
      <p:cxnSp>
        <p:nvCxnSpPr>
          <p:cNvPr id="117" name="Shape 117"/>
          <p:cNvCxnSpPr/>
          <p:nvPr/>
        </p:nvCxnSpPr>
        <p:spPr>
          <a:xfrm>
            <a:off y="3180100" x="5636975"/>
            <a:ext cy="9899" cx="158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18" name="Shape 118"/>
          <p:cNvCxnSpPr/>
          <p:nvPr/>
        </p:nvCxnSpPr>
        <p:spPr>
          <a:xfrm>
            <a:off y="3670500" x="5680400"/>
            <a:ext cy="9899" cx="158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Speed and velocity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0477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Speed is a </a:t>
            </a:r>
            <a:r>
              <a:rPr lang="en">
                <a:solidFill>
                  <a:srgbClr val="980000"/>
                </a:solidFill>
              </a:rPr>
              <a:t>scalar quantity</a:t>
            </a:r>
            <a:r>
              <a:rPr lang="en"/>
              <a:t> and can be an average or instantaneous value.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For example - If you drove to Vancouver (approximately 400 km away) in 4 hours your average speed would be 100km/hr.  But at any given time your instantaneous speed could be more or less than 100 km/hr.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Equations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v =   d , where     d = </a:t>
            </a:r>
            <a:r>
              <a:rPr sz="2400" lang="en"/>
              <a:t>change in position (distance) </a:t>
            </a:r>
          </a:p>
          <a:p>
            <a:pPr rtl="0" lvl="0">
              <a:buNone/>
            </a:pPr>
            <a:r>
              <a:rPr lang="en"/>
              <a:t>        t                  t = </a:t>
            </a:r>
            <a:r>
              <a:rPr sz="2400" lang="en"/>
              <a:t>time interval</a:t>
            </a:r>
          </a:p>
          <a:p>
            <a:pPr rtl="0" lvl="0">
              <a:buNone/>
            </a:pPr>
            <a:r>
              <a:rPr lang="en"/>
              <a:t>	  </a:t>
            </a:r>
          </a:p>
          <a:p>
            <a:r>
              <a:t/>
            </a:r>
          </a:p>
        </p:txBody>
      </p:sp>
      <p:sp>
        <p:nvSpPr>
          <p:cNvPr id="47" name="Shape 47"/>
          <p:cNvSpPr/>
          <p:nvPr/>
        </p:nvSpPr>
        <p:spPr>
          <a:xfrm>
            <a:off y="1469275" x="1089750"/>
            <a:ext cy="267599" cx="297300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8" name="Shape 48"/>
          <p:cNvSpPr/>
          <p:nvPr/>
        </p:nvSpPr>
        <p:spPr>
          <a:xfrm>
            <a:off y="1988225" x="1143075"/>
            <a:ext cy="267599" cx="297300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49" name="Shape 49"/>
          <p:cNvCxnSpPr>
            <a:stCxn id="47" idx="2"/>
            <a:endCxn id="47" idx="4"/>
          </p:cNvCxnSpPr>
          <p:nvPr/>
        </p:nvCxnSpPr>
        <p:spPr>
          <a:xfrm>
            <a:off y="1736874" x="1089750"/>
            <a:ext cy="0" cx="297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50" name="Shape 50"/>
          <p:cNvCxnSpPr/>
          <p:nvPr/>
        </p:nvCxnSpPr>
        <p:spPr>
          <a:xfrm>
            <a:off y="1862500" x="1029225"/>
            <a:ext cy="0" cx="524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51" name="Shape 51"/>
          <p:cNvSpPr/>
          <p:nvPr/>
        </p:nvSpPr>
        <p:spPr>
          <a:xfrm>
            <a:off y="1469275" x="3227325"/>
            <a:ext cy="267599" cx="297300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2" name="Shape 52"/>
          <p:cNvSpPr/>
          <p:nvPr/>
        </p:nvSpPr>
        <p:spPr>
          <a:xfrm>
            <a:off y="1946275" x="3171675"/>
            <a:ext cy="267599" cx="297300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1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466500" x="5284425"/>
            <a:ext cy="2677000" cx="3779300"/>
          </a:xfrm>
          <a:prstGeom prst="rect">
            <a:avLst/>
          </a:prstGeom>
        </p:spPr>
      </p:pic>
      <p:sp>
        <p:nvSpPr>
          <p:cNvPr id="59" name="Shape 5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family travels for 60 miles at 20 miles per hour on a dirt road, and then travels another 60 miles at 60 mph on the pavement in order to get home from a camping trip. What is the </a:t>
            </a:r>
            <a:r>
              <a:rPr sz="2400" lang="en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average speed</a:t>
            </a: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the entire trip?</a:t>
            </a:r>
          </a:p>
          <a:p>
            <a:pPr rtl="0" lvl="0">
              <a:buNone/>
            </a:pPr>
            <a:r>
              <a:rPr u="sng"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Plan:</a:t>
            </a:r>
          </a:p>
          <a:p>
            <a:pPr rtl="0" lvl="0">
              <a:buNone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What do we need to know?</a:t>
            </a:r>
          </a:p>
          <a:p>
            <a:pPr rtl="0" lvl="0">
              <a:buNone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What do we need to find first?</a:t>
            </a:r>
          </a:p>
          <a:p>
            <a:pPr>
              <a:buNone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Would drawing it out help?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To complete this…..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1365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We must find the total time taken and the distance travelled for each part of the journey first, then apply the equation.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2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200150" x="457200"/>
            <a:ext cy="13253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person travels for two hours at 30 miles per hour on horseback and then travels for one hour at 15 mph. What is the person’s average speed?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525550" x="457200"/>
            <a:ext cy="2400299" cx="27432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Average velocity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Average velocity is calculated in the same manner as average speed only instead of  distance we use the displacement (a vector).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average velocity is a vector quantity which means the answer must have a direction associated with it.</a:t>
            </a:r>
          </a:p>
        </p:txBody>
      </p:sp>
      <p:sp>
        <p:nvSpPr>
          <p:cNvPr id="79" name="Shape 79"/>
          <p:cNvSpPr txBox="1"/>
          <p:nvPr>
            <p:ph idx="2" type="body"/>
          </p:nvPr>
        </p:nvSpPr>
        <p:spPr>
          <a:xfrm>
            <a:off y="2731050" x="861900"/>
            <a:ext cy="663900" cx="4743900"/>
          </a:xfrm>
          <a:prstGeom prst="rect">
            <a:avLst/>
          </a:prstGeom>
          <a:ln w="9525" cap="flat">
            <a:solidFill>
              <a:srgbClr val="98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400" lang="en"/>
              <a:t>v =   d , where     d = change in position (displacement) </a:t>
            </a:r>
          </a:p>
          <a:p>
            <a:pPr rtl="0" lvl="0">
              <a:buNone/>
            </a:pPr>
            <a:r>
              <a:rPr sz="1400" lang="en"/>
              <a:t>        t                 t = time interval</a:t>
            </a:r>
          </a:p>
          <a:p>
            <a:pPr rtl="0" lvl="0">
              <a:buNone/>
            </a:pPr>
            <a:r>
              <a:rPr sz="1400" lang="en"/>
              <a:t>	  </a:t>
            </a:r>
          </a:p>
          <a:p>
            <a:r>
              <a:t/>
            </a:r>
          </a:p>
        </p:txBody>
      </p:sp>
      <p:cxnSp>
        <p:nvCxnSpPr>
          <p:cNvPr id="80" name="Shape 80"/>
          <p:cNvCxnSpPr/>
          <p:nvPr/>
        </p:nvCxnSpPr>
        <p:spPr>
          <a:xfrm>
            <a:off y="3105050" x="1102025"/>
            <a:ext cy="0" cx="297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81" name="Shape 81"/>
          <p:cNvSpPr/>
          <p:nvPr/>
        </p:nvSpPr>
        <p:spPr>
          <a:xfrm>
            <a:off y="2885287" x="2223900"/>
            <a:ext cy="178199" cx="123899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2" name="Shape 82"/>
          <p:cNvSpPr/>
          <p:nvPr/>
        </p:nvSpPr>
        <p:spPr>
          <a:xfrm>
            <a:off y="2885300" x="1188800"/>
            <a:ext cy="178199" cx="123899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3" name="Shape 83"/>
          <p:cNvSpPr/>
          <p:nvPr/>
        </p:nvSpPr>
        <p:spPr>
          <a:xfrm>
            <a:off y="3147575" x="1188725"/>
            <a:ext cy="178199" cx="123899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4" name="Shape 84"/>
          <p:cNvSpPr/>
          <p:nvPr/>
        </p:nvSpPr>
        <p:spPr>
          <a:xfrm>
            <a:off y="3155075" x="2223900"/>
            <a:ext cy="178199" cx="123899"/>
          </a:xfrm>
          <a:prstGeom prst="triangle">
            <a:avLst>
              <a:gd fmla="val 50000" name="adj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85" name="Shape 85"/>
          <p:cNvCxnSpPr/>
          <p:nvPr/>
        </p:nvCxnSpPr>
        <p:spPr>
          <a:xfrm>
            <a:off y="2813550" x="861900"/>
            <a:ext cy="9899" cx="178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6" name="Shape 86"/>
          <p:cNvCxnSpPr/>
          <p:nvPr/>
        </p:nvCxnSpPr>
        <p:spPr>
          <a:xfrm rot="10800000" flipH="1">
            <a:off y="2823450" x="1287875"/>
            <a:ext cy="9899" cx="173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7" name="Shape 87"/>
          <p:cNvCxnSpPr/>
          <p:nvPr/>
        </p:nvCxnSpPr>
        <p:spPr>
          <a:xfrm rot="10800000" flipH="1">
            <a:off y="2823450" x="2338000"/>
            <a:ext cy="19799" cx="19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3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en">
                <a:solidFill>
                  <a:srgbClr val="5C5C5C"/>
                </a:solidFill>
                <a:latin typeface="Arial"/>
                <a:ea typeface="Arial"/>
                <a:cs typeface="Arial"/>
                <a:sym typeface="Arial"/>
              </a:rPr>
              <a:t>A car moves due east at 30 km/h for 45 min, turns around, and moves due west at 40 km/h for 60 minutes. What is the average velocity for the entire trip?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516325" x="128800"/>
            <a:ext cy="2518799" cx="3358399"/>
          </a:xfrm>
          <a:prstGeom prst="rect">
            <a:avLst/>
          </a:prstGeom>
        </p:spPr>
      </p:pic>
      <p:sp>
        <p:nvSpPr>
          <p:cNvPr id="95" name="Shape 95"/>
          <p:cNvSpPr txBox="1"/>
          <p:nvPr/>
        </p:nvSpPr>
        <p:spPr>
          <a:xfrm>
            <a:off y="2565875" x="3903300"/>
            <a:ext cy="2360100" cx="4695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sz="1800" lang="en"/>
              <a:t>Plan:</a:t>
            </a:r>
          </a:p>
          <a:p>
            <a:pPr>
              <a:buNone/>
            </a:pPr>
            <a:r>
              <a:rPr sz="1800" lang="en"/>
              <a:t>in this case it is important to draw out what the car is doing in order to find the total displacement, since it moves in opposite direction.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from the example:</a:t>
            </a:r>
          </a:p>
          <a:p>
            <a:pPr rtl="0" lvl="0">
              <a:buNone/>
            </a:pPr>
            <a:r>
              <a:rPr lang="en"/>
              <a:t>initially: 30 km/h for 45 minutes east.  Find displacement									</a:t>
            </a:r>
            <a:r>
              <a:rPr lang="en">
                <a:solidFill>
                  <a:srgbClr val="FFF2CC"/>
                </a:solidFill>
              </a:rPr>
              <a:t>22.5 km[E]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then:  40 km/h for 60 minutes west.  Find displacement</a:t>
            </a:r>
          </a:p>
          <a:p>
            <a:pPr>
              <a:buNone/>
            </a:pPr>
            <a:r>
              <a:rPr lang="en"/>
              <a:t>													</a:t>
            </a:r>
            <a:r>
              <a:rPr lang="en">
                <a:solidFill>
                  <a:srgbClr val="FFF2CC"/>
                </a:solidFill>
              </a:rPr>
              <a:t>40 km [W]</a:t>
            </a:r>
          </a:p>
        </p:txBody>
      </p:sp>
      <p:cxnSp>
        <p:nvCxnSpPr>
          <p:cNvPr id="101" name="Shape 101"/>
          <p:cNvCxnSpPr/>
          <p:nvPr/>
        </p:nvCxnSpPr>
        <p:spPr>
          <a:xfrm rot="10800000" flipH="1">
            <a:off y="2605500" x="3199900"/>
            <a:ext cy="19799" cx="322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02" name="Shape 102"/>
          <p:cNvCxnSpPr/>
          <p:nvPr/>
        </p:nvCxnSpPr>
        <p:spPr>
          <a:xfrm flipH="1">
            <a:off y="4170775" x="3200074"/>
            <a:ext cy="9899" cx="5052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03" name="Shape 10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Example 3 …..the plan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khaki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