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Default Extension="doc" ContentType="application/msword"/>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7"/>
  </p:notesMasterIdLst>
  <p:sldIdLst>
    <p:sldId id="258" r:id="rId2"/>
    <p:sldId id="256" r:id="rId3"/>
    <p:sldId id="257" r:id="rId4"/>
    <p:sldId id="298" r:id="rId5"/>
    <p:sldId id="286" r:id="rId6"/>
    <p:sldId id="285" r:id="rId7"/>
    <p:sldId id="299" r:id="rId8"/>
    <p:sldId id="300" r:id="rId9"/>
    <p:sldId id="302" r:id="rId10"/>
    <p:sldId id="303" r:id="rId11"/>
    <p:sldId id="262" r:id="rId12"/>
    <p:sldId id="272" r:id="rId13"/>
    <p:sldId id="273" r:id="rId14"/>
    <p:sldId id="271" r:id="rId15"/>
    <p:sldId id="287" r:id="rId16"/>
    <p:sldId id="288" r:id="rId17"/>
    <p:sldId id="289" r:id="rId18"/>
    <p:sldId id="290" r:id="rId19"/>
    <p:sldId id="264" r:id="rId20"/>
    <p:sldId id="266" r:id="rId21"/>
    <p:sldId id="284" r:id="rId22"/>
    <p:sldId id="278" r:id="rId23"/>
    <p:sldId id="279" r:id="rId24"/>
    <p:sldId id="265" r:id="rId25"/>
    <p:sldId id="280" r:id="rId26"/>
    <p:sldId id="267" r:id="rId27"/>
    <p:sldId id="268" r:id="rId28"/>
    <p:sldId id="274" r:id="rId29"/>
    <p:sldId id="263" r:id="rId30"/>
    <p:sldId id="270" r:id="rId31"/>
    <p:sldId id="291" r:id="rId32"/>
    <p:sldId id="292" r:id="rId33"/>
    <p:sldId id="293" r:id="rId34"/>
    <p:sldId id="294" r:id="rId35"/>
    <p:sldId id="295" r:id="rId36"/>
    <p:sldId id="296" r:id="rId37"/>
    <p:sldId id="297" r:id="rId38"/>
    <p:sldId id="301" r:id="rId39"/>
    <p:sldId id="269" r:id="rId40"/>
    <p:sldId id="275" r:id="rId41"/>
    <p:sldId id="276" r:id="rId42"/>
    <p:sldId id="281" r:id="rId43"/>
    <p:sldId id="282" r:id="rId44"/>
    <p:sldId id="283" r:id="rId45"/>
    <p:sldId id="259"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bg1"/>
    </p:penClr>
  </p:showPr>
  <p:clrMru>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 Id="rId6" Type="http://schemas.openxmlformats.org/officeDocument/2006/relationships/image" Target="../media/image32.wmf"/><Relationship Id="rId5" Type="http://schemas.openxmlformats.org/officeDocument/2006/relationships/image" Target="../media/image31.wmf"/><Relationship Id="rId4" Type="http://schemas.openxmlformats.org/officeDocument/2006/relationships/image" Target="../media/image30.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 Id="rId5" Type="http://schemas.openxmlformats.org/officeDocument/2006/relationships/image" Target="../media/image37.wmf"/><Relationship Id="rId4" Type="http://schemas.openxmlformats.org/officeDocument/2006/relationships/image" Target="../media/image36.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 Id="rId5" Type="http://schemas.openxmlformats.org/officeDocument/2006/relationships/image" Target="../media/image43.wmf"/><Relationship Id="rId4" Type="http://schemas.openxmlformats.org/officeDocument/2006/relationships/image" Target="../media/image4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59901B-C4EF-4D9A-813D-402B6F71F876}" type="datetimeFigureOut">
              <a:rPr lang="en-US" smtClean="0"/>
              <a:pPr/>
              <a:t>11/25/2014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0D3C6C-99F2-48C3-AFB6-E7C9663642A7}"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ChangeArrowheads="1"/>
          </p:cNvSpPr>
          <p:nvPr/>
        </p:nvSpPr>
        <p:spPr bwMode="auto">
          <a:xfrm>
            <a:off x="3884613" y="0"/>
            <a:ext cx="2973387" cy="457200"/>
          </a:xfrm>
          <a:prstGeom prst="rect">
            <a:avLst/>
          </a:prstGeom>
          <a:noFill/>
          <a:ln w="12700">
            <a:noFill/>
            <a:miter lim="800000"/>
            <a:headEnd/>
            <a:tailEnd/>
          </a:ln>
          <a:effectLst/>
        </p:spPr>
        <p:txBody>
          <a:bodyPr wrap="none" anchor="ctr"/>
          <a:lstStyle/>
          <a:p>
            <a:endParaRPr lang="en-US" dirty="0"/>
          </a:p>
        </p:txBody>
      </p:sp>
      <p:sp>
        <p:nvSpPr>
          <p:cNvPr id="87043" name="Rectangle 3"/>
          <p:cNvSpPr>
            <a:spLocks noChangeArrowheads="1"/>
          </p:cNvSpPr>
          <p:nvPr/>
        </p:nvSpPr>
        <p:spPr bwMode="auto">
          <a:xfrm>
            <a:off x="3884613" y="8685213"/>
            <a:ext cx="2973387" cy="457200"/>
          </a:xfrm>
          <a:prstGeom prst="rect">
            <a:avLst/>
          </a:prstGeom>
          <a:noFill/>
          <a:ln w="12700">
            <a:noFill/>
            <a:miter lim="800000"/>
            <a:headEnd/>
            <a:tailEnd/>
          </a:ln>
          <a:effectLst/>
        </p:spPr>
        <p:txBody>
          <a:bodyPr lIns="19050" tIns="0" rIns="19050" bIns="0" anchor="b"/>
          <a:lstStyle/>
          <a:p>
            <a:pPr algn="r" defTabSz="942975"/>
            <a:r>
              <a:rPr lang="en-US" sz="1000" i="1" dirty="0"/>
              <a:t>5</a:t>
            </a:r>
          </a:p>
        </p:txBody>
      </p:sp>
      <p:sp>
        <p:nvSpPr>
          <p:cNvPr id="87044" name="Rectangle 4"/>
          <p:cNvSpPr>
            <a:spLocks noChangeArrowheads="1"/>
          </p:cNvSpPr>
          <p:nvPr/>
        </p:nvSpPr>
        <p:spPr bwMode="auto">
          <a:xfrm>
            <a:off x="0" y="8685213"/>
            <a:ext cx="2970213" cy="457200"/>
          </a:xfrm>
          <a:prstGeom prst="rect">
            <a:avLst/>
          </a:prstGeom>
          <a:noFill/>
          <a:ln w="12700">
            <a:noFill/>
            <a:miter lim="800000"/>
            <a:headEnd/>
            <a:tailEnd/>
          </a:ln>
          <a:effectLst/>
        </p:spPr>
        <p:txBody>
          <a:bodyPr wrap="none" anchor="ctr"/>
          <a:lstStyle/>
          <a:p>
            <a:endParaRPr lang="en-US" dirty="0"/>
          </a:p>
        </p:txBody>
      </p:sp>
      <p:sp>
        <p:nvSpPr>
          <p:cNvPr id="87045" name="Rectangle 5"/>
          <p:cNvSpPr>
            <a:spLocks noChangeArrowheads="1"/>
          </p:cNvSpPr>
          <p:nvPr/>
        </p:nvSpPr>
        <p:spPr bwMode="auto">
          <a:xfrm>
            <a:off x="0" y="0"/>
            <a:ext cx="2970213" cy="457200"/>
          </a:xfrm>
          <a:prstGeom prst="rect">
            <a:avLst/>
          </a:prstGeom>
          <a:noFill/>
          <a:ln w="12700">
            <a:noFill/>
            <a:miter lim="800000"/>
            <a:headEnd/>
            <a:tailEnd/>
          </a:ln>
          <a:effectLst/>
        </p:spPr>
        <p:txBody>
          <a:bodyPr wrap="none" anchor="ctr"/>
          <a:lstStyle/>
          <a:p>
            <a:endParaRPr lang="en-US" dirty="0"/>
          </a:p>
        </p:txBody>
      </p:sp>
      <p:sp>
        <p:nvSpPr>
          <p:cNvPr id="87046" name="Rectangle 6"/>
          <p:cNvSpPr>
            <a:spLocks noChangeArrowheads="1"/>
          </p:cNvSpPr>
          <p:nvPr/>
        </p:nvSpPr>
        <p:spPr bwMode="auto">
          <a:xfrm>
            <a:off x="3884613" y="0"/>
            <a:ext cx="2973387" cy="457200"/>
          </a:xfrm>
          <a:prstGeom prst="rect">
            <a:avLst/>
          </a:prstGeom>
          <a:noFill/>
          <a:ln w="12700">
            <a:noFill/>
            <a:miter lim="800000"/>
            <a:headEnd/>
            <a:tailEnd/>
          </a:ln>
          <a:effectLst/>
        </p:spPr>
        <p:txBody>
          <a:bodyPr wrap="none" anchor="ctr"/>
          <a:lstStyle/>
          <a:p>
            <a:endParaRPr lang="en-US" dirty="0"/>
          </a:p>
        </p:txBody>
      </p:sp>
      <p:sp>
        <p:nvSpPr>
          <p:cNvPr id="87047" name="Rectangle 7"/>
          <p:cNvSpPr>
            <a:spLocks noChangeArrowheads="1"/>
          </p:cNvSpPr>
          <p:nvPr/>
        </p:nvSpPr>
        <p:spPr bwMode="auto">
          <a:xfrm>
            <a:off x="3884613" y="8685213"/>
            <a:ext cx="2973387" cy="457200"/>
          </a:xfrm>
          <a:prstGeom prst="rect">
            <a:avLst/>
          </a:prstGeom>
          <a:noFill/>
          <a:ln w="12700">
            <a:noFill/>
            <a:miter lim="800000"/>
            <a:headEnd/>
            <a:tailEnd/>
          </a:ln>
          <a:effectLst/>
        </p:spPr>
        <p:txBody>
          <a:bodyPr lIns="19050" tIns="0" rIns="19050" bIns="0" anchor="b"/>
          <a:lstStyle/>
          <a:p>
            <a:pPr algn="r" defTabSz="942975"/>
            <a:r>
              <a:rPr lang="en-US" sz="1000" i="1" dirty="0"/>
              <a:t>5</a:t>
            </a:r>
          </a:p>
        </p:txBody>
      </p:sp>
      <p:sp>
        <p:nvSpPr>
          <p:cNvPr id="87048" name="Rectangle 8"/>
          <p:cNvSpPr>
            <a:spLocks noChangeArrowheads="1"/>
          </p:cNvSpPr>
          <p:nvPr/>
        </p:nvSpPr>
        <p:spPr bwMode="auto">
          <a:xfrm>
            <a:off x="0" y="8685213"/>
            <a:ext cx="2970213" cy="457200"/>
          </a:xfrm>
          <a:prstGeom prst="rect">
            <a:avLst/>
          </a:prstGeom>
          <a:noFill/>
          <a:ln w="12700">
            <a:noFill/>
            <a:miter lim="800000"/>
            <a:headEnd/>
            <a:tailEnd/>
          </a:ln>
          <a:effectLst/>
        </p:spPr>
        <p:txBody>
          <a:bodyPr wrap="none" anchor="ctr"/>
          <a:lstStyle/>
          <a:p>
            <a:endParaRPr lang="en-US" dirty="0"/>
          </a:p>
        </p:txBody>
      </p:sp>
      <p:sp>
        <p:nvSpPr>
          <p:cNvPr id="87049" name="Rectangle 9"/>
          <p:cNvSpPr>
            <a:spLocks noChangeArrowheads="1"/>
          </p:cNvSpPr>
          <p:nvPr/>
        </p:nvSpPr>
        <p:spPr bwMode="auto">
          <a:xfrm>
            <a:off x="0" y="0"/>
            <a:ext cx="2970213" cy="457200"/>
          </a:xfrm>
          <a:prstGeom prst="rect">
            <a:avLst/>
          </a:prstGeom>
          <a:noFill/>
          <a:ln w="12700">
            <a:noFill/>
            <a:miter lim="800000"/>
            <a:headEnd/>
            <a:tailEnd/>
          </a:ln>
          <a:effectLst/>
        </p:spPr>
        <p:txBody>
          <a:bodyPr wrap="none" anchor="ctr"/>
          <a:lstStyle/>
          <a:p>
            <a:endParaRPr lang="en-US" dirty="0"/>
          </a:p>
        </p:txBody>
      </p:sp>
      <p:sp>
        <p:nvSpPr>
          <p:cNvPr id="87050" name="Rectangle 10"/>
          <p:cNvSpPr>
            <a:spLocks noGrp="1" noRot="1" noChangeAspect="1" noChangeArrowheads="1"/>
          </p:cNvSpPr>
          <p:nvPr>
            <p:ph type="sldImg"/>
          </p:nvPr>
        </p:nvSpPr>
        <p:spPr bwMode="auto">
          <a:xfrm>
            <a:off x="1150938" y="692150"/>
            <a:ext cx="4556125" cy="3416300"/>
          </a:xfrm>
          <a:prstGeom prst="rect">
            <a:avLst/>
          </a:prstGeom>
          <a:noFill/>
          <a:ln w="12700" cap="flat">
            <a:solidFill>
              <a:schemeClr val="tx1"/>
            </a:solidFill>
            <a:miter lim="800000"/>
            <a:headEnd/>
            <a:tailEnd/>
          </a:ln>
        </p:spPr>
      </p:sp>
      <p:sp>
        <p:nvSpPr>
          <p:cNvPr id="87051" name="Rectangle 11"/>
          <p:cNvSpPr>
            <a:spLocks noGrp="1" noChangeArrowheads="1"/>
          </p:cNvSpPr>
          <p:nvPr>
            <p:ph type="body" idx="1"/>
          </p:nvPr>
        </p:nvSpPr>
        <p:spPr bwMode="auto">
          <a:xfrm>
            <a:off x="914400" y="4341813"/>
            <a:ext cx="5026025" cy="4114800"/>
          </a:xfrm>
          <a:prstGeom prst="rect">
            <a:avLst/>
          </a:prstGeom>
          <a:noFill/>
          <a:ln w="12700">
            <a:miter lim="800000"/>
            <a:headEnd/>
            <a:tailEnd/>
          </a:ln>
        </p:spPr>
        <p:txBody>
          <a:bodyPr lIns="95250" tIns="49212" rIns="95250" bIns="49212"/>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3886200" y="0"/>
            <a:ext cx="2971800" cy="455613"/>
          </a:xfrm>
          <a:prstGeom prst="rect">
            <a:avLst/>
          </a:prstGeom>
          <a:noFill/>
          <a:ln w="9525">
            <a:noFill/>
            <a:miter lim="800000"/>
            <a:headEnd/>
            <a:tailEnd/>
          </a:ln>
          <a:effectLst/>
        </p:spPr>
        <p:txBody>
          <a:bodyPr wrap="none" anchor="ctr"/>
          <a:lstStyle/>
          <a:p>
            <a:endParaRPr lang="en-US" dirty="0"/>
          </a:p>
        </p:txBody>
      </p:sp>
      <p:sp>
        <p:nvSpPr>
          <p:cNvPr id="44035" name="Rectangle 3"/>
          <p:cNvSpPr>
            <a:spLocks noChangeArrowheads="1"/>
          </p:cNvSpPr>
          <p:nvPr/>
        </p:nvSpPr>
        <p:spPr bwMode="auto">
          <a:xfrm>
            <a:off x="3886200" y="8685213"/>
            <a:ext cx="2971800" cy="458787"/>
          </a:xfrm>
          <a:prstGeom prst="rect">
            <a:avLst/>
          </a:prstGeom>
          <a:noFill/>
          <a:ln w="9525">
            <a:noFill/>
            <a:miter lim="800000"/>
            <a:headEnd/>
            <a:tailEnd/>
          </a:ln>
          <a:effectLst/>
        </p:spPr>
        <p:txBody>
          <a:bodyPr lIns="19050" tIns="0" rIns="19050" bIns="0" anchor="b"/>
          <a:lstStyle/>
          <a:p>
            <a:pPr algn="r"/>
            <a:r>
              <a:rPr lang="en-US" sz="1000" i="1" dirty="0"/>
              <a:t>6</a:t>
            </a:r>
          </a:p>
        </p:txBody>
      </p:sp>
      <p:sp>
        <p:nvSpPr>
          <p:cNvPr id="44036" name="Rectangle 4"/>
          <p:cNvSpPr>
            <a:spLocks noChangeArrowheads="1"/>
          </p:cNvSpPr>
          <p:nvPr/>
        </p:nvSpPr>
        <p:spPr bwMode="auto">
          <a:xfrm>
            <a:off x="0" y="8685213"/>
            <a:ext cx="2970213" cy="458787"/>
          </a:xfrm>
          <a:prstGeom prst="rect">
            <a:avLst/>
          </a:prstGeom>
          <a:noFill/>
          <a:ln w="9525">
            <a:noFill/>
            <a:miter lim="800000"/>
            <a:headEnd/>
            <a:tailEnd/>
          </a:ln>
          <a:effectLst/>
        </p:spPr>
        <p:txBody>
          <a:bodyPr wrap="none" anchor="ctr"/>
          <a:lstStyle/>
          <a:p>
            <a:endParaRPr lang="en-US" dirty="0"/>
          </a:p>
        </p:txBody>
      </p:sp>
      <p:sp>
        <p:nvSpPr>
          <p:cNvPr id="44037" name="Rectangle 5"/>
          <p:cNvSpPr>
            <a:spLocks noChangeArrowheads="1"/>
          </p:cNvSpPr>
          <p:nvPr/>
        </p:nvSpPr>
        <p:spPr bwMode="auto">
          <a:xfrm>
            <a:off x="0" y="0"/>
            <a:ext cx="2970213" cy="455613"/>
          </a:xfrm>
          <a:prstGeom prst="rect">
            <a:avLst/>
          </a:prstGeom>
          <a:noFill/>
          <a:ln w="9525">
            <a:noFill/>
            <a:miter lim="800000"/>
            <a:headEnd/>
            <a:tailEnd/>
          </a:ln>
          <a:effectLst/>
        </p:spPr>
        <p:txBody>
          <a:bodyPr wrap="none" anchor="ctr"/>
          <a:lstStyle/>
          <a:p>
            <a:endParaRPr lang="en-US" dirty="0"/>
          </a:p>
        </p:txBody>
      </p:sp>
      <p:sp>
        <p:nvSpPr>
          <p:cNvPr id="44038" name="Rectangle 6"/>
          <p:cNvSpPr>
            <a:spLocks noChangeArrowheads="1"/>
          </p:cNvSpPr>
          <p:nvPr/>
        </p:nvSpPr>
        <p:spPr bwMode="auto">
          <a:xfrm>
            <a:off x="3886200" y="0"/>
            <a:ext cx="2971800" cy="455613"/>
          </a:xfrm>
          <a:prstGeom prst="rect">
            <a:avLst/>
          </a:prstGeom>
          <a:noFill/>
          <a:ln w="9525">
            <a:noFill/>
            <a:miter lim="800000"/>
            <a:headEnd/>
            <a:tailEnd/>
          </a:ln>
          <a:effectLst/>
        </p:spPr>
        <p:txBody>
          <a:bodyPr wrap="none" anchor="ctr"/>
          <a:lstStyle/>
          <a:p>
            <a:endParaRPr lang="en-US" dirty="0"/>
          </a:p>
        </p:txBody>
      </p:sp>
      <p:sp>
        <p:nvSpPr>
          <p:cNvPr id="44039" name="Rectangle 7"/>
          <p:cNvSpPr>
            <a:spLocks noChangeArrowheads="1"/>
          </p:cNvSpPr>
          <p:nvPr/>
        </p:nvSpPr>
        <p:spPr bwMode="auto">
          <a:xfrm>
            <a:off x="3886200" y="8685213"/>
            <a:ext cx="2971800" cy="458787"/>
          </a:xfrm>
          <a:prstGeom prst="rect">
            <a:avLst/>
          </a:prstGeom>
          <a:noFill/>
          <a:ln w="9525">
            <a:noFill/>
            <a:miter lim="800000"/>
            <a:headEnd/>
            <a:tailEnd/>
          </a:ln>
          <a:effectLst/>
        </p:spPr>
        <p:txBody>
          <a:bodyPr lIns="19050" tIns="0" rIns="19050" bIns="0" anchor="b"/>
          <a:lstStyle/>
          <a:p>
            <a:pPr algn="r"/>
            <a:r>
              <a:rPr lang="en-US" sz="1000" i="1" dirty="0"/>
              <a:t>6</a:t>
            </a:r>
          </a:p>
        </p:txBody>
      </p:sp>
      <p:sp>
        <p:nvSpPr>
          <p:cNvPr id="44040" name="Rectangle 8"/>
          <p:cNvSpPr>
            <a:spLocks noChangeArrowheads="1"/>
          </p:cNvSpPr>
          <p:nvPr/>
        </p:nvSpPr>
        <p:spPr bwMode="auto">
          <a:xfrm>
            <a:off x="0" y="8685213"/>
            <a:ext cx="2970213" cy="458787"/>
          </a:xfrm>
          <a:prstGeom prst="rect">
            <a:avLst/>
          </a:prstGeom>
          <a:noFill/>
          <a:ln w="9525">
            <a:noFill/>
            <a:miter lim="800000"/>
            <a:headEnd/>
            <a:tailEnd/>
          </a:ln>
          <a:effectLst/>
        </p:spPr>
        <p:txBody>
          <a:bodyPr wrap="none" anchor="ctr"/>
          <a:lstStyle/>
          <a:p>
            <a:endParaRPr lang="en-US" dirty="0"/>
          </a:p>
        </p:txBody>
      </p:sp>
      <p:sp>
        <p:nvSpPr>
          <p:cNvPr id="44041" name="Rectangle 9"/>
          <p:cNvSpPr>
            <a:spLocks noChangeArrowheads="1"/>
          </p:cNvSpPr>
          <p:nvPr/>
        </p:nvSpPr>
        <p:spPr bwMode="auto">
          <a:xfrm>
            <a:off x="0" y="0"/>
            <a:ext cx="2970213" cy="455613"/>
          </a:xfrm>
          <a:prstGeom prst="rect">
            <a:avLst/>
          </a:prstGeom>
          <a:noFill/>
          <a:ln w="9525">
            <a:noFill/>
            <a:miter lim="800000"/>
            <a:headEnd/>
            <a:tailEnd/>
          </a:ln>
          <a:effectLst/>
        </p:spPr>
        <p:txBody>
          <a:bodyPr wrap="none" anchor="ctr"/>
          <a:lstStyle/>
          <a:p>
            <a:endParaRPr lang="en-US" dirty="0"/>
          </a:p>
        </p:txBody>
      </p:sp>
      <p:sp>
        <p:nvSpPr>
          <p:cNvPr id="44042" name="Rectangle 10"/>
          <p:cNvSpPr>
            <a:spLocks noGrp="1" noRot="1" noChangeAspect="1" noChangeArrowheads="1" noTextEdit="1"/>
          </p:cNvSpPr>
          <p:nvPr>
            <p:ph type="sldImg"/>
          </p:nvPr>
        </p:nvSpPr>
        <p:spPr>
          <a:xfrm>
            <a:off x="1150938" y="692150"/>
            <a:ext cx="4556125" cy="3416300"/>
          </a:xfrm>
          <a:ln cap="flat"/>
        </p:spPr>
      </p:sp>
      <p:sp>
        <p:nvSpPr>
          <p:cNvPr id="44043" name="Rectangle 11"/>
          <p:cNvSpPr>
            <a:spLocks noGrp="1" noChangeArrowheads="1"/>
          </p:cNvSpPr>
          <p:nvPr>
            <p:ph type="body" idx="1"/>
          </p:nvPr>
        </p:nvSpPr>
        <p:spPr>
          <a:ln/>
        </p:spPr>
        <p:txBody>
          <a:bodyPr lIns="90488" tIns="44450" rIns="90488" bIns="44450"/>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3886200" y="0"/>
            <a:ext cx="2971800" cy="455613"/>
          </a:xfrm>
          <a:prstGeom prst="rect">
            <a:avLst/>
          </a:prstGeom>
          <a:noFill/>
          <a:ln w="9525">
            <a:noFill/>
            <a:miter lim="800000"/>
            <a:headEnd/>
            <a:tailEnd/>
          </a:ln>
          <a:effectLst/>
        </p:spPr>
        <p:txBody>
          <a:bodyPr wrap="none" anchor="ctr"/>
          <a:lstStyle/>
          <a:p>
            <a:endParaRPr lang="en-US" dirty="0"/>
          </a:p>
        </p:txBody>
      </p:sp>
      <p:sp>
        <p:nvSpPr>
          <p:cNvPr id="48131" name="Rectangle 3"/>
          <p:cNvSpPr>
            <a:spLocks noChangeArrowheads="1"/>
          </p:cNvSpPr>
          <p:nvPr/>
        </p:nvSpPr>
        <p:spPr bwMode="auto">
          <a:xfrm>
            <a:off x="3886200" y="8685213"/>
            <a:ext cx="2971800" cy="458787"/>
          </a:xfrm>
          <a:prstGeom prst="rect">
            <a:avLst/>
          </a:prstGeom>
          <a:noFill/>
          <a:ln w="9525">
            <a:noFill/>
            <a:miter lim="800000"/>
            <a:headEnd/>
            <a:tailEnd/>
          </a:ln>
          <a:effectLst/>
        </p:spPr>
        <p:txBody>
          <a:bodyPr lIns="19050" tIns="0" rIns="19050" bIns="0" anchor="b"/>
          <a:lstStyle/>
          <a:p>
            <a:pPr algn="r"/>
            <a:r>
              <a:rPr lang="en-US" sz="1000" i="1" dirty="0"/>
              <a:t>16</a:t>
            </a:r>
          </a:p>
        </p:txBody>
      </p:sp>
      <p:sp>
        <p:nvSpPr>
          <p:cNvPr id="48132" name="Rectangle 4"/>
          <p:cNvSpPr>
            <a:spLocks noChangeArrowheads="1"/>
          </p:cNvSpPr>
          <p:nvPr/>
        </p:nvSpPr>
        <p:spPr bwMode="auto">
          <a:xfrm>
            <a:off x="0" y="8685213"/>
            <a:ext cx="2970213" cy="458787"/>
          </a:xfrm>
          <a:prstGeom prst="rect">
            <a:avLst/>
          </a:prstGeom>
          <a:noFill/>
          <a:ln w="9525">
            <a:noFill/>
            <a:miter lim="800000"/>
            <a:headEnd/>
            <a:tailEnd/>
          </a:ln>
          <a:effectLst/>
        </p:spPr>
        <p:txBody>
          <a:bodyPr wrap="none" anchor="ctr"/>
          <a:lstStyle/>
          <a:p>
            <a:endParaRPr lang="en-US" dirty="0"/>
          </a:p>
        </p:txBody>
      </p:sp>
      <p:sp>
        <p:nvSpPr>
          <p:cNvPr id="48133" name="Rectangle 5"/>
          <p:cNvSpPr>
            <a:spLocks noChangeArrowheads="1"/>
          </p:cNvSpPr>
          <p:nvPr/>
        </p:nvSpPr>
        <p:spPr bwMode="auto">
          <a:xfrm>
            <a:off x="0" y="0"/>
            <a:ext cx="2970213" cy="455613"/>
          </a:xfrm>
          <a:prstGeom prst="rect">
            <a:avLst/>
          </a:prstGeom>
          <a:noFill/>
          <a:ln w="9525">
            <a:noFill/>
            <a:miter lim="800000"/>
            <a:headEnd/>
            <a:tailEnd/>
          </a:ln>
          <a:effectLst/>
        </p:spPr>
        <p:txBody>
          <a:bodyPr wrap="none" anchor="ctr"/>
          <a:lstStyle/>
          <a:p>
            <a:endParaRPr lang="en-US" dirty="0"/>
          </a:p>
        </p:txBody>
      </p:sp>
      <p:sp>
        <p:nvSpPr>
          <p:cNvPr id="48134" name="Rectangle 6"/>
          <p:cNvSpPr>
            <a:spLocks noChangeArrowheads="1"/>
          </p:cNvSpPr>
          <p:nvPr/>
        </p:nvSpPr>
        <p:spPr bwMode="auto">
          <a:xfrm>
            <a:off x="3886200" y="0"/>
            <a:ext cx="2971800" cy="455613"/>
          </a:xfrm>
          <a:prstGeom prst="rect">
            <a:avLst/>
          </a:prstGeom>
          <a:noFill/>
          <a:ln w="9525">
            <a:noFill/>
            <a:miter lim="800000"/>
            <a:headEnd/>
            <a:tailEnd/>
          </a:ln>
          <a:effectLst/>
        </p:spPr>
        <p:txBody>
          <a:bodyPr wrap="none" anchor="ctr"/>
          <a:lstStyle/>
          <a:p>
            <a:endParaRPr lang="en-US" dirty="0"/>
          </a:p>
        </p:txBody>
      </p:sp>
      <p:sp>
        <p:nvSpPr>
          <p:cNvPr id="48135" name="Rectangle 7"/>
          <p:cNvSpPr>
            <a:spLocks noChangeArrowheads="1"/>
          </p:cNvSpPr>
          <p:nvPr/>
        </p:nvSpPr>
        <p:spPr bwMode="auto">
          <a:xfrm>
            <a:off x="3886200" y="8685213"/>
            <a:ext cx="2971800" cy="458787"/>
          </a:xfrm>
          <a:prstGeom prst="rect">
            <a:avLst/>
          </a:prstGeom>
          <a:noFill/>
          <a:ln w="9525">
            <a:noFill/>
            <a:miter lim="800000"/>
            <a:headEnd/>
            <a:tailEnd/>
          </a:ln>
          <a:effectLst/>
        </p:spPr>
        <p:txBody>
          <a:bodyPr lIns="19050" tIns="0" rIns="19050" bIns="0" anchor="b"/>
          <a:lstStyle/>
          <a:p>
            <a:pPr algn="r"/>
            <a:r>
              <a:rPr lang="en-US" sz="1000" i="1" dirty="0"/>
              <a:t>16</a:t>
            </a:r>
          </a:p>
        </p:txBody>
      </p:sp>
      <p:sp>
        <p:nvSpPr>
          <p:cNvPr id="48136" name="Rectangle 8"/>
          <p:cNvSpPr>
            <a:spLocks noChangeArrowheads="1"/>
          </p:cNvSpPr>
          <p:nvPr/>
        </p:nvSpPr>
        <p:spPr bwMode="auto">
          <a:xfrm>
            <a:off x="0" y="8685213"/>
            <a:ext cx="2970213" cy="458787"/>
          </a:xfrm>
          <a:prstGeom prst="rect">
            <a:avLst/>
          </a:prstGeom>
          <a:noFill/>
          <a:ln w="9525">
            <a:noFill/>
            <a:miter lim="800000"/>
            <a:headEnd/>
            <a:tailEnd/>
          </a:ln>
          <a:effectLst/>
        </p:spPr>
        <p:txBody>
          <a:bodyPr wrap="none" anchor="ctr"/>
          <a:lstStyle/>
          <a:p>
            <a:endParaRPr lang="en-US" dirty="0"/>
          </a:p>
        </p:txBody>
      </p:sp>
      <p:sp>
        <p:nvSpPr>
          <p:cNvPr id="48137" name="Rectangle 9"/>
          <p:cNvSpPr>
            <a:spLocks noChangeArrowheads="1"/>
          </p:cNvSpPr>
          <p:nvPr/>
        </p:nvSpPr>
        <p:spPr bwMode="auto">
          <a:xfrm>
            <a:off x="0" y="0"/>
            <a:ext cx="2970213" cy="455613"/>
          </a:xfrm>
          <a:prstGeom prst="rect">
            <a:avLst/>
          </a:prstGeom>
          <a:noFill/>
          <a:ln w="9525">
            <a:noFill/>
            <a:miter lim="800000"/>
            <a:headEnd/>
            <a:tailEnd/>
          </a:ln>
          <a:effectLst/>
        </p:spPr>
        <p:txBody>
          <a:bodyPr wrap="none" anchor="ctr"/>
          <a:lstStyle/>
          <a:p>
            <a:endParaRPr lang="en-US" dirty="0"/>
          </a:p>
        </p:txBody>
      </p:sp>
      <p:sp>
        <p:nvSpPr>
          <p:cNvPr id="48138" name="Rectangle 10"/>
          <p:cNvSpPr>
            <a:spLocks noGrp="1" noRot="1" noChangeAspect="1" noChangeArrowheads="1" noTextEdit="1"/>
          </p:cNvSpPr>
          <p:nvPr>
            <p:ph type="sldImg"/>
          </p:nvPr>
        </p:nvSpPr>
        <p:spPr>
          <a:xfrm>
            <a:off x="1150938" y="692150"/>
            <a:ext cx="4556125" cy="3416300"/>
          </a:xfrm>
          <a:ln cap="flat"/>
        </p:spPr>
      </p:sp>
      <p:sp>
        <p:nvSpPr>
          <p:cNvPr id="48139" name="Rectangle 11"/>
          <p:cNvSpPr>
            <a:spLocks noGrp="1" noChangeArrowheads="1"/>
          </p:cNvSpPr>
          <p:nvPr>
            <p:ph type="body" idx="1"/>
          </p:nvPr>
        </p:nvSpPr>
        <p:spPr>
          <a:xfrm>
            <a:off x="912813" y="4341813"/>
            <a:ext cx="5030787" cy="4114800"/>
          </a:xfrm>
          <a:ln/>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3886200" y="0"/>
            <a:ext cx="2971800" cy="455613"/>
          </a:xfrm>
          <a:prstGeom prst="rect">
            <a:avLst/>
          </a:prstGeom>
          <a:noFill/>
          <a:ln w="9525">
            <a:noFill/>
            <a:miter lim="800000"/>
            <a:headEnd/>
            <a:tailEnd/>
          </a:ln>
          <a:effectLst/>
        </p:spPr>
        <p:txBody>
          <a:bodyPr wrap="none" anchor="ctr"/>
          <a:lstStyle/>
          <a:p>
            <a:endParaRPr lang="en-US" dirty="0"/>
          </a:p>
        </p:txBody>
      </p:sp>
      <p:sp>
        <p:nvSpPr>
          <p:cNvPr id="46083" name="Rectangle 3"/>
          <p:cNvSpPr>
            <a:spLocks noChangeArrowheads="1"/>
          </p:cNvSpPr>
          <p:nvPr/>
        </p:nvSpPr>
        <p:spPr bwMode="auto">
          <a:xfrm>
            <a:off x="3886200" y="8685213"/>
            <a:ext cx="2971800" cy="458787"/>
          </a:xfrm>
          <a:prstGeom prst="rect">
            <a:avLst/>
          </a:prstGeom>
          <a:noFill/>
          <a:ln w="9525">
            <a:noFill/>
            <a:miter lim="800000"/>
            <a:headEnd/>
            <a:tailEnd/>
          </a:ln>
          <a:effectLst/>
        </p:spPr>
        <p:txBody>
          <a:bodyPr lIns="19050" tIns="0" rIns="19050" bIns="0" anchor="b"/>
          <a:lstStyle/>
          <a:p>
            <a:pPr algn="r"/>
            <a:r>
              <a:rPr lang="en-US" sz="1000" i="1" dirty="0"/>
              <a:t>8</a:t>
            </a:r>
          </a:p>
        </p:txBody>
      </p:sp>
      <p:sp>
        <p:nvSpPr>
          <p:cNvPr id="46084" name="Rectangle 4"/>
          <p:cNvSpPr>
            <a:spLocks noChangeArrowheads="1"/>
          </p:cNvSpPr>
          <p:nvPr/>
        </p:nvSpPr>
        <p:spPr bwMode="auto">
          <a:xfrm>
            <a:off x="0" y="8685213"/>
            <a:ext cx="2970213" cy="458787"/>
          </a:xfrm>
          <a:prstGeom prst="rect">
            <a:avLst/>
          </a:prstGeom>
          <a:noFill/>
          <a:ln w="9525">
            <a:noFill/>
            <a:miter lim="800000"/>
            <a:headEnd/>
            <a:tailEnd/>
          </a:ln>
          <a:effectLst/>
        </p:spPr>
        <p:txBody>
          <a:bodyPr wrap="none" anchor="ctr"/>
          <a:lstStyle/>
          <a:p>
            <a:endParaRPr lang="en-US" dirty="0"/>
          </a:p>
        </p:txBody>
      </p:sp>
      <p:sp>
        <p:nvSpPr>
          <p:cNvPr id="46085" name="Rectangle 5"/>
          <p:cNvSpPr>
            <a:spLocks noChangeArrowheads="1"/>
          </p:cNvSpPr>
          <p:nvPr/>
        </p:nvSpPr>
        <p:spPr bwMode="auto">
          <a:xfrm>
            <a:off x="0" y="0"/>
            <a:ext cx="2970213" cy="455613"/>
          </a:xfrm>
          <a:prstGeom prst="rect">
            <a:avLst/>
          </a:prstGeom>
          <a:noFill/>
          <a:ln w="9525">
            <a:noFill/>
            <a:miter lim="800000"/>
            <a:headEnd/>
            <a:tailEnd/>
          </a:ln>
          <a:effectLst/>
        </p:spPr>
        <p:txBody>
          <a:bodyPr wrap="none" anchor="ctr"/>
          <a:lstStyle/>
          <a:p>
            <a:endParaRPr lang="en-US" dirty="0"/>
          </a:p>
        </p:txBody>
      </p:sp>
      <p:sp>
        <p:nvSpPr>
          <p:cNvPr id="46086" name="Rectangle 6"/>
          <p:cNvSpPr>
            <a:spLocks noChangeArrowheads="1"/>
          </p:cNvSpPr>
          <p:nvPr/>
        </p:nvSpPr>
        <p:spPr bwMode="auto">
          <a:xfrm>
            <a:off x="3886200" y="0"/>
            <a:ext cx="2971800" cy="455613"/>
          </a:xfrm>
          <a:prstGeom prst="rect">
            <a:avLst/>
          </a:prstGeom>
          <a:noFill/>
          <a:ln w="9525">
            <a:noFill/>
            <a:miter lim="800000"/>
            <a:headEnd/>
            <a:tailEnd/>
          </a:ln>
          <a:effectLst/>
        </p:spPr>
        <p:txBody>
          <a:bodyPr wrap="none" anchor="ctr"/>
          <a:lstStyle/>
          <a:p>
            <a:endParaRPr lang="en-US" dirty="0"/>
          </a:p>
        </p:txBody>
      </p:sp>
      <p:sp>
        <p:nvSpPr>
          <p:cNvPr id="46087" name="Rectangle 7"/>
          <p:cNvSpPr>
            <a:spLocks noChangeArrowheads="1"/>
          </p:cNvSpPr>
          <p:nvPr/>
        </p:nvSpPr>
        <p:spPr bwMode="auto">
          <a:xfrm>
            <a:off x="3886200" y="8685213"/>
            <a:ext cx="2971800" cy="458787"/>
          </a:xfrm>
          <a:prstGeom prst="rect">
            <a:avLst/>
          </a:prstGeom>
          <a:noFill/>
          <a:ln w="9525">
            <a:noFill/>
            <a:miter lim="800000"/>
            <a:headEnd/>
            <a:tailEnd/>
          </a:ln>
          <a:effectLst/>
        </p:spPr>
        <p:txBody>
          <a:bodyPr lIns="19050" tIns="0" rIns="19050" bIns="0" anchor="b"/>
          <a:lstStyle/>
          <a:p>
            <a:pPr algn="r"/>
            <a:r>
              <a:rPr lang="en-US" sz="1000" i="1" dirty="0"/>
              <a:t>8</a:t>
            </a:r>
          </a:p>
        </p:txBody>
      </p:sp>
      <p:sp>
        <p:nvSpPr>
          <p:cNvPr id="46088" name="Rectangle 8"/>
          <p:cNvSpPr>
            <a:spLocks noChangeArrowheads="1"/>
          </p:cNvSpPr>
          <p:nvPr/>
        </p:nvSpPr>
        <p:spPr bwMode="auto">
          <a:xfrm>
            <a:off x="0" y="8685213"/>
            <a:ext cx="2970213" cy="458787"/>
          </a:xfrm>
          <a:prstGeom prst="rect">
            <a:avLst/>
          </a:prstGeom>
          <a:noFill/>
          <a:ln w="9525">
            <a:noFill/>
            <a:miter lim="800000"/>
            <a:headEnd/>
            <a:tailEnd/>
          </a:ln>
          <a:effectLst/>
        </p:spPr>
        <p:txBody>
          <a:bodyPr wrap="none" anchor="ctr"/>
          <a:lstStyle/>
          <a:p>
            <a:endParaRPr lang="en-US" dirty="0"/>
          </a:p>
        </p:txBody>
      </p:sp>
      <p:sp>
        <p:nvSpPr>
          <p:cNvPr id="46089" name="Rectangle 9"/>
          <p:cNvSpPr>
            <a:spLocks noChangeArrowheads="1"/>
          </p:cNvSpPr>
          <p:nvPr/>
        </p:nvSpPr>
        <p:spPr bwMode="auto">
          <a:xfrm>
            <a:off x="0" y="0"/>
            <a:ext cx="2970213" cy="455613"/>
          </a:xfrm>
          <a:prstGeom prst="rect">
            <a:avLst/>
          </a:prstGeom>
          <a:noFill/>
          <a:ln w="9525">
            <a:noFill/>
            <a:miter lim="800000"/>
            <a:headEnd/>
            <a:tailEnd/>
          </a:ln>
          <a:effectLst/>
        </p:spPr>
        <p:txBody>
          <a:bodyPr wrap="none" anchor="ctr"/>
          <a:lstStyle/>
          <a:p>
            <a:endParaRPr lang="en-US" dirty="0"/>
          </a:p>
        </p:txBody>
      </p:sp>
      <p:sp>
        <p:nvSpPr>
          <p:cNvPr id="46090" name="Rectangle 10"/>
          <p:cNvSpPr>
            <a:spLocks noGrp="1" noRot="1" noChangeAspect="1" noChangeArrowheads="1" noTextEdit="1"/>
          </p:cNvSpPr>
          <p:nvPr>
            <p:ph type="sldImg"/>
          </p:nvPr>
        </p:nvSpPr>
        <p:spPr>
          <a:xfrm>
            <a:off x="1150938" y="692150"/>
            <a:ext cx="4556125" cy="3416300"/>
          </a:xfrm>
          <a:ln cap="flat"/>
        </p:spPr>
      </p:sp>
      <p:sp>
        <p:nvSpPr>
          <p:cNvPr id="46091" name="Rectangle 11"/>
          <p:cNvSpPr>
            <a:spLocks noGrp="1" noChangeArrowheads="1"/>
          </p:cNvSpPr>
          <p:nvPr>
            <p:ph type="body" idx="1"/>
          </p:nvPr>
        </p:nvSpPr>
        <p:spPr>
          <a:xfrm>
            <a:off x="912813" y="4341813"/>
            <a:ext cx="5030787" cy="4114800"/>
          </a:xfrm>
          <a:ln/>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B255D2FD-162A-4122-8F4E-A5CA91084D92}" type="slidenum">
              <a:rPr lang="en-US"/>
              <a:pPr/>
              <a:t>27</a:t>
            </a:fld>
            <a:endParaRPr lang="en-US" dirty="0"/>
          </a:p>
        </p:txBody>
      </p:sp>
      <p:sp>
        <p:nvSpPr>
          <p:cNvPr id="17411" name="Rectangle 2"/>
          <p:cNvSpPr>
            <a:spLocks noGrp="1" noRot="1" noChangeAspect="1" noChangeArrowheads="1" noTextEdit="1"/>
          </p:cNvSpPr>
          <p:nvPr>
            <p:ph type="sldImg"/>
          </p:nvPr>
        </p:nvSpPr>
        <p:spPr bwMode="auto">
          <a:xfrm>
            <a:off x="1144588" y="687388"/>
            <a:ext cx="4567237" cy="3425825"/>
          </a:xfrm>
          <a:noFill/>
          <a:ln cap="flat">
            <a:solidFill>
              <a:srgbClr val="000000"/>
            </a:solidFill>
            <a:miter lim="800000"/>
            <a:headEnd/>
            <a:tailEnd/>
          </a:ln>
        </p:spPr>
      </p:sp>
      <p:sp>
        <p:nvSpPr>
          <p:cNvPr id="17412" name="Rectangle 3"/>
          <p:cNvSpPr>
            <a:spLocks noGrp="1" noChangeArrowheads="1"/>
          </p:cNvSpPr>
          <p:nvPr>
            <p:ph type="body" idx="1"/>
          </p:nvPr>
        </p:nvSpPr>
        <p:spPr bwMode="auto">
          <a:xfrm>
            <a:off x="914400" y="4343400"/>
            <a:ext cx="5029200" cy="4114800"/>
          </a:xfrm>
          <a:noFill/>
        </p:spPr>
        <p:txBody>
          <a:bodyPr wrap="none" lIns="92066" tIns="46033" rIns="92066" bIns="46033"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B0A418A2-CE2C-4002-AEEB-B0B5D1EDB063}" type="slidenum">
              <a:rPr lang="en-US"/>
              <a:pPr/>
              <a:t>31</a:t>
            </a:fld>
            <a:endParaRPr lang="en-US" dirty="0"/>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r>
              <a:rPr lang="en-US" dirty="0"/>
              <a:t>Microwave energy is referred to at various "frequencies" as opposed to "wavelengths." This terminology is commonly used by the remote sensing community. </a:t>
            </a:r>
          </a:p>
          <a:p>
            <a:r>
              <a:rPr lang="en-US" dirty="0"/>
              <a:t>Orbit – 860 km</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C9BF0C65-D5FD-43AC-960B-D832BD350BDA}" type="slidenum">
              <a:rPr lang="en-US"/>
              <a:pPr/>
              <a:t>32</a:t>
            </a:fld>
            <a:endParaRPr lang="en-US" dirty="0"/>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p:txBody>
          <a:bodyPr/>
          <a:lstStyle/>
          <a:p>
            <a:r>
              <a:rPr lang="en-US" dirty="0"/>
              <a:t>The SSM/I is a conical scanning instrument, sweeping out consecutive 102-degree arcs perpendicular to the satellite's orbital track.  The schematic shows that this results in an orbital swath approximately 1400 km wide, 64 percent of the swath of the AMSU.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C8AB577F-112B-46C1-AC56-4A04912861AE}" type="slidenum">
              <a:rPr lang="en-US"/>
              <a:pPr/>
              <a:t>33</a:t>
            </a:fld>
            <a:endParaRPr lang="en-US" dirty="0"/>
          </a:p>
        </p:txBody>
      </p:sp>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p:txBody>
          <a:bodyPr/>
          <a:lstStyle/>
          <a:p>
            <a:r>
              <a:rPr lang="en-US" dirty="0"/>
              <a:t>The AVHRR is a scanning radiometer – it makes calibrated measurements of upwelling radiation from small areas that are scanned across the sub-satellite track.  Ground resolution at the end of scan is 2.3 x 6.4 km.  The scan line angle from nadir is +/- 55.3 deg. And the distance is +/- 1500 km.  Orbit of 850 km.</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338AFB79-29FF-4FAD-B2DB-DF507805BFDE}" type="slidenum">
              <a:rPr lang="en-US"/>
              <a:pPr/>
              <a:t>34</a:t>
            </a:fld>
            <a:endParaRPr lang="en-US" dirty="0"/>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p:txBody>
          <a:bodyPr/>
          <a:lstStyle/>
          <a:p>
            <a:r>
              <a:rPr lang="en-US" dirty="0"/>
              <a:t>The AMSU orbital swath is approximately 2200 km wide. The composite of AMSU TPW swaths shows that this scanning leaves narrow gaps equator ward of 30 degrees north/south latitude.</a:t>
            </a:r>
          </a:p>
          <a:p>
            <a:r>
              <a:rPr lang="en-US" dirty="0"/>
              <a:t>Example image from Stan Kidder’s AMSU webpage at CIRA:  </a:t>
            </a:r>
            <a:r>
              <a:rPr lang="en-US" sz="2000" dirty="0">
                <a:solidFill>
                  <a:schemeClr val="bg1"/>
                </a:solidFill>
              </a:rPr>
              <a:t>http://amsu.cira.colostate.edu/ </a:t>
            </a:r>
          </a:p>
          <a:p>
            <a:endParaRPr lang="en-US" dirty="0"/>
          </a:p>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252ED738-CD0F-44EB-9A63-194006441338}" type="slidenum">
              <a:rPr lang="en-US"/>
              <a:pPr/>
              <a:t>35</a:t>
            </a:fld>
            <a:endParaRPr lang="en-US" dirty="0"/>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D48DCB6D-7620-45C4-8043-E4FE8BA4C3FC}" type="slidenum">
              <a:rPr lang="en-US"/>
              <a:pPr/>
              <a:t>36</a:t>
            </a:fld>
            <a:endParaRPr lang="en-US" dirty="0"/>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p:txBody>
          <a:bodyPr/>
          <a:lstStyle/>
          <a:p>
            <a:r>
              <a:rPr lang="en-US" dirty="0"/>
              <a:t>Sea Surface Temperature (SST) – gridded fields: daily 100-km (Global-Scale Analysis), bi-weekly 50 km (Regional Scale Analysis), biweekly 14 km (Local Scale)</a:t>
            </a:r>
          </a:p>
          <a:p>
            <a:r>
              <a:rPr lang="en-US" dirty="0"/>
              <a:t>NDVI is used to derive vegetation condition.</a:t>
            </a:r>
          </a:p>
          <a:p>
            <a:r>
              <a:rPr lang="en-US" dirty="0"/>
              <a:t>Good reference for products from the Office of Satellite Data Processing and Distribution:  http://www.osdpd.noaa.gov/OSDPD/OSDPD_high_prod.html (That’s where I got pictures for the first 3 products.)</a:t>
            </a:r>
          </a:p>
          <a:p>
            <a:r>
              <a:rPr lang="en-US" dirty="0"/>
              <a:t>The fire image was obtained from the United States Department of Agriculture Forest Service Site that produces AVHRR Satellite Images:  http://www.fs.fed.us/r4/rsgis_fire/index.html</a:t>
            </a:r>
          </a:p>
          <a:p>
            <a:r>
              <a:rPr lang="en-US" dirty="0"/>
              <a:t>The volcanic ash image was ‘borrowed’ from the tutorial: Polar Satellite Products for the Operational Forecaster </a:t>
            </a:r>
          </a:p>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3884613" y="0"/>
            <a:ext cx="2973387" cy="457200"/>
          </a:xfrm>
          <a:prstGeom prst="rect">
            <a:avLst/>
          </a:prstGeom>
          <a:noFill/>
          <a:ln w="9525">
            <a:noFill/>
            <a:miter lim="800000"/>
            <a:headEnd/>
            <a:tailEnd/>
          </a:ln>
          <a:effectLst/>
        </p:spPr>
        <p:txBody>
          <a:bodyPr wrap="none" anchor="ctr"/>
          <a:lstStyle/>
          <a:p>
            <a:endParaRPr lang="en-US" dirty="0"/>
          </a:p>
        </p:txBody>
      </p:sp>
      <p:sp>
        <p:nvSpPr>
          <p:cNvPr id="74755" name="Rectangle 3"/>
          <p:cNvSpPr>
            <a:spLocks noChangeArrowheads="1"/>
          </p:cNvSpPr>
          <p:nvPr/>
        </p:nvSpPr>
        <p:spPr bwMode="auto">
          <a:xfrm>
            <a:off x="3884613" y="8685213"/>
            <a:ext cx="2973387" cy="457200"/>
          </a:xfrm>
          <a:prstGeom prst="rect">
            <a:avLst/>
          </a:prstGeom>
          <a:noFill/>
          <a:ln w="9525">
            <a:noFill/>
            <a:miter lim="800000"/>
            <a:headEnd/>
            <a:tailEnd/>
          </a:ln>
          <a:effectLst/>
        </p:spPr>
        <p:txBody>
          <a:bodyPr lIns="19050" tIns="0" rIns="19050" bIns="0" anchor="b"/>
          <a:lstStyle/>
          <a:p>
            <a:pPr algn="r" defTabSz="942975"/>
            <a:r>
              <a:rPr lang="en-US" sz="1000" i="1" dirty="0"/>
              <a:t>6</a:t>
            </a:r>
          </a:p>
        </p:txBody>
      </p:sp>
      <p:sp>
        <p:nvSpPr>
          <p:cNvPr id="74756" name="Rectangle 4"/>
          <p:cNvSpPr>
            <a:spLocks noChangeArrowheads="1"/>
          </p:cNvSpPr>
          <p:nvPr/>
        </p:nvSpPr>
        <p:spPr bwMode="auto">
          <a:xfrm>
            <a:off x="0" y="8685213"/>
            <a:ext cx="2970213" cy="457200"/>
          </a:xfrm>
          <a:prstGeom prst="rect">
            <a:avLst/>
          </a:prstGeom>
          <a:noFill/>
          <a:ln w="9525">
            <a:noFill/>
            <a:miter lim="800000"/>
            <a:headEnd/>
            <a:tailEnd/>
          </a:ln>
          <a:effectLst/>
        </p:spPr>
        <p:txBody>
          <a:bodyPr wrap="none" anchor="ctr"/>
          <a:lstStyle/>
          <a:p>
            <a:endParaRPr lang="en-US" dirty="0"/>
          </a:p>
        </p:txBody>
      </p:sp>
      <p:sp>
        <p:nvSpPr>
          <p:cNvPr id="74757" name="Rectangle 5"/>
          <p:cNvSpPr>
            <a:spLocks noChangeArrowheads="1"/>
          </p:cNvSpPr>
          <p:nvPr/>
        </p:nvSpPr>
        <p:spPr bwMode="auto">
          <a:xfrm>
            <a:off x="0" y="0"/>
            <a:ext cx="2970213" cy="457200"/>
          </a:xfrm>
          <a:prstGeom prst="rect">
            <a:avLst/>
          </a:prstGeom>
          <a:noFill/>
          <a:ln w="9525">
            <a:noFill/>
            <a:miter lim="800000"/>
            <a:headEnd/>
            <a:tailEnd/>
          </a:ln>
          <a:effectLst/>
        </p:spPr>
        <p:txBody>
          <a:bodyPr wrap="none" anchor="ctr"/>
          <a:lstStyle/>
          <a:p>
            <a:endParaRPr lang="en-US" dirty="0"/>
          </a:p>
        </p:txBody>
      </p:sp>
      <p:sp>
        <p:nvSpPr>
          <p:cNvPr id="74758" name="Rectangle 6"/>
          <p:cNvSpPr>
            <a:spLocks noChangeArrowheads="1"/>
          </p:cNvSpPr>
          <p:nvPr/>
        </p:nvSpPr>
        <p:spPr bwMode="auto">
          <a:xfrm>
            <a:off x="3884613" y="0"/>
            <a:ext cx="2973387" cy="457200"/>
          </a:xfrm>
          <a:prstGeom prst="rect">
            <a:avLst/>
          </a:prstGeom>
          <a:noFill/>
          <a:ln w="9525">
            <a:noFill/>
            <a:miter lim="800000"/>
            <a:headEnd/>
            <a:tailEnd/>
          </a:ln>
          <a:effectLst/>
        </p:spPr>
        <p:txBody>
          <a:bodyPr wrap="none" anchor="ctr"/>
          <a:lstStyle/>
          <a:p>
            <a:endParaRPr lang="en-US" dirty="0"/>
          </a:p>
        </p:txBody>
      </p:sp>
      <p:sp>
        <p:nvSpPr>
          <p:cNvPr id="74759" name="Rectangle 7"/>
          <p:cNvSpPr>
            <a:spLocks noChangeArrowheads="1"/>
          </p:cNvSpPr>
          <p:nvPr/>
        </p:nvSpPr>
        <p:spPr bwMode="auto">
          <a:xfrm>
            <a:off x="3884613" y="8685213"/>
            <a:ext cx="2973387" cy="457200"/>
          </a:xfrm>
          <a:prstGeom prst="rect">
            <a:avLst/>
          </a:prstGeom>
          <a:noFill/>
          <a:ln w="9525">
            <a:noFill/>
            <a:miter lim="800000"/>
            <a:headEnd/>
            <a:tailEnd/>
          </a:ln>
          <a:effectLst/>
        </p:spPr>
        <p:txBody>
          <a:bodyPr lIns="19050" tIns="0" rIns="19050" bIns="0" anchor="b"/>
          <a:lstStyle/>
          <a:p>
            <a:pPr algn="r" defTabSz="942975"/>
            <a:r>
              <a:rPr lang="en-US" sz="1000" i="1" dirty="0"/>
              <a:t>6</a:t>
            </a:r>
          </a:p>
        </p:txBody>
      </p:sp>
      <p:sp>
        <p:nvSpPr>
          <p:cNvPr id="74760" name="Rectangle 8"/>
          <p:cNvSpPr>
            <a:spLocks noChangeArrowheads="1"/>
          </p:cNvSpPr>
          <p:nvPr/>
        </p:nvSpPr>
        <p:spPr bwMode="auto">
          <a:xfrm>
            <a:off x="0" y="8685213"/>
            <a:ext cx="2970213" cy="457200"/>
          </a:xfrm>
          <a:prstGeom prst="rect">
            <a:avLst/>
          </a:prstGeom>
          <a:noFill/>
          <a:ln w="9525">
            <a:noFill/>
            <a:miter lim="800000"/>
            <a:headEnd/>
            <a:tailEnd/>
          </a:ln>
          <a:effectLst/>
        </p:spPr>
        <p:txBody>
          <a:bodyPr wrap="none" anchor="ctr"/>
          <a:lstStyle/>
          <a:p>
            <a:endParaRPr lang="en-US" dirty="0"/>
          </a:p>
        </p:txBody>
      </p:sp>
      <p:sp>
        <p:nvSpPr>
          <p:cNvPr id="74761" name="Rectangle 9"/>
          <p:cNvSpPr>
            <a:spLocks noChangeArrowheads="1"/>
          </p:cNvSpPr>
          <p:nvPr/>
        </p:nvSpPr>
        <p:spPr bwMode="auto">
          <a:xfrm>
            <a:off x="0" y="0"/>
            <a:ext cx="2970213" cy="457200"/>
          </a:xfrm>
          <a:prstGeom prst="rect">
            <a:avLst/>
          </a:prstGeom>
          <a:noFill/>
          <a:ln w="9525">
            <a:noFill/>
            <a:miter lim="800000"/>
            <a:headEnd/>
            <a:tailEnd/>
          </a:ln>
          <a:effectLst/>
        </p:spPr>
        <p:txBody>
          <a:bodyPr wrap="none" anchor="ctr"/>
          <a:lstStyle/>
          <a:p>
            <a:endParaRPr lang="en-US" dirty="0"/>
          </a:p>
        </p:txBody>
      </p:sp>
      <p:sp>
        <p:nvSpPr>
          <p:cNvPr id="74762" name="Rectangle 10"/>
          <p:cNvSpPr>
            <a:spLocks noGrp="1" noRot="1" noChangeAspect="1" noChangeArrowheads="1" noTextEdit="1"/>
          </p:cNvSpPr>
          <p:nvPr>
            <p:ph type="sldImg"/>
          </p:nvPr>
        </p:nvSpPr>
        <p:spPr>
          <a:xfrm>
            <a:off x="1150938" y="692150"/>
            <a:ext cx="4556125" cy="3416300"/>
          </a:xfrm>
          <a:ln cap="flat"/>
        </p:spPr>
      </p:sp>
      <p:sp>
        <p:nvSpPr>
          <p:cNvPr id="74763" name="Rectangle 11"/>
          <p:cNvSpPr>
            <a:spLocks noGrp="1" noChangeArrowheads="1"/>
          </p:cNvSpPr>
          <p:nvPr>
            <p:ph type="body" idx="1"/>
          </p:nvPr>
        </p:nvSpPr>
        <p:spPr>
          <a:ln/>
        </p:spPr>
        <p:txBody>
          <a:bodyPr lIns="95250" tIns="49213" rIns="95250" bIns="49213"/>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8201D1CE-D34E-4D53-B146-E3575AC3EA49}" type="slidenum">
              <a:rPr lang="en-US"/>
              <a:pPr/>
              <a:t>37</a:t>
            </a:fld>
            <a:endParaRPr lang="en-US" dirty="0"/>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r>
              <a:rPr lang="en-US" dirty="0"/>
              <a:t>Example images from Stan Kidder’s AMSU webpage at CIRA:  </a:t>
            </a:r>
            <a:r>
              <a:rPr lang="en-US" sz="2000" dirty="0">
                <a:solidFill>
                  <a:schemeClr val="bg1"/>
                </a:solidFill>
              </a:rPr>
              <a:t>http://amsu.cira.colostate.edu/ </a:t>
            </a:r>
          </a:p>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986741D-F03B-4B7F-8F81-3BA6BBC0337D}" type="slidenum">
              <a:rPr lang="en-US" smtClean="0"/>
              <a:pPr>
                <a:defRPr/>
              </a:pPr>
              <a:t>39</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3884613" y="0"/>
            <a:ext cx="2973387" cy="457200"/>
          </a:xfrm>
          <a:prstGeom prst="rect">
            <a:avLst/>
          </a:prstGeom>
          <a:noFill/>
          <a:ln w="9525">
            <a:noFill/>
            <a:miter lim="800000"/>
            <a:headEnd/>
            <a:tailEnd/>
          </a:ln>
          <a:effectLst/>
        </p:spPr>
        <p:txBody>
          <a:bodyPr wrap="none" anchor="ctr"/>
          <a:lstStyle/>
          <a:p>
            <a:endParaRPr lang="en-US" dirty="0"/>
          </a:p>
        </p:txBody>
      </p:sp>
      <p:sp>
        <p:nvSpPr>
          <p:cNvPr id="31747" name="Rectangle 3"/>
          <p:cNvSpPr>
            <a:spLocks noChangeArrowheads="1"/>
          </p:cNvSpPr>
          <p:nvPr/>
        </p:nvSpPr>
        <p:spPr bwMode="auto">
          <a:xfrm>
            <a:off x="3884613" y="8685213"/>
            <a:ext cx="2973387" cy="457200"/>
          </a:xfrm>
          <a:prstGeom prst="rect">
            <a:avLst/>
          </a:prstGeom>
          <a:noFill/>
          <a:ln w="9525">
            <a:noFill/>
            <a:miter lim="800000"/>
            <a:headEnd/>
            <a:tailEnd/>
          </a:ln>
          <a:effectLst/>
        </p:spPr>
        <p:txBody>
          <a:bodyPr lIns="19050" tIns="0" rIns="19050" bIns="0" anchor="b"/>
          <a:lstStyle/>
          <a:p>
            <a:pPr algn="r" defTabSz="942975"/>
            <a:r>
              <a:rPr lang="en-US" sz="1000" i="1" dirty="0"/>
              <a:t>42</a:t>
            </a:r>
          </a:p>
        </p:txBody>
      </p:sp>
      <p:sp>
        <p:nvSpPr>
          <p:cNvPr id="31748" name="Rectangle 4"/>
          <p:cNvSpPr>
            <a:spLocks noChangeArrowheads="1"/>
          </p:cNvSpPr>
          <p:nvPr/>
        </p:nvSpPr>
        <p:spPr bwMode="auto">
          <a:xfrm>
            <a:off x="0" y="8685213"/>
            <a:ext cx="2970213" cy="457200"/>
          </a:xfrm>
          <a:prstGeom prst="rect">
            <a:avLst/>
          </a:prstGeom>
          <a:noFill/>
          <a:ln w="9525">
            <a:noFill/>
            <a:miter lim="800000"/>
            <a:headEnd/>
            <a:tailEnd/>
          </a:ln>
          <a:effectLst/>
        </p:spPr>
        <p:txBody>
          <a:bodyPr wrap="none" anchor="ctr"/>
          <a:lstStyle/>
          <a:p>
            <a:endParaRPr lang="en-US" dirty="0"/>
          </a:p>
        </p:txBody>
      </p:sp>
      <p:sp>
        <p:nvSpPr>
          <p:cNvPr id="31749" name="Rectangle 5"/>
          <p:cNvSpPr>
            <a:spLocks noChangeArrowheads="1"/>
          </p:cNvSpPr>
          <p:nvPr/>
        </p:nvSpPr>
        <p:spPr bwMode="auto">
          <a:xfrm>
            <a:off x="0" y="0"/>
            <a:ext cx="2970213" cy="457200"/>
          </a:xfrm>
          <a:prstGeom prst="rect">
            <a:avLst/>
          </a:prstGeom>
          <a:noFill/>
          <a:ln w="9525">
            <a:noFill/>
            <a:miter lim="800000"/>
            <a:headEnd/>
            <a:tailEnd/>
          </a:ln>
          <a:effectLst/>
        </p:spPr>
        <p:txBody>
          <a:bodyPr wrap="none" anchor="ctr"/>
          <a:lstStyle/>
          <a:p>
            <a:endParaRPr lang="en-US" dirty="0"/>
          </a:p>
        </p:txBody>
      </p:sp>
      <p:sp>
        <p:nvSpPr>
          <p:cNvPr id="31750" name="Rectangle 6"/>
          <p:cNvSpPr>
            <a:spLocks noChangeArrowheads="1"/>
          </p:cNvSpPr>
          <p:nvPr/>
        </p:nvSpPr>
        <p:spPr bwMode="auto">
          <a:xfrm>
            <a:off x="3884613" y="0"/>
            <a:ext cx="2973387" cy="457200"/>
          </a:xfrm>
          <a:prstGeom prst="rect">
            <a:avLst/>
          </a:prstGeom>
          <a:noFill/>
          <a:ln w="9525">
            <a:noFill/>
            <a:miter lim="800000"/>
            <a:headEnd/>
            <a:tailEnd/>
          </a:ln>
          <a:effectLst/>
        </p:spPr>
        <p:txBody>
          <a:bodyPr wrap="none" anchor="ctr"/>
          <a:lstStyle/>
          <a:p>
            <a:endParaRPr lang="en-US" dirty="0"/>
          </a:p>
        </p:txBody>
      </p:sp>
      <p:sp>
        <p:nvSpPr>
          <p:cNvPr id="31751" name="Rectangle 7"/>
          <p:cNvSpPr>
            <a:spLocks noChangeArrowheads="1"/>
          </p:cNvSpPr>
          <p:nvPr/>
        </p:nvSpPr>
        <p:spPr bwMode="auto">
          <a:xfrm>
            <a:off x="3884613" y="8685213"/>
            <a:ext cx="2973387" cy="457200"/>
          </a:xfrm>
          <a:prstGeom prst="rect">
            <a:avLst/>
          </a:prstGeom>
          <a:noFill/>
          <a:ln w="9525">
            <a:noFill/>
            <a:miter lim="800000"/>
            <a:headEnd/>
            <a:tailEnd/>
          </a:ln>
          <a:effectLst/>
        </p:spPr>
        <p:txBody>
          <a:bodyPr lIns="19050" tIns="0" rIns="19050" bIns="0" anchor="b"/>
          <a:lstStyle/>
          <a:p>
            <a:pPr algn="r" defTabSz="942975"/>
            <a:r>
              <a:rPr lang="en-US" sz="1000" i="1" dirty="0"/>
              <a:t>42</a:t>
            </a:r>
          </a:p>
        </p:txBody>
      </p:sp>
      <p:sp>
        <p:nvSpPr>
          <p:cNvPr id="31752" name="Rectangle 8"/>
          <p:cNvSpPr>
            <a:spLocks noChangeArrowheads="1"/>
          </p:cNvSpPr>
          <p:nvPr/>
        </p:nvSpPr>
        <p:spPr bwMode="auto">
          <a:xfrm>
            <a:off x="0" y="8685213"/>
            <a:ext cx="2970213" cy="457200"/>
          </a:xfrm>
          <a:prstGeom prst="rect">
            <a:avLst/>
          </a:prstGeom>
          <a:noFill/>
          <a:ln w="9525">
            <a:noFill/>
            <a:miter lim="800000"/>
            <a:headEnd/>
            <a:tailEnd/>
          </a:ln>
          <a:effectLst/>
        </p:spPr>
        <p:txBody>
          <a:bodyPr wrap="none" anchor="ctr"/>
          <a:lstStyle/>
          <a:p>
            <a:endParaRPr lang="en-US" dirty="0"/>
          </a:p>
        </p:txBody>
      </p:sp>
      <p:sp>
        <p:nvSpPr>
          <p:cNvPr id="31753" name="Rectangle 9"/>
          <p:cNvSpPr>
            <a:spLocks noChangeArrowheads="1"/>
          </p:cNvSpPr>
          <p:nvPr/>
        </p:nvSpPr>
        <p:spPr bwMode="auto">
          <a:xfrm>
            <a:off x="0" y="0"/>
            <a:ext cx="2970213" cy="457200"/>
          </a:xfrm>
          <a:prstGeom prst="rect">
            <a:avLst/>
          </a:prstGeom>
          <a:noFill/>
          <a:ln w="9525">
            <a:noFill/>
            <a:miter lim="800000"/>
            <a:headEnd/>
            <a:tailEnd/>
          </a:ln>
          <a:effectLst/>
        </p:spPr>
        <p:txBody>
          <a:bodyPr wrap="none" anchor="ctr"/>
          <a:lstStyle/>
          <a:p>
            <a:endParaRPr lang="en-US" dirty="0"/>
          </a:p>
        </p:txBody>
      </p:sp>
      <p:sp>
        <p:nvSpPr>
          <p:cNvPr id="31754" name="Rectangle 10"/>
          <p:cNvSpPr>
            <a:spLocks noGrp="1" noRot="1" noChangeAspect="1" noChangeArrowheads="1" noTextEdit="1"/>
          </p:cNvSpPr>
          <p:nvPr>
            <p:ph type="sldImg"/>
          </p:nvPr>
        </p:nvSpPr>
        <p:spPr>
          <a:xfrm>
            <a:off x="1150938" y="692150"/>
            <a:ext cx="4556125" cy="3416300"/>
          </a:xfrm>
          <a:ln cap="flat"/>
        </p:spPr>
      </p:sp>
      <p:sp>
        <p:nvSpPr>
          <p:cNvPr id="31755" name="Rectangle 11"/>
          <p:cNvSpPr>
            <a:spLocks noGrp="1" noChangeArrowheads="1"/>
          </p:cNvSpPr>
          <p:nvPr>
            <p:ph type="body" idx="1"/>
          </p:nvPr>
        </p:nvSpPr>
        <p:spPr>
          <a:ln/>
        </p:spPr>
        <p:txBody>
          <a:bodyPr lIns="95250" tIns="49213" rIns="95250" bIns="49213"/>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3884613" y="0"/>
            <a:ext cx="2973387" cy="457200"/>
          </a:xfrm>
          <a:prstGeom prst="rect">
            <a:avLst/>
          </a:prstGeom>
          <a:noFill/>
          <a:ln w="9525">
            <a:noFill/>
            <a:miter lim="800000"/>
            <a:headEnd/>
            <a:tailEnd/>
          </a:ln>
          <a:effectLst/>
        </p:spPr>
        <p:txBody>
          <a:bodyPr wrap="none" anchor="ctr"/>
          <a:lstStyle/>
          <a:p>
            <a:endParaRPr lang="en-US" dirty="0"/>
          </a:p>
        </p:txBody>
      </p:sp>
      <p:sp>
        <p:nvSpPr>
          <p:cNvPr id="35843" name="Rectangle 3"/>
          <p:cNvSpPr>
            <a:spLocks noChangeArrowheads="1"/>
          </p:cNvSpPr>
          <p:nvPr/>
        </p:nvSpPr>
        <p:spPr bwMode="auto">
          <a:xfrm>
            <a:off x="3884613" y="8685213"/>
            <a:ext cx="2973387" cy="457200"/>
          </a:xfrm>
          <a:prstGeom prst="rect">
            <a:avLst/>
          </a:prstGeom>
          <a:noFill/>
          <a:ln w="9525">
            <a:noFill/>
            <a:miter lim="800000"/>
            <a:headEnd/>
            <a:tailEnd/>
          </a:ln>
          <a:effectLst/>
        </p:spPr>
        <p:txBody>
          <a:bodyPr lIns="19050" tIns="0" rIns="19050" bIns="0" anchor="b"/>
          <a:lstStyle/>
          <a:p>
            <a:pPr algn="r" defTabSz="942975"/>
            <a:r>
              <a:rPr lang="en-US" sz="1000" i="1" dirty="0"/>
              <a:t>62</a:t>
            </a:r>
          </a:p>
        </p:txBody>
      </p:sp>
      <p:sp>
        <p:nvSpPr>
          <p:cNvPr id="35844" name="Rectangle 4"/>
          <p:cNvSpPr>
            <a:spLocks noChangeArrowheads="1"/>
          </p:cNvSpPr>
          <p:nvPr/>
        </p:nvSpPr>
        <p:spPr bwMode="auto">
          <a:xfrm>
            <a:off x="0" y="8685213"/>
            <a:ext cx="2970213" cy="457200"/>
          </a:xfrm>
          <a:prstGeom prst="rect">
            <a:avLst/>
          </a:prstGeom>
          <a:noFill/>
          <a:ln w="9525">
            <a:noFill/>
            <a:miter lim="800000"/>
            <a:headEnd/>
            <a:tailEnd/>
          </a:ln>
          <a:effectLst/>
        </p:spPr>
        <p:txBody>
          <a:bodyPr wrap="none" anchor="ctr"/>
          <a:lstStyle/>
          <a:p>
            <a:endParaRPr lang="en-US" dirty="0"/>
          </a:p>
        </p:txBody>
      </p:sp>
      <p:sp>
        <p:nvSpPr>
          <p:cNvPr id="35845" name="Rectangle 5"/>
          <p:cNvSpPr>
            <a:spLocks noChangeArrowheads="1"/>
          </p:cNvSpPr>
          <p:nvPr/>
        </p:nvSpPr>
        <p:spPr bwMode="auto">
          <a:xfrm>
            <a:off x="0" y="0"/>
            <a:ext cx="2970213" cy="457200"/>
          </a:xfrm>
          <a:prstGeom prst="rect">
            <a:avLst/>
          </a:prstGeom>
          <a:noFill/>
          <a:ln w="9525">
            <a:noFill/>
            <a:miter lim="800000"/>
            <a:headEnd/>
            <a:tailEnd/>
          </a:ln>
          <a:effectLst/>
        </p:spPr>
        <p:txBody>
          <a:bodyPr wrap="none" anchor="ctr"/>
          <a:lstStyle/>
          <a:p>
            <a:endParaRPr lang="en-US" dirty="0"/>
          </a:p>
        </p:txBody>
      </p:sp>
      <p:sp>
        <p:nvSpPr>
          <p:cNvPr id="35846" name="Rectangle 6"/>
          <p:cNvSpPr>
            <a:spLocks noChangeArrowheads="1"/>
          </p:cNvSpPr>
          <p:nvPr/>
        </p:nvSpPr>
        <p:spPr bwMode="auto">
          <a:xfrm>
            <a:off x="3884613" y="0"/>
            <a:ext cx="2973387" cy="457200"/>
          </a:xfrm>
          <a:prstGeom prst="rect">
            <a:avLst/>
          </a:prstGeom>
          <a:noFill/>
          <a:ln w="9525">
            <a:noFill/>
            <a:miter lim="800000"/>
            <a:headEnd/>
            <a:tailEnd/>
          </a:ln>
          <a:effectLst/>
        </p:spPr>
        <p:txBody>
          <a:bodyPr wrap="none" anchor="ctr"/>
          <a:lstStyle/>
          <a:p>
            <a:endParaRPr lang="en-US" dirty="0"/>
          </a:p>
        </p:txBody>
      </p:sp>
      <p:sp>
        <p:nvSpPr>
          <p:cNvPr id="35847" name="Rectangle 7"/>
          <p:cNvSpPr>
            <a:spLocks noChangeArrowheads="1"/>
          </p:cNvSpPr>
          <p:nvPr/>
        </p:nvSpPr>
        <p:spPr bwMode="auto">
          <a:xfrm>
            <a:off x="3884613" y="8685213"/>
            <a:ext cx="2973387" cy="457200"/>
          </a:xfrm>
          <a:prstGeom prst="rect">
            <a:avLst/>
          </a:prstGeom>
          <a:noFill/>
          <a:ln w="9525">
            <a:noFill/>
            <a:miter lim="800000"/>
            <a:headEnd/>
            <a:tailEnd/>
          </a:ln>
          <a:effectLst/>
        </p:spPr>
        <p:txBody>
          <a:bodyPr lIns="19050" tIns="0" rIns="19050" bIns="0" anchor="b"/>
          <a:lstStyle/>
          <a:p>
            <a:pPr algn="r" defTabSz="942975"/>
            <a:r>
              <a:rPr lang="en-US" sz="1000" i="1" dirty="0"/>
              <a:t>62</a:t>
            </a:r>
          </a:p>
        </p:txBody>
      </p:sp>
      <p:sp>
        <p:nvSpPr>
          <p:cNvPr id="35848" name="Rectangle 8"/>
          <p:cNvSpPr>
            <a:spLocks noChangeArrowheads="1"/>
          </p:cNvSpPr>
          <p:nvPr/>
        </p:nvSpPr>
        <p:spPr bwMode="auto">
          <a:xfrm>
            <a:off x="0" y="8685213"/>
            <a:ext cx="2970213" cy="457200"/>
          </a:xfrm>
          <a:prstGeom prst="rect">
            <a:avLst/>
          </a:prstGeom>
          <a:noFill/>
          <a:ln w="9525">
            <a:noFill/>
            <a:miter lim="800000"/>
            <a:headEnd/>
            <a:tailEnd/>
          </a:ln>
          <a:effectLst/>
        </p:spPr>
        <p:txBody>
          <a:bodyPr wrap="none" anchor="ctr"/>
          <a:lstStyle/>
          <a:p>
            <a:endParaRPr lang="en-US" dirty="0"/>
          </a:p>
        </p:txBody>
      </p:sp>
      <p:sp>
        <p:nvSpPr>
          <p:cNvPr id="35849" name="Rectangle 9"/>
          <p:cNvSpPr>
            <a:spLocks noChangeArrowheads="1"/>
          </p:cNvSpPr>
          <p:nvPr/>
        </p:nvSpPr>
        <p:spPr bwMode="auto">
          <a:xfrm>
            <a:off x="0" y="0"/>
            <a:ext cx="2970213" cy="457200"/>
          </a:xfrm>
          <a:prstGeom prst="rect">
            <a:avLst/>
          </a:prstGeom>
          <a:noFill/>
          <a:ln w="9525">
            <a:noFill/>
            <a:miter lim="800000"/>
            <a:headEnd/>
            <a:tailEnd/>
          </a:ln>
          <a:effectLst/>
        </p:spPr>
        <p:txBody>
          <a:bodyPr wrap="none" anchor="ctr"/>
          <a:lstStyle/>
          <a:p>
            <a:endParaRPr lang="en-US" dirty="0"/>
          </a:p>
        </p:txBody>
      </p:sp>
      <p:sp>
        <p:nvSpPr>
          <p:cNvPr id="35850" name="Rectangle 10"/>
          <p:cNvSpPr>
            <a:spLocks noGrp="1" noRot="1" noChangeAspect="1" noChangeArrowheads="1" noTextEdit="1"/>
          </p:cNvSpPr>
          <p:nvPr>
            <p:ph type="sldImg"/>
          </p:nvPr>
        </p:nvSpPr>
        <p:spPr>
          <a:xfrm>
            <a:off x="1150938" y="692150"/>
            <a:ext cx="4556125" cy="3416300"/>
          </a:xfrm>
          <a:ln cap="flat"/>
        </p:spPr>
      </p:sp>
      <p:sp>
        <p:nvSpPr>
          <p:cNvPr id="35851" name="Rectangle 11"/>
          <p:cNvSpPr>
            <a:spLocks noGrp="1" noChangeArrowheads="1"/>
          </p:cNvSpPr>
          <p:nvPr>
            <p:ph type="body" idx="1"/>
          </p:nvPr>
        </p:nvSpPr>
        <p:spPr>
          <a:ln/>
        </p:spPr>
        <p:txBody>
          <a:bodyPr lIns="95250" tIns="49213" rIns="95250" bIns="49213"/>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3886200" y="0"/>
            <a:ext cx="2971800" cy="455613"/>
          </a:xfrm>
          <a:prstGeom prst="rect">
            <a:avLst/>
          </a:prstGeom>
          <a:noFill/>
          <a:ln w="9525">
            <a:noFill/>
            <a:miter lim="800000"/>
            <a:headEnd/>
            <a:tailEnd/>
          </a:ln>
          <a:effectLst/>
        </p:spPr>
        <p:txBody>
          <a:bodyPr wrap="none" anchor="ctr"/>
          <a:lstStyle/>
          <a:p>
            <a:endParaRPr lang="en-US" dirty="0"/>
          </a:p>
        </p:txBody>
      </p:sp>
      <p:sp>
        <p:nvSpPr>
          <p:cNvPr id="50179" name="Rectangle 3"/>
          <p:cNvSpPr>
            <a:spLocks noChangeArrowheads="1"/>
          </p:cNvSpPr>
          <p:nvPr/>
        </p:nvSpPr>
        <p:spPr bwMode="auto">
          <a:xfrm>
            <a:off x="3886200" y="8685213"/>
            <a:ext cx="2971800" cy="458787"/>
          </a:xfrm>
          <a:prstGeom prst="rect">
            <a:avLst/>
          </a:prstGeom>
          <a:noFill/>
          <a:ln w="9525">
            <a:noFill/>
            <a:miter lim="800000"/>
            <a:headEnd/>
            <a:tailEnd/>
          </a:ln>
          <a:effectLst/>
        </p:spPr>
        <p:txBody>
          <a:bodyPr lIns="19050" tIns="0" rIns="19050" bIns="0" anchor="b"/>
          <a:lstStyle/>
          <a:p>
            <a:pPr algn="r"/>
            <a:r>
              <a:rPr lang="en-US" sz="1000" i="1" dirty="0"/>
              <a:t>23</a:t>
            </a:r>
          </a:p>
        </p:txBody>
      </p:sp>
      <p:sp>
        <p:nvSpPr>
          <p:cNvPr id="50180" name="Rectangle 4"/>
          <p:cNvSpPr>
            <a:spLocks noChangeArrowheads="1"/>
          </p:cNvSpPr>
          <p:nvPr/>
        </p:nvSpPr>
        <p:spPr bwMode="auto">
          <a:xfrm>
            <a:off x="0" y="8685213"/>
            <a:ext cx="2970213" cy="458787"/>
          </a:xfrm>
          <a:prstGeom prst="rect">
            <a:avLst/>
          </a:prstGeom>
          <a:noFill/>
          <a:ln w="9525">
            <a:noFill/>
            <a:miter lim="800000"/>
            <a:headEnd/>
            <a:tailEnd/>
          </a:ln>
          <a:effectLst/>
        </p:spPr>
        <p:txBody>
          <a:bodyPr wrap="none" anchor="ctr"/>
          <a:lstStyle/>
          <a:p>
            <a:endParaRPr lang="en-US" dirty="0"/>
          </a:p>
        </p:txBody>
      </p:sp>
      <p:sp>
        <p:nvSpPr>
          <p:cNvPr id="50181" name="Rectangle 5"/>
          <p:cNvSpPr>
            <a:spLocks noChangeArrowheads="1"/>
          </p:cNvSpPr>
          <p:nvPr/>
        </p:nvSpPr>
        <p:spPr bwMode="auto">
          <a:xfrm>
            <a:off x="0" y="0"/>
            <a:ext cx="2970213" cy="455613"/>
          </a:xfrm>
          <a:prstGeom prst="rect">
            <a:avLst/>
          </a:prstGeom>
          <a:noFill/>
          <a:ln w="9525">
            <a:noFill/>
            <a:miter lim="800000"/>
            <a:headEnd/>
            <a:tailEnd/>
          </a:ln>
          <a:effectLst/>
        </p:spPr>
        <p:txBody>
          <a:bodyPr wrap="none" anchor="ctr"/>
          <a:lstStyle/>
          <a:p>
            <a:endParaRPr lang="en-US" dirty="0"/>
          </a:p>
        </p:txBody>
      </p:sp>
      <p:sp>
        <p:nvSpPr>
          <p:cNvPr id="50182" name="Rectangle 6"/>
          <p:cNvSpPr>
            <a:spLocks noChangeArrowheads="1"/>
          </p:cNvSpPr>
          <p:nvPr/>
        </p:nvSpPr>
        <p:spPr bwMode="auto">
          <a:xfrm>
            <a:off x="3886200" y="0"/>
            <a:ext cx="2971800" cy="455613"/>
          </a:xfrm>
          <a:prstGeom prst="rect">
            <a:avLst/>
          </a:prstGeom>
          <a:noFill/>
          <a:ln w="9525">
            <a:noFill/>
            <a:miter lim="800000"/>
            <a:headEnd/>
            <a:tailEnd/>
          </a:ln>
          <a:effectLst/>
        </p:spPr>
        <p:txBody>
          <a:bodyPr wrap="none" anchor="ctr"/>
          <a:lstStyle/>
          <a:p>
            <a:endParaRPr lang="en-US" dirty="0"/>
          </a:p>
        </p:txBody>
      </p:sp>
      <p:sp>
        <p:nvSpPr>
          <p:cNvPr id="50183" name="Rectangle 7"/>
          <p:cNvSpPr>
            <a:spLocks noChangeArrowheads="1"/>
          </p:cNvSpPr>
          <p:nvPr/>
        </p:nvSpPr>
        <p:spPr bwMode="auto">
          <a:xfrm>
            <a:off x="3886200" y="8685213"/>
            <a:ext cx="2971800" cy="458787"/>
          </a:xfrm>
          <a:prstGeom prst="rect">
            <a:avLst/>
          </a:prstGeom>
          <a:noFill/>
          <a:ln w="9525">
            <a:noFill/>
            <a:miter lim="800000"/>
            <a:headEnd/>
            <a:tailEnd/>
          </a:ln>
          <a:effectLst/>
        </p:spPr>
        <p:txBody>
          <a:bodyPr lIns="19050" tIns="0" rIns="19050" bIns="0" anchor="b"/>
          <a:lstStyle/>
          <a:p>
            <a:pPr algn="r"/>
            <a:r>
              <a:rPr lang="en-US" sz="1000" i="1" dirty="0"/>
              <a:t>23</a:t>
            </a:r>
          </a:p>
        </p:txBody>
      </p:sp>
      <p:sp>
        <p:nvSpPr>
          <p:cNvPr id="50184" name="Rectangle 8"/>
          <p:cNvSpPr>
            <a:spLocks noChangeArrowheads="1"/>
          </p:cNvSpPr>
          <p:nvPr/>
        </p:nvSpPr>
        <p:spPr bwMode="auto">
          <a:xfrm>
            <a:off x="0" y="8685213"/>
            <a:ext cx="2970213" cy="458787"/>
          </a:xfrm>
          <a:prstGeom prst="rect">
            <a:avLst/>
          </a:prstGeom>
          <a:noFill/>
          <a:ln w="9525">
            <a:noFill/>
            <a:miter lim="800000"/>
            <a:headEnd/>
            <a:tailEnd/>
          </a:ln>
          <a:effectLst/>
        </p:spPr>
        <p:txBody>
          <a:bodyPr wrap="none" anchor="ctr"/>
          <a:lstStyle/>
          <a:p>
            <a:endParaRPr lang="en-US" dirty="0"/>
          </a:p>
        </p:txBody>
      </p:sp>
      <p:sp>
        <p:nvSpPr>
          <p:cNvPr id="50185" name="Rectangle 9"/>
          <p:cNvSpPr>
            <a:spLocks noChangeArrowheads="1"/>
          </p:cNvSpPr>
          <p:nvPr/>
        </p:nvSpPr>
        <p:spPr bwMode="auto">
          <a:xfrm>
            <a:off x="0" y="0"/>
            <a:ext cx="2970213" cy="455613"/>
          </a:xfrm>
          <a:prstGeom prst="rect">
            <a:avLst/>
          </a:prstGeom>
          <a:noFill/>
          <a:ln w="9525">
            <a:noFill/>
            <a:miter lim="800000"/>
            <a:headEnd/>
            <a:tailEnd/>
          </a:ln>
          <a:effectLst/>
        </p:spPr>
        <p:txBody>
          <a:bodyPr wrap="none" anchor="ctr"/>
          <a:lstStyle/>
          <a:p>
            <a:endParaRPr lang="en-US" dirty="0"/>
          </a:p>
        </p:txBody>
      </p:sp>
      <p:sp>
        <p:nvSpPr>
          <p:cNvPr id="50186" name="Rectangle 10"/>
          <p:cNvSpPr>
            <a:spLocks noGrp="1" noRot="1" noChangeAspect="1" noChangeArrowheads="1" noTextEdit="1"/>
          </p:cNvSpPr>
          <p:nvPr>
            <p:ph type="sldImg"/>
          </p:nvPr>
        </p:nvSpPr>
        <p:spPr>
          <a:xfrm>
            <a:off x="1150938" y="692150"/>
            <a:ext cx="4556125" cy="3416300"/>
          </a:xfrm>
          <a:ln cap="flat"/>
        </p:spPr>
      </p:sp>
      <p:sp>
        <p:nvSpPr>
          <p:cNvPr id="50187" name="Rectangle 11"/>
          <p:cNvSpPr>
            <a:spLocks noGrp="1" noChangeArrowheads="1"/>
          </p:cNvSpPr>
          <p:nvPr>
            <p:ph type="body" idx="1"/>
          </p:nvPr>
        </p:nvSpPr>
        <p:spPr>
          <a:ln/>
        </p:spPr>
        <p:txBody>
          <a:bodyPr lIns="90488" tIns="44450" rIns="90488" bIns="44450"/>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3886200" y="0"/>
            <a:ext cx="2971800" cy="455613"/>
          </a:xfrm>
          <a:prstGeom prst="rect">
            <a:avLst/>
          </a:prstGeom>
          <a:noFill/>
          <a:ln w="9525">
            <a:noFill/>
            <a:miter lim="800000"/>
            <a:headEnd/>
            <a:tailEnd/>
          </a:ln>
          <a:effectLst/>
        </p:spPr>
        <p:txBody>
          <a:bodyPr wrap="none" anchor="ctr"/>
          <a:lstStyle/>
          <a:p>
            <a:endParaRPr lang="en-US" dirty="0"/>
          </a:p>
        </p:txBody>
      </p:sp>
      <p:sp>
        <p:nvSpPr>
          <p:cNvPr id="54275" name="Rectangle 3"/>
          <p:cNvSpPr>
            <a:spLocks noChangeArrowheads="1"/>
          </p:cNvSpPr>
          <p:nvPr/>
        </p:nvSpPr>
        <p:spPr bwMode="auto">
          <a:xfrm>
            <a:off x="3886200" y="8685213"/>
            <a:ext cx="2971800" cy="458787"/>
          </a:xfrm>
          <a:prstGeom prst="rect">
            <a:avLst/>
          </a:prstGeom>
          <a:noFill/>
          <a:ln w="9525">
            <a:noFill/>
            <a:miter lim="800000"/>
            <a:headEnd/>
            <a:tailEnd/>
          </a:ln>
          <a:effectLst/>
        </p:spPr>
        <p:txBody>
          <a:bodyPr lIns="19050" tIns="0" rIns="19050" bIns="0" anchor="b"/>
          <a:lstStyle/>
          <a:p>
            <a:pPr algn="r"/>
            <a:r>
              <a:rPr lang="en-US" sz="1000" i="1" dirty="0"/>
              <a:t>29</a:t>
            </a:r>
          </a:p>
        </p:txBody>
      </p:sp>
      <p:sp>
        <p:nvSpPr>
          <p:cNvPr id="54276" name="Rectangle 4"/>
          <p:cNvSpPr>
            <a:spLocks noChangeArrowheads="1"/>
          </p:cNvSpPr>
          <p:nvPr/>
        </p:nvSpPr>
        <p:spPr bwMode="auto">
          <a:xfrm>
            <a:off x="0" y="8685213"/>
            <a:ext cx="2970213" cy="458787"/>
          </a:xfrm>
          <a:prstGeom prst="rect">
            <a:avLst/>
          </a:prstGeom>
          <a:noFill/>
          <a:ln w="9525">
            <a:noFill/>
            <a:miter lim="800000"/>
            <a:headEnd/>
            <a:tailEnd/>
          </a:ln>
          <a:effectLst/>
        </p:spPr>
        <p:txBody>
          <a:bodyPr wrap="none" anchor="ctr"/>
          <a:lstStyle/>
          <a:p>
            <a:endParaRPr lang="en-US" dirty="0"/>
          </a:p>
        </p:txBody>
      </p:sp>
      <p:sp>
        <p:nvSpPr>
          <p:cNvPr id="54277" name="Rectangle 5"/>
          <p:cNvSpPr>
            <a:spLocks noChangeArrowheads="1"/>
          </p:cNvSpPr>
          <p:nvPr/>
        </p:nvSpPr>
        <p:spPr bwMode="auto">
          <a:xfrm>
            <a:off x="0" y="0"/>
            <a:ext cx="2970213" cy="455613"/>
          </a:xfrm>
          <a:prstGeom prst="rect">
            <a:avLst/>
          </a:prstGeom>
          <a:noFill/>
          <a:ln w="9525">
            <a:noFill/>
            <a:miter lim="800000"/>
            <a:headEnd/>
            <a:tailEnd/>
          </a:ln>
          <a:effectLst/>
        </p:spPr>
        <p:txBody>
          <a:bodyPr wrap="none" anchor="ctr"/>
          <a:lstStyle/>
          <a:p>
            <a:endParaRPr lang="en-US" dirty="0"/>
          </a:p>
        </p:txBody>
      </p:sp>
      <p:sp>
        <p:nvSpPr>
          <p:cNvPr id="54278" name="Rectangle 6"/>
          <p:cNvSpPr>
            <a:spLocks noChangeArrowheads="1"/>
          </p:cNvSpPr>
          <p:nvPr/>
        </p:nvSpPr>
        <p:spPr bwMode="auto">
          <a:xfrm>
            <a:off x="3886200" y="0"/>
            <a:ext cx="2971800" cy="455613"/>
          </a:xfrm>
          <a:prstGeom prst="rect">
            <a:avLst/>
          </a:prstGeom>
          <a:noFill/>
          <a:ln w="9525">
            <a:noFill/>
            <a:miter lim="800000"/>
            <a:headEnd/>
            <a:tailEnd/>
          </a:ln>
          <a:effectLst/>
        </p:spPr>
        <p:txBody>
          <a:bodyPr wrap="none" anchor="ctr"/>
          <a:lstStyle/>
          <a:p>
            <a:endParaRPr lang="en-US" dirty="0"/>
          </a:p>
        </p:txBody>
      </p:sp>
      <p:sp>
        <p:nvSpPr>
          <p:cNvPr id="54279" name="Rectangle 7"/>
          <p:cNvSpPr>
            <a:spLocks noChangeArrowheads="1"/>
          </p:cNvSpPr>
          <p:nvPr/>
        </p:nvSpPr>
        <p:spPr bwMode="auto">
          <a:xfrm>
            <a:off x="3886200" y="8685213"/>
            <a:ext cx="2971800" cy="458787"/>
          </a:xfrm>
          <a:prstGeom prst="rect">
            <a:avLst/>
          </a:prstGeom>
          <a:noFill/>
          <a:ln w="9525">
            <a:noFill/>
            <a:miter lim="800000"/>
            <a:headEnd/>
            <a:tailEnd/>
          </a:ln>
          <a:effectLst/>
        </p:spPr>
        <p:txBody>
          <a:bodyPr lIns="19050" tIns="0" rIns="19050" bIns="0" anchor="b"/>
          <a:lstStyle/>
          <a:p>
            <a:pPr algn="r"/>
            <a:r>
              <a:rPr lang="en-US" sz="1000" i="1" dirty="0"/>
              <a:t>29</a:t>
            </a:r>
          </a:p>
        </p:txBody>
      </p:sp>
      <p:sp>
        <p:nvSpPr>
          <p:cNvPr id="54280" name="Rectangle 8"/>
          <p:cNvSpPr>
            <a:spLocks noChangeArrowheads="1"/>
          </p:cNvSpPr>
          <p:nvPr/>
        </p:nvSpPr>
        <p:spPr bwMode="auto">
          <a:xfrm>
            <a:off x="0" y="8685213"/>
            <a:ext cx="2970213" cy="458787"/>
          </a:xfrm>
          <a:prstGeom prst="rect">
            <a:avLst/>
          </a:prstGeom>
          <a:noFill/>
          <a:ln w="9525">
            <a:noFill/>
            <a:miter lim="800000"/>
            <a:headEnd/>
            <a:tailEnd/>
          </a:ln>
          <a:effectLst/>
        </p:spPr>
        <p:txBody>
          <a:bodyPr wrap="none" anchor="ctr"/>
          <a:lstStyle/>
          <a:p>
            <a:endParaRPr lang="en-US" dirty="0"/>
          </a:p>
        </p:txBody>
      </p:sp>
      <p:sp>
        <p:nvSpPr>
          <p:cNvPr id="54281" name="Rectangle 9"/>
          <p:cNvSpPr>
            <a:spLocks noChangeArrowheads="1"/>
          </p:cNvSpPr>
          <p:nvPr/>
        </p:nvSpPr>
        <p:spPr bwMode="auto">
          <a:xfrm>
            <a:off x="0" y="0"/>
            <a:ext cx="2970213" cy="455613"/>
          </a:xfrm>
          <a:prstGeom prst="rect">
            <a:avLst/>
          </a:prstGeom>
          <a:noFill/>
          <a:ln w="9525">
            <a:noFill/>
            <a:miter lim="800000"/>
            <a:headEnd/>
            <a:tailEnd/>
          </a:ln>
          <a:effectLst/>
        </p:spPr>
        <p:txBody>
          <a:bodyPr wrap="none" anchor="ctr"/>
          <a:lstStyle/>
          <a:p>
            <a:endParaRPr lang="en-US" dirty="0"/>
          </a:p>
        </p:txBody>
      </p:sp>
      <p:sp>
        <p:nvSpPr>
          <p:cNvPr id="54282" name="Rectangle 10"/>
          <p:cNvSpPr>
            <a:spLocks noGrp="1" noRot="1" noChangeAspect="1" noChangeArrowheads="1" noTextEdit="1"/>
          </p:cNvSpPr>
          <p:nvPr>
            <p:ph type="sldImg"/>
          </p:nvPr>
        </p:nvSpPr>
        <p:spPr>
          <a:xfrm>
            <a:off x="1150938" y="692150"/>
            <a:ext cx="4556125" cy="3416300"/>
          </a:xfrm>
          <a:ln cap="flat"/>
        </p:spPr>
      </p:sp>
      <p:sp>
        <p:nvSpPr>
          <p:cNvPr id="54283" name="Rectangle 11"/>
          <p:cNvSpPr>
            <a:spLocks noGrp="1" noChangeArrowheads="1"/>
          </p:cNvSpPr>
          <p:nvPr>
            <p:ph type="body" idx="1"/>
          </p:nvPr>
        </p:nvSpPr>
        <p:spPr>
          <a:xfrm>
            <a:off x="912813" y="4341813"/>
            <a:ext cx="5030787" cy="4114800"/>
          </a:xfrm>
          <a:ln/>
        </p:spPr>
        <p:txBody>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ChangeArrowheads="1"/>
          </p:cNvSpPr>
          <p:nvPr/>
        </p:nvSpPr>
        <p:spPr bwMode="auto">
          <a:xfrm>
            <a:off x="3886200" y="0"/>
            <a:ext cx="2971800" cy="455613"/>
          </a:xfrm>
          <a:prstGeom prst="rect">
            <a:avLst/>
          </a:prstGeom>
          <a:noFill/>
          <a:ln w="12700">
            <a:noFill/>
            <a:miter lim="800000"/>
            <a:headEnd/>
            <a:tailEnd/>
          </a:ln>
          <a:effectLst/>
        </p:spPr>
        <p:txBody>
          <a:bodyPr wrap="none" anchor="ctr"/>
          <a:lstStyle/>
          <a:p>
            <a:endParaRPr lang="en-US" dirty="0"/>
          </a:p>
        </p:txBody>
      </p:sp>
      <p:sp>
        <p:nvSpPr>
          <p:cNvPr id="115715" name="Rectangle 3"/>
          <p:cNvSpPr>
            <a:spLocks noChangeArrowheads="1"/>
          </p:cNvSpPr>
          <p:nvPr/>
        </p:nvSpPr>
        <p:spPr bwMode="auto">
          <a:xfrm>
            <a:off x="3886200" y="8685213"/>
            <a:ext cx="2971800" cy="458787"/>
          </a:xfrm>
          <a:prstGeom prst="rect">
            <a:avLst/>
          </a:prstGeom>
          <a:noFill/>
          <a:ln w="12700">
            <a:noFill/>
            <a:miter lim="800000"/>
            <a:headEnd/>
            <a:tailEnd/>
          </a:ln>
          <a:effectLst/>
        </p:spPr>
        <p:txBody>
          <a:bodyPr lIns="19050" tIns="0" rIns="19050" bIns="0" anchor="b"/>
          <a:lstStyle/>
          <a:p>
            <a:pPr algn="r"/>
            <a:r>
              <a:rPr lang="en-US" sz="1000" i="1" dirty="0"/>
              <a:t>34</a:t>
            </a:r>
          </a:p>
        </p:txBody>
      </p:sp>
      <p:sp>
        <p:nvSpPr>
          <p:cNvPr id="115716" name="Rectangle 4"/>
          <p:cNvSpPr>
            <a:spLocks noChangeArrowheads="1"/>
          </p:cNvSpPr>
          <p:nvPr/>
        </p:nvSpPr>
        <p:spPr bwMode="auto">
          <a:xfrm>
            <a:off x="0" y="8685213"/>
            <a:ext cx="2970213" cy="458787"/>
          </a:xfrm>
          <a:prstGeom prst="rect">
            <a:avLst/>
          </a:prstGeom>
          <a:noFill/>
          <a:ln w="12700">
            <a:noFill/>
            <a:miter lim="800000"/>
            <a:headEnd/>
            <a:tailEnd/>
          </a:ln>
          <a:effectLst/>
        </p:spPr>
        <p:txBody>
          <a:bodyPr wrap="none" anchor="ctr"/>
          <a:lstStyle/>
          <a:p>
            <a:endParaRPr lang="en-US" dirty="0"/>
          </a:p>
        </p:txBody>
      </p:sp>
      <p:sp>
        <p:nvSpPr>
          <p:cNvPr id="115717" name="Rectangle 5"/>
          <p:cNvSpPr>
            <a:spLocks noChangeArrowheads="1"/>
          </p:cNvSpPr>
          <p:nvPr/>
        </p:nvSpPr>
        <p:spPr bwMode="auto">
          <a:xfrm>
            <a:off x="0" y="0"/>
            <a:ext cx="2970213" cy="455613"/>
          </a:xfrm>
          <a:prstGeom prst="rect">
            <a:avLst/>
          </a:prstGeom>
          <a:noFill/>
          <a:ln w="12700">
            <a:noFill/>
            <a:miter lim="800000"/>
            <a:headEnd/>
            <a:tailEnd/>
          </a:ln>
          <a:effectLst/>
        </p:spPr>
        <p:txBody>
          <a:bodyPr wrap="none" anchor="ctr"/>
          <a:lstStyle/>
          <a:p>
            <a:endParaRPr lang="en-US" dirty="0"/>
          </a:p>
        </p:txBody>
      </p:sp>
      <p:sp>
        <p:nvSpPr>
          <p:cNvPr id="115718" name="Rectangle 6"/>
          <p:cNvSpPr>
            <a:spLocks noChangeArrowheads="1"/>
          </p:cNvSpPr>
          <p:nvPr/>
        </p:nvSpPr>
        <p:spPr bwMode="auto">
          <a:xfrm>
            <a:off x="3886200" y="0"/>
            <a:ext cx="2971800" cy="455613"/>
          </a:xfrm>
          <a:prstGeom prst="rect">
            <a:avLst/>
          </a:prstGeom>
          <a:noFill/>
          <a:ln w="12700">
            <a:noFill/>
            <a:miter lim="800000"/>
            <a:headEnd/>
            <a:tailEnd/>
          </a:ln>
          <a:effectLst/>
        </p:spPr>
        <p:txBody>
          <a:bodyPr wrap="none" anchor="ctr"/>
          <a:lstStyle/>
          <a:p>
            <a:endParaRPr lang="en-US" dirty="0"/>
          </a:p>
        </p:txBody>
      </p:sp>
      <p:sp>
        <p:nvSpPr>
          <p:cNvPr id="115719" name="Rectangle 7"/>
          <p:cNvSpPr>
            <a:spLocks noChangeArrowheads="1"/>
          </p:cNvSpPr>
          <p:nvPr/>
        </p:nvSpPr>
        <p:spPr bwMode="auto">
          <a:xfrm>
            <a:off x="3886200" y="8685213"/>
            <a:ext cx="2971800" cy="458787"/>
          </a:xfrm>
          <a:prstGeom prst="rect">
            <a:avLst/>
          </a:prstGeom>
          <a:noFill/>
          <a:ln w="12700">
            <a:noFill/>
            <a:miter lim="800000"/>
            <a:headEnd/>
            <a:tailEnd/>
          </a:ln>
          <a:effectLst/>
        </p:spPr>
        <p:txBody>
          <a:bodyPr lIns="19050" tIns="0" rIns="19050" bIns="0" anchor="b"/>
          <a:lstStyle/>
          <a:p>
            <a:pPr algn="r"/>
            <a:r>
              <a:rPr lang="en-US" sz="1000" i="1" dirty="0"/>
              <a:t>34</a:t>
            </a:r>
          </a:p>
        </p:txBody>
      </p:sp>
      <p:sp>
        <p:nvSpPr>
          <p:cNvPr id="115720" name="Rectangle 8"/>
          <p:cNvSpPr>
            <a:spLocks noChangeArrowheads="1"/>
          </p:cNvSpPr>
          <p:nvPr/>
        </p:nvSpPr>
        <p:spPr bwMode="auto">
          <a:xfrm>
            <a:off x="0" y="8685213"/>
            <a:ext cx="2970213" cy="458787"/>
          </a:xfrm>
          <a:prstGeom prst="rect">
            <a:avLst/>
          </a:prstGeom>
          <a:noFill/>
          <a:ln w="12700">
            <a:noFill/>
            <a:miter lim="800000"/>
            <a:headEnd/>
            <a:tailEnd/>
          </a:ln>
          <a:effectLst/>
        </p:spPr>
        <p:txBody>
          <a:bodyPr wrap="none" anchor="ctr"/>
          <a:lstStyle/>
          <a:p>
            <a:endParaRPr lang="en-US" dirty="0"/>
          </a:p>
        </p:txBody>
      </p:sp>
      <p:sp>
        <p:nvSpPr>
          <p:cNvPr id="115721" name="Rectangle 9"/>
          <p:cNvSpPr>
            <a:spLocks noChangeArrowheads="1"/>
          </p:cNvSpPr>
          <p:nvPr/>
        </p:nvSpPr>
        <p:spPr bwMode="auto">
          <a:xfrm>
            <a:off x="0" y="0"/>
            <a:ext cx="2970213" cy="455613"/>
          </a:xfrm>
          <a:prstGeom prst="rect">
            <a:avLst/>
          </a:prstGeom>
          <a:noFill/>
          <a:ln w="12700">
            <a:noFill/>
            <a:miter lim="800000"/>
            <a:headEnd/>
            <a:tailEnd/>
          </a:ln>
          <a:effectLst/>
        </p:spPr>
        <p:txBody>
          <a:bodyPr wrap="none" anchor="ctr"/>
          <a:lstStyle/>
          <a:p>
            <a:endParaRPr lang="en-US" dirty="0"/>
          </a:p>
        </p:txBody>
      </p:sp>
      <p:sp>
        <p:nvSpPr>
          <p:cNvPr id="115722" name="Rectangle 10"/>
          <p:cNvSpPr>
            <a:spLocks noGrp="1" noRot="1" noChangeAspect="1" noChangeArrowheads="1" noTextEdit="1"/>
          </p:cNvSpPr>
          <p:nvPr>
            <p:ph type="sldImg"/>
          </p:nvPr>
        </p:nvSpPr>
        <p:spPr>
          <a:xfrm>
            <a:off x="1150938" y="692150"/>
            <a:ext cx="4556125" cy="3416300"/>
          </a:xfrm>
          <a:ln cap="flat"/>
        </p:spPr>
      </p:sp>
      <p:sp>
        <p:nvSpPr>
          <p:cNvPr id="115723" name="Rectangle 11"/>
          <p:cNvSpPr>
            <a:spLocks noGrp="1" noChangeArrowheads="1"/>
          </p:cNvSpPr>
          <p:nvPr>
            <p:ph type="body" idx="1"/>
          </p:nvPr>
        </p:nvSpPr>
        <p:spPr>
          <a:xfrm>
            <a:off x="912813" y="4341813"/>
            <a:ext cx="5030787" cy="4114800"/>
          </a:xfrm>
          <a:ln/>
        </p:spPr>
        <p:txBody>
          <a:bodyPr lIns="90488" tIns="44450" rIns="90488" bIns="44450"/>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986999-FF89-413B-B369-25BB7C4EAEA5}" type="slidenum">
              <a:rPr lang="en-US"/>
              <a:pPr/>
              <a:t>9</a:t>
            </a:fld>
            <a:endParaRPr lang="en-US" dirty="0"/>
          </a:p>
        </p:txBody>
      </p:sp>
      <p:sp>
        <p:nvSpPr>
          <p:cNvPr id="52226" name="Text Box 2"/>
          <p:cNvSpPr txBox="1">
            <a:spLocks noChangeArrowheads="1"/>
          </p:cNvSpPr>
          <p:nvPr/>
        </p:nvSpPr>
        <p:spPr bwMode="auto">
          <a:xfrm>
            <a:off x="1209675" y="693738"/>
            <a:ext cx="4437063" cy="3429000"/>
          </a:xfrm>
          <a:prstGeom prst="rect">
            <a:avLst/>
          </a:prstGeom>
          <a:solidFill>
            <a:srgbClr val="FFFFFF"/>
          </a:solidFill>
          <a:ln w="9525">
            <a:solidFill>
              <a:srgbClr val="000000"/>
            </a:solidFill>
            <a:miter lim="800000"/>
            <a:headEnd/>
            <a:tailEnd/>
          </a:ln>
          <a:effectLst/>
        </p:spPr>
        <p:txBody>
          <a:bodyPr wrap="none" anchor="ctr"/>
          <a:lstStyle/>
          <a:p>
            <a:endParaRPr lang="en-US" dirty="0"/>
          </a:p>
        </p:txBody>
      </p:sp>
      <p:sp>
        <p:nvSpPr>
          <p:cNvPr id="52227" name="Rectangle 3"/>
          <p:cNvSpPr txBox="1">
            <a:spLocks noGrp="1" noChangeArrowheads="1"/>
          </p:cNvSpPr>
          <p:nvPr>
            <p:ph type="body"/>
          </p:nvPr>
        </p:nvSpPr>
        <p:spPr>
          <a:xfrm>
            <a:off x="685800" y="4341813"/>
            <a:ext cx="5484813" cy="4114800"/>
          </a:xfrm>
          <a:ln/>
        </p:spPr>
        <p:txBody>
          <a:bodyPr wrap="none" anchor="ct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425F68-F5BE-40FB-908F-B92FA564D410}" type="slidenum">
              <a:rPr lang="en-US"/>
              <a:pPr/>
              <a:t>10</a:t>
            </a:fld>
            <a:endParaRPr lang="en-US" dirty="0"/>
          </a:p>
        </p:txBody>
      </p:sp>
      <p:sp>
        <p:nvSpPr>
          <p:cNvPr id="54274" name="Text Box 2"/>
          <p:cNvSpPr txBox="1">
            <a:spLocks noChangeArrowheads="1"/>
          </p:cNvSpPr>
          <p:nvPr/>
        </p:nvSpPr>
        <p:spPr bwMode="auto">
          <a:xfrm>
            <a:off x="1209675" y="693738"/>
            <a:ext cx="4437063" cy="3429000"/>
          </a:xfrm>
          <a:prstGeom prst="rect">
            <a:avLst/>
          </a:prstGeom>
          <a:solidFill>
            <a:srgbClr val="FFFFFF"/>
          </a:solidFill>
          <a:ln w="9525">
            <a:solidFill>
              <a:srgbClr val="000000"/>
            </a:solidFill>
            <a:miter lim="800000"/>
            <a:headEnd/>
            <a:tailEnd/>
          </a:ln>
          <a:effectLst/>
        </p:spPr>
        <p:txBody>
          <a:bodyPr wrap="none" anchor="ctr"/>
          <a:lstStyle/>
          <a:p>
            <a:endParaRPr lang="en-US" dirty="0"/>
          </a:p>
        </p:txBody>
      </p:sp>
      <p:sp>
        <p:nvSpPr>
          <p:cNvPr id="54275" name="Rectangle 3"/>
          <p:cNvSpPr txBox="1">
            <a:spLocks noGrp="1" noChangeArrowheads="1"/>
          </p:cNvSpPr>
          <p:nvPr>
            <p:ph type="body"/>
          </p:nvPr>
        </p:nvSpPr>
        <p:spPr>
          <a:xfrm>
            <a:off x="685800" y="4341813"/>
            <a:ext cx="5484813" cy="4114800"/>
          </a:xfrm>
          <a:ln/>
        </p:spPr>
        <p:txBody>
          <a:bodyPr wrap="none" anchor="ct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CE060275-EF7A-46A6-ADEA-0716FCBA4DC1}" type="slidenum">
              <a:rPr lang="en-US"/>
              <a:pPr/>
              <a:t>15</a:t>
            </a:fld>
            <a:endParaRPr lang="en-US" dirty="0"/>
          </a:p>
        </p:txBody>
      </p:sp>
      <p:sp>
        <p:nvSpPr>
          <p:cNvPr id="65538" name="Rectangle 1026"/>
          <p:cNvSpPr>
            <a:spLocks noGrp="1" noRot="1" noChangeAspect="1" noChangeArrowheads="1" noTextEdit="1"/>
          </p:cNvSpPr>
          <p:nvPr>
            <p:ph type="sldImg"/>
          </p:nvPr>
        </p:nvSpPr>
        <p:spPr>
          <a:ln/>
        </p:spPr>
      </p:sp>
      <p:sp>
        <p:nvSpPr>
          <p:cNvPr id="65539" name="Rectangle 1027"/>
          <p:cNvSpPr>
            <a:spLocks noGrp="1" noChangeArrowheads="1"/>
          </p:cNvSpPr>
          <p:nvPr>
            <p:ph type="body" idx="1"/>
          </p:nvPr>
        </p:nvSpPr>
        <p:spPr/>
        <p:txBody>
          <a:bodyPr/>
          <a:lstStyle/>
          <a:p>
            <a:r>
              <a:rPr lang="en-US" dirty="0"/>
              <a:t>NOAA series orbits: 833 +/- 19 km or 870 +/- 19 km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52B3DBD3-892D-4362-BE74-BB1877F04E3B}" type="slidenum">
              <a:rPr lang="en-US"/>
              <a:pPr/>
              <a:t>16</a:t>
            </a:fld>
            <a:endParaRPr lang="en-US" dirty="0"/>
          </a:p>
        </p:txBody>
      </p:sp>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2E340D0C-8CCB-4DC9-9761-2CD7FEE4B91F}" type="slidenum">
              <a:rPr lang="en-US"/>
              <a:pPr/>
              <a:t>17</a:t>
            </a:fld>
            <a:endParaRPr lang="en-US" dirty="0"/>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0D8EAE9D-B02D-41BE-A60F-590947AC09CE}" type="slidenum">
              <a:rPr lang="en-US"/>
              <a:pPr/>
              <a:t>18</a:t>
            </a:fld>
            <a:endParaRPr lang="en-US" dirty="0"/>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p:txBody>
          <a:bodyPr/>
          <a:lstStyle/>
          <a:p>
            <a:r>
              <a:rPr lang="en-US" dirty="0"/>
              <a:t>After this talk, Dr. Vilma Castro will talk about the GOES imager channels.  Besides the individual channels, there are also products that are produced from either individual channels or combination of channels.  We’ll be talking about many of these products throughout the course.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3884613" y="0"/>
            <a:ext cx="2973387" cy="457200"/>
          </a:xfrm>
          <a:prstGeom prst="rect">
            <a:avLst/>
          </a:prstGeom>
          <a:noFill/>
          <a:ln w="9525">
            <a:noFill/>
            <a:miter lim="800000"/>
            <a:headEnd/>
            <a:tailEnd/>
          </a:ln>
          <a:effectLst/>
        </p:spPr>
        <p:txBody>
          <a:bodyPr wrap="none" anchor="ctr"/>
          <a:lstStyle/>
          <a:p>
            <a:endParaRPr lang="en-US" dirty="0"/>
          </a:p>
        </p:txBody>
      </p:sp>
      <p:sp>
        <p:nvSpPr>
          <p:cNvPr id="72707" name="Rectangle 3"/>
          <p:cNvSpPr>
            <a:spLocks noChangeArrowheads="1"/>
          </p:cNvSpPr>
          <p:nvPr/>
        </p:nvSpPr>
        <p:spPr bwMode="auto">
          <a:xfrm>
            <a:off x="3884613" y="8685213"/>
            <a:ext cx="2973387" cy="457200"/>
          </a:xfrm>
          <a:prstGeom prst="rect">
            <a:avLst/>
          </a:prstGeom>
          <a:noFill/>
          <a:ln w="9525">
            <a:noFill/>
            <a:miter lim="800000"/>
            <a:headEnd/>
            <a:tailEnd/>
          </a:ln>
          <a:effectLst/>
        </p:spPr>
        <p:txBody>
          <a:bodyPr lIns="19050" tIns="0" rIns="19050" bIns="0" anchor="b"/>
          <a:lstStyle/>
          <a:p>
            <a:pPr algn="r" defTabSz="942975"/>
            <a:r>
              <a:rPr lang="en-US" sz="1000" i="1" dirty="0"/>
              <a:t>5</a:t>
            </a:r>
          </a:p>
        </p:txBody>
      </p:sp>
      <p:sp>
        <p:nvSpPr>
          <p:cNvPr id="72708" name="Rectangle 4"/>
          <p:cNvSpPr>
            <a:spLocks noChangeArrowheads="1"/>
          </p:cNvSpPr>
          <p:nvPr/>
        </p:nvSpPr>
        <p:spPr bwMode="auto">
          <a:xfrm>
            <a:off x="0" y="8685213"/>
            <a:ext cx="2970213" cy="457200"/>
          </a:xfrm>
          <a:prstGeom prst="rect">
            <a:avLst/>
          </a:prstGeom>
          <a:noFill/>
          <a:ln w="9525">
            <a:noFill/>
            <a:miter lim="800000"/>
            <a:headEnd/>
            <a:tailEnd/>
          </a:ln>
          <a:effectLst/>
        </p:spPr>
        <p:txBody>
          <a:bodyPr wrap="none" anchor="ctr"/>
          <a:lstStyle/>
          <a:p>
            <a:endParaRPr lang="en-US" dirty="0"/>
          </a:p>
        </p:txBody>
      </p:sp>
      <p:sp>
        <p:nvSpPr>
          <p:cNvPr id="72709" name="Rectangle 5"/>
          <p:cNvSpPr>
            <a:spLocks noChangeArrowheads="1"/>
          </p:cNvSpPr>
          <p:nvPr/>
        </p:nvSpPr>
        <p:spPr bwMode="auto">
          <a:xfrm>
            <a:off x="0" y="0"/>
            <a:ext cx="2970213" cy="457200"/>
          </a:xfrm>
          <a:prstGeom prst="rect">
            <a:avLst/>
          </a:prstGeom>
          <a:noFill/>
          <a:ln w="9525">
            <a:noFill/>
            <a:miter lim="800000"/>
            <a:headEnd/>
            <a:tailEnd/>
          </a:ln>
          <a:effectLst/>
        </p:spPr>
        <p:txBody>
          <a:bodyPr wrap="none" anchor="ctr"/>
          <a:lstStyle/>
          <a:p>
            <a:endParaRPr lang="en-US" dirty="0"/>
          </a:p>
        </p:txBody>
      </p:sp>
      <p:sp>
        <p:nvSpPr>
          <p:cNvPr id="72710" name="Rectangle 6"/>
          <p:cNvSpPr>
            <a:spLocks noChangeArrowheads="1"/>
          </p:cNvSpPr>
          <p:nvPr/>
        </p:nvSpPr>
        <p:spPr bwMode="auto">
          <a:xfrm>
            <a:off x="3884613" y="0"/>
            <a:ext cx="2973387" cy="457200"/>
          </a:xfrm>
          <a:prstGeom prst="rect">
            <a:avLst/>
          </a:prstGeom>
          <a:noFill/>
          <a:ln w="9525">
            <a:noFill/>
            <a:miter lim="800000"/>
            <a:headEnd/>
            <a:tailEnd/>
          </a:ln>
          <a:effectLst/>
        </p:spPr>
        <p:txBody>
          <a:bodyPr wrap="none" anchor="ctr"/>
          <a:lstStyle/>
          <a:p>
            <a:endParaRPr lang="en-US" dirty="0"/>
          </a:p>
        </p:txBody>
      </p:sp>
      <p:sp>
        <p:nvSpPr>
          <p:cNvPr id="72711" name="Rectangle 7"/>
          <p:cNvSpPr>
            <a:spLocks noChangeArrowheads="1"/>
          </p:cNvSpPr>
          <p:nvPr/>
        </p:nvSpPr>
        <p:spPr bwMode="auto">
          <a:xfrm>
            <a:off x="3884613" y="8685213"/>
            <a:ext cx="2973387" cy="457200"/>
          </a:xfrm>
          <a:prstGeom prst="rect">
            <a:avLst/>
          </a:prstGeom>
          <a:noFill/>
          <a:ln w="9525">
            <a:noFill/>
            <a:miter lim="800000"/>
            <a:headEnd/>
            <a:tailEnd/>
          </a:ln>
          <a:effectLst/>
        </p:spPr>
        <p:txBody>
          <a:bodyPr lIns="19050" tIns="0" rIns="19050" bIns="0" anchor="b"/>
          <a:lstStyle/>
          <a:p>
            <a:pPr algn="r" defTabSz="942975"/>
            <a:r>
              <a:rPr lang="en-US" sz="1000" i="1" dirty="0"/>
              <a:t>5</a:t>
            </a:r>
          </a:p>
        </p:txBody>
      </p:sp>
      <p:sp>
        <p:nvSpPr>
          <p:cNvPr id="72712" name="Rectangle 8"/>
          <p:cNvSpPr>
            <a:spLocks noChangeArrowheads="1"/>
          </p:cNvSpPr>
          <p:nvPr/>
        </p:nvSpPr>
        <p:spPr bwMode="auto">
          <a:xfrm>
            <a:off x="0" y="8685213"/>
            <a:ext cx="2970213" cy="457200"/>
          </a:xfrm>
          <a:prstGeom prst="rect">
            <a:avLst/>
          </a:prstGeom>
          <a:noFill/>
          <a:ln w="9525">
            <a:noFill/>
            <a:miter lim="800000"/>
            <a:headEnd/>
            <a:tailEnd/>
          </a:ln>
          <a:effectLst/>
        </p:spPr>
        <p:txBody>
          <a:bodyPr wrap="none" anchor="ctr"/>
          <a:lstStyle/>
          <a:p>
            <a:endParaRPr lang="en-US" dirty="0"/>
          </a:p>
        </p:txBody>
      </p:sp>
      <p:sp>
        <p:nvSpPr>
          <p:cNvPr id="72713" name="Rectangle 9"/>
          <p:cNvSpPr>
            <a:spLocks noChangeArrowheads="1"/>
          </p:cNvSpPr>
          <p:nvPr/>
        </p:nvSpPr>
        <p:spPr bwMode="auto">
          <a:xfrm>
            <a:off x="0" y="0"/>
            <a:ext cx="2970213" cy="457200"/>
          </a:xfrm>
          <a:prstGeom prst="rect">
            <a:avLst/>
          </a:prstGeom>
          <a:noFill/>
          <a:ln w="9525">
            <a:noFill/>
            <a:miter lim="800000"/>
            <a:headEnd/>
            <a:tailEnd/>
          </a:ln>
          <a:effectLst/>
        </p:spPr>
        <p:txBody>
          <a:bodyPr wrap="none" anchor="ctr"/>
          <a:lstStyle/>
          <a:p>
            <a:endParaRPr lang="en-US" dirty="0"/>
          </a:p>
        </p:txBody>
      </p:sp>
      <p:sp>
        <p:nvSpPr>
          <p:cNvPr id="72714" name="Rectangle 10"/>
          <p:cNvSpPr>
            <a:spLocks noGrp="1" noRot="1" noChangeAspect="1" noChangeArrowheads="1" noTextEdit="1"/>
          </p:cNvSpPr>
          <p:nvPr>
            <p:ph type="sldImg"/>
          </p:nvPr>
        </p:nvSpPr>
        <p:spPr>
          <a:xfrm>
            <a:off x="1150938" y="692150"/>
            <a:ext cx="4556125" cy="3416300"/>
          </a:xfrm>
          <a:ln cap="flat"/>
        </p:spPr>
      </p:sp>
      <p:sp>
        <p:nvSpPr>
          <p:cNvPr id="72715" name="Rectangle 11"/>
          <p:cNvSpPr>
            <a:spLocks noGrp="1" noChangeArrowheads="1"/>
          </p:cNvSpPr>
          <p:nvPr>
            <p:ph type="body" idx="1"/>
          </p:nvPr>
        </p:nvSpPr>
        <p:spPr>
          <a:ln/>
        </p:spPr>
        <p:txBody>
          <a:bodyPr lIns="95250" tIns="49213" rIns="95250" bIns="49213"/>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21FACC8-E930-4AF4-87EB-8868CA49ED2C}" type="datetimeFigureOut">
              <a:rPr lang="en-US" smtClean="0"/>
              <a:pPr/>
              <a:t>11/25/2014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F12992-2A6D-4728-9347-D303DC36395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1FACC8-E930-4AF4-87EB-8868CA49ED2C}" type="datetimeFigureOut">
              <a:rPr lang="en-US" smtClean="0"/>
              <a:pPr/>
              <a:t>11/25/2014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F12992-2A6D-4728-9347-D303DC36395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1FACC8-E930-4AF4-87EB-8868CA49ED2C}" type="datetimeFigureOut">
              <a:rPr lang="en-US" smtClean="0"/>
              <a:pPr/>
              <a:t>11/25/2014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F12992-2A6D-4728-9347-D303DC363954}"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smtClean="0"/>
            </a:lvl1pPr>
          </a:lstStyle>
          <a:p>
            <a:pPr>
              <a:defRPr/>
            </a:pPr>
            <a:endParaRPr lang="en-US" dirty="0"/>
          </a:p>
        </p:txBody>
      </p:sp>
      <p:sp>
        <p:nvSpPr>
          <p:cNvPr id="6" name="Footer Placeholder 5"/>
          <p:cNvSpPr>
            <a:spLocks noGrp="1"/>
          </p:cNvSpPr>
          <p:nvPr>
            <p:ph type="ftr" sz="quarter" idx="11"/>
          </p:nvPr>
        </p:nvSpPr>
        <p:spPr>
          <a:xfrm>
            <a:off x="3124200" y="6245225"/>
            <a:ext cx="2895600" cy="476250"/>
          </a:xfrm>
        </p:spPr>
        <p:txBody>
          <a:bodyPr/>
          <a:lstStyle>
            <a:lvl1pPr>
              <a:defRPr smtClean="0"/>
            </a:lvl1pPr>
          </a:lstStyle>
          <a:p>
            <a:pPr>
              <a:defRPr/>
            </a:pPr>
            <a:endParaRPr lang="en-US" dirty="0"/>
          </a:p>
        </p:txBody>
      </p:sp>
      <p:sp>
        <p:nvSpPr>
          <p:cNvPr id="7" name="Slide Number Placeholder 6"/>
          <p:cNvSpPr>
            <a:spLocks noGrp="1"/>
          </p:cNvSpPr>
          <p:nvPr>
            <p:ph type="sldNum" sz="quarter" idx="12"/>
          </p:nvPr>
        </p:nvSpPr>
        <p:spPr>
          <a:xfrm>
            <a:off x="6553200" y="6245225"/>
            <a:ext cx="2133600" cy="476250"/>
          </a:xfrm>
        </p:spPr>
        <p:txBody>
          <a:bodyPr/>
          <a:lstStyle>
            <a:lvl1pPr>
              <a:defRPr smtClean="0"/>
            </a:lvl1pPr>
          </a:lstStyle>
          <a:p>
            <a:pPr>
              <a:defRPr/>
            </a:pPr>
            <a:fld id="{E66AC5CC-A753-480B-833A-48110A4D8B8D}"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dirty="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B488F99D-9CA8-40D2-B867-F7D1D4172DF4}" type="slidenum">
              <a:rPr lang="en-GB"/>
              <a:pPr>
                <a:defRPr/>
              </a:pPr>
              <a:t>‹#›</a:t>
            </a:fld>
            <a:endParaRPr lang="en-GB"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4038600" cy="4530725"/>
          </a:xfrm>
        </p:spPr>
        <p:txBody>
          <a:bodyPr/>
          <a:lstStyle/>
          <a:p>
            <a:endParaRPr lang="en-US" dirty="0"/>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dirty="0"/>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dirty="0"/>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B030D0CC-71A3-4614-ACBA-E7962B46B2F9}" type="slidenum">
              <a:rPr lang="en-US"/>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hartAndTx">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457200" y="1600200"/>
            <a:ext cx="4038600" cy="4530725"/>
          </a:xfrm>
        </p:spPr>
        <p:txBody>
          <a:bodyPr/>
          <a:lstStyle/>
          <a:p>
            <a:endParaRPr lang="en-US" dirty="0"/>
          </a:p>
        </p:txBody>
      </p:sp>
      <p:sp>
        <p:nvSpPr>
          <p:cNvPr id="4" name="Text Placeholder 3"/>
          <p:cNvSpPr>
            <a:spLocks noGrp="1"/>
          </p:cNvSpPr>
          <p:nvPr>
            <p:ph type="body"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dirty="0"/>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dirty="0"/>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AE3705F7-5B03-4DBF-B13C-22A29BE7600C}"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1FACC8-E930-4AF4-87EB-8868CA49ED2C}" type="datetimeFigureOut">
              <a:rPr lang="en-US" smtClean="0"/>
              <a:pPr/>
              <a:t>11/25/2014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F12992-2A6D-4728-9347-D303DC36395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1FACC8-E930-4AF4-87EB-8868CA49ED2C}" type="datetimeFigureOut">
              <a:rPr lang="en-US" smtClean="0"/>
              <a:pPr/>
              <a:t>11/25/2014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F12992-2A6D-4728-9347-D303DC36395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21FACC8-E930-4AF4-87EB-8868CA49ED2C}" type="datetimeFigureOut">
              <a:rPr lang="en-US" smtClean="0"/>
              <a:pPr/>
              <a:t>11/25/2014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BF12992-2A6D-4728-9347-D303DC36395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21FACC8-E930-4AF4-87EB-8868CA49ED2C}" type="datetimeFigureOut">
              <a:rPr lang="en-US" smtClean="0"/>
              <a:pPr/>
              <a:t>11/25/2014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BF12992-2A6D-4728-9347-D303DC36395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1FACC8-E930-4AF4-87EB-8868CA49ED2C}" type="datetimeFigureOut">
              <a:rPr lang="en-US" smtClean="0"/>
              <a:pPr/>
              <a:t>11/25/2014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BF12992-2A6D-4728-9347-D303DC36395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1FACC8-E930-4AF4-87EB-8868CA49ED2C}" type="datetimeFigureOut">
              <a:rPr lang="en-US" smtClean="0"/>
              <a:pPr/>
              <a:t>11/25/2014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BF12992-2A6D-4728-9347-D303DC36395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1FACC8-E930-4AF4-87EB-8868CA49ED2C}" type="datetimeFigureOut">
              <a:rPr lang="en-US" smtClean="0"/>
              <a:pPr/>
              <a:t>11/25/2014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BF12992-2A6D-4728-9347-D303DC36395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1FACC8-E930-4AF4-87EB-8868CA49ED2C}" type="datetimeFigureOut">
              <a:rPr lang="en-US" smtClean="0"/>
              <a:pPr/>
              <a:t>11/25/2014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BF12992-2A6D-4728-9347-D303DC36395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1FACC8-E930-4AF4-87EB-8868CA49ED2C}" type="datetimeFigureOut">
              <a:rPr lang="en-US" smtClean="0"/>
              <a:pPr/>
              <a:t>11/25/2014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F12992-2A6D-4728-9347-D303DC363954}"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hyperlink" Target="http://www.ssec.wisc.edu/data/geo/" TargetMode="External"/><Relationship Id="rId7"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video" Target="\Users\raman\Desktop\Geostat.gif" TargetMode="External"/><Relationship Id="rId6" Type="http://schemas.openxmlformats.org/officeDocument/2006/relationships/image" Target="../media/image22.jpeg"/><Relationship Id="rId5" Type="http://schemas.openxmlformats.org/officeDocument/2006/relationships/hyperlink" Target="http://www.ssec.wisc.edu/data/volcano.html" TargetMode="External"/><Relationship Id="rId4" Type="http://schemas.openxmlformats.org/officeDocument/2006/relationships/hyperlink" Target="http://www.rap.ucar.edu/weather/satellite/"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Microsoft_Office_Word_97_-_2003_Document3.doc"/></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10.xml"/><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 Id="rId9" Type="http://schemas.openxmlformats.org/officeDocument/2006/relationships/oleObject" Target="../embeddings/oleObject7.bin"/></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notesSlide" Target="../notesSlides/notesSlide11.xml"/><Relationship Id="rId7"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0.bin"/><Relationship Id="rId5" Type="http://schemas.openxmlformats.org/officeDocument/2006/relationships/oleObject" Target="../embeddings/oleObject9.bin"/><Relationship Id="rId4" Type="http://schemas.openxmlformats.org/officeDocument/2006/relationships/oleObject" Target="../embeddings/oleObject8.bin"/></Relationships>
</file>

<file path=ppt/slides/_rels/slide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notesSlide" Target="../notesSlides/notesSlide12.xml"/><Relationship Id="rId7"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5.bin"/><Relationship Id="rId5" Type="http://schemas.openxmlformats.org/officeDocument/2006/relationships/oleObject" Target="../embeddings/oleObject14.bin"/><Relationship Id="rId4" Type="http://schemas.openxmlformats.org/officeDocument/2006/relationships/oleObject" Target="../embeddings/oleObject13.bin"/></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dmsp.ngdc.noaa.gov/dmsp.html"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3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amsu.cira.colostate.edu/"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manati.orbit.nesdis.noaa.gov/doc/ssmiwinds.html"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36.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9.jpeg"/><Relationship Id="rId5" Type="http://schemas.openxmlformats.org/officeDocument/2006/relationships/image" Target="../media/image58.png"/><Relationship Id="rId4" Type="http://schemas.openxmlformats.org/officeDocument/2006/relationships/image" Target="../media/image57.png"/></Relationships>
</file>

<file path=ppt/slides/_rels/slide37.xml.rels><?xml version="1.0" encoding="UTF-8" standalone="yes"?>
<Relationships xmlns="http://schemas.openxmlformats.org/package/2006/relationships"><Relationship Id="rId8" Type="http://schemas.openxmlformats.org/officeDocument/2006/relationships/hyperlink" Target="http://amsu.cira.colostate.edu/" TargetMode="External"/><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38.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www.ilslaunch.com/about-us/ils-legacy"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oleObject18.bin"/></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oleObject" Target="../embeddings/oleObject19.bin"/></Relationships>
</file>

<file path=ppt/slides/_rels/slide45.xml.rels><?xml version="1.0" encoding="UTF-8" standalone="yes"?>
<Relationships xmlns="http://schemas.openxmlformats.org/package/2006/relationships"><Relationship Id="rId8" Type="http://schemas.openxmlformats.org/officeDocument/2006/relationships/hyperlink" Target="http://www.oso.noaa.gov/goes/index.htm" TargetMode="External"/><Relationship Id="rId3" Type="http://schemas.openxmlformats.org/officeDocument/2006/relationships/hyperlink" Target="http://www.ssec.wisc.edu/data/geo/" TargetMode="External"/><Relationship Id="rId7" Type="http://schemas.openxmlformats.org/officeDocument/2006/relationships/hyperlink" Target="http://www2.ncdc.noaa.gov/docs/klm/index.htm" TargetMode="External"/><Relationship Id="rId2" Type="http://schemas.openxmlformats.org/officeDocument/2006/relationships/hyperlink" Target="http://coastwatch.glerl.noaa.gov/modis/modis.cgi/modis?region=s&amp;page=1" TargetMode="External"/><Relationship Id="rId1" Type="http://schemas.openxmlformats.org/officeDocument/2006/relationships/slideLayout" Target="../slideLayouts/slideLayout2.xml"/><Relationship Id="rId6" Type="http://schemas.openxmlformats.org/officeDocument/2006/relationships/hyperlink" Target="http://rsd.gsfc.nasa.gov/goes/text/goes.databook.html" TargetMode="External"/><Relationship Id="rId5" Type="http://schemas.openxmlformats.org/officeDocument/2006/relationships/hyperlink" Target="http://www.ssec.wisc.edu/data/volcano.html" TargetMode="External"/><Relationship Id="rId4" Type="http://schemas.openxmlformats.org/officeDocument/2006/relationships/hyperlink" Target="http://www.rap.ucar.edu/weather/satellite/" TargetMode="External"/><Relationship Id="rId9" Type="http://schemas.openxmlformats.org/officeDocument/2006/relationships/hyperlink" Target="http://www.osdpd.noaa.gov/"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Microsoft_Office_Word_97_-_2003_Document2.doc"/><Relationship Id="rId5" Type="http://schemas.openxmlformats.org/officeDocument/2006/relationships/oleObject" Target="../embeddings/Microsoft_Office_Word_97_-_2003_Document1.doc"/><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hubblesite.org/" TargetMode="External"/><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3600" b="1" dirty="0" smtClean="0">
                <a:solidFill>
                  <a:schemeClr val="bg1"/>
                </a:solidFill>
              </a:rPr>
              <a:t>Class Opener: How are Satellites classified? What country launched the first satellite?</a:t>
            </a:r>
            <a:endParaRPr lang="en-US" sz="3600" b="1" dirty="0">
              <a:solidFill>
                <a:schemeClr val="bg1"/>
              </a:solidFill>
            </a:endParaRPr>
          </a:p>
        </p:txBody>
      </p:sp>
      <p:pic>
        <p:nvPicPr>
          <p:cNvPr id="4" name="Content Placeholder 3" descr="Geo-stationary satellite.gif"/>
          <p:cNvPicPr>
            <a:picLocks noGrp="1" noChangeAspect="1"/>
          </p:cNvPicPr>
          <p:nvPr>
            <p:ph idx="1"/>
          </p:nvPr>
        </p:nvPicPr>
        <p:blipFill>
          <a:blip r:embed="rId2" cstate="print"/>
          <a:stretch>
            <a:fillRect/>
          </a:stretch>
        </p:blipFill>
        <p:spPr>
          <a:xfrm>
            <a:off x="914400" y="1676400"/>
            <a:ext cx="7162800" cy="4419600"/>
          </a:xfr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225009"/>
            <a:ext cx="8229600" cy="677108"/>
          </a:xfrm>
          <a:ln/>
        </p:spPr>
        <p:txBody>
          <a:bodyPr lIns="0" tIns="0" rIns="0" bIns="0" anchorCtr="0">
            <a:spAutoFit/>
          </a:bodyPr>
          <a:lstStyle/>
          <a:p>
            <a:pPr defTabSz="457200">
              <a:buClr>
                <a:srgbClr val="000000"/>
              </a:buClr>
              <a:buSzPct val="45000"/>
              <a:buFont typeface="StarSymbo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dirty="0">
                <a:solidFill>
                  <a:schemeClr val="accent1"/>
                </a:solidFill>
              </a:rPr>
              <a:t>Basics of GEOs</a:t>
            </a:r>
            <a:endParaRPr lang="en-GB" b="1" dirty="0">
              <a:solidFill>
                <a:schemeClr val="accent1"/>
              </a:solidFill>
            </a:endParaRPr>
          </a:p>
        </p:txBody>
      </p:sp>
      <p:sp>
        <p:nvSpPr>
          <p:cNvPr id="53251" name="Rectangle 3"/>
          <p:cNvSpPr>
            <a:spLocks noGrp="1" noChangeArrowheads="1"/>
          </p:cNvSpPr>
          <p:nvPr>
            <p:ph type="body" idx="1"/>
          </p:nvPr>
        </p:nvSpPr>
        <p:spPr>
          <a:xfrm>
            <a:off x="457200" y="990600"/>
            <a:ext cx="8275638" cy="3375283"/>
          </a:xfrm>
          <a:ln/>
        </p:spPr>
        <p:txBody>
          <a:bodyPr wrap="square" lIns="0" tIns="0" rIns="0" bIns="0">
            <a:spAutoFit/>
          </a:bodyPr>
          <a:lstStyle/>
          <a:p>
            <a:pPr marL="430213" indent="-323850" defTabSz="457200">
              <a:spcBef>
                <a:spcPct val="0"/>
              </a:spcBef>
              <a:spcAft>
                <a:spcPts val="1425"/>
              </a:spcAft>
              <a:buSzPct val="45000"/>
              <a:buFont typeface="Wingdings" pitchFamily="2" charset="2"/>
              <a:buChar char="Ø"/>
              <a:tabLst>
                <a:tab pos="1000125" algn="l"/>
                <a:tab pos="1914525" algn="l"/>
                <a:tab pos="2828925" algn="l"/>
                <a:tab pos="3743325" algn="l"/>
                <a:tab pos="4657725" algn="l"/>
                <a:tab pos="5572125" algn="l"/>
                <a:tab pos="6486525" algn="l"/>
                <a:tab pos="7400925" algn="l"/>
                <a:tab pos="8315325" algn="l"/>
                <a:tab pos="9229725" algn="l"/>
                <a:tab pos="10144125" algn="l"/>
              </a:tabLst>
            </a:pPr>
            <a:r>
              <a:rPr lang="en-GB" sz="2800" b="1" dirty="0"/>
              <a:t>Geostationary satellites are commonly used for communications and weather-observation.</a:t>
            </a:r>
          </a:p>
          <a:p>
            <a:pPr marL="430213" indent="-323850" defTabSz="457200">
              <a:spcBef>
                <a:spcPct val="0"/>
              </a:spcBef>
              <a:spcAft>
                <a:spcPts val="1425"/>
              </a:spcAft>
              <a:buSzPct val="45000"/>
              <a:buFont typeface="Wingdings" pitchFamily="2" charset="2"/>
              <a:buChar char="Ø"/>
              <a:tabLst>
                <a:tab pos="1000125" algn="l"/>
                <a:tab pos="1914525" algn="l"/>
                <a:tab pos="2828925" algn="l"/>
                <a:tab pos="3743325" algn="l"/>
                <a:tab pos="4657725" algn="l"/>
                <a:tab pos="5572125" algn="l"/>
                <a:tab pos="6486525" algn="l"/>
                <a:tab pos="7400925" algn="l"/>
                <a:tab pos="8315325" algn="l"/>
                <a:tab pos="9229725" algn="l"/>
                <a:tab pos="10144125" algn="l"/>
              </a:tabLst>
            </a:pPr>
            <a:r>
              <a:rPr lang="en-GB" sz="2800" b="1" dirty="0" smtClean="0"/>
              <a:t>The </a:t>
            </a:r>
            <a:r>
              <a:rPr lang="en-GB" sz="2800" b="1" dirty="0"/>
              <a:t>typical service life expectancy of a geostationary satellite is 10-15 years. </a:t>
            </a:r>
          </a:p>
          <a:p>
            <a:pPr marL="430213" indent="-323850" defTabSz="457200">
              <a:spcBef>
                <a:spcPct val="0"/>
              </a:spcBef>
              <a:spcAft>
                <a:spcPts val="1425"/>
              </a:spcAft>
              <a:buSzPct val="45000"/>
              <a:buFont typeface="Wingdings" pitchFamily="2" charset="2"/>
              <a:buChar char="Ø"/>
              <a:tabLst>
                <a:tab pos="1000125" algn="l"/>
                <a:tab pos="1914525" algn="l"/>
                <a:tab pos="2828925" algn="l"/>
                <a:tab pos="3743325" algn="l"/>
                <a:tab pos="4657725" algn="l"/>
                <a:tab pos="5572125" algn="l"/>
                <a:tab pos="6486525" algn="l"/>
                <a:tab pos="7400925" algn="l"/>
                <a:tab pos="8315325" algn="l"/>
                <a:tab pos="9229725" algn="l"/>
                <a:tab pos="10144125" algn="l"/>
              </a:tabLst>
            </a:pPr>
            <a:r>
              <a:rPr lang="en-GB" sz="2800" b="1" dirty="0" smtClean="0"/>
              <a:t>Because </a:t>
            </a:r>
            <a:r>
              <a:rPr lang="en-GB" sz="2800" b="1" dirty="0"/>
              <a:t>geostationary satellites circle the earth at the equator, they are not able to provide coverage at the Northernmost and Southernmost latitudes.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Information on Geostationary Satellites </a:t>
            </a:r>
            <a:endParaRPr lang="en-US" b="1" dirty="0"/>
          </a:p>
        </p:txBody>
      </p:sp>
      <p:sp>
        <p:nvSpPr>
          <p:cNvPr id="3" name="Content Placeholder 2"/>
          <p:cNvSpPr>
            <a:spLocks noGrp="1"/>
          </p:cNvSpPr>
          <p:nvPr>
            <p:ph idx="1"/>
          </p:nvPr>
        </p:nvSpPr>
        <p:spPr/>
        <p:txBody>
          <a:bodyPr>
            <a:normAutofit fontScale="92500" lnSpcReduction="10000"/>
          </a:bodyPr>
          <a:lstStyle/>
          <a:p>
            <a:r>
              <a:rPr lang="en-US" dirty="0"/>
              <a:t>For a satellite to be in a particular orbit, a particular velocity is required or a given </a:t>
            </a:r>
            <a:r>
              <a:rPr lang="en-US" dirty="0" smtClean="0"/>
              <a:t>height above Earth ‘r</a:t>
            </a:r>
            <a:r>
              <a:rPr lang="en-US" baseline="-25000" dirty="0" smtClean="0"/>
              <a:t>0+h</a:t>
            </a:r>
            <a:r>
              <a:rPr lang="en-US" dirty="0" smtClean="0"/>
              <a:t>’.</a:t>
            </a:r>
          </a:p>
          <a:p>
            <a:r>
              <a:rPr lang="en-US" dirty="0" smtClean="0"/>
              <a:t>Telecommunications satellites remain </a:t>
            </a:r>
            <a:r>
              <a:rPr lang="en-US" dirty="0"/>
              <a:t>above one given point on the Earth’s surface, so are called </a:t>
            </a:r>
            <a:r>
              <a:rPr lang="en-US" b="1" dirty="0" smtClean="0"/>
              <a:t>geostationary</a:t>
            </a:r>
          </a:p>
          <a:p>
            <a:pPr lvl="1"/>
            <a:r>
              <a:rPr lang="en-US" dirty="0" smtClean="0">
                <a:latin typeface="Comic Sans MS" pitchFamily="66" charset="0"/>
              </a:rPr>
              <a:t>broadcast television, forecast the weather</a:t>
            </a:r>
            <a:r>
              <a:rPr lang="en-US" dirty="0" smtClean="0"/>
              <a:t>.</a:t>
            </a:r>
          </a:p>
          <a:p>
            <a:r>
              <a:rPr lang="en-US" dirty="0" smtClean="0"/>
              <a:t>Spy Satellites move </a:t>
            </a:r>
            <a:r>
              <a:rPr lang="en-US" dirty="0"/>
              <a:t>in a </a:t>
            </a:r>
            <a:r>
              <a:rPr lang="en-US" b="1" dirty="0"/>
              <a:t>polar</a:t>
            </a:r>
            <a:r>
              <a:rPr lang="en-US" dirty="0"/>
              <a:t> orbit so that they can perform sweeps of the surface</a:t>
            </a:r>
            <a:r>
              <a:rPr lang="en-US" dirty="0" smtClean="0"/>
              <a:t>.</a:t>
            </a:r>
          </a:p>
          <a:p>
            <a:pPr lvl="1"/>
            <a:r>
              <a:rPr lang="en-US" dirty="0" smtClean="0">
                <a:latin typeface="Comic Sans MS" pitchFamily="66" charset="0"/>
              </a:rPr>
              <a:t>spy on enemy forces</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descr="Rectangle: Click to edit Master text styles&#10;Second level&#10;Third level&#10;Fourth level&#10;Fifth level"/>
          <p:cNvSpPr>
            <a:spLocks noGrp="1" noChangeArrowheads="1"/>
          </p:cNvSpPr>
          <p:nvPr>
            <p:ph type="body" idx="1"/>
          </p:nvPr>
        </p:nvSpPr>
        <p:spPr>
          <a:xfrm>
            <a:off x="304800" y="1676400"/>
            <a:ext cx="4800600" cy="4114800"/>
          </a:xfrm>
        </p:spPr>
        <p:txBody>
          <a:bodyPr>
            <a:normAutofit/>
          </a:bodyPr>
          <a:lstStyle/>
          <a:p>
            <a:pPr>
              <a:lnSpc>
                <a:spcPct val="80000"/>
              </a:lnSpc>
            </a:pPr>
            <a:r>
              <a:rPr lang="en-US" sz="2200" b="1" dirty="0" smtClean="0">
                <a:latin typeface="Times New Roman" pitchFamily="18" charset="0"/>
              </a:rPr>
              <a:t>Located along the equatorial plane.</a:t>
            </a:r>
          </a:p>
          <a:p>
            <a:pPr>
              <a:lnSpc>
                <a:spcPct val="80000"/>
              </a:lnSpc>
            </a:pPr>
            <a:r>
              <a:rPr lang="en-US" sz="2200" b="1" dirty="0" smtClean="0">
                <a:latin typeface="Times New Roman" pitchFamily="18" charset="0"/>
              </a:rPr>
              <a:t>About 36000 km above the earth</a:t>
            </a:r>
          </a:p>
          <a:p>
            <a:pPr>
              <a:lnSpc>
                <a:spcPct val="80000"/>
              </a:lnSpc>
            </a:pPr>
            <a:r>
              <a:rPr lang="en-US" sz="2200" b="1" dirty="0" smtClean="0">
                <a:latin typeface="Times New Roman" pitchFamily="18" charset="0"/>
              </a:rPr>
              <a:t>Has Geo-synchronous orbit</a:t>
            </a:r>
          </a:p>
          <a:p>
            <a:pPr>
              <a:lnSpc>
                <a:spcPct val="80000"/>
              </a:lnSpc>
            </a:pPr>
            <a:r>
              <a:rPr lang="en-US" sz="2200" b="1" dirty="0" smtClean="0">
                <a:latin typeface="Times New Roman" pitchFamily="18" charset="0"/>
              </a:rPr>
              <a:t>Period of 1436 minutes</a:t>
            </a:r>
          </a:p>
          <a:p>
            <a:pPr>
              <a:lnSpc>
                <a:spcPct val="80000"/>
              </a:lnSpc>
            </a:pPr>
            <a:r>
              <a:rPr lang="en-US" sz="2200" b="1" dirty="0" smtClean="0">
                <a:latin typeface="Times New Roman" pitchFamily="18" charset="0"/>
              </a:rPr>
              <a:t>Good coverage from remote areas</a:t>
            </a:r>
          </a:p>
          <a:p>
            <a:pPr>
              <a:lnSpc>
                <a:spcPct val="80000"/>
              </a:lnSpc>
            </a:pPr>
            <a:r>
              <a:rPr lang="en-US" sz="2200" b="1" dirty="0" smtClean="0">
                <a:latin typeface="Times New Roman" pitchFamily="18" charset="0"/>
              </a:rPr>
              <a:t>Has </a:t>
            </a:r>
            <a:r>
              <a:rPr lang="en-US" sz="2200" b="1" dirty="0" smtClean="0">
                <a:solidFill>
                  <a:srgbClr val="FF0000"/>
                </a:solidFill>
                <a:latin typeface="Times New Roman" pitchFamily="18" charset="0"/>
              </a:rPr>
              <a:t>wide field of view </a:t>
            </a:r>
            <a:r>
              <a:rPr lang="en-US" sz="2200" b="1" dirty="0" smtClean="0">
                <a:latin typeface="Times New Roman" pitchFamily="18" charset="0"/>
              </a:rPr>
              <a:t>~ 50 degrees</a:t>
            </a:r>
          </a:p>
          <a:p>
            <a:pPr>
              <a:lnSpc>
                <a:spcPct val="80000"/>
              </a:lnSpc>
            </a:pPr>
            <a:r>
              <a:rPr lang="en-US" sz="2200" b="1" dirty="0" smtClean="0">
                <a:solidFill>
                  <a:srgbClr val="FF0000"/>
                </a:solidFill>
                <a:latin typeface="Times New Roman" pitchFamily="18" charset="0"/>
              </a:rPr>
              <a:t>Has low resolution</a:t>
            </a:r>
          </a:p>
          <a:p>
            <a:pPr>
              <a:lnSpc>
                <a:spcPct val="80000"/>
              </a:lnSpc>
            </a:pPr>
            <a:r>
              <a:rPr lang="en-US" sz="2200" b="1" dirty="0" smtClean="0">
                <a:solidFill>
                  <a:srgbClr val="FF0000"/>
                </a:solidFill>
                <a:latin typeface="Times New Roman" pitchFamily="18" charset="0"/>
              </a:rPr>
              <a:t>Provides continuous data ~ 15-30 min.</a:t>
            </a:r>
          </a:p>
          <a:p>
            <a:pPr>
              <a:lnSpc>
                <a:spcPct val="80000"/>
              </a:lnSpc>
            </a:pPr>
            <a:r>
              <a:rPr lang="en-US" sz="2200" b="1" dirty="0" smtClean="0">
                <a:latin typeface="Times New Roman" pitchFamily="18" charset="0"/>
              </a:rPr>
              <a:t>Not  very suitable for vertical soundings</a:t>
            </a:r>
          </a:p>
        </p:txBody>
      </p:sp>
      <p:sp>
        <p:nvSpPr>
          <p:cNvPr id="9219" name="Rectangle 4" descr="Rectangle: Click to edit Master text styles&#10;Second level&#10;Third level&#10;Fourth level&#10;Fifth level"/>
          <p:cNvSpPr>
            <a:spLocks noGrp="1" noChangeArrowheads="1"/>
          </p:cNvSpPr>
          <p:nvPr>
            <p:ph type="body" sz="half" idx="4294967295"/>
          </p:nvPr>
        </p:nvSpPr>
        <p:spPr>
          <a:xfrm>
            <a:off x="4953000" y="1752600"/>
            <a:ext cx="4191000" cy="4191000"/>
          </a:xfrm>
        </p:spPr>
        <p:txBody>
          <a:bodyPr/>
          <a:lstStyle/>
          <a:p>
            <a:pPr>
              <a:lnSpc>
                <a:spcPct val="80000"/>
              </a:lnSpc>
            </a:pPr>
            <a:r>
              <a:rPr lang="en-US" sz="2200" b="1" dirty="0" smtClean="0">
                <a:latin typeface="Times New Roman" pitchFamily="18" charset="0"/>
              </a:rPr>
              <a:t>Near polar orbiting</a:t>
            </a:r>
          </a:p>
          <a:p>
            <a:pPr>
              <a:lnSpc>
                <a:spcPct val="80000"/>
              </a:lnSpc>
            </a:pPr>
            <a:r>
              <a:rPr lang="en-US" sz="2200" b="1" dirty="0" smtClean="0">
                <a:latin typeface="Times New Roman" pitchFamily="18" charset="0"/>
              </a:rPr>
              <a:t>800 </a:t>
            </a:r>
            <a:r>
              <a:rPr lang="en-US" sz="2200" b="1" dirty="0" smtClean="0">
                <a:latin typeface="Times New Roman" pitchFamily="18" charset="0"/>
              </a:rPr>
              <a:t>to 900 </a:t>
            </a:r>
            <a:r>
              <a:rPr lang="en-US" sz="2200" b="1" dirty="0" smtClean="0">
                <a:latin typeface="Times New Roman" pitchFamily="18" charset="0"/>
              </a:rPr>
              <a:t>km above the earth</a:t>
            </a:r>
          </a:p>
          <a:p>
            <a:pPr>
              <a:lnSpc>
                <a:spcPct val="80000"/>
              </a:lnSpc>
            </a:pPr>
            <a:r>
              <a:rPr lang="en-US" sz="2200" b="1" dirty="0" smtClean="0">
                <a:latin typeface="Times New Roman" pitchFamily="18" charset="0"/>
              </a:rPr>
              <a:t>Has Sun-synchronous orbit</a:t>
            </a:r>
          </a:p>
          <a:p>
            <a:pPr>
              <a:lnSpc>
                <a:spcPct val="80000"/>
              </a:lnSpc>
            </a:pPr>
            <a:r>
              <a:rPr lang="en-US" sz="2200" b="1" dirty="0" smtClean="0">
                <a:latin typeface="Times New Roman" pitchFamily="18" charset="0"/>
              </a:rPr>
              <a:t>Period of 101 minutes</a:t>
            </a:r>
          </a:p>
          <a:p>
            <a:pPr>
              <a:lnSpc>
                <a:spcPct val="80000"/>
              </a:lnSpc>
            </a:pPr>
            <a:r>
              <a:rPr lang="en-US" sz="2200" b="1" dirty="0" smtClean="0">
                <a:latin typeface="Times New Roman" pitchFamily="18" charset="0"/>
              </a:rPr>
              <a:t>Excellent coverage at the poles</a:t>
            </a:r>
          </a:p>
          <a:p>
            <a:pPr>
              <a:lnSpc>
                <a:spcPct val="80000"/>
              </a:lnSpc>
            </a:pPr>
            <a:r>
              <a:rPr lang="en-US" sz="2200" b="1" dirty="0" smtClean="0">
                <a:latin typeface="Times New Roman" pitchFamily="18" charset="0"/>
              </a:rPr>
              <a:t>Has relatively </a:t>
            </a:r>
            <a:r>
              <a:rPr lang="en-US" sz="2200" b="1" dirty="0" smtClean="0">
                <a:solidFill>
                  <a:srgbClr val="FF0000"/>
                </a:solidFill>
                <a:latin typeface="Times New Roman" pitchFamily="18" charset="0"/>
              </a:rPr>
              <a:t>narrow field of view</a:t>
            </a:r>
          </a:p>
          <a:p>
            <a:pPr>
              <a:lnSpc>
                <a:spcPct val="80000"/>
              </a:lnSpc>
            </a:pPr>
            <a:r>
              <a:rPr lang="en-US" sz="2200" b="1" dirty="0" smtClean="0">
                <a:solidFill>
                  <a:srgbClr val="FF0000"/>
                </a:solidFill>
                <a:latin typeface="Times New Roman" pitchFamily="18" charset="0"/>
              </a:rPr>
              <a:t>Has high resolution</a:t>
            </a:r>
          </a:p>
          <a:p>
            <a:pPr>
              <a:lnSpc>
                <a:spcPct val="80000"/>
              </a:lnSpc>
            </a:pPr>
            <a:r>
              <a:rPr lang="en-US" sz="2200" b="1" dirty="0" smtClean="0">
                <a:latin typeface="Times New Roman" pitchFamily="18" charset="0"/>
              </a:rPr>
              <a:t>Passes vary with latitude</a:t>
            </a:r>
            <a:endParaRPr lang="en-US" sz="2200" dirty="0" smtClean="0">
              <a:latin typeface="Times New Roman" pitchFamily="18" charset="0"/>
            </a:endParaRPr>
          </a:p>
          <a:p>
            <a:pPr>
              <a:lnSpc>
                <a:spcPct val="80000"/>
              </a:lnSpc>
            </a:pPr>
            <a:r>
              <a:rPr lang="en-US" sz="2200" b="1" dirty="0" smtClean="0">
                <a:solidFill>
                  <a:srgbClr val="FF0000"/>
                </a:solidFill>
                <a:latin typeface="Times New Roman" pitchFamily="18" charset="0"/>
              </a:rPr>
              <a:t>Very suitable for vertical soundings</a:t>
            </a:r>
          </a:p>
        </p:txBody>
      </p:sp>
      <p:sp>
        <p:nvSpPr>
          <p:cNvPr id="9220" name="Text Box 5"/>
          <p:cNvSpPr txBox="1">
            <a:spLocks noChangeArrowheads="1"/>
          </p:cNvSpPr>
          <p:nvPr/>
        </p:nvSpPr>
        <p:spPr bwMode="auto">
          <a:xfrm>
            <a:off x="228600" y="1143000"/>
            <a:ext cx="4495800" cy="584775"/>
          </a:xfrm>
          <a:prstGeom prst="rect">
            <a:avLst/>
          </a:prstGeom>
          <a:noFill/>
          <a:ln w="12700">
            <a:noFill/>
            <a:miter lim="800000"/>
            <a:headEnd type="none" w="sm" len="sm"/>
            <a:tailEnd type="none" w="sm" len="sm"/>
          </a:ln>
          <a:effectLst/>
        </p:spPr>
        <p:txBody>
          <a:bodyPr wrap="square">
            <a:spAutoFit/>
          </a:bodyPr>
          <a:lstStyle/>
          <a:p>
            <a:pPr algn="ctr">
              <a:spcBef>
                <a:spcPct val="50000"/>
              </a:spcBef>
            </a:pPr>
            <a:r>
              <a:rPr lang="en-US" sz="3200" b="1" dirty="0" smtClean="0">
                <a:solidFill>
                  <a:srgbClr val="0033CC"/>
                </a:solidFill>
                <a:latin typeface="Times New Roman" pitchFamily="18" charset="0"/>
              </a:rPr>
              <a:t>GEO = Geosynchronous</a:t>
            </a:r>
            <a:endParaRPr lang="en-US" sz="3200" b="1" dirty="0">
              <a:solidFill>
                <a:srgbClr val="0033CC"/>
              </a:solidFill>
              <a:latin typeface="Times New Roman" pitchFamily="18" charset="0"/>
            </a:endParaRPr>
          </a:p>
        </p:txBody>
      </p:sp>
      <p:sp>
        <p:nvSpPr>
          <p:cNvPr id="9221" name="Text Box 7"/>
          <p:cNvSpPr txBox="1">
            <a:spLocks noChangeArrowheads="1"/>
          </p:cNvSpPr>
          <p:nvPr/>
        </p:nvSpPr>
        <p:spPr bwMode="auto">
          <a:xfrm>
            <a:off x="5181600" y="1143000"/>
            <a:ext cx="2590800" cy="584200"/>
          </a:xfrm>
          <a:prstGeom prst="rect">
            <a:avLst/>
          </a:prstGeom>
          <a:noFill/>
          <a:ln w="12700">
            <a:noFill/>
            <a:miter lim="800000"/>
            <a:headEnd type="none" w="sm" len="sm"/>
            <a:tailEnd type="none" w="sm" len="sm"/>
          </a:ln>
          <a:effectLst/>
        </p:spPr>
        <p:txBody>
          <a:bodyPr>
            <a:spAutoFit/>
          </a:bodyPr>
          <a:lstStyle/>
          <a:p>
            <a:pPr algn="ctr">
              <a:spcBef>
                <a:spcPct val="50000"/>
              </a:spcBef>
            </a:pPr>
            <a:r>
              <a:rPr lang="en-US" sz="3200" b="1" dirty="0" smtClean="0">
                <a:solidFill>
                  <a:srgbClr val="0033CC"/>
                </a:solidFill>
                <a:latin typeface="Times New Roman" pitchFamily="18" charset="0"/>
              </a:rPr>
              <a:t>LEO = Polar</a:t>
            </a:r>
            <a:endParaRPr lang="en-US" sz="3200" dirty="0">
              <a:solidFill>
                <a:srgbClr val="0033CC"/>
              </a:solidFill>
              <a:latin typeface="Times New Roman" pitchFamily="18" charset="0"/>
            </a:endParaRPr>
          </a:p>
        </p:txBody>
      </p:sp>
      <p:sp>
        <p:nvSpPr>
          <p:cNvPr id="9222" name="Rectangle 8"/>
          <p:cNvSpPr>
            <a:spLocks noGrp="1" noChangeArrowheads="1"/>
          </p:cNvSpPr>
          <p:nvPr>
            <p:ph type="title"/>
          </p:nvPr>
        </p:nvSpPr>
        <p:spPr/>
        <p:txBody>
          <a:bodyPr/>
          <a:lstStyle/>
          <a:p>
            <a:r>
              <a:rPr lang="en-US" b="1" dirty="0" smtClean="0"/>
              <a:t>Summary of SATELLITE ORBITS</a:t>
            </a:r>
            <a:endParaRPr lang="en-GB" b="1" dirty="0" smtClean="0"/>
          </a:p>
        </p:txBody>
      </p:sp>
      <p:sp>
        <p:nvSpPr>
          <p:cNvPr id="9223" name="Slide Number Placeholder 1"/>
          <p:cNvSpPr>
            <a:spLocks noGrp="1"/>
          </p:cNvSpPr>
          <p:nvPr>
            <p:ph type="sldNum" sz="quarter" idx="12"/>
          </p:nvPr>
        </p:nvSpPr>
        <p:spPr>
          <a:noFill/>
        </p:spPr>
        <p:txBody>
          <a:bodyPr/>
          <a:lstStyle/>
          <a:p>
            <a:fld id="{CFFF6A45-8D26-493A-A11D-0C7D428221EC}" type="slidenum">
              <a:rPr lang="en-US"/>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 y="1066800"/>
            <a:ext cx="8686800" cy="5632311"/>
          </a:xfrm>
          <a:prstGeom prst="rect">
            <a:avLst/>
          </a:prstGeom>
          <a:solidFill>
            <a:srgbClr val="FFFFFF"/>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10242" name="Rectangle 8"/>
          <p:cNvSpPr>
            <a:spLocks noGrp="1" noChangeArrowheads="1"/>
          </p:cNvSpPr>
          <p:nvPr>
            <p:ph type="title"/>
          </p:nvPr>
        </p:nvSpPr>
        <p:spPr>
          <a:xfrm>
            <a:off x="457200" y="274638"/>
            <a:ext cx="8229600" cy="715962"/>
          </a:xfrm>
        </p:spPr>
        <p:txBody>
          <a:bodyPr>
            <a:normAutofit fontScale="90000"/>
          </a:bodyPr>
          <a:lstStyle/>
          <a:p>
            <a:r>
              <a:rPr lang="en-US" b="1" dirty="0" smtClean="0"/>
              <a:t>Some Satellites in Orbit</a:t>
            </a:r>
          </a:p>
        </p:txBody>
      </p:sp>
      <p:pic>
        <p:nvPicPr>
          <p:cNvPr id="10243" name="Picture 5" descr="globsats3 (2)"/>
          <p:cNvPicPr>
            <a:picLocks noChangeAspect="1" noChangeArrowheads="1"/>
          </p:cNvPicPr>
          <p:nvPr/>
        </p:nvPicPr>
        <p:blipFill>
          <a:blip r:embed="rId2" cstate="print"/>
          <a:srcRect/>
          <a:stretch>
            <a:fillRect/>
          </a:stretch>
        </p:blipFill>
        <p:spPr bwMode="auto">
          <a:xfrm>
            <a:off x="-3313" y="1066800"/>
            <a:ext cx="9147313" cy="5495925"/>
          </a:xfrm>
          <a:prstGeom prst="rect">
            <a:avLst/>
          </a:prstGeom>
          <a:noFill/>
          <a:ln w="9525">
            <a:noFill/>
            <a:miter lim="800000"/>
            <a:headEnd/>
            <a:tailEnd/>
          </a:ln>
        </p:spPr>
      </p:pic>
      <p:sp>
        <p:nvSpPr>
          <p:cNvPr id="10245" name="Slide Number Placeholder 1"/>
          <p:cNvSpPr>
            <a:spLocks noGrp="1"/>
          </p:cNvSpPr>
          <p:nvPr>
            <p:ph type="sldNum" sz="quarter" idx="12"/>
          </p:nvPr>
        </p:nvSpPr>
        <p:spPr>
          <a:noFill/>
        </p:spPr>
        <p:txBody>
          <a:bodyPr/>
          <a:lstStyle/>
          <a:p>
            <a:fld id="{EE4995C9-A9C6-46CE-A253-5FD3445F8C54}" type="slidenum">
              <a:rPr lang="en-US"/>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Comic Sans MS" pitchFamily="66" charset="0"/>
              </a:rPr>
              <a:t>Geostationary Orbit Communications satellites</a:t>
            </a:r>
            <a:r>
              <a:rPr lang="en-US" dirty="0" smtClean="0">
                <a:latin typeface="Comic Sans MS" pitchFamily="66" charset="0"/>
              </a:rPr>
              <a:t> orbit</a:t>
            </a:r>
            <a:endParaRPr lang="en-US" dirty="0"/>
          </a:p>
        </p:txBody>
      </p:sp>
      <p:sp>
        <p:nvSpPr>
          <p:cNvPr id="3" name="Content Placeholder 2"/>
          <p:cNvSpPr>
            <a:spLocks noGrp="1"/>
          </p:cNvSpPr>
          <p:nvPr>
            <p:ph idx="1"/>
          </p:nvPr>
        </p:nvSpPr>
        <p:spPr/>
        <p:txBody>
          <a:bodyPr/>
          <a:lstStyle/>
          <a:p>
            <a:pPr>
              <a:lnSpc>
                <a:spcPct val="90000"/>
              </a:lnSpc>
              <a:defRPr/>
            </a:pPr>
            <a:r>
              <a:rPr lang="en-US" dirty="0" smtClean="0">
                <a:latin typeface="Comic Sans MS" pitchFamily="66" charset="0"/>
              </a:rPr>
              <a:t>These satellites are </a:t>
            </a:r>
            <a:r>
              <a:rPr lang="en-US" dirty="0" smtClean="0">
                <a:latin typeface="Comic Sans MS" pitchFamily="66" charset="0"/>
              </a:rPr>
              <a:t>36000 </a:t>
            </a:r>
            <a:r>
              <a:rPr lang="en-US" dirty="0" smtClean="0">
                <a:latin typeface="Comic Sans MS" pitchFamily="66" charset="0"/>
              </a:rPr>
              <a:t>km above the surface and have R= </a:t>
            </a:r>
            <a:r>
              <a:rPr lang="en-US" b="1" dirty="0" smtClean="0">
                <a:latin typeface="Comic Sans MS" pitchFamily="66" charset="0"/>
              </a:rPr>
              <a:t>42,000km</a:t>
            </a:r>
            <a:r>
              <a:rPr lang="en-US" dirty="0" smtClean="0">
                <a:latin typeface="Comic Sans MS" pitchFamily="66" charset="0"/>
              </a:rPr>
              <a:t>.</a:t>
            </a:r>
          </a:p>
          <a:p>
            <a:pPr>
              <a:lnSpc>
                <a:spcPct val="90000"/>
              </a:lnSpc>
              <a:defRPr/>
            </a:pPr>
            <a:r>
              <a:rPr lang="en-US" dirty="0" smtClean="0">
                <a:latin typeface="Comic Sans MS" pitchFamily="66" charset="0"/>
              </a:rPr>
              <a:t>These satellites are positioned to orbit at rate of earths rotation and are </a:t>
            </a:r>
            <a:r>
              <a:rPr lang="en-US" b="1" dirty="0" smtClean="0">
                <a:latin typeface="Comic Sans MS" pitchFamily="66" charset="0"/>
              </a:rPr>
              <a:t>always above the same part of the earth</a:t>
            </a:r>
            <a:r>
              <a:rPr lang="en-US" dirty="0" smtClean="0">
                <a:latin typeface="Comic Sans MS" pitchFamily="66" charset="0"/>
              </a:rPr>
              <a:t>.</a:t>
            </a:r>
          </a:p>
          <a:p>
            <a:pPr>
              <a:lnSpc>
                <a:spcPct val="90000"/>
              </a:lnSpc>
              <a:defRPr/>
            </a:pPr>
            <a:r>
              <a:rPr lang="en-US" b="1" dirty="0" smtClean="0">
                <a:latin typeface="Comic Sans MS" pitchFamily="66" charset="0"/>
              </a:rPr>
              <a:t>Used for TV broadcasts </a:t>
            </a:r>
            <a:r>
              <a:rPr lang="en-US" dirty="0" smtClean="0">
                <a:latin typeface="Comic Sans MS" pitchFamily="66" charset="0"/>
              </a:rPr>
              <a:t>and </a:t>
            </a:r>
            <a:r>
              <a:rPr lang="en-US" b="1" dirty="0" smtClean="0">
                <a:latin typeface="Comic Sans MS" pitchFamily="66" charset="0"/>
              </a:rPr>
              <a:t>mobile  phones</a:t>
            </a:r>
            <a:endParaRPr lang="en-GB" b="1" dirty="0" smtClean="0">
              <a:latin typeface="Comic Sans MS" pitchFamily="66" charset="0"/>
            </a:endParaRP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0" y="0"/>
            <a:ext cx="4267200" cy="609600"/>
          </a:xfrm>
        </p:spPr>
        <p:txBody>
          <a:bodyPr>
            <a:normAutofit fontScale="90000"/>
          </a:bodyPr>
          <a:lstStyle/>
          <a:p>
            <a:r>
              <a:rPr lang="en-US" b="1" dirty="0"/>
              <a:t>GOES </a:t>
            </a:r>
            <a:r>
              <a:rPr lang="en-US" b="1" dirty="0" smtClean="0"/>
              <a:t>and </a:t>
            </a:r>
            <a:r>
              <a:rPr lang="en-US" b="1" dirty="0"/>
              <a:t>POES</a:t>
            </a:r>
          </a:p>
        </p:txBody>
      </p:sp>
      <p:sp>
        <p:nvSpPr>
          <p:cNvPr id="61443" name="Rectangle 3"/>
          <p:cNvSpPr>
            <a:spLocks noGrp="1" noChangeArrowheads="1"/>
          </p:cNvSpPr>
          <p:nvPr>
            <p:ph type="body" idx="1"/>
          </p:nvPr>
        </p:nvSpPr>
        <p:spPr>
          <a:xfrm>
            <a:off x="0" y="533400"/>
            <a:ext cx="9144000" cy="1981200"/>
          </a:xfrm>
        </p:spPr>
        <p:txBody>
          <a:bodyPr>
            <a:normAutofit lnSpcReduction="10000"/>
          </a:bodyPr>
          <a:lstStyle/>
          <a:p>
            <a:pPr>
              <a:buFontTx/>
              <a:buNone/>
            </a:pPr>
            <a:r>
              <a:rPr lang="en-US" dirty="0">
                <a:solidFill>
                  <a:srgbClr val="FFFF00"/>
                </a:solidFill>
              </a:rPr>
              <a:t>G</a:t>
            </a:r>
            <a:r>
              <a:rPr lang="en-US" dirty="0"/>
              <a:t>eostationary </a:t>
            </a:r>
            <a:r>
              <a:rPr lang="en-US" dirty="0">
                <a:solidFill>
                  <a:srgbClr val="FFFF00"/>
                </a:solidFill>
              </a:rPr>
              <a:t>O</a:t>
            </a:r>
            <a:r>
              <a:rPr lang="en-US" dirty="0"/>
              <a:t>perational </a:t>
            </a:r>
            <a:r>
              <a:rPr lang="en-US" dirty="0">
                <a:solidFill>
                  <a:srgbClr val="FFFF00"/>
                </a:solidFill>
              </a:rPr>
              <a:t>E</a:t>
            </a:r>
            <a:r>
              <a:rPr lang="en-US" dirty="0"/>
              <a:t>nvironmental </a:t>
            </a:r>
            <a:r>
              <a:rPr lang="en-US" dirty="0">
                <a:solidFill>
                  <a:srgbClr val="FFFF00"/>
                </a:solidFill>
              </a:rPr>
              <a:t>S</a:t>
            </a:r>
            <a:r>
              <a:rPr lang="en-US" dirty="0"/>
              <a:t>atellite    geo-synchronous orbit 35,800 km above the earth</a:t>
            </a:r>
          </a:p>
          <a:p>
            <a:pPr>
              <a:buFontTx/>
              <a:buNone/>
            </a:pPr>
            <a:r>
              <a:rPr lang="en-US" dirty="0">
                <a:solidFill>
                  <a:srgbClr val="FFFF00"/>
                </a:solidFill>
              </a:rPr>
              <a:t>P</a:t>
            </a:r>
            <a:r>
              <a:rPr lang="en-US" dirty="0"/>
              <a:t>olar-orbiting </a:t>
            </a:r>
            <a:r>
              <a:rPr lang="en-US" dirty="0">
                <a:solidFill>
                  <a:srgbClr val="FFFF00"/>
                </a:solidFill>
              </a:rPr>
              <a:t>O</a:t>
            </a:r>
            <a:r>
              <a:rPr lang="en-US" dirty="0"/>
              <a:t>perational </a:t>
            </a:r>
            <a:r>
              <a:rPr lang="en-US" dirty="0">
                <a:solidFill>
                  <a:srgbClr val="FFFF00"/>
                </a:solidFill>
              </a:rPr>
              <a:t>E</a:t>
            </a:r>
            <a:r>
              <a:rPr lang="en-US" dirty="0"/>
              <a:t>nvironmental </a:t>
            </a:r>
            <a:r>
              <a:rPr lang="en-US" dirty="0">
                <a:solidFill>
                  <a:srgbClr val="FFFF00"/>
                </a:solidFill>
              </a:rPr>
              <a:t>S</a:t>
            </a:r>
            <a:r>
              <a:rPr lang="en-US" dirty="0"/>
              <a:t>atellite sun-synchronous orbit 850 km above the earth</a:t>
            </a:r>
          </a:p>
        </p:txBody>
      </p:sp>
      <p:pic>
        <p:nvPicPr>
          <p:cNvPr id="61445" name="Picture 5" descr="D:\BARBADOS\DECEMBER2003\POES3.GIF"/>
          <p:cNvPicPr>
            <a:picLocks noChangeAspect="1" noChangeArrowheads="1"/>
          </p:cNvPicPr>
          <p:nvPr/>
        </p:nvPicPr>
        <p:blipFill>
          <a:blip r:embed="rId3" cstate="print"/>
          <a:srcRect/>
          <a:stretch>
            <a:fillRect/>
          </a:stretch>
        </p:blipFill>
        <p:spPr bwMode="auto">
          <a:xfrm>
            <a:off x="0" y="2388157"/>
            <a:ext cx="5715000" cy="4469843"/>
          </a:xfrm>
          <a:prstGeom prst="rect">
            <a:avLst/>
          </a:prstGeom>
          <a:noFill/>
        </p:spPr>
      </p:pic>
      <p:pic>
        <p:nvPicPr>
          <p:cNvPr id="7" name="Picture 5" descr="D:\BARBADOS\DECEMBER2003\POES2.GIF"/>
          <p:cNvPicPr>
            <a:picLocks noChangeAspect="1" noChangeArrowheads="1"/>
          </p:cNvPicPr>
          <p:nvPr/>
        </p:nvPicPr>
        <p:blipFill>
          <a:blip r:embed="rId4" cstate="print"/>
          <a:srcRect/>
          <a:stretch>
            <a:fillRect/>
          </a:stretch>
        </p:blipFill>
        <p:spPr bwMode="auto">
          <a:xfrm>
            <a:off x="5791200" y="2854960"/>
            <a:ext cx="3352800" cy="324104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447800" y="1066800"/>
            <a:ext cx="6172200" cy="990600"/>
          </a:xfrm>
        </p:spPr>
        <p:txBody>
          <a:bodyPr/>
          <a:lstStyle/>
          <a:p>
            <a:r>
              <a:rPr lang="en-US" dirty="0"/>
              <a:t>The GOES Spacecraft</a:t>
            </a:r>
          </a:p>
        </p:txBody>
      </p:sp>
      <p:pic>
        <p:nvPicPr>
          <p:cNvPr id="11267" name="Picture 3" descr="F:\cr_train\goes-cal\smallg8.gif"/>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11268" name="Text Box 4"/>
          <p:cNvSpPr txBox="1">
            <a:spLocks noChangeArrowheads="1"/>
          </p:cNvSpPr>
          <p:nvPr/>
        </p:nvSpPr>
        <p:spPr bwMode="auto">
          <a:xfrm>
            <a:off x="609600" y="609600"/>
            <a:ext cx="3825875" cy="646331"/>
          </a:xfrm>
          <a:prstGeom prst="rect">
            <a:avLst/>
          </a:prstGeom>
          <a:noFill/>
          <a:ln w="9525">
            <a:noFill/>
            <a:miter lim="800000"/>
            <a:headEnd/>
            <a:tailEnd/>
          </a:ln>
          <a:effectLst/>
        </p:spPr>
        <p:txBody>
          <a:bodyPr wrap="square">
            <a:spAutoFit/>
          </a:bodyPr>
          <a:lstStyle/>
          <a:p>
            <a:r>
              <a:rPr lang="en-US" sz="3600" b="1" dirty="0">
                <a:solidFill>
                  <a:srgbClr val="FFFFFF"/>
                </a:solidFill>
              </a:rPr>
              <a:t>GOES-8 Spacecraft</a:t>
            </a:r>
          </a:p>
        </p:txBody>
      </p:sp>
      <p:sp>
        <p:nvSpPr>
          <p:cNvPr id="11269" name="Rectangle 5"/>
          <p:cNvSpPr>
            <a:spLocks noChangeArrowheads="1"/>
          </p:cNvSpPr>
          <p:nvPr/>
        </p:nvSpPr>
        <p:spPr bwMode="auto">
          <a:xfrm>
            <a:off x="0" y="6583363"/>
            <a:ext cx="1512888" cy="274637"/>
          </a:xfrm>
          <a:prstGeom prst="rect">
            <a:avLst/>
          </a:prstGeom>
          <a:noFill/>
          <a:ln w="9525">
            <a:noFill/>
            <a:miter lim="800000"/>
            <a:headEnd/>
            <a:tailEnd/>
          </a:ln>
          <a:effectLst/>
        </p:spPr>
        <p:txBody>
          <a:bodyPr wrap="none">
            <a:spAutoFit/>
          </a:bodyPr>
          <a:lstStyle/>
          <a:p>
            <a:r>
              <a:rPr lang="en-US" sz="1200" dirty="0">
                <a:solidFill>
                  <a:schemeClr val="bg1"/>
                </a:solidFill>
              </a:rPr>
              <a:t>GOES I-M DataBook</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endParaRPr lang="en-US" dirty="0"/>
          </a:p>
        </p:txBody>
      </p:sp>
      <p:pic>
        <p:nvPicPr>
          <p:cNvPr id="10243" name="Picture 3" descr="F:\cr_train\goes-cal\GOES2sat.bmp"/>
          <p:cNvPicPr>
            <a:picLocks noChangeAspect="1" noChangeArrowheads="1"/>
          </p:cNvPicPr>
          <p:nvPr/>
        </p:nvPicPr>
        <p:blipFill>
          <a:blip r:embed="rId3" cstate="print"/>
          <a:srcRect/>
          <a:stretch>
            <a:fillRect/>
          </a:stretch>
        </p:blipFill>
        <p:spPr bwMode="auto">
          <a:xfrm>
            <a:off x="0" y="46038"/>
            <a:ext cx="9144000" cy="6765925"/>
          </a:xfrm>
          <a:prstGeom prst="rect">
            <a:avLst/>
          </a:prstGeom>
          <a:noFill/>
        </p:spPr>
      </p:pic>
      <p:sp>
        <p:nvSpPr>
          <p:cNvPr id="10244" name="Rectangle 4"/>
          <p:cNvSpPr>
            <a:spLocks noChangeArrowheads="1"/>
          </p:cNvSpPr>
          <p:nvPr/>
        </p:nvSpPr>
        <p:spPr bwMode="auto">
          <a:xfrm>
            <a:off x="0" y="6583363"/>
            <a:ext cx="1512888" cy="274637"/>
          </a:xfrm>
          <a:prstGeom prst="rect">
            <a:avLst/>
          </a:prstGeom>
          <a:noFill/>
          <a:ln w="9525">
            <a:noFill/>
            <a:miter lim="800000"/>
            <a:headEnd/>
            <a:tailEnd/>
          </a:ln>
          <a:effectLst/>
        </p:spPr>
        <p:txBody>
          <a:bodyPr wrap="none">
            <a:spAutoFit/>
          </a:bodyPr>
          <a:lstStyle/>
          <a:p>
            <a:r>
              <a:rPr lang="en-US" sz="1200" dirty="0"/>
              <a:t>GOES I-M DataBook</a:t>
            </a:r>
          </a:p>
        </p:txBody>
      </p:sp>
      <p:sp>
        <p:nvSpPr>
          <p:cNvPr id="10245" name="Text Box 5"/>
          <p:cNvSpPr txBox="1">
            <a:spLocks noChangeArrowheads="1"/>
          </p:cNvSpPr>
          <p:nvPr/>
        </p:nvSpPr>
        <p:spPr bwMode="auto">
          <a:xfrm>
            <a:off x="2346325" y="41275"/>
            <a:ext cx="1057275" cy="457200"/>
          </a:xfrm>
          <a:prstGeom prst="rect">
            <a:avLst/>
          </a:prstGeom>
          <a:noFill/>
          <a:ln w="9525">
            <a:noFill/>
            <a:miter lim="800000"/>
            <a:headEnd/>
            <a:tailEnd/>
          </a:ln>
          <a:effectLst/>
        </p:spPr>
        <p:txBody>
          <a:bodyPr wrap="none">
            <a:spAutoFit/>
          </a:bodyPr>
          <a:lstStyle/>
          <a:p>
            <a:r>
              <a:rPr lang="en-US" sz="2400" dirty="0"/>
              <a:t>GOES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685800" y="152400"/>
            <a:ext cx="7772400" cy="1143000"/>
          </a:xfrm>
        </p:spPr>
        <p:txBody>
          <a:bodyPr/>
          <a:lstStyle/>
          <a:p>
            <a:r>
              <a:rPr lang="en-US" b="1" dirty="0"/>
              <a:t>GOES Imager Products</a:t>
            </a:r>
          </a:p>
        </p:txBody>
      </p:sp>
      <p:pic>
        <p:nvPicPr>
          <p:cNvPr id="104452" name="Picture 4" descr="D:\BARBADOS\DECEMBER2003\GOESPOES\HE_SA.GIF"/>
          <p:cNvPicPr>
            <a:picLocks noChangeAspect="1" noChangeArrowheads="1"/>
          </p:cNvPicPr>
          <p:nvPr/>
        </p:nvPicPr>
        <p:blipFill>
          <a:blip r:embed="rId3" cstate="print"/>
          <a:srcRect/>
          <a:stretch>
            <a:fillRect/>
          </a:stretch>
        </p:blipFill>
        <p:spPr bwMode="auto">
          <a:xfrm>
            <a:off x="0" y="1039813"/>
            <a:ext cx="1746250" cy="2693987"/>
          </a:xfrm>
          <a:prstGeom prst="rect">
            <a:avLst/>
          </a:prstGeom>
          <a:noFill/>
        </p:spPr>
      </p:pic>
      <p:sp>
        <p:nvSpPr>
          <p:cNvPr id="104453" name="Text Box 5"/>
          <p:cNvSpPr txBox="1">
            <a:spLocks noChangeArrowheads="1"/>
          </p:cNvSpPr>
          <p:nvPr/>
        </p:nvSpPr>
        <p:spPr bwMode="auto">
          <a:xfrm>
            <a:off x="1676400" y="1371600"/>
            <a:ext cx="1727200" cy="396875"/>
          </a:xfrm>
          <a:prstGeom prst="rect">
            <a:avLst/>
          </a:prstGeom>
          <a:noFill/>
          <a:ln w="9525">
            <a:noFill/>
            <a:miter lim="800000"/>
            <a:headEnd/>
            <a:tailEnd/>
          </a:ln>
          <a:effectLst/>
        </p:spPr>
        <p:txBody>
          <a:bodyPr wrap="none">
            <a:spAutoFit/>
          </a:bodyPr>
          <a:lstStyle/>
          <a:p>
            <a:r>
              <a:rPr lang="en-US" sz="2000" dirty="0">
                <a:solidFill>
                  <a:schemeClr val="bg1"/>
                </a:solidFill>
              </a:rPr>
              <a:t>Heavy Rainfall</a:t>
            </a:r>
          </a:p>
        </p:txBody>
      </p:sp>
      <p:pic>
        <p:nvPicPr>
          <p:cNvPr id="104454" name="Picture 6" descr="D:\BARBADOS\DECEMBER2003\GOESPOES\winds_I.gif"/>
          <p:cNvPicPr>
            <a:picLocks noChangeAspect="1" noChangeArrowheads="1"/>
          </p:cNvPicPr>
          <p:nvPr/>
        </p:nvPicPr>
        <p:blipFill>
          <a:blip r:embed="rId4" cstate="print"/>
          <a:srcRect/>
          <a:stretch>
            <a:fillRect/>
          </a:stretch>
        </p:blipFill>
        <p:spPr bwMode="auto">
          <a:xfrm>
            <a:off x="7227888" y="990600"/>
            <a:ext cx="1763712" cy="2444750"/>
          </a:xfrm>
          <a:prstGeom prst="rect">
            <a:avLst/>
          </a:prstGeom>
          <a:noFill/>
        </p:spPr>
      </p:pic>
      <p:sp>
        <p:nvSpPr>
          <p:cNvPr id="104455" name="Text Box 7"/>
          <p:cNvSpPr txBox="1">
            <a:spLocks noChangeArrowheads="1"/>
          </p:cNvSpPr>
          <p:nvPr/>
        </p:nvSpPr>
        <p:spPr bwMode="auto">
          <a:xfrm>
            <a:off x="5157788" y="1295400"/>
            <a:ext cx="2157412" cy="396875"/>
          </a:xfrm>
          <a:prstGeom prst="rect">
            <a:avLst/>
          </a:prstGeom>
          <a:noFill/>
          <a:ln w="9525">
            <a:noFill/>
            <a:miter lim="800000"/>
            <a:headEnd/>
            <a:tailEnd/>
          </a:ln>
          <a:effectLst/>
        </p:spPr>
        <p:txBody>
          <a:bodyPr wrap="none">
            <a:spAutoFit/>
          </a:bodyPr>
          <a:lstStyle/>
          <a:p>
            <a:r>
              <a:rPr lang="en-US" sz="2000" dirty="0">
                <a:solidFill>
                  <a:schemeClr val="bg1"/>
                </a:solidFill>
              </a:rPr>
              <a:t>High density winds</a:t>
            </a:r>
          </a:p>
        </p:txBody>
      </p:sp>
      <p:sp>
        <p:nvSpPr>
          <p:cNvPr id="104456" name="Text Box 8"/>
          <p:cNvSpPr txBox="1">
            <a:spLocks noChangeArrowheads="1"/>
          </p:cNvSpPr>
          <p:nvPr/>
        </p:nvSpPr>
        <p:spPr bwMode="auto">
          <a:xfrm>
            <a:off x="2533650" y="2209800"/>
            <a:ext cx="1657350" cy="396875"/>
          </a:xfrm>
          <a:prstGeom prst="rect">
            <a:avLst/>
          </a:prstGeom>
          <a:noFill/>
          <a:ln w="9525">
            <a:noFill/>
            <a:miter lim="800000"/>
            <a:headEnd/>
            <a:tailEnd/>
          </a:ln>
          <a:effectLst/>
        </p:spPr>
        <p:txBody>
          <a:bodyPr wrap="none">
            <a:spAutoFit/>
          </a:bodyPr>
          <a:lstStyle/>
          <a:p>
            <a:r>
              <a:rPr lang="en-US" sz="2000" dirty="0">
                <a:solidFill>
                  <a:schemeClr val="bg1"/>
                </a:solidFill>
              </a:rPr>
              <a:t>Fog/low cloud</a:t>
            </a:r>
          </a:p>
        </p:txBody>
      </p:sp>
      <p:sp>
        <p:nvSpPr>
          <p:cNvPr id="104457" name="Text Box 9"/>
          <p:cNvSpPr txBox="1">
            <a:spLocks noChangeArrowheads="1"/>
          </p:cNvSpPr>
          <p:nvPr/>
        </p:nvSpPr>
        <p:spPr bwMode="auto">
          <a:xfrm>
            <a:off x="5257800" y="3946525"/>
            <a:ext cx="1543243" cy="400110"/>
          </a:xfrm>
          <a:prstGeom prst="rect">
            <a:avLst/>
          </a:prstGeom>
          <a:noFill/>
          <a:ln w="9525">
            <a:noFill/>
            <a:miter lim="800000"/>
            <a:headEnd/>
            <a:tailEnd/>
          </a:ln>
          <a:effectLst/>
        </p:spPr>
        <p:txBody>
          <a:bodyPr wrap="none">
            <a:spAutoFit/>
          </a:bodyPr>
          <a:lstStyle/>
          <a:p>
            <a:r>
              <a:rPr lang="en-US" sz="2000" dirty="0" smtClean="0">
                <a:solidFill>
                  <a:schemeClr val="bg1"/>
                </a:solidFill>
              </a:rPr>
              <a:t>In-flight </a:t>
            </a:r>
            <a:r>
              <a:rPr lang="en-US" sz="2000" dirty="0">
                <a:solidFill>
                  <a:schemeClr val="bg1"/>
                </a:solidFill>
              </a:rPr>
              <a:t>Icing</a:t>
            </a:r>
          </a:p>
        </p:txBody>
      </p:sp>
      <p:pic>
        <p:nvPicPr>
          <p:cNvPr id="104458" name="Picture 10" descr="D:\BARBADOS\DECEMBER2003\GOESPOES\ICING.GIF"/>
          <p:cNvPicPr>
            <a:picLocks noChangeAspect="1" noChangeArrowheads="1"/>
          </p:cNvPicPr>
          <p:nvPr/>
        </p:nvPicPr>
        <p:blipFill>
          <a:blip r:embed="rId5" cstate="print"/>
          <a:srcRect/>
          <a:stretch>
            <a:fillRect/>
          </a:stretch>
        </p:blipFill>
        <p:spPr bwMode="auto">
          <a:xfrm>
            <a:off x="4892675" y="2362200"/>
            <a:ext cx="2193925" cy="1646238"/>
          </a:xfrm>
          <a:prstGeom prst="rect">
            <a:avLst/>
          </a:prstGeom>
          <a:noFill/>
        </p:spPr>
      </p:pic>
      <p:pic>
        <p:nvPicPr>
          <p:cNvPr id="104459" name="Picture 11" descr="D:\BARBADOS\DECEMBER2003\GOESPOES\fog_lc.GIF"/>
          <p:cNvPicPr>
            <a:picLocks noChangeAspect="1" noChangeArrowheads="1"/>
          </p:cNvPicPr>
          <p:nvPr/>
        </p:nvPicPr>
        <p:blipFill>
          <a:blip r:embed="rId6" cstate="print"/>
          <a:srcRect/>
          <a:stretch>
            <a:fillRect/>
          </a:stretch>
        </p:blipFill>
        <p:spPr bwMode="auto">
          <a:xfrm>
            <a:off x="1993900" y="2590800"/>
            <a:ext cx="2578100" cy="1717675"/>
          </a:xfrm>
          <a:prstGeom prst="rect">
            <a:avLst/>
          </a:prstGeom>
          <a:noFill/>
        </p:spPr>
      </p:pic>
      <p:sp>
        <p:nvSpPr>
          <p:cNvPr id="104460" name="Text Box 12"/>
          <p:cNvSpPr txBox="1">
            <a:spLocks noChangeArrowheads="1"/>
          </p:cNvSpPr>
          <p:nvPr/>
        </p:nvSpPr>
        <p:spPr bwMode="auto">
          <a:xfrm>
            <a:off x="212725" y="4738688"/>
            <a:ext cx="2493963" cy="396875"/>
          </a:xfrm>
          <a:prstGeom prst="rect">
            <a:avLst/>
          </a:prstGeom>
          <a:noFill/>
          <a:ln w="9525">
            <a:noFill/>
            <a:miter lim="800000"/>
            <a:headEnd/>
            <a:tailEnd/>
          </a:ln>
          <a:effectLst/>
        </p:spPr>
        <p:txBody>
          <a:bodyPr wrap="none">
            <a:spAutoFit/>
          </a:bodyPr>
          <a:lstStyle/>
          <a:p>
            <a:r>
              <a:rPr lang="en-US" sz="2000" dirty="0">
                <a:solidFill>
                  <a:schemeClr val="bg1"/>
                </a:solidFill>
              </a:rPr>
              <a:t>Volcanic ash detection</a:t>
            </a:r>
          </a:p>
        </p:txBody>
      </p:sp>
      <p:pic>
        <p:nvPicPr>
          <p:cNvPr id="104461" name="Picture 13" descr="D:\BARBADOS\DECEMBER2003\GOESPOES\volcexvis2.gif"/>
          <p:cNvPicPr>
            <a:picLocks noChangeAspect="1" noChangeArrowheads="1"/>
          </p:cNvPicPr>
          <p:nvPr/>
        </p:nvPicPr>
        <p:blipFill>
          <a:blip r:embed="rId7" cstate="print"/>
          <a:srcRect/>
          <a:stretch>
            <a:fillRect/>
          </a:stretch>
        </p:blipFill>
        <p:spPr bwMode="auto">
          <a:xfrm>
            <a:off x="2667000" y="4419600"/>
            <a:ext cx="2476500" cy="1276350"/>
          </a:xfrm>
          <a:prstGeom prst="rect">
            <a:avLst/>
          </a:prstGeom>
          <a:noFill/>
        </p:spPr>
      </p:pic>
      <p:sp>
        <p:nvSpPr>
          <p:cNvPr id="104462" name="Text Box 14"/>
          <p:cNvSpPr txBox="1">
            <a:spLocks noChangeArrowheads="1"/>
          </p:cNvSpPr>
          <p:nvPr/>
        </p:nvSpPr>
        <p:spPr bwMode="auto">
          <a:xfrm>
            <a:off x="5638800" y="5867400"/>
            <a:ext cx="1584325" cy="396875"/>
          </a:xfrm>
          <a:prstGeom prst="rect">
            <a:avLst/>
          </a:prstGeom>
          <a:noFill/>
          <a:ln w="9525">
            <a:noFill/>
            <a:miter lim="800000"/>
            <a:headEnd/>
            <a:tailEnd/>
          </a:ln>
          <a:effectLst/>
        </p:spPr>
        <p:txBody>
          <a:bodyPr wrap="none">
            <a:spAutoFit/>
          </a:bodyPr>
          <a:lstStyle/>
          <a:p>
            <a:r>
              <a:rPr lang="en-US" sz="2000" dirty="0">
                <a:solidFill>
                  <a:schemeClr val="bg1"/>
                </a:solidFill>
              </a:rPr>
              <a:t>Fire detection</a:t>
            </a:r>
          </a:p>
        </p:txBody>
      </p:sp>
      <p:pic>
        <p:nvPicPr>
          <p:cNvPr id="104463" name="Picture 15" descr="D:\BARBADOS\DECEMBER2003\GOESPOES\brazil_fire.gif"/>
          <p:cNvPicPr>
            <a:picLocks noChangeAspect="1" noChangeArrowheads="1"/>
          </p:cNvPicPr>
          <p:nvPr/>
        </p:nvPicPr>
        <p:blipFill>
          <a:blip r:embed="rId8" cstate="print"/>
          <a:srcRect/>
          <a:stretch>
            <a:fillRect/>
          </a:stretch>
        </p:blipFill>
        <p:spPr bwMode="auto">
          <a:xfrm>
            <a:off x="6477000" y="4419600"/>
            <a:ext cx="2293938" cy="15367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219075" y="274638"/>
            <a:ext cx="8924925" cy="1143000"/>
          </a:xfrm>
        </p:spPr>
        <p:txBody>
          <a:bodyPr>
            <a:normAutofit/>
          </a:bodyPr>
          <a:lstStyle/>
          <a:p>
            <a:pPr>
              <a:defRPr/>
            </a:pPr>
            <a:r>
              <a:rPr lang="en-US" sz="3200" b="1" dirty="0" smtClean="0"/>
              <a:t>Geostationary Satellites for Weather </a:t>
            </a:r>
            <a:br>
              <a:rPr lang="en-US" sz="3200" b="1" dirty="0" smtClean="0"/>
            </a:br>
            <a:endParaRPr lang="en-US" sz="3200" b="1" dirty="0" smtClean="0"/>
          </a:p>
        </p:txBody>
      </p:sp>
      <p:sp>
        <p:nvSpPr>
          <p:cNvPr id="41987" name="Content Placeholder 2"/>
          <p:cNvSpPr>
            <a:spLocks noGrp="1"/>
          </p:cNvSpPr>
          <p:nvPr>
            <p:ph idx="1"/>
          </p:nvPr>
        </p:nvSpPr>
        <p:spPr>
          <a:xfrm>
            <a:off x="457200" y="5170488"/>
            <a:ext cx="8229600" cy="1417637"/>
          </a:xfrm>
        </p:spPr>
        <p:txBody>
          <a:bodyPr/>
          <a:lstStyle/>
          <a:p>
            <a:pPr>
              <a:defRPr/>
            </a:pPr>
            <a:r>
              <a:rPr lang="en-US" sz="2400" dirty="0" smtClean="0">
                <a:hlinkClick r:id="rId3"/>
              </a:rPr>
              <a:t>http://www.ssec.wisc.edu/data/geo/</a:t>
            </a:r>
            <a:endParaRPr lang="en-US" sz="2400" dirty="0" smtClean="0"/>
          </a:p>
          <a:p>
            <a:pPr>
              <a:defRPr/>
            </a:pPr>
            <a:r>
              <a:rPr lang="en-US" sz="2400" dirty="0" smtClean="0">
                <a:hlinkClick r:id="rId4"/>
              </a:rPr>
              <a:t>http://www.rap.ucar.edu/weather/satellite/</a:t>
            </a:r>
            <a:endParaRPr lang="en-US" sz="2400" dirty="0" smtClean="0"/>
          </a:p>
          <a:p>
            <a:pPr>
              <a:defRPr/>
            </a:pPr>
            <a:r>
              <a:rPr lang="en-US" sz="2400" dirty="0" smtClean="0">
                <a:hlinkClick r:id="rId5"/>
              </a:rPr>
              <a:t>http://www.ssec.wisc.edu/data/volcano.html</a:t>
            </a:r>
            <a:endParaRPr lang="en-US" sz="2400" dirty="0" smtClean="0"/>
          </a:p>
          <a:p>
            <a:pPr>
              <a:defRPr/>
            </a:pPr>
            <a:endParaRPr lang="en-US" sz="2400" dirty="0" smtClean="0"/>
          </a:p>
        </p:txBody>
      </p:sp>
      <p:pic>
        <p:nvPicPr>
          <p:cNvPr id="10244" name="Picture 9" descr="01"/>
          <p:cNvPicPr>
            <a:picLocks noChangeAspect="1" noChangeArrowheads="1"/>
          </p:cNvPicPr>
          <p:nvPr/>
        </p:nvPicPr>
        <p:blipFill>
          <a:blip r:embed="rId6" cstate="print"/>
          <a:srcRect/>
          <a:stretch>
            <a:fillRect/>
          </a:stretch>
        </p:blipFill>
        <p:spPr bwMode="auto">
          <a:xfrm>
            <a:off x="457200" y="1174750"/>
            <a:ext cx="4129088" cy="3767138"/>
          </a:xfrm>
          <a:prstGeom prst="rect">
            <a:avLst/>
          </a:prstGeom>
          <a:noFill/>
          <a:ln w="38100">
            <a:solidFill>
              <a:schemeClr val="hlink"/>
            </a:solidFill>
            <a:miter lim="800000"/>
            <a:headEnd/>
            <a:tailEnd/>
          </a:ln>
        </p:spPr>
      </p:pic>
      <p:pic>
        <p:nvPicPr>
          <p:cNvPr id="41989" name="Geostat.gif" descr="Macintosh HD:Users:raman:Desktop:Geostat.gif">
            <a:hlinkClick r:id="" action="ppaction://media"/>
          </p:cNvPr>
          <p:cNvPicPr>
            <a:picLocks noRot="1" noChangeAspect="1" noChangeArrowheads="1"/>
          </p:cNvPicPr>
          <p:nvPr>
            <a:quickTimeFile r:link="rId1"/>
          </p:nvPr>
        </p:nvPicPr>
        <p:blipFill>
          <a:blip r:embed="rId7" cstate="print"/>
          <a:srcRect/>
          <a:stretch>
            <a:fillRect/>
          </a:stretch>
        </p:blipFill>
        <p:spPr bwMode="auto">
          <a:xfrm>
            <a:off x="5062538" y="1174750"/>
            <a:ext cx="3810000" cy="3810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198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10000" fill="remove" display="0">
                  <p:stCondLst>
                    <p:cond delay="indefinite"/>
                  </p:stCondLst>
                  <p:endCondLst>
                    <p:cond evt="onPrev" delay="0">
                      <p:tgtEl>
                        <p:sldTgt/>
                      </p:tgtEl>
                    </p:cond>
                  </p:endCondLst>
                </p:cTn>
                <p:tgtEl>
                  <p:spTgt spid="41989"/>
                </p:tgtEl>
              </p:cMediaNode>
            </p:video>
            <p:seq concurrent="1" nextAc="seek">
              <p:cTn id="8" restart="whenNotActive" fill="hold" evtFilter="cancelBubble" nodeType="interactiveSeq">
                <p:stCondLst>
                  <p:cond evt="onClick" delay="0">
                    <p:tgtEl>
                      <p:spTgt spid="4198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1989"/>
                                        </p:tgtEl>
                                      </p:cBhvr>
                                    </p:cmd>
                                  </p:childTnLst>
                                </p:cTn>
                              </p:par>
                            </p:childTnLst>
                          </p:cTn>
                        </p:par>
                      </p:childTnLst>
                    </p:cTn>
                  </p:par>
                </p:childTnLst>
              </p:cTn>
              <p:nextCondLst>
                <p:cond evt="onClick" delay="0">
                  <p:tgtEl>
                    <p:spTgt spid="41989"/>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304800"/>
            <a:ext cx="8763000" cy="1470025"/>
          </a:xfrm>
        </p:spPr>
        <p:txBody>
          <a:bodyPr>
            <a:noAutofit/>
          </a:bodyPr>
          <a:lstStyle/>
          <a:p>
            <a:r>
              <a:rPr lang="en-US" sz="4800" b="1" dirty="0" smtClean="0">
                <a:solidFill>
                  <a:schemeClr val="bg1"/>
                </a:solidFill>
              </a:rPr>
              <a:t>Satellite Orbits and Uses</a:t>
            </a:r>
            <a:endParaRPr lang="en-US" sz="4800" b="1" dirty="0">
              <a:solidFill>
                <a:schemeClr val="bg1"/>
              </a:solidFill>
            </a:endParaRPr>
          </a:p>
        </p:txBody>
      </p:sp>
      <p:sp>
        <p:nvSpPr>
          <p:cNvPr id="3" name="Subtitle 2"/>
          <p:cNvSpPr>
            <a:spLocks noGrp="1"/>
          </p:cNvSpPr>
          <p:nvPr>
            <p:ph type="subTitle" idx="1"/>
          </p:nvPr>
        </p:nvSpPr>
        <p:spPr>
          <a:xfrm>
            <a:off x="0" y="3429000"/>
            <a:ext cx="4114800" cy="1752600"/>
          </a:xfrm>
        </p:spPr>
        <p:txBody>
          <a:bodyPr/>
          <a:lstStyle/>
          <a:p>
            <a:r>
              <a:rPr lang="en-US" b="1" dirty="0" smtClean="0">
                <a:solidFill>
                  <a:schemeClr val="bg1"/>
                </a:solidFill>
              </a:rPr>
              <a:t>Grade 11 Physics</a:t>
            </a:r>
          </a:p>
          <a:p>
            <a:r>
              <a:rPr lang="en-US" b="1" dirty="0" smtClean="0">
                <a:solidFill>
                  <a:schemeClr val="bg1"/>
                </a:solidFill>
              </a:rPr>
              <a:t>NIS, Taldykorgan</a:t>
            </a:r>
          </a:p>
          <a:p>
            <a:r>
              <a:rPr lang="en-US" b="1" dirty="0" smtClean="0">
                <a:solidFill>
                  <a:schemeClr val="bg1"/>
                </a:solidFill>
              </a:rPr>
              <a:t>Mr. Marty</a:t>
            </a:r>
            <a:endParaRPr lang="en-US" b="1" dirty="0">
              <a:solidFill>
                <a:schemeClr val="bg1"/>
              </a:solidFill>
            </a:endParaRPr>
          </a:p>
        </p:txBody>
      </p:sp>
      <p:pic>
        <p:nvPicPr>
          <p:cNvPr id="4" name="Picture 3" descr="CIMG3695.JPG"/>
          <p:cNvPicPr>
            <a:picLocks noChangeAspect="1"/>
          </p:cNvPicPr>
          <p:nvPr/>
        </p:nvPicPr>
        <p:blipFill>
          <a:blip r:embed="rId2" cstate="print"/>
          <a:stretch>
            <a:fillRect/>
          </a:stretch>
        </p:blipFill>
        <p:spPr>
          <a:xfrm>
            <a:off x="3733800" y="1905000"/>
            <a:ext cx="5086350" cy="47244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body" idx="1"/>
          </p:nvPr>
        </p:nvSpPr>
        <p:spPr/>
        <p:txBody>
          <a:bodyPr/>
          <a:lstStyle/>
          <a:p>
            <a:pPr>
              <a:defRPr/>
            </a:pPr>
            <a:endParaRPr lang="en-US" dirty="0" smtClean="0"/>
          </a:p>
        </p:txBody>
      </p:sp>
      <p:pic>
        <p:nvPicPr>
          <p:cNvPr id="12291" name="Picture 3"/>
          <p:cNvPicPr>
            <a:picLocks noChangeAspect="1" noChangeArrowheads="1"/>
          </p:cNvPicPr>
          <p:nvPr/>
        </p:nvPicPr>
        <p:blipFill>
          <a:blip r:embed="rId2" cstate="print"/>
          <a:srcRect/>
          <a:stretch>
            <a:fillRect/>
          </a:stretch>
        </p:blipFill>
        <p:spPr bwMode="auto">
          <a:xfrm>
            <a:off x="0" y="1252538"/>
            <a:ext cx="9144000" cy="5605462"/>
          </a:xfrm>
          <a:prstGeom prst="rect">
            <a:avLst/>
          </a:prstGeom>
          <a:noFill/>
          <a:ln w="9525">
            <a:noFill/>
            <a:miter lim="800000"/>
            <a:headEnd/>
            <a:tailEnd/>
          </a:ln>
        </p:spPr>
      </p:pic>
      <p:sp>
        <p:nvSpPr>
          <p:cNvPr id="12292" name="Text Box 4"/>
          <p:cNvSpPr txBox="1">
            <a:spLocks noChangeArrowheads="1"/>
          </p:cNvSpPr>
          <p:nvPr/>
        </p:nvSpPr>
        <p:spPr bwMode="auto">
          <a:xfrm>
            <a:off x="1981200" y="152400"/>
            <a:ext cx="7162800" cy="914400"/>
          </a:xfrm>
          <a:prstGeom prst="rect">
            <a:avLst/>
          </a:prstGeom>
          <a:noFill/>
          <a:ln w="9525">
            <a:noFill/>
            <a:miter lim="800000"/>
            <a:headEnd/>
            <a:tailEnd/>
          </a:ln>
        </p:spPr>
        <p:txBody>
          <a:bodyPr>
            <a:spAutoFit/>
          </a:bodyPr>
          <a:lstStyle/>
          <a:p>
            <a:pPr>
              <a:spcBef>
                <a:spcPct val="50000"/>
              </a:spcBef>
            </a:pPr>
            <a:r>
              <a:rPr lang="en-US" sz="5400" b="1" dirty="0"/>
              <a:t>Geostationary</a:t>
            </a:r>
          </a:p>
        </p:txBody>
      </p:sp>
      <p:pic>
        <p:nvPicPr>
          <p:cNvPr id="30725" name="Picture 5"/>
          <p:cNvPicPr>
            <a:picLocks noChangeAspect="1" noChangeArrowheads="1"/>
          </p:cNvPicPr>
          <p:nvPr/>
        </p:nvPicPr>
        <p:blipFill>
          <a:blip r:embed="rId3" cstate="print"/>
          <a:srcRect t="38252" b="37360"/>
          <a:stretch>
            <a:fillRect/>
          </a:stretch>
        </p:blipFill>
        <p:spPr bwMode="auto">
          <a:xfrm>
            <a:off x="0" y="5221288"/>
            <a:ext cx="9144000" cy="1633537"/>
          </a:xfrm>
          <a:prstGeom prst="rect">
            <a:avLst/>
          </a:prstGeom>
          <a:noFill/>
          <a:ln w="19050">
            <a:solidFill>
              <a:schemeClr val="accent1"/>
            </a:solid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25"/>
                                        </p:tgtEl>
                                        <p:attrNameLst>
                                          <p:attrName>style.visibility</p:attrName>
                                        </p:attrNameLst>
                                      </p:cBhvr>
                                      <p:to>
                                        <p:strVal val="visible"/>
                                      </p:to>
                                    </p:set>
                                    <p:animEffect transition="in" filter="fade">
                                      <p:cBhvr>
                                        <p:cTn id="7" dur="1000"/>
                                        <p:tgtEl>
                                          <p:spTgt spid="307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dirty="0"/>
          </a:p>
        </p:txBody>
      </p:sp>
      <p:sp>
        <p:nvSpPr>
          <p:cNvPr id="71683" name="Rectangle 3"/>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dirty="0"/>
          </a:p>
        </p:txBody>
      </p:sp>
      <p:sp>
        <p:nvSpPr>
          <p:cNvPr id="71684" name="Rectangle 4"/>
          <p:cNvSpPr>
            <a:spLocks noChangeArrowheads="1"/>
          </p:cNvSpPr>
          <p:nvPr/>
        </p:nvSpPr>
        <p:spPr bwMode="auto">
          <a:xfrm>
            <a:off x="685800" y="6400800"/>
            <a:ext cx="1905000" cy="457200"/>
          </a:xfrm>
          <a:prstGeom prst="rect">
            <a:avLst/>
          </a:prstGeom>
          <a:noFill/>
          <a:ln w="9525">
            <a:noFill/>
            <a:miter lim="800000"/>
            <a:headEnd/>
            <a:tailEnd/>
          </a:ln>
          <a:effectLst/>
        </p:spPr>
        <p:txBody>
          <a:bodyPr wrap="none" anchor="ctr"/>
          <a:lstStyle/>
          <a:p>
            <a:endParaRPr lang="en-US" dirty="0"/>
          </a:p>
        </p:txBody>
      </p:sp>
      <p:sp>
        <p:nvSpPr>
          <p:cNvPr id="71685" name="Rectangle 5"/>
          <p:cNvSpPr>
            <a:spLocks noChangeArrowheads="1"/>
          </p:cNvSpPr>
          <p:nvPr/>
        </p:nvSpPr>
        <p:spPr bwMode="auto">
          <a:xfrm>
            <a:off x="3124200" y="6400800"/>
            <a:ext cx="2895600" cy="457200"/>
          </a:xfrm>
          <a:prstGeom prst="rect">
            <a:avLst/>
          </a:prstGeom>
          <a:noFill/>
          <a:ln w="9525">
            <a:noFill/>
            <a:miter lim="800000"/>
            <a:headEnd/>
            <a:tailEnd/>
          </a:ln>
          <a:effectLst/>
        </p:spPr>
        <p:txBody>
          <a:bodyPr wrap="none" anchor="ctr"/>
          <a:lstStyle/>
          <a:p>
            <a:endParaRPr lang="en-US" dirty="0"/>
          </a:p>
        </p:txBody>
      </p:sp>
      <p:sp>
        <p:nvSpPr>
          <p:cNvPr id="71686" name="Rectangle 6"/>
          <p:cNvSpPr>
            <a:spLocks noGrp="1" noChangeArrowheads="1"/>
          </p:cNvSpPr>
          <p:nvPr>
            <p:ph type="title"/>
          </p:nvPr>
        </p:nvSpPr>
        <p:spPr>
          <a:noFill/>
          <a:ln/>
        </p:spPr>
        <p:txBody>
          <a:bodyPr>
            <a:normAutofit fontScale="90000"/>
          </a:bodyPr>
          <a:lstStyle/>
          <a:p>
            <a:r>
              <a:rPr lang="en-US" b="1" dirty="0" smtClean="0"/>
              <a:t>24/27 Satellites Used GPS</a:t>
            </a:r>
            <a:br>
              <a:rPr lang="en-US" b="1" dirty="0" smtClean="0"/>
            </a:br>
            <a:r>
              <a:rPr lang="en-US" b="1" dirty="0" smtClean="0"/>
              <a:t>Global Positioning System</a:t>
            </a:r>
            <a:endParaRPr lang="en-US" b="1" dirty="0"/>
          </a:p>
        </p:txBody>
      </p:sp>
      <p:graphicFrame>
        <p:nvGraphicFramePr>
          <p:cNvPr id="71687" name="Object 7"/>
          <p:cNvGraphicFramePr>
            <a:graphicFrameLocks/>
          </p:cNvGraphicFramePr>
          <p:nvPr/>
        </p:nvGraphicFramePr>
        <p:xfrm>
          <a:off x="304800" y="1524000"/>
          <a:ext cx="8382000" cy="4114800"/>
        </p:xfrm>
        <a:graphic>
          <a:graphicData uri="http://schemas.openxmlformats.org/presentationml/2006/ole">
            <p:oleObj spid="_x0000_s6146" name="Document" r:id="rId4" imgW="6032160" imgH="3365280" progId="Word.Document.8">
              <p:embed/>
            </p:oleObj>
          </a:graphicData>
        </a:graphic>
      </p:graphicFrame>
      <p:sp>
        <p:nvSpPr>
          <p:cNvPr id="71688" name="Rectangle 8"/>
          <p:cNvSpPr>
            <a:spLocks noChangeArrowheads="1"/>
          </p:cNvSpPr>
          <p:nvPr/>
        </p:nvSpPr>
        <p:spPr bwMode="auto">
          <a:xfrm>
            <a:off x="685800" y="5715000"/>
            <a:ext cx="7162800" cy="1016305"/>
          </a:xfrm>
          <a:prstGeom prst="rect">
            <a:avLst/>
          </a:prstGeom>
          <a:noFill/>
          <a:ln w="9525">
            <a:noFill/>
            <a:miter lim="800000"/>
            <a:headEnd/>
            <a:tailEnd/>
          </a:ln>
          <a:effectLst/>
        </p:spPr>
        <p:txBody>
          <a:bodyPr lIns="92075" tIns="46038" rIns="92075" bIns="46038">
            <a:spAutoFit/>
          </a:bodyPr>
          <a:lstStyle/>
          <a:p>
            <a:pPr>
              <a:spcBef>
                <a:spcPct val="50000"/>
              </a:spcBef>
            </a:pPr>
            <a:r>
              <a:rPr lang="en-US" sz="2400" b="1" dirty="0"/>
              <a:t>GPS Receiver Used in Search and Rescue </a:t>
            </a:r>
            <a:r>
              <a:rPr lang="en-US" sz="2400" b="1" dirty="0" smtClean="0"/>
              <a:t>Missions</a:t>
            </a:r>
          </a:p>
          <a:p>
            <a:pPr>
              <a:spcBef>
                <a:spcPct val="50000"/>
              </a:spcBef>
            </a:pPr>
            <a:r>
              <a:rPr lang="en-US" sz="2400" b="1" dirty="0" smtClean="0"/>
              <a:t>GPS satellites orbit Earth in 12 hours</a:t>
            </a:r>
            <a:endParaRPr lang="en-US" sz="2400" b="1" dirty="0"/>
          </a:p>
        </p:txBody>
      </p:sp>
    </p:spTree>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dirty="0"/>
          </a:p>
        </p:txBody>
      </p:sp>
      <p:sp>
        <p:nvSpPr>
          <p:cNvPr id="43011" name="Rectangle 3"/>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dirty="0"/>
          </a:p>
        </p:txBody>
      </p:sp>
      <p:sp>
        <p:nvSpPr>
          <p:cNvPr id="43012" name="Rectangle 4"/>
          <p:cNvSpPr>
            <a:spLocks noChangeArrowheads="1"/>
          </p:cNvSpPr>
          <p:nvPr/>
        </p:nvSpPr>
        <p:spPr bwMode="auto">
          <a:xfrm>
            <a:off x="685800" y="6400800"/>
            <a:ext cx="1905000" cy="457200"/>
          </a:xfrm>
          <a:prstGeom prst="rect">
            <a:avLst/>
          </a:prstGeom>
          <a:noFill/>
          <a:ln w="9525">
            <a:noFill/>
            <a:miter lim="800000"/>
            <a:headEnd/>
            <a:tailEnd/>
          </a:ln>
          <a:effectLst/>
        </p:spPr>
        <p:txBody>
          <a:bodyPr wrap="none" anchor="ctr"/>
          <a:lstStyle/>
          <a:p>
            <a:endParaRPr lang="en-US" dirty="0"/>
          </a:p>
        </p:txBody>
      </p:sp>
      <p:sp>
        <p:nvSpPr>
          <p:cNvPr id="43013" name="Rectangle 5"/>
          <p:cNvSpPr>
            <a:spLocks noChangeArrowheads="1"/>
          </p:cNvSpPr>
          <p:nvPr/>
        </p:nvSpPr>
        <p:spPr bwMode="auto">
          <a:xfrm>
            <a:off x="3124200" y="6400800"/>
            <a:ext cx="2895600" cy="457200"/>
          </a:xfrm>
          <a:prstGeom prst="rect">
            <a:avLst/>
          </a:prstGeom>
          <a:noFill/>
          <a:ln w="9525">
            <a:noFill/>
            <a:miter lim="800000"/>
            <a:headEnd/>
            <a:tailEnd/>
          </a:ln>
          <a:effectLst/>
        </p:spPr>
        <p:txBody>
          <a:bodyPr wrap="none" anchor="ctr"/>
          <a:lstStyle/>
          <a:p>
            <a:endParaRPr lang="en-US" dirty="0"/>
          </a:p>
        </p:txBody>
      </p:sp>
      <p:sp>
        <p:nvSpPr>
          <p:cNvPr id="43014" name="Rectangle 6"/>
          <p:cNvSpPr>
            <a:spLocks noGrp="1" noChangeArrowheads="1"/>
          </p:cNvSpPr>
          <p:nvPr>
            <p:ph type="title"/>
          </p:nvPr>
        </p:nvSpPr>
        <p:spPr>
          <a:xfrm>
            <a:off x="457200" y="274638"/>
            <a:ext cx="8229600" cy="792162"/>
          </a:xfrm>
          <a:noFill/>
          <a:ln/>
        </p:spPr>
        <p:txBody>
          <a:bodyPr/>
          <a:lstStyle/>
          <a:p>
            <a:r>
              <a:rPr lang="en-US" b="1" dirty="0"/>
              <a:t>Ground </a:t>
            </a:r>
            <a:r>
              <a:rPr lang="en-US" b="1" dirty="0" smtClean="0"/>
              <a:t>Tracks: </a:t>
            </a:r>
            <a:r>
              <a:rPr lang="en-US" sz="2400" b="1" dirty="0" smtClean="0"/>
              <a:t>Westward </a:t>
            </a:r>
            <a:r>
              <a:rPr lang="en-US" sz="2400" b="1" dirty="0"/>
              <a:t>Regression</a:t>
            </a:r>
          </a:p>
        </p:txBody>
      </p:sp>
      <p:sp>
        <p:nvSpPr>
          <p:cNvPr id="43015" name="Rectangle 7"/>
          <p:cNvSpPr>
            <a:spLocks noChangeArrowheads="1"/>
          </p:cNvSpPr>
          <p:nvPr/>
        </p:nvSpPr>
        <p:spPr bwMode="auto">
          <a:xfrm>
            <a:off x="844550" y="1606550"/>
            <a:ext cx="7454900" cy="3949700"/>
          </a:xfrm>
          <a:prstGeom prst="rect">
            <a:avLst/>
          </a:prstGeom>
          <a:noFill/>
          <a:ln w="12700">
            <a:solidFill>
              <a:schemeClr val="tx1"/>
            </a:solidFill>
            <a:miter lim="800000"/>
            <a:headEnd/>
            <a:tailEnd/>
          </a:ln>
          <a:effectLst/>
        </p:spPr>
        <p:txBody>
          <a:bodyPr wrap="none" anchor="ctr"/>
          <a:lstStyle/>
          <a:p>
            <a:endParaRPr lang="en-US" dirty="0"/>
          </a:p>
        </p:txBody>
      </p:sp>
      <p:graphicFrame>
        <p:nvGraphicFramePr>
          <p:cNvPr id="116736" name="Object 0">
            <a:hlinkClick r:id="" action="ppaction://ole?verb=0"/>
          </p:cNvPr>
          <p:cNvGraphicFramePr>
            <a:graphicFrameLocks/>
          </p:cNvGraphicFramePr>
          <p:nvPr/>
        </p:nvGraphicFramePr>
        <p:xfrm>
          <a:off x="1122363" y="1600200"/>
          <a:ext cx="2776537" cy="1754188"/>
        </p:xfrm>
        <a:graphic>
          <a:graphicData uri="http://schemas.openxmlformats.org/presentationml/2006/ole">
            <p:oleObj spid="_x0000_s2050" name="ClipArt" r:id="rId4" imgW="2776320" imgH="1753920" progId="">
              <p:embed/>
            </p:oleObj>
          </a:graphicData>
        </a:graphic>
      </p:graphicFrame>
      <p:graphicFrame>
        <p:nvGraphicFramePr>
          <p:cNvPr id="116737" name="Object 1">
            <a:hlinkClick r:id="" action="ppaction://ole?verb=0"/>
          </p:cNvPr>
          <p:cNvGraphicFramePr>
            <a:graphicFrameLocks/>
          </p:cNvGraphicFramePr>
          <p:nvPr/>
        </p:nvGraphicFramePr>
        <p:xfrm>
          <a:off x="2698750" y="3352800"/>
          <a:ext cx="1885950" cy="2222500"/>
        </p:xfrm>
        <a:graphic>
          <a:graphicData uri="http://schemas.openxmlformats.org/presentationml/2006/ole">
            <p:oleObj spid="_x0000_s2051" name="ClipArt" r:id="rId5" imgW="1885680" imgH="2222280" progId="">
              <p:embed/>
            </p:oleObj>
          </a:graphicData>
        </a:graphic>
      </p:graphicFrame>
      <p:graphicFrame>
        <p:nvGraphicFramePr>
          <p:cNvPr id="116738" name="Object 2">
            <a:hlinkClick r:id="" action="ppaction://ole?verb=0"/>
          </p:cNvPr>
          <p:cNvGraphicFramePr>
            <a:graphicFrameLocks/>
          </p:cNvGraphicFramePr>
          <p:nvPr/>
        </p:nvGraphicFramePr>
        <p:xfrm>
          <a:off x="5943600" y="1600200"/>
          <a:ext cx="2392363" cy="1460500"/>
        </p:xfrm>
        <a:graphic>
          <a:graphicData uri="http://schemas.openxmlformats.org/presentationml/2006/ole">
            <p:oleObj spid="_x0000_s2052" name="ClipArt" r:id="rId6" imgW="2392200" imgH="1460160" progId="">
              <p:embed/>
            </p:oleObj>
          </a:graphicData>
        </a:graphic>
      </p:graphicFrame>
      <p:graphicFrame>
        <p:nvGraphicFramePr>
          <p:cNvPr id="116739" name="Object 3">
            <a:hlinkClick r:id="" action="ppaction://ole?verb=0"/>
          </p:cNvPr>
          <p:cNvGraphicFramePr>
            <a:graphicFrameLocks/>
          </p:cNvGraphicFramePr>
          <p:nvPr/>
        </p:nvGraphicFramePr>
        <p:xfrm>
          <a:off x="5940425" y="3017838"/>
          <a:ext cx="2301875" cy="2551112"/>
        </p:xfrm>
        <a:graphic>
          <a:graphicData uri="http://schemas.openxmlformats.org/presentationml/2006/ole">
            <p:oleObj spid="_x0000_s2053" name="ClipArt" r:id="rId7" imgW="2301840" imgH="2550960" progId="">
              <p:embed/>
            </p:oleObj>
          </a:graphicData>
        </a:graphic>
      </p:graphicFrame>
      <p:graphicFrame>
        <p:nvGraphicFramePr>
          <p:cNvPr id="116740" name="Object 4">
            <a:hlinkClick r:id="" action="ppaction://ole?verb=0"/>
          </p:cNvPr>
          <p:cNvGraphicFramePr>
            <a:graphicFrameLocks/>
          </p:cNvGraphicFramePr>
          <p:nvPr/>
        </p:nvGraphicFramePr>
        <p:xfrm>
          <a:off x="838200" y="4681538"/>
          <a:ext cx="952500" cy="893762"/>
        </p:xfrm>
        <a:graphic>
          <a:graphicData uri="http://schemas.openxmlformats.org/presentationml/2006/ole">
            <p:oleObj spid="_x0000_s2054" name="ClipArt" r:id="rId8" imgW="952200" imgH="893520" progId="">
              <p:embed/>
            </p:oleObj>
          </a:graphicData>
        </a:graphic>
      </p:graphicFrame>
      <p:sp>
        <p:nvSpPr>
          <p:cNvPr id="43021" name="Line 13"/>
          <p:cNvSpPr>
            <a:spLocks noChangeShapeType="1"/>
          </p:cNvSpPr>
          <p:nvPr/>
        </p:nvSpPr>
        <p:spPr bwMode="auto">
          <a:xfrm>
            <a:off x="7848600" y="1608138"/>
            <a:ext cx="0" cy="3948112"/>
          </a:xfrm>
          <a:prstGeom prst="line">
            <a:avLst/>
          </a:prstGeom>
          <a:noFill/>
          <a:ln w="12700">
            <a:solidFill>
              <a:schemeClr val="tx1"/>
            </a:solidFill>
            <a:round/>
            <a:headEnd type="none" w="sm" len="sm"/>
            <a:tailEnd type="none" w="sm" len="sm"/>
          </a:ln>
          <a:effectLst/>
        </p:spPr>
        <p:txBody>
          <a:bodyPr/>
          <a:lstStyle/>
          <a:p>
            <a:endParaRPr lang="en-US" dirty="0"/>
          </a:p>
        </p:txBody>
      </p:sp>
      <p:sp>
        <p:nvSpPr>
          <p:cNvPr id="43022" name="Line 14"/>
          <p:cNvSpPr>
            <a:spLocks noChangeShapeType="1"/>
          </p:cNvSpPr>
          <p:nvPr/>
        </p:nvSpPr>
        <p:spPr bwMode="auto">
          <a:xfrm>
            <a:off x="7391400" y="1608138"/>
            <a:ext cx="0" cy="3948112"/>
          </a:xfrm>
          <a:prstGeom prst="line">
            <a:avLst/>
          </a:prstGeom>
          <a:noFill/>
          <a:ln w="12700">
            <a:solidFill>
              <a:schemeClr val="tx1"/>
            </a:solidFill>
            <a:round/>
            <a:headEnd type="none" w="sm" len="sm"/>
            <a:tailEnd type="none" w="sm" len="sm"/>
          </a:ln>
          <a:effectLst/>
        </p:spPr>
        <p:txBody>
          <a:bodyPr/>
          <a:lstStyle/>
          <a:p>
            <a:endParaRPr lang="en-US" dirty="0"/>
          </a:p>
        </p:txBody>
      </p:sp>
      <p:sp>
        <p:nvSpPr>
          <p:cNvPr id="43023" name="Rectangle 15"/>
          <p:cNvSpPr>
            <a:spLocks noChangeArrowheads="1"/>
          </p:cNvSpPr>
          <p:nvPr/>
        </p:nvSpPr>
        <p:spPr bwMode="auto">
          <a:xfrm>
            <a:off x="6156325" y="5592763"/>
            <a:ext cx="311150" cy="396875"/>
          </a:xfrm>
          <a:prstGeom prst="rect">
            <a:avLst/>
          </a:prstGeom>
          <a:noFill/>
          <a:ln w="9525">
            <a:noFill/>
            <a:miter lim="800000"/>
            <a:headEnd/>
            <a:tailEnd/>
          </a:ln>
          <a:effectLst/>
        </p:spPr>
        <p:txBody>
          <a:bodyPr wrap="none" anchor="ctr"/>
          <a:lstStyle/>
          <a:p>
            <a:endParaRPr lang="en-US" dirty="0"/>
          </a:p>
        </p:txBody>
      </p:sp>
      <p:sp>
        <p:nvSpPr>
          <p:cNvPr id="43024" name="Line 16"/>
          <p:cNvSpPr>
            <a:spLocks noChangeShapeType="1"/>
          </p:cNvSpPr>
          <p:nvPr/>
        </p:nvSpPr>
        <p:spPr bwMode="auto">
          <a:xfrm>
            <a:off x="3810000" y="1608138"/>
            <a:ext cx="0" cy="3948112"/>
          </a:xfrm>
          <a:prstGeom prst="line">
            <a:avLst/>
          </a:prstGeom>
          <a:noFill/>
          <a:ln w="12700">
            <a:solidFill>
              <a:schemeClr val="tx1"/>
            </a:solidFill>
            <a:round/>
            <a:headEnd type="none" w="sm" len="sm"/>
            <a:tailEnd type="none" w="sm" len="sm"/>
          </a:ln>
          <a:effectLst/>
        </p:spPr>
        <p:txBody>
          <a:bodyPr/>
          <a:lstStyle/>
          <a:p>
            <a:endParaRPr lang="en-US" dirty="0"/>
          </a:p>
        </p:txBody>
      </p:sp>
      <p:sp>
        <p:nvSpPr>
          <p:cNvPr id="43025" name="Line 17"/>
          <p:cNvSpPr>
            <a:spLocks noChangeShapeType="1"/>
          </p:cNvSpPr>
          <p:nvPr/>
        </p:nvSpPr>
        <p:spPr bwMode="auto">
          <a:xfrm>
            <a:off x="3276600" y="1608138"/>
            <a:ext cx="0" cy="3948112"/>
          </a:xfrm>
          <a:prstGeom prst="line">
            <a:avLst/>
          </a:prstGeom>
          <a:noFill/>
          <a:ln w="12700">
            <a:solidFill>
              <a:schemeClr val="tx1"/>
            </a:solidFill>
            <a:round/>
            <a:headEnd type="none" w="sm" len="sm"/>
            <a:tailEnd type="none" w="sm" len="sm"/>
          </a:ln>
          <a:effectLst/>
        </p:spPr>
        <p:txBody>
          <a:bodyPr/>
          <a:lstStyle/>
          <a:p>
            <a:endParaRPr lang="en-US" dirty="0"/>
          </a:p>
        </p:txBody>
      </p:sp>
      <p:sp>
        <p:nvSpPr>
          <p:cNvPr id="43026" name="Line 18"/>
          <p:cNvSpPr>
            <a:spLocks noChangeShapeType="1"/>
          </p:cNvSpPr>
          <p:nvPr/>
        </p:nvSpPr>
        <p:spPr bwMode="auto">
          <a:xfrm>
            <a:off x="2819400" y="1608138"/>
            <a:ext cx="0" cy="3948112"/>
          </a:xfrm>
          <a:prstGeom prst="line">
            <a:avLst/>
          </a:prstGeom>
          <a:noFill/>
          <a:ln w="12700">
            <a:solidFill>
              <a:schemeClr val="tx1"/>
            </a:solidFill>
            <a:round/>
            <a:headEnd type="none" w="sm" len="sm"/>
            <a:tailEnd type="none" w="sm" len="sm"/>
          </a:ln>
          <a:effectLst/>
        </p:spPr>
        <p:txBody>
          <a:bodyPr/>
          <a:lstStyle/>
          <a:p>
            <a:endParaRPr lang="en-US" dirty="0"/>
          </a:p>
        </p:txBody>
      </p:sp>
      <p:sp>
        <p:nvSpPr>
          <p:cNvPr id="43027" name="Line 19"/>
          <p:cNvSpPr>
            <a:spLocks noChangeShapeType="1"/>
          </p:cNvSpPr>
          <p:nvPr/>
        </p:nvSpPr>
        <p:spPr bwMode="auto">
          <a:xfrm>
            <a:off x="2286000" y="1608138"/>
            <a:ext cx="0" cy="3948112"/>
          </a:xfrm>
          <a:prstGeom prst="line">
            <a:avLst/>
          </a:prstGeom>
          <a:noFill/>
          <a:ln w="12700">
            <a:solidFill>
              <a:schemeClr val="tx1"/>
            </a:solidFill>
            <a:round/>
            <a:headEnd type="none" w="sm" len="sm"/>
            <a:tailEnd type="none" w="sm" len="sm"/>
          </a:ln>
          <a:effectLst/>
        </p:spPr>
        <p:txBody>
          <a:bodyPr/>
          <a:lstStyle/>
          <a:p>
            <a:endParaRPr lang="en-US" dirty="0"/>
          </a:p>
        </p:txBody>
      </p:sp>
      <p:sp>
        <p:nvSpPr>
          <p:cNvPr id="43028" name="Line 20"/>
          <p:cNvSpPr>
            <a:spLocks noChangeShapeType="1"/>
          </p:cNvSpPr>
          <p:nvPr/>
        </p:nvSpPr>
        <p:spPr bwMode="auto">
          <a:xfrm>
            <a:off x="4343400" y="1608138"/>
            <a:ext cx="0" cy="3948112"/>
          </a:xfrm>
          <a:prstGeom prst="line">
            <a:avLst/>
          </a:prstGeom>
          <a:noFill/>
          <a:ln w="12700">
            <a:solidFill>
              <a:schemeClr val="tx1"/>
            </a:solidFill>
            <a:round/>
            <a:headEnd type="none" w="sm" len="sm"/>
            <a:tailEnd type="none" w="sm" len="sm"/>
          </a:ln>
          <a:effectLst/>
        </p:spPr>
        <p:txBody>
          <a:bodyPr/>
          <a:lstStyle/>
          <a:p>
            <a:endParaRPr lang="en-US" dirty="0"/>
          </a:p>
        </p:txBody>
      </p:sp>
      <p:grpSp>
        <p:nvGrpSpPr>
          <p:cNvPr id="2" name="Group 26"/>
          <p:cNvGrpSpPr>
            <a:grpSpLocks/>
          </p:cNvGrpSpPr>
          <p:nvPr/>
        </p:nvGrpSpPr>
        <p:grpSpPr bwMode="auto">
          <a:xfrm>
            <a:off x="4876800" y="1608138"/>
            <a:ext cx="2057400" cy="3948112"/>
            <a:chOff x="3072" y="1013"/>
            <a:chExt cx="1296" cy="2487"/>
          </a:xfrm>
        </p:grpSpPr>
        <p:sp>
          <p:nvSpPr>
            <p:cNvPr id="43029" name="Line 21"/>
            <p:cNvSpPr>
              <a:spLocks noChangeShapeType="1"/>
            </p:cNvSpPr>
            <p:nvPr/>
          </p:nvSpPr>
          <p:spPr bwMode="auto">
            <a:xfrm>
              <a:off x="4032" y="1013"/>
              <a:ext cx="0" cy="2487"/>
            </a:xfrm>
            <a:prstGeom prst="line">
              <a:avLst/>
            </a:prstGeom>
            <a:noFill/>
            <a:ln w="12700">
              <a:solidFill>
                <a:schemeClr val="tx1"/>
              </a:solidFill>
              <a:round/>
              <a:headEnd type="none" w="sm" len="sm"/>
              <a:tailEnd type="none" w="sm" len="sm"/>
            </a:ln>
            <a:effectLst/>
          </p:spPr>
          <p:txBody>
            <a:bodyPr/>
            <a:lstStyle/>
            <a:p>
              <a:endParaRPr lang="en-US" dirty="0"/>
            </a:p>
          </p:txBody>
        </p:sp>
        <p:sp>
          <p:nvSpPr>
            <p:cNvPr id="43030" name="Line 22"/>
            <p:cNvSpPr>
              <a:spLocks noChangeShapeType="1"/>
            </p:cNvSpPr>
            <p:nvPr/>
          </p:nvSpPr>
          <p:spPr bwMode="auto">
            <a:xfrm>
              <a:off x="3744" y="1013"/>
              <a:ext cx="0" cy="2487"/>
            </a:xfrm>
            <a:prstGeom prst="line">
              <a:avLst/>
            </a:prstGeom>
            <a:noFill/>
            <a:ln w="12700">
              <a:solidFill>
                <a:schemeClr val="tx1"/>
              </a:solidFill>
              <a:round/>
              <a:headEnd type="none" w="sm" len="sm"/>
              <a:tailEnd type="none" w="sm" len="sm"/>
            </a:ln>
            <a:effectLst/>
          </p:spPr>
          <p:txBody>
            <a:bodyPr/>
            <a:lstStyle/>
            <a:p>
              <a:endParaRPr lang="en-US" dirty="0"/>
            </a:p>
          </p:txBody>
        </p:sp>
        <p:sp>
          <p:nvSpPr>
            <p:cNvPr id="43031" name="Line 23"/>
            <p:cNvSpPr>
              <a:spLocks noChangeShapeType="1"/>
            </p:cNvSpPr>
            <p:nvPr/>
          </p:nvSpPr>
          <p:spPr bwMode="auto">
            <a:xfrm>
              <a:off x="3408" y="1013"/>
              <a:ext cx="0" cy="2487"/>
            </a:xfrm>
            <a:prstGeom prst="line">
              <a:avLst/>
            </a:prstGeom>
            <a:noFill/>
            <a:ln w="12700">
              <a:solidFill>
                <a:schemeClr val="tx1"/>
              </a:solidFill>
              <a:round/>
              <a:headEnd type="none" w="sm" len="sm"/>
              <a:tailEnd type="none" w="sm" len="sm"/>
            </a:ln>
            <a:effectLst/>
          </p:spPr>
          <p:txBody>
            <a:bodyPr/>
            <a:lstStyle/>
            <a:p>
              <a:endParaRPr lang="en-US" dirty="0"/>
            </a:p>
          </p:txBody>
        </p:sp>
        <p:sp>
          <p:nvSpPr>
            <p:cNvPr id="43032" name="Line 24"/>
            <p:cNvSpPr>
              <a:spLocks noChangeShapeType="1"/>
            </p:cNvSpPr>
            <p:nvPr/>
          </p:nvSpPr>
          <p:spPr bwMode="auto">
            <a:xfrm>
              <a:off x="3072" y="1013"/>
              <a:ext cx="0" cy="2487"/>
            </a:xfrm>
            <a:prstGeom prst="line">
              <a:avLst/>
            </a:prstGeom>
            <a:noFill/>
            <a:ln w="12700">
              <a:solidFill>
                <a:schemeClr val="tx1"/>
              </a:solidFill>
              <a:round/>
              <a:headEnd type="none" w="sm" len="sm"/>
              <a:tailEnd type="none" w="sm" len="sm"/>
            </a:ln>
            <a:effectLst/>
          </p:spPr>
          <p:txBody>
            <a:bodyPr/>
            <a:lstStyle/>
            <a:p>
              <a:endParaRPr lang="en-US" dirty="0"/>
            </a:p>
          </p:txBody>
        </p:sp>
        <p:sp>
          <p:nvSpPr>
            <p:cNvPr id="43033" name="Line 25"/>
            <p:cNvSpPr>
              <a:spLocks noChangeShapeType="1"/>
            </p:cNvSpPr>
            <p:nvPr/>
          </p:nvSpPr>
          <p:spPr bwMode="auto">
            <a:xfrm>
              <a:off x="4368" y="1013"/>
              <a:ext cx="0" cy="2487"/>
            </a:xfrm>
            <a:prstGeom prst="line">
              <a:avLst/>
            </a:prstGeom>
            <a:noFill/>
            <a:ln w="12700">
              <a:solidFill>
                <a:schemeClr val="tx1"/>
              </a:solidFill>
              <a:round/>
              <a:headEnd type="none" w="sm" len="sm"/>
              <a:tailEnd type="none" w="sm" len="sm"/>
            </a:ln>
            <a:effectLst/>
          </p:spPr>
          <p:txBody>
            <a:bodyPr/>
            <a:lstStyle/>
            <a:p>
              <a:endParaRPr lang="en-US" dirty="0"/>
            </a:p>
          </p:txBody>
        </p:sp>
      </p:grpSp>
      <p:sp>
        <p:nvSpPr>
          <p:cNvPr id="43035" name="Line 27"/>
          <p:cNvSpPr>
            <a:spLocks noChangeShapeType="1"/>
          </p:cNvSpPr>
          <p:nvPr/>
        </p:nvSpPr>
        <p:spPr bwMode="auto">
          <a:xfrm>
            <a:off x="1295400" y="1608138"/>
            <a:ext cx="0" cy="3948112"/>
          </a:xfrm>
          <a:prstGeom prst="line">
            <a:avLst/>
          </a:prstGeom>
          <a:noFill/>
          <a:ln w="12700">
            <a:solidFill>
              <a:schemeClr val="tx1"/>
            </a:solidFill>
            <a:round/>
            <a:headEnd type="none" w="sm" len="sm"/>
            <a:tailEnd type="none" w="sm" len="sm"/>
          </a:ln>
          <a:effectLst/>
        </p:spPr>
        <p:txBody>
          <a:bodyPr/>
          <a:lstStyle/>
          <a:p>
            <a:endParaRPr lang="en-US" dirty="0"/>
          </a:p>
        </p:txBody>
      </p:sp>
      <p:sp>
        <p:nvSpPr>
          <p:cNvPr id="43036" name="Line 28"/>
          <p:cNvSpPr>
            <a:spLocks noChangeShapeType="1"/>
          </p:cNvSpPr>
          <p:nvPr/>
        </p:nvSpPr>
        <p:spPr bwMode="auto">
          <a:xfrm>
            <a:off x="1828800" y="1608138"/>
            <a:ext cx="0" cy="3948112"/>
          </a:xfrm>
          <a:prstGeom prst="line">
            <a:avLst/>
          </a:prstGeom>
          <a:noFill/>
          <a:ln w="12700">
            <a:solidFill>
              <a:schemeClr val="tx1"/>
            </a:solidFill>
            <a:round/>
            <a:headEnd type="none" w="sm" len="sm"/>
            <a:tailEnd type="none" w="sm" len="sm"/>
          </a:ln>
          <a:effectLst/>
        </p:spPr>
        <p:txBody>
          <a:bodyPr/>
          <a:lstStyle/>
          <a:p>
            <a:endParaRPr lang="en-US" dirty="0"/>
          </a:p>
        </p:txBody>
      </p:sp>
      <p:sp>
        <p:nvSpPr>
          <p:cNvPr id="43037" name="Rectangle 29"/>
          <p:cNvSpPr>
            <a:spLocks noChangeArrowheads="1"/>
          </p:cNvSpPr>
          <p:nvPr/>
        </p:nvSpPr>
        <p:spPr bwMode="auto">
          <a:xfrm>
            <a:off x="5694363" y="5588000"/>
            <a:ext cx="371475" cy="393700"/>
          </a:xfrm>
          <a:prstGeom prst="rect">
            <a:avLst/>
          </a:prstGeom>
          <a:noFill/>
          <a:ln w="9525">
            <a:noFill/>
            <a:miter lim="800000"/>
            <a:headEnd/>
            <a:tailEnd/>
          </a:ln>
          <a:effectLst/>
        </p:spPr>
        <p:txBody>
          <a:bodyPr wrap="none" lIns="90488" tIns="44450" rIns="90488" bIns="44450">
            <a:spAutoFit/>
          </a:bodyPr>
          <a:lstStyle/>
          <a:p>
            <a:r>
              <a:rPr lang="en-US" sz="2000" b="1" dirty="0"/>
              <a:t> 0</a:t>
            </a:r>
          </a:p>
        </p:txBody>
      </p:sp>
      <p:sp>
        <p:nvSpPr>
          <p:cNvPr id="43038" name="Rectangle 30"/>
          <p:cNvSpPr>
            <a:spLocks noChangeArrowheads="1"/>
          </p:cNvSpPr>
          <p:nvPr/>
        </p:nvSpPr>
        <p:spPr bwMode="auto">
          <a:xfrm>
            <a:off x="6761163" y="5588000"/>
            <a:ext cx="434975" cy="393700"/>
          </a:xfrm>
          <a:prstGeom prst="rect">
            <a:avLst/>
          </a:prstGeom>
          <a:noFill/>
          <a:ln w="9525">
            <a:noFill/>
            <a:miter lim="800000"/>
            <a:headEnd/>
            <a:tailEnd/>
          </a:ln>
          <a:effectLst/>
        </p:spPr>
        <p:txBody>
          <a:bodyPr wrap="none" lIns="90488" tIns="44450" rIns="90488" bIns="44450">
            <a:spAutoFit/>
          </a:bodyPr>
          <a:lstStyle/>
          <a:p>
            <a:r>
              <a:rPr lang="en-US" sz="2000" b="1" dirty="0"/>
              <a:t>30</a:t>
            </a:r>
          </a:p>
        </p:txBody>
      </p:sp>
      <p:sp>
        <p:nvSpPr>
          <p:cNvPr id="43039" name="Rectangle 31"/>
          <p:cNvSpPr>
            <a:spLocks noChangeArrowheads="1"/>
          </p:cNvSpPr>
          <p:nvPr/>
        </p:nvSpPr>
        <p:spPr bwMode="auto">
          <a:xfrm>
            <a:off x="7680325" y="5592763"/>
            <a:ext cx="438150" cy="396875"/>
          </a:xfrm>
          <a:prstGeom prst="rect">
            <a:avLst/>
          </a:prstGeom>
          <a:noFill/>
          <a:ln w="9525">
            <a:noFill/>
            <a:miter lim="800000"/>
            <a:headEnd/>
            <a:tailEnd/>
          </a:ln>
          <a:effectLst/>
        </p:spPr>
        <p:txBody>
          <a:bodyPr wrap="none" anchor="ctr"/>
          <a:lstStyle/>
          <a:p>
            <a:endParaRPr lang="en-US" dirty="0"/>
          </a:p>
        </p:txBody>
      </p:sp>
      <p:sp>
        <p:nvSpPr>
          <p:cNvPr id="43040" name="Rectangle 32"/>
          <p:cNvSpPr>
            <a:spLocks noChangeArrowheads="1"/>
          </p:cNvSpPr>
          <p:nvPr/>
        </p:nvSpPr>
        <p:spPr bwMode="auto">
          <a:xfrm>
            <a:off x="4627563" y="5588000"/>
            <a:ext cx="519112" cy="393700"/>
          </a:xfrm>
          <a:prstGeom prst="rect">
            <a:avLst/>
          </a:prstGeom>
          <a:noFill/>
          <a:ln w="9525">
            <a:noFill/>
            <a:miter lim="800000"/>
            <a:headEnd/>
            <a:tailEnd/>
          </a:ln>
          <a:effectLst/>
        </p:spPr>
        <p:txBody>
          <a:bodyPr wrap="none" lIns="90488" tIns="44450" rIns="90488" bIns="44450">
            <a:spAutoFit/>
          </a:bodyPr>
          <a:lstStyle/>
          <a:p>
            <a:r>
              <a:rPr lang="en-US" sz="2000" b="1" dirty="0"/>
              <a:t>-30</a:t>
            </a:r>
          </a:p>
        </p:txBody>
      </p:sp>
      <p:sp>
        <p:nvSpPr>
          <p:cNvPr id="43041" name="Rectangle 33"/>
          <p:cNvSpPr>
            <a:spLocks noChangeArrowheads="1"/>
          </p:cNvSpPr>
          <p:nvPr/>
        </p:nvSpPr>
        <p:spPr bwMode="auto">
          <a:xfrm>
            <a:off x="3640138" y="5588000"/>
            <a:ext cx="519112" cy="393700"/>
          </a:xfrm>
          <a:prstGeom prst="rect">
            <a:avLst/>
          </a:prstGeom>
          <a:noFill/>
          <a:ln w="9525">
            <a:noFill/>
            <a:miter lim="800000"/>
            <a:headEnd/>
            <a:tailEnd/>
          </a:ln>
          <a:effectLst/>
        </p:spPr>
        <p:txBody>
          <a:bodyPr wrap="none" lIns="90488" tIns="44450" rIns="90488" bIns="44450">
            <a:spAutoFit/>
          </a:bodyPr>
          <a:lstStyle/>
          <a:p>
            <a:r>
              <a:rPr lang="en-US" sz="2000" b="1" dirty="0"/>
              <a:t>-60</a:t>
            </a:r>
          </a:p>
        </p:txBody>
      </p:sp>
      <p:sp>
        <p:nvSpPr>
          <p:cNvPr id="43042" name="Rectangle 34"/>
          <p:cNvSpPr>
            <a:spLocks noChangeArrowheads="1"/>
          </p:cNvSpPr>
          <p:nvPr/>
        </p:nvSpPr>
        <p:spPr bwMode="auto">
          <a:xfrm>
            <a:off x="2649538" y="5588000"/>
            <a:ext cx="519112" cy="393700"/>
          </a:xfrm>
          <a:prstGeom prst="rect">
            <a:avLst/>
          </a:prstGeom>
          <a:noFill/>
          <a:ln w="9525">
            <a:noFill/>
            <a:miter lim="800000"/>
            <a:headEnd/>
            <a:tailEnd/>
          </a:ln>
          <a:effectLst/>
        </p:spPr>
        <p:txBody>
          <a:bodyPr wrap="none" lIns="90488" tIns="44450" rIns="90488" bIns="44450">
            <a:spAutoFit/>
          </a:bodyPr>
          <a:lstStyle/>
          <a:p>
            <a:r>
              <a:rPr lang="en-US" sz="2000" b="1" dirty="0"/>
              <a:t>-90</a:t>
            </a:r>
          </a:p>
        </p:txBody>
      </p:sp>
      <p:sp>
        <p:nvSpPr>
          <p:cNvPr id="43043" name="Rectangle 35"/>
          <p:cNvSpPr>
            <a:spLocks noChangeArrowheads="1"/>
          </p:cNvSpPr>
          <p:nvPr/>
        </p:nvSpPr>
        <p:spPr bwMode="auto">
          <a:xfrm>
            <a:off x="1582738" y="5588000"/>
            <a:ext cx="646112" cy="393700"/>
          </a:xfrm>
          <a:prstGeom prst="rect">
            <a:avLst/>
          </a:prstGeom>
          <a:noFill/>
          <a:ln w="9525">
            <a:noFill/>
            <a:miter lim="800000"/>
            <a:headEnd/>
            <a:tailEnd/>
          </a:ln>
          <a:effectLst/>
        </p:spPr>
        <p:txBody>
          <a:bodyPr wrap="none" lIns="90488" tIns="44450" rIns="90488" bIns="44450">
            <a:spAutoFit/>
          </a:bodyPr>
          <a:lstStyle/>
          <a:p>
            <a:r>
              <a:rPr lang="en-US" sz="2000" b="1" dirty="0">
                <a:solidFill>
                  <a:schemeClr val="hlink"/>
                </a:solidFill>
              </a:rPr>
              <a:t>-</a:t>
            </a:r>
            <a:r>
              <a:rPr lang="en-US" sz="2000" b="1" dirty="0"/>
              <a:t>120</a:t>
            </a:r>
          </a:p>
        </p:txBody>
      </p:sp>
      <p:graphicFrame>
        <p:nvGraphicFramePr>
          <p:cNvPr id="116741" name="Object 5">
            <a:hlinkClick r:id="" action="ppaction://ole?verb=0"/>
          </p:cNvPr>
          <p:cNvGraphicFramePr>
            <a:graphicFrameLocks/>
          </p:cNvGraphicFramePr>
          <p:nvPr/>
        </p:nvGraphicFramePr>
        <p:xfrm>
          <a:off x="7235825" y="2989263"/>
          <a:ext cx="1192213" cy="604837"/>
        </p:xfrm>
        <a:graphic>
          <a:graphicData uri="http://schemas.openxmlformats.org/presentationml/2006/ole">
            <p:oleObj spid="_x0000_s2055" name="ClipArt" r:id="rId9" imgW="1191960" imgH="604800" progId="">
              <p:embed/>
            </p:oleObj>
          </a:graphicData>
        </a:graphic>
      </p:graphicFrame>
      <p:sp>
        <p:nvSpPr>
          <p:cNvPr id="43045" name="Line 37"/>
          <p:cNvSpPr>
            <a:spLocks noChangeShapeType="1"/>
          </p:cNvSpPr>
          <p:nvPr/>
        </p:nvSpPr>
        <p:spPr bwMode="auto">
          <a:xfrm>
            <a:off x="846138" y="3352800"/>
            <a:ext cx="7453312" cy="0"/>
          </a:xfrm>
          <a:prstGeom prst="line">
            <a:avLst/>
          </a:prstGeom>
          <a:noFill/>
          <a:ln w="12700">
            <a:solidFill>
              <a:schemeClr val="tx1"/>
            </a:solidFill>
            <a:round/>
            <a:headEnd type="none" w="sm" len="sm"/>
            <a:tailEnd type="none" w="sm" len="sm"/>
          </a:ln>
          <a:effectLst/>
        </p:spPr>
        <p:txBody>
          <a:bodyPr/>
          <a:lstStyle/>
          <a:p>
            <a:endParaRPr lang="en-US" dirty="0"/>
          </a:p>
        </p:txBody>
      </p:sp>
      <p:sp>
        <p:nvSpPr>
          <p:cNvPr id="43046" name="Arc 38"/>
          <p:cNvSpPr>
            <a:spLocks/>
          </p:cNvSpPr>
          <p:nvPr/>
        </p:nvSpPr>
        <p:spPr bwMode="auto">
          <a:xfrm rot="10740000">
            <a:off x="5943600" y="2362200"/>
            <a:ext cx="2355850" cy="984250"/>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rgbClr val="FF0000"/>
            </a:solidFill>
            <a:round/>
            <a:headEnd type="none" w="sm" len="sm"/>
            <a:tailEnd type="none" w="sm" len="sm"/>
          </a:ln>
          <a:effectLst/>
        </p:spPr>
        <p:txBody>
          <a:bodyPr/>
          <a:lstStyle/>
          <a:p>
            <a:endParaRPr lang="en-US" dirty="0"/>
          </a:p>
        </p:txBody>
      </p:sp>
      <p:sp>
        <p:nvSpPr>
          <p:cNvPr id="43047" name="Arc 39"/>
          <p:cNvSpPr>
            <a:spLocks/>
          </p:cNvSpPr>
          <p:nvPr/>
        </p:nvSpPr>
        <p:spPr bwMode="auto">
          <a:xfrm>
            <a:off x="2514600" y="3429000"/>
            <a:ext cx="2355850" cy="984250"/>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rgbClr val="FF0000"/>
            </a:solidFill>
            <a:round/>
            <a:headEnd type="none" w="sm" len="sm"/>
            <a:tailEnd type="none" w="sm" len="sm"/>
          </a:ln>
          <a:effectLst/>
        </p:spPr>
        <p:txBody>
          <a:bodyPr/>
          <a:lstStyle/>
          <a:p>
            <a:endParaRPr lang="en-US" dirty="0"/>
          </a:p>
        </p:txBody>
      </p:sp>
      <p:sp>
        <p:nvSpPr>
          <p:cNvPr id="43048" name="Arc 40"/>
          <p:cNvSpPr>
            <a:spLocks/>
          </p:cNvSpPr>
          <p:nvPr/>
        </p:nvSpPr>
        <p:spPr bwMode="auto">
          <a:xfrm rot="10860000">
            <a:off x="4876800" y="2362200"/>
            <a:ext cx="2355850" cy="984250"/>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rgbClr val="FF0000"/>
            </a:solidFill>
            <a:round/>
            <a:headEnd type="none" w="sm" len="sm"/>
            <a:tailEnd type="none" w="sm" len="sm"/>
          </a:ln>
          <a:effectLst/>
        </p:spPr>
        <p:txBody>
          <a:bodyPr/>
          <a:lstStyle/>
          <a:p>
            <a:endParaRPr lang="en-US" dirty="0"/>
          </a:p>
        </p:txBody>
      </p:sp>
      <p:sp>
        <p:nvSpPr>
          <p:cNvPr id="43049" name="Arc 41"/>
          <p:cNvSpPr>
            <a:spLocks/>
          </p:cNvSpPr>
          <p:nvPr/>
        </p:nvSpPr>
        <p:spPr bwMode="auto">
          <a:xfrm>
            <a:off x="7239000" y="2371725"/>
            <a:ext cx="1060450" cy="29845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rgbClr val="FF0000"/>
            </a:solidFill>
            <a:round/>
            <a:headEnd type="none" w="sm" len="sm"/>
            <a:tailEnd type="none" w="sm" len="sm"/>
          </a:ln>
          <a:effectLst/>
        </p:spPr>
        <p:txBody>
          <a:bodyPr/>
          <a:lstStyle/>
          <a:p>
            <a:endParaRPr lang="en-US" dirty="0"/>
          </a:p>
        </p:txBody>
      </p:sp>
      <p:grpSp>
        <p:nvGrpSpPr>
          <p:cNvPr id="3" name="Group 44"/>
          <p:cNvGrpSpPr>
            <a:grpSpLocks/>
          </p:cNvGrpSpPr>
          <p:nvPr/>
        </p:nvGrpSpPr>
        <p:grpSpPr bwMode="auto">
          <a:xfrm>
            <a:off x="1447800" y="2362200"/>
            <a:ext cx="4718050" cy="2051050"/>
            <a:chOff x="912" y="1488"/>
            <a:chExt cx="2972" cy="1292"/>
          </a:xfrm>
        </p:grpSpPr>
        <p:sp>
          <p:nvSpPr>
            <p:cNvPr id="43050" name="Arc 42"/>
            <p:cNvSpPr>
              <a:spLocks/>
            </p:cNvSpPr>
            <p:nvPr/>
          </p:nvSpPr>
          <p:spPr bwMode="auto">
            <a:xfrm>
              <a:off x="912" y="2160"/>
              <a:ext cx="1484" cy="620"/>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rgbClr val="FF0000"/>
              </a:solidFill>
              <a:round/>
              <a:headEnd type="none" w="sm" len="sm"/>
              <a:tailEnd type="none" w="sm" len="sm"/>
            </a:ln>
            <a:effectLst/>
          </p:spPr>
          <p:txBody>
            <a:bodyPr/>
            <a:lstStyle/>
            <a:p>
              <a:endParaRPr lang="en-US" dirty="0"/>
            </a:p>
          </p:txBody>
        </p:sp>
        <p:sp>
          <p:nvSpPr>
            <p:cNvPr id="43051" name="Arc 43"/>
            <p:cNvSpPr>
              <a:spLocks/>
            </p:cNvSpPr>
            <p:nvPr/>
          </p:nvSpPr>
          <p:spPr bwMode="auto">
            <a:xfrm rot="10860000">
              <a:off x="2400" y="1488"/>
              <a:ext cx="1484" cy="620"/>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rgbClr val="FF0000"/>
              </a:solidFill>
              <a:round/>
              <a:headEnd type="none" w="sm" len="sm"/>
              <a:tailEnd type="none" w="sm" len="sm"/>
            </a:ln>
            <a:effectLst/>
          </p:spPr>
          <p:txBody>
            <a:bodyPr/>
            <a:lstStyle/>
            <a:p>
              <a:endParaRPr lang="en-US" dirty="0"/>
            </a:p>
          </p:txBody>
        </p:sp>
      </p:grpSp>
      <p:sp>
        <p:nvSpPr>
          <p:cNvPr id="43053" name="Arc 45"/>
          <p:cNvSpPr>
            <a:spLocks/>
          </p:cNvSpPr>
          <p:nvPr/>
        </p:nvSpPr>
        <p:spPr bwMode="auto">
          <a:xfrm>
            <a:off x="838200" y="3429000"/>
            <a:ext cx="1978025" cy="908050"/>
          </a:xfrm>
          <a:custGeom>
            <a:avLst/>
            <a:gdLst>
              <a:gd name="G0" fmla="+- 35 0 0"/>
              <a:gd name="G1" fmla="+- 0 0 0"/>
              <a:gd name="G2" fmla="+- 21600 0 0"/>
              <a:gd name="T0" fmla="*/ 21635 w 21635"/>
              <a:gd name="T1" fmla="*/ 0 h 21600"/>
              <a:gd name="T2" fmla="*/ 0 w 21635"/>
              <a:gd name="T3" fmla="*/ 21600 h 21600"/>
              <a:gd name="T4" fmla="*/ 35 w 21635"/>
              <a:gd name="T5" fmla="*/ 0 h 21600"/>
            </a:gdLst>
            <a:ahLst/>
            <a:cxnLst>
              <a:cxn ang="0">
                <a:pos x="T0" y="T1"/>
              </a:cxn>
              <a:cxn ang="0">
                <a:pos x="T2" y="T3"/>
              </a:cxn>
              <a:cxn ang="0">
                <a:pos x="T4" y="T5"/>
              </a:cxn>
            </a:cxnLst>
            <a:rect l="0" t="0" r="r" b="b"/>
            <a:pathLst>
              <a:path w="21635" h="21600" fill="none" extrusionOk="0">
                <a:moveTo>
                  <a:pt x="21635" y="0"/>
                </a:moveTo>
                <a:cubicBezTo>
                  <a:pt x="21635" y="11929"/>
                  <a:pt x="11964" y="21600"/>
                  <a:pt x="35" y="21600"/>
                </a:cubicBezTo>
                <a:cubicBezTo>
                  <a:pt x="23" y="21600"/>
                  <a:pt x="11" y="21599"/>
                  <a:pt x="0" y="21599"/>
                </a:cubicBezTo>
              </a:path>
              <a:path w="21635" h="21600" stroke="0" extrusionOk="0">
                <a:moveTo>
                  <a:pt x="21635" y="0"/>
                </a:moveTo>
                <a:cubicBezTo>
                  <a:pt x="21635" y="11929"/>
                  <a:pt x="11964" y="21600"/>
                  <a:pt x="35" y="21600"/>
                </a:cubicBezTo>
                <a:cubicBezTo>
                  <a:pt x="23" y="21600"/>
                  <a:pt x="11" y="21599"/>
                  <a:pt x="0" y="21599"/>
                </a:cubicBezTo>
                <a:lnTo>
                  <a:pt x="35" y="0"/>
                </a:lnTo>
                <a:close/>
              </a:path>
            </a:pathLst>
          </a:custGeom>
          <a:noFill/>
          <a:ln w="12700" cap="rnd">
            <a:solidFill>
              <a:srgbClr val="FF0000"/>
            </a:solidFill>
            <a:round/>
            <a:headEnd type="none" w="sm" len="sm"/>
            <a:tailEnd type="none" w="sm" len="sm"/>
          </a:ln>
          <a:effectLst/>
        </p:spPr>
        <p:txBody>
          <a:bodyPr/>
          <a:lstStyle/>
          <a:p>
            <a:endParaRPr lang="en-US" dirty="0"/>
          </a:p>
        </p:txBody>
      </p:sp>
      <p:sp>
        <p:nvSpPr>
          <p:cNvPr id="43054" name="Arc 46"/>
          <p:cNvSpPr>
            <a:spLocks/>
          </p:cNvSpPr>
          <p:nvPr/>
        </p:nvSpPr>
        <p:spPr bwMode="auto">
          <a:xfrm rot="10860000">
            <a:off x="2854325" y="2286000"/>
            <a:ext cx="2170113" cy="984250"/>
          </a:xfrm>
          <a:custGeom>
            <a:avLst/>
            <a:gdLst>
              <a:gd name="G0" fmla="+- 32 0 0"/>
              <a:gd name="G1" fmla="+- 0 0 0"/>
              <a:gd name="G2" fmla="+- 21600 0 0"/>
              <a:gd name="T0" fmla="*/ 21632 w 21632"/>
              <a:gd name="T1" fmla="*/ 0 h 21600"/>
              <a:gd name="T2" fmla="*/ 0 w 21632"/>
              <a:gd name="T3" fmla="*/ 21600 h 21600"/>
              <a:gd name="T4" fmla="*/ 32 w 21632"/>
              <a:gd name="T5" fmla="*/ 0 h 21600"/>
            </a:gdLst>
            <a:ahLst/>
            <a:cxnLst>
              <a:cxn ang="0">
                <a:pos x="T0" y="T1"/>
              </a:cxn>
              <a:cxn ang="0">
                <a:pos x="T2" y="T3"/>
              </a:cxn>
              <a:cxn ang="0">
                <a:pos x="T4" y="T5"/>
              </a:cxn>
            </a:cxnLst>
            <a:rect l="0" t="0" r="r" b="b"/>
            <a:pathLst>
              <a:path w="21632" h="21600" fill="none" extrusionOk="0">
                <a:moveTo>
                  <a:pt x="21632" y="0"/>
                </a:moveTo>
                <a:cubicBezTo>
                  <a:pt x="21632" y="11929"/>
                  <a:pt x="11961" y="21600"/>
                  <a:pt x="32" y="21600"/>
                </a:cubicBezTo>
                <a:cubicBezTo>
                  <a:pt x="21" y="21600"/>
                  <a:pt x="10" y="21599"/>
                  <a:pt x="0" y="21599"/>
                </a:cubicBezTo>
              </a:path>
              <a:path w="21632" h="21600" stroke="0" extrusionOk="0">
                <a:moveTo>
                  <a:pt x="21632" y="0"/>
                </a:moveTo>
                <a:cubicBezTo>
                  <a:pt x="21632" y="11929"/>
                  <a:pt x="11961" y="21600"/>
                  <a:pt x="32" y="21600"/>
                </a:cubicBezTo>
                <a:cubicBezTo>
                  <a:pt x="21" y="21600"/>
                  <a:pt x="10" y="21599"/>
                  <a:pt x="0" y="21599"/>
                </a:cubicBezTo>
                <a:lnTo>
                  <a:pt x="32" y="0"/>
                </a:lnTo>
                <a:close/>
              </a:path>
            </a:pathLst>
          </a:custGeom>
          <a:noFill/>
          <a:ln w="12700" cap="rnd">
            <a:solidFill>
              <a:srgbClr val="FF0000"/>
            </a:solidFill>
            <a:round/>
            <a:headEnd type="none" w="sm" len="sm"/>
            <a:tailEnd type="none" w="sm" len="sm"/>
          </a:ln>
          <a:effectLst/>
        </p:spPr>
        <p:txBody>
          <a:bodyPr/>
          <a:lstStyle/>
          <a:p>
            <a:endParaRPr lang="en-US" dirty="0"/>
          </a:p>
        </p:txBody>
      </p:sp>
      <p:sp>
        <p:nvSpPr>
          <p:cNvPr id="43055" name="Arc 47"/>
          <p:cNvSpPr>
            <a:spLocks/>
          </p:cNvSpPr>
          <p:nvPr/>
        </p:nvSpPr>
        <p:spPr bwMode="auto">
          <a:xfrm>
            <a:off x="847725" y="3962400"/>
            <a:ext cx="984250" cy="450850"/>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rgbClr val="FF0000"/>
            </a:solidFill>
            <a:round/>
            <a:headEnd type="none" w="sm" len="sm"/>
            <a:tailEnd type="none" w="sm" len="sm"/>
          </a:ln>
          <a:effectLst/>
        </p:spPr>
        <p:txBody>
          <a:bodyPr/>
          <a:lstStyle/>
          <a:p>
            <a:endParaRPr lang="en-US" dirty="0"/>
          </a:p>
        </p:txBody>
      </p:sp>
      <p:sp>
        <p:nvSpPr>
          <p:cNvPr id="43056" name="Arc 48"/>
          <p:cNvSpPr>
            <a:spLocks/>
          </p:cNvSpPr>
          <p:nvPr/>
        </p:nvSpPr>
        <p:spPr bwMode="auto">
          <a:xfrm>
            <a:off x="847725" y="3352800"/>
            <a:ext cx="1746250" cy="1060450"/>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rgbClr val="FF0000"/>
            </a:solidFill>
            <a:round/>
            <a:headEnd type="none" w="sm" len="sm"/>
            <a:tailEnd type="none" w="sm" len="sm"/>
          </a:ln>
          <a:effectLst/>
        </p:spPr>
        <p:txBody>
          <a:bodyPr/>
          <a:lstStyle/>
          <a:p>
            <a:endParaRPr lang="en-US" dirty="0"/>
          </a:p>
        </p:txBody>
      </p:sp>
      <p:sp>
        <p:nvSpPr>
          <p:cNvPr id="43057" name="Arc 49"/>
          <p:cNvSpPr>
            <a:spLocks/>
          </p:cNvSpPr>
          <p:nvPr/>
        </p:nvSpPr>
        <p:spPr bwMode="auto">
          <a:xfrm>
            <a:off x="5029200" y="2295525"/>
            <a:ext cx="2355850" cy="1060450"/>
          </a:xfrm>
          <a:custGeom>
            <a:avLst/>
            <a:gdLst>
              <a:gd name="G0" fmla="+- 0 0 0"/>
              <a:gd name="G1" fmla="+- 21600 0 0"/>
              <a:gd name="G2" fmla="+- 21600 0 0"/>
              <a:gd name="T0" fmla="*/ 15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4" y="0"/>
                </a:moveTo>
                <a:cubicBezTo>
                  <a:pt x="11938" y="8"/>
                  <a:pt x="21600" y="9676"/>
                  <a:pt x="21600" y="21600"/>
                </a:cubicBezTo>
              </a:path>
              <a:path w="21600" h="21600" stroke="0" extrusionOk="0">
                <a:moveTo>
                  <a:pt x="14" y="0"/>
                </a:moveTo>
                <a:cubicBezTo>
                  <a:pt x="11938" y="8"/>
                  <a:pt x="21600" y="9676"/>
                  <a:pt x="21600" y="21600"/>
                </a:cubicBezTo>
                <a:lnTo>
                  <a:pt x="0" y="21600"/>
                </a:lnTo>
                <a:close/>
              </a:path>
            </a:pathLst>
          </a:custGeom>
          <a:noFill/>
          <a:ln w="12700" cap="rnd">
            <a:solidFill>
              <a:srgbClr val="FF0000"/>
            </a:solidFill>
            <a:round/>
            <a:headEnd type="none" w="sm" len="sm"/>
            <a:tailEnd type="none" w="sm" len="sm"/>
          </a:ln>
          <a:effectLst/>
        </p:spPr>
        <p:txBody>
          <a:bodyPr/>
          <a:lstStyle/>
          <a:p>
            <a:endParaRPr lang="en-US" dirty="0"/>
          </a:p>
        </p:txBody>
      </p:sp>
      <p:sp>
        <p:nvSpPr>
          <p:cNvPr id="43058" name="Arc 50"/>
          <p:cNvSpPr>
            <a:spLocks/>
          </p:cNvSpPr>
          <p:nvPr/>
        </p:nvSpPr>
        <p:spPr bwMode="auto">
          <a:xfrm>
            <a:off x="6019800" y="2371725"/>
            <a:ext cx="2279650" cy="1060450"/>
          </a:xfrm>
          <a:custGeom>
            <a:avLst/>
            <a:gdLst>
              <a:gd name="G0" fmla="+- 0 0 0"/>
              <a:gd name="G1" fmla="+- 21600 0 0"/>
              <a:gd name="G2" fmla="+- 21600 0 0"/>
              <a:gd name="T0" fmla="*/ 15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4" y="0"/>
                </a:moveTo>
                <a:cubicBezTo>
                  <a:pt x="11938" y="8"/>
                  <a:pt x="21600" y="9676"/>
                  <a:pt x="21600" y="21600"/>
                </a:cubicBezTo>
              </a:path>
              <a:path w="21600" h="21600" stroke="0" extrusionOk="0">
                <a:moveTo>
                  <a:pt x="14" y="0"/>
                </a:moveTo>
                <a:cubicBezTo>
                  <a:pt x="11938" y="8"/>
                  <a:pt x="21600" y="9676"/>
                  <a:pt x="21600" y="21600"/>
                </a:cubicBezTo>
                <a:lnTo>
                  <a:pt x="0" y="21600"/>
                </a:lnTo>
                <a:close/>
              </a:path>
            </a:pathLst>
          </a:custGeom>
          <a:noFill/>
          <a:ln w="12700" cap="rnd">
            <a:solidFill>
              <a:srgbClr val="FF0000"/>
            </a:solidFill>
            <a:round/>
            <a:headEnd type="none" w="sm" len="sm"/>
            <a:tailEnd type="none" w="sm" len="sm"/>
          </a:ln>
          <a:effectLst/>
        </p:spPr>
        <p:txBody>
          <a:bodyPr/>
          <a:lstStyle/>
          <a:p>
            <a:endParaRPr lang="en-US" dirty="0"/>
          </a:p>
        </p:txBody>
      </p:sp>
      <p:sp>
        <p:nvSpPr>
          <p:cNvPr id="43059" name="Arc 51"/>
          <p:cNvSpPr>
            <a:spLocks/>
          </p:cNvSpPr>
          <p:nvPr/>
        </p:nvSpPr>
        <p:spPr bwMode="auto">
          <a:xfrm rot="10620000">
            <a:off x="7391400" y="3362325"/>
            <a:ext cx="908050" cy="90805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rgbClr val="FF0000"/>
            </a:solidFill>
            <a:round/>
            <a:headEnd type="none" w="sm" len="sm"/>
            <a:tailEnd type="none" w="sm" len="sm"/>
          </a:ln>
          <a:effectLst/>
        </p:spPr>
        <p:txBody>
          <a:bodyPr/>
          <a:lstStyle/>
          <a:p>
            <a:endParaRPr lang="en-US" dirty="0"/>
          </a:p>
        </p:txBody>
      </p:sp>
      <p:sp>
        <p:nvSpPr>
          <p:cNvPr id="43060" name="Oval 52"/>
          <p:cNvSpPr>
            <a:spLocks noChangeArrowheads="1"/>
          </p:cNvSpPr>
          <p:nvPr/>
        </p:nvSpPr>
        <p:spPr bwMode="auto">
          <a:xfrm>
            <a:off x="5873750" y="3282950"/>
            <a:ext cx="139700" cy="139700"/>
          </a:xfrm>
          <a:prstGeom prst="ellipse">
            <a:avLst/>
          </a:prstGeom>
          <a:solidFill>
            <a:schemeClr val="accent2"/>
          </a:solidFill>
          <a:ln w="12700">
            <a:solidFill>
              <a:schemeClr val="tx1"/>
            </a:solidFill>
            <a:round/>
            <a:headEnd/>
            <a:tailEnd/>
          </a:ln>
          <a:effectLst/>
        </p:spPr>
        <p:txBody>
          <a:bodyPr wrap="none" anchor="ctr"/>
          <a:lstStyle/>
          <a:p>
            <a:endParaRPr lang="en-US" dirty="0"/>
          </a:p>
        </p:txBody>
      </p:sp>
      <p:sp>
        <p:nvSpPr>
          <p:cNvPr id="43061" name="Rectangle 53"/>
          <p:cNvSpPr>
            <a:spLocks noChangeArrowheads="1"/>
          </p:cNvSpPr>
          <p:nvPr/>
        </p:nvSpPr>
        <p:spPr bwMode="auto">
          <a:xfrm>
            <a:off x="5541963" y="3076575"/>
            <a:ext cx="377825" cy="393700"/>
          </a:xfrm>
          <a:prstGeom prst="rect">
            <a:avLst/>
          </a:prstGeom>
          <a:noFill/>
          <a:ln w="9525">
            <a:noFill/>
            <a:miter lim="800000"/>
            <a:headEnd/>
            <a:tailEnd/>
          </a:ln>
          <a:effectLst/>
        </p:spPr>
        <p:txBody>
          <a:bodyPr lIns="90488" tIns="44450" rIns="90488" bIns="44450">
            <a:spAutoFit/>
          </a:bodyPr>
          <a:lstStyle/>
          <a:p>
            <a:r>
              <a:rPr lang="en-US" sz="2000" b="1" dirty="0"/>
              <a:t>A</a:t>
            </a:r>
          </a:p>
        </p:txBody>
      </p:sp>
      <p:sp>
        <p:nvSpPr>
          <p:cNvPr id="43062" name="Rectangle 54"/>
          <p:cNvSpPr>
            <a:spLocks noChangeArrowheads="1"/>
          </p:cNvSpPr>
          <p:nvPr/>
        </p:nvSpPr>
        <p:spPr bwMode="auto">
          <a:xfrm>
            <a:off x="4551363" y="3076575"/>
            <a:ext cx="350837" cy="393700"/>
          </a:xfrm>
          <a:prstGeom prst="rect">
            <a:avLst/>
          </a:prstGeom>
          <a:noFill/>
          <a:ln w="9525">
            <a:noFill/>
            <a:miter lim="800000"/>
            <a:headEnd/>
            <a:tailEnd/>
          </a:ln>
          <a:effectLst/>
        </p:spPr>
        <p:txBody>
          <a:bodyPr wrap="none" lIns="90488" tIns="44450" rIns="90488" bIns="44450">
            <a:spAutoFit/>
          </a:bodyPr>
          <a:lstStyle/>
          <a:p>
            <a:r>
              <a:rPr lang="en-US" sz="2000" b="1" dirty="0"/>
              <a:t>B</a:t>
            </a:r>
          </a:p>
        </p:txBody>
      </p:sp>
      <p:sp>
        <p:nvSpPr>
          <p:cNvPr id="43063" name="Rectangle 55"/>
          <p:cNvSpPr>
            <a:spLocks noChangeArrowheads="1"/>
          </p:cNvSpPr>
          <p:nvPr/>
        </p:nvSpPr>
        <p:spPr bwMode="auto">
          <a:xfrm>
            <a:off x="3503613" y="3046413"/>
            <a:ext cx="390525" cy="393700"/>
          </a:xfrm>
          <a:prstGeom prst="rect">
            <a:avLst/>
          </a:prstGeom>
          <a:noFill/>
          <a:ln w="9525">
            <a:noFill/>
            <a:miter lim="800000"/>
            <a:headEnd/>
            <a:tailEnd/>
          </a:ln>
          <a:effectLst/>
        </p:spPr>
        <p:txBody>
          <a:bodyPr lIns="90488" tIns="44450" rIns="90488" bIns="44450">
            <a:spAutoFit/>
          </a:bodyPr>
          <a:lstStyle/>
          <a:p>
            <a:r>
              <a:rPr lang="en-US" sz="2000" b="1" dirty="0"/>
              <a:t>C</a:t>
            </a:r>
          </a:p>
        </p:txBody>
      </p:sp>
      <p:sp>
        <p:nvSpPr>
          <p:cNvPr id="43064" name="Rectangle 56"/>
          <p:cNvSpPr>
            <a:spLocks noChangeArrowheads="1"/>
          </p:cNvSpPr>
          <p:nvPr/>
        </p:nvSpPr>
        <p:spPr bwMode="auto">
          <a:xfrm>
            <a:off x="1295400" y="5991225"/>
            <a:ext cx="6705600" cy="366767"/>
          </a:xfrm>
          <a:prstGeom prst="rect">
            <a:avLst/>
          </a:prstGeom>
          <a:noFill/>
          <a:ln w="9525">
            <a:noFill/>
            <a:miter lim="800000"/>
            <a:headEnd/>
            <a:tailEnd/>
          </a:ln>
          <a:effectLst/>
        </p:spPr>
        <p:txBody>
          <a:bodyPr wrap="square" lIns="90488" tIns="44450" rIns="90488" bIns="44450">
            <a:spAutoFit/>
          </a:bodyPr>
          <a:lstStyle/>
          <a:p>
            <a:r>
              <a:rPr lang="en-US" sz="1800" b="1" dirty="0">
                <a:solidFill>
                  <a:schemeClr val="bg1"/>
                </a:solidFill>
              </a:rPr>
              <a:t>A - time </a:t>
            </a:r>
            <a:r>
              <a:rPr lang="en-US" sz="1800" b="1" dirty="0" smtClean="0">
                <a:solidFill>
                  <a:schemeClr val="bg1"/>
                </a:solidFill>
              </a:rPr>
              <a:t>zero 	B </a:t>
            </a:r>
            <a:r>
              <a:rPr lang="en-US" sz="1800" b="1" dirty="0">
                <a:solidFill>
                  <a:schemeClr val="bg1"/>
                </a:solidFill>
              </a:rPr>
              <a:t>- after one </a:t>
            </a:r>
            <a:r>
              <a:rPr lang="en-US" sz="1800" b="1" dirty="0" smtClean="0">
                <a:solidFill>
                  <a:schemeClr val="bg1"/>
                </a:solidFill>
              </a:rPr>
              <a:t>orbit 	C </a:t>
            </a:r>
            <a:r>
              <a:rPr lang="en-US" sz="1800" b="1" dirty="0">
                <a:solidFill>
                  <a:schemeClr val="bg1"/>
                </a:solidFill>
              </a:rPr>
              <a:t>- after two orbits</a:t>
            </a:r>
          </a:p>
        </p:txBody>
      </p:sp>
      <p:sp>
        <p:nvSpPr>
          <p:cNvPr id="43065" name="Rectangle 57"/>
          <p:cNvSpPr>
            <a:spLocks noChangeArrowheads="1"/>
          </p:cNvSpPr>
          <p:nvPr/>
        </p:nvSpPr>
        <p:spPr bwMode="auto">
          <a:xfrm>
            <a:off x="7624763" y="5588000"/>
            <a:ext cx="434975" cy="393700"/>
          </a:xfrm>
          <a:prstGeom prst="rect">
            <a:avLst/>
          </a:prstGeom>
          <a:noFill/>
          <a:ln w="9525">
            <a:noFill/>
            <a:miter lim="800000"/>
            <a:headEnd/>
            <a:tailEnd/>
          </a:ln>
          <a:effectLst/>
        </p:spPr>
        <p:txBody>
          <a:bodyPr wrap="none" lIns="90488" tIns="44450" rIns="90488" bIns="44450">
            <a:spAutoFit/>
          </a:bodyPr>
          <a:lstStyle/>
          <a:p>
            <a:r>
              <a:rPr lang="en-US" sz="2000" b="1" dirty="0"/>
              <a:t>60</a:t>
            </a:r>
          </a:p>
        </p:txBody>
      </p:sp>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dirty="0"/>
          </a:p>
        </p:txBody>
      </p:sp>
      <p:sp>
        <p:nvSpPr>
          <p:cNvPr id="47107" name="Rectangle 3"/>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dirty="0"/>
          </a:p>
        </p:txBody>
      </p:sp>
      <p:sp>
        <p:nvSpPr>
          <p:cNvPr id="47108" name="Rectangle 4"/>
          <p:cNvSpPr>
            <a:spLocks noChangeArrowheads="1"/>
          </p:cNvSpPr>
          <p:nvPr/>
        </p:nvSpPr>
        <p:spPr bwMode="auto">
          <a:xfrm>
            <a:off x="685800" y="6400800"/>
            <a:ext cx="1905000" cy="457200"/>
          </a:xfrm>
          <a:prstGeom prst="rect">
            <a:avLst/>
          </a:prstGeom>
          <a:noFill/>
          <a:ln w="9525">
            <a:noFill/>
            <a:miter lim="800000"/>
            <a:headEnd/>
            <a:tailEnd/>
          </a:ln>
          <a:effectLst/>
        </p:spPr>
        <p:txBody>
          <a:bodyPr wrap="none" anchor="ctr"/>
          <a:lstStyle/>
          <a:p>
            <a:endParaRPr lang="en-US" dirty="0"/>
          </a:p>
        </p:txBody>
      </p:sp>
      <p:sp>
        <p:nvSpPr>
          <p:cNvPr id="47109" name="Rectangle 5"/>
          <p:cNvSpPr>
            <a:spLocks noChangeArrowheads="1"/>
          </p:cNvSpPr>
          <p:nvPr/>
        </p:nvSpPr>
        <p:spPr bwMode="auto">
          <a:xfrm>
            <a:off x="3124200" y="6400800"/>
            <a:ext cx="2895600" cy="457200"/>
          </a:xfrm>
          <a:prstGeom prst="rect">
            <a:avLst/>
          </a:prstGeom>
          <a:noFill/>
          <a:ln w="9525">
            <a:noFill/>
            <a:miter lim="800000"/>
            <a:headEnd/>
            <a:tailEnd/>
          </a:ln>
          <a:effectLst/>
        </p:spPr>
        <p:txBody>
          <a:bodyPr wrap="none" anchor="ctr"/>
          <a:lstStyle/>
          <a:p>
            <a:endParaRPr lang="en-US" dirty="0"/>
          </a:p>
        </p:txBody>
      </p:sp>
      <p:sp>
        <p:nvSpPr>
          <p:cNvPr id="47110" name="Rectangle 6"/>
          <p:cNvSpPr>
            <a:spLocks noGrp="1" noChangeArrowheads="1"/>
          </p:cNvSpPr>
          <p:nvPr>
            <p:ph type="title"/>
          </p:nvPr>
        </p:nvSpPr>
        <p:spPr>
          <a:xfrm>
            <a:off x="457200" y="274638"/>
            <a:ext cx="8229600" cy="792162"/>
          </a:xfrm>
          <a:noFill/>
          <a:ln/>
        </p:spPr>
        <p:txBody>
          <a:bodyPr/>
          <a:lstStyle/>
          <a:p>
            <a:r>
              <a:rPr lang="en-US" b="1" dirty="0"/>
              <a:t>Ground </a:t>
            </a:r>
            <a:r>
              <a:rPr lang="en-US" b="1" dirty="0" smtClean="0"/>
              <a:t>tracks: </a:t>
            </a:r>
            <a:r>
              <a:rPr lang="en-US" sz="2400" b="1" dirty="0" smtClean="0"/>
              <a:t>Inclination to equator</a:t>
            </a:r>
            <a:endParaRPr lang="en-US" sz="2400" b="1" dirty="0"/>
          </a:p>
        </p:txBody>
      </p:sp>
      <p:sp>
        <p:nvSpPr>
          <p:cNvPr id="47111" name="Rectangle 7"/>
          <p:cNvSpPr>
            <a:spLocks noChangeArrowheads="1"/>
          </p:cNvSpPr>
          <p:nvPr/>
        </p:nvSpPr>
        <p:spPr bwMode="auto">
          <a:xfrm>
            <a:off x="844550" y="1606550"/>
            <a:ext cx="7454900" cy="3949700"/>
          </a:xfrm>
          <a:prstGeom prst="rect">
            <a:avLst/>
          </a:prstGeom>
          <a:noFill/>
          <a:ln w="12700">
            <a:solidFill>
              <a:schemeClr val="tx1"/>
            </a:solidFill>
            <a:miter lim="800000"/>
            <a:headEnd/>
            <a:tailEnd/>
          </a:ln>
          <a:effectLst/>
        </p:spPr>
        <p:txBody>
          <a:bodyPr wrap="none" anchor="ctr"/>
          <a:lstStyle/>
          <a:p>
            <a:endParaRPr lang="en-US" dirty="0"/>
          </a:p>
        </p:txBody>
      </p:sp>
      <p:graphicFrame>
        <p:nvGraphicFramePr>
          <p:cNvPr id="47112" name="Object 8">
            <a:hlinkClick r:id="" action="ppaction://ole?verb=0"/>
          </p:cNvPr>
          <p:cNvGraphicFramePr>
            <a:graphicFrameLocks/>
          </p:cNvGraphicFramePr>
          <p:nvPr/>
        </p:nvGraphicFramePr>
        <p:xfrm>
          <a:off x="893763" y="1600200"/>
          <a:ext cx="2789237" cy="1766888"/>
        </p:xfrm>
        <a:graphic>
          <a:graphicData uri="http://schemas.openxmlformats.org/presentationml/2006/ole">
            <p:oleObj spid="_x0000_s3074" name="ClipArt" r:id="rId4" imgW="2788920" imgH="1766880" progId="">
              <p:embed/>
            </p:oleObj>
          </a:graphicData>
        </a:graphic>
      </p:graphicFrame>
      <p:graphicFrame>
        <p:nvGraphicFramePr>
          <p:cNvPr id="47113" name="Object 9">
            <a:hlinkClick r:id="" action="ppaction://ole?verb=0"/>
          </p:cNvPr>
          <p:cNvGraphicFramePr>
            <a:graphicFrameLocks/>
          </p:cNvGraphicFramePr>
          <p:nvPr/>
        </p:nvGraphicFramePr>
        <p:xfrm>
          <a:off x="2698750" y="3352800"/>
          <a:ext cx="1898650" cy="2235200"/>
        </p:xfrm>
        <a:graphic>
          <a:graphicData uri="http://schemas.openxmlformats.org/presentationml/2006/ole">
            <p:oleObj spid="_x0000_s3075" name="ClipArt" r:id="rId5" imgW="1898640" imgH="2234880" progId="">
              <p:embed/>
            </p:oleObj>
          </a:graphicData>
        </a:graphic>
      </p:graphicFrame>
      <p:graphicFrame>
        <p:nvGraphicFramePr>
          <p:cNvPr id="47114" name="Object 10">
            <a:hlinkClick r:id="" action="ppaction://ole?verb=0"/>
          </p:cNvPr>
          <p:cNvGraphicFramePr>
            <a:graphicFrameLocks/>
          </p:cNvGraphicFramePr>
          <p:nvPr/>
        </p:nvGraphicFramePr>
        <p:xfrm>
          <a:off x="5943600" y="1600200"/>
          <a:ext cx="2405063" cy="1473200"/>
        </p:xfrm>
        <a:graphic>
          <a:graphicData uri="http://schemas.openxmlformats.org/presentationml/2006/ole">
            <p:oleObj spid="_x0000_s3076" name="ClipArt" r:id="rId6" imgW="2404800" imgH="1473120" progId="">
              <p:embed/>
            </p:oleObj>
          </a:graphicData>
        </a:graphic>
      </p:graphicFrame>
      <p:graphicFrame>
        <p:nvGraphicFramePr>
          <p:cNvPr id="47115" name="Object 11">
            <a:hlinkClick r:id="" action="ppaction://ole?verb=0"/>
          </p:cNvPr>
          <p:cNvGraphicFramePr>
            <a:graphicFrameLocks/>
          </p:cNvGraphicFramePr>
          <p:nvPr/>
        </p:nvGraphicFramePr>
        <p:xfrm>
          <a:off x="5940425" y="3017838"/>
          <a:ext cx="2314575" cy="2563812"/>
        </p:xfrm>
        <a:graphic>
          <a:graphicData uri="http://schemas.openxmlformats.org/presentationml/2006/ole">
            <p:oleObj spid="_x0000_s3077" name="ClipArt" r:id="rId7" imgW="2314440" imgH="2563560" progId="">
              <p:embed/>
            </p:oleObj>
          </a:graphicData>
        </a:graphic>
      </p:graphicFrame>
      <p:graphicFrame>
        <p:nvGraphicFramePr>
          <p:cNvPr id="47116" name="Object 12">
            <a:hlinkClick r:id="" action="ppaction://ole?verb=0"/>
          </p:cNvPr>
          <p:cNvGraphicFramePr>
            <a:graphicFrameLocks/>
          </p:cNvGraphicFramePr>
          <p:nvPr/>
        </p:nvGraphicFramePr>
        <p:xfrm>
          <a:off x="838200" y="4681538"/>
          <a:ext cx="965200" cy="906462"/>
        </p:xfrm>
        <a:graphic>
          <a:graphicData uri="http://schemas.openxmlformats.org/presentationml/2006/ole">
            <p:oleObj spid="_x0000_s3078" name="ClipArt" r:id="rId8" imgW="965160" imgH="906120" progId="">
              <p:embed/>
            </p:oleObj>
          </a:graphicData>
        </a:graphic>
      </p:graphicFrame>
      <p:sp>
        <p:nvSpPr>
          <p:cNvPr id="47117" name="Line 13"/>
          <p:cNvSpPr>
            <a:spLocks noChangeShapeType="1"/>
          </p:cNvSpPr>
          <p:nvPr/>
        </p:nvSpPr>
        <p:spPr bwMode="auto">
          <a:xfrm>
            <a:off x="7848600" y="1609725"/>
            <a:ext cx="0" cy="3946525"/>
          </a:xfrm>
          <a:prstGeom prst="line">
            <a:avLst/>
          </a:prstGeom>
          <a:noFill/>
          <a:ln w="12700">
            <a:solidFill>
              <a:schemeClr val="tx1"/>
            </a:solidFill>
            <a:round/>
            <a:headEnd type="none" w="sm" len="sm"/>
            <a:tailEnd type="none" w="sm" len="sm"/>
          </a:ln>
          <a:effectLst/>
        </p:spPr>
        <p:txBody>
          <a:bodyPr/>
          <a:lstStyle/>
          <a:p>
            <a:endParaRPr lang="en-US" dirty="0"/>
          </a:p>
        </p:txBody>
      </p:sp>
      <p:sp>
        <p:nvSpPr>
          <p:cNvPr id="47118" name="Line 14"/>
          <p:cNvSpPr>
            <a:spLocks noChangeShapeType="1"/>
          </p:cNvSpPr>
          <p:nvPr/>
        </p:nvSpPr>
        <p:spPr bwMode="auto">
          <a:xfrm>
            <a:off x="7391400" y="1609725"/>
            <a:ext cx="0" cy="3946525"/>
          </a:xfrm>
          <a:prstGeom prst="line">
            <a:avLst/>
          </a:prstGeom>
          <a:noFill/>
          <a:ln w="12700">
            <a:solidFill>
              <a:schemeClr val="tx1"/>
            </a:solidFill>
            <a:round/>
            <a:headEnd type="none" w="sm" len="sm"/>
            <a:tailEnd type="none" w="sm" len="sm"/>
          </a:ln>
          <a:effectLst/>
        </p:spPr>
        <p:txBody>
          <a:bodyPr/>
          <a:lstStyle/>
          <a:p>
            <a:endParaRPr lang="en-US" dirty="0"/>
          </a:p>
        </p:txBody>
      </p:sp>
      <p:sp>
        <p:nvSpPr>
          <p:cNvPr id="47119" name="Line 15"/>
          <p:cNvSpPr>
            <a:spLocks noChangeShapeType="1"/>
          </p:cNvSpPr>
          <p:nvPr/>
        </p:nvSpPr>
        <p:spPr bwMode="auto">
          <a:xfrm>
            <a:off x="3810000" y="1609725"/>
            <a:ext cx="0" cy="3946525"/>
          </a:xfrm>
          <a:prstGeom prst="line">
            <a:avLst/>
          </a:prstGeom>
          <a:noFill/>
          <a:ln w="12700">
            <a:solidFill>
              <a:schemeClr val="tx1"/>
            </a:solidFill>
            <a:round/>
            <a:headEnd type="none" w="sm" len="sm"/>
            <a:tailEnd type="none" w="sm" len="sm"/>
          </a:ln>
          <a:effectLst/>
        </p:spPr>
        <p:txBody>
          <a:bodyPr/>
          <a:lstStyle/>
          <a:p>
            <a:endParaRPr lang="en-US" dirty="0"/>
          </a:p>
        </p:txBody>
      </p:sp>
      <p:sp>
        <p:nvSpPr>
          <p:cNvPr id="47120" name="Line 16"/>
          <p:cNvSpPr>
            <a:spLocks noChangeShapeType="1"/>
          </p:cNvSpPr>
          <p:nvPr/>
        </p:nvSpPr>
        <p:spPr bwMode="auto">
          <a:xfrm>
            <a:off x="3276600" y="1609725"/>
            <a:ext cx="0" cy="3946525"/>
          </a:xfrm>
          <a:prstGeom prst="line">
            <a:avLst/>
          </a:prstGeom>
          <a:noFill/>
          <a:ln w="12700">
            <a:solidFill>
              <a:schemeClr val="tx1"/>
            </a:solidFill>
            <a:round/>
            <a:headEnd type="none" w="sm" len="sm"/>
            <a:tailEnd type="none" w="sm" len="sm"/>
          </a:ln>
          <a:effectLst/>
        </p:spPr>
        <p:txBody>
          <a:bodyPr/>
          <a:lstStyle/>
          <a:p>
            <a:endParaRPr lang="en-US" dirty="0"/>
          </a:p>
        </p:txBody>
      </p:sp>
      <p:sp>
        <p:nvSpPr>
          <p:cNvPr id="47121" name="Line 17"/>
          <p:cNvSpPr>
            <a:spLocks noChangeShapeType="1"/>
          </p:cNvSpPr>
          <p:nvPr/>
        </p:nvSpPr>
        <p:spPr bwMode="auto">
          <a:xfrm>
            <a:off x="2819400" y="1609725"/>
            <a:ext cx="0" cy="3946525"/>
          </a:xfrm>
          <a:prstGeom prst="line">
            <a:avLst/>
          </a:prstGeom>
          <a:noFill/>
          <a:ln w="12700">
            <a:solidFill>
              <a:schemeClr val="tx1"/>
            </a:solidFill>
            <a:round/>
            <a:headEnd type="none" w="sm" len="sm"/>
            <a:tailEnd type="none" w="sm" len="sm"/>
          </a:ln>
          <a:effectLst/>
        </p:spPr>
        <p:txBody>
          <a:bodyPr/>
          <a:lstStyle/>
          <a:p>
            <a:endParaRPr lang="en-US" dirty="0"/>
          </a:p>
        </p:txBody>
      </p:sp>
      <p:sp>
        <p:nvSpPr>
          <p:cNvPr id="47122" name="Line 18"/>
          <p:cNvSpPr>
            <a:spLocks noChangeShapeType="1"/>
          </p:cNvSpPr>
          <p:nvPr/>
        </p:nvSpPr>
        <p:spPr bwMode="auto">
          <a:xfrm>
            <a:off x="2286000" y="1609725"/>
            <a:ext cx="0" cy="3946525"/>
          </a:xfrm>
          <a:prstGeom prst="line">
            <a:avLst/>
          </a:prstGeom>
          <a:noFill/>
          <a:ln w="12700">
            <a:solidFill>
              <a:schemeClr val="tx1"/>
            </a:solidFill>
            <a:round/>
            <a:headEnd type="none" w="sm" len="sm"/>
            <a:tailEnd type="none" w="sm" len="sm"/>
          </a:ln>
          <a:effectLst/>
        </p:spPr>
        <p:txBody>
          <a:bodyPr/>
          <a:lstStyle/>
          <a:p>
            <a:endParaRPr lang="en-US" dirty="0"/>
          </a:p>
        </p:txBody>
      </p:sp>
      <p:sp>
        <p:nvSpPr>
          <p:cNvPr id="47123" name="Line 19"/>
          <p:cNvSpPr>
            <a:spLocks noChangeShapeType="1"/>
          </p:cNvSpPr>
          <p:nvPr/>
        </p:nvSpPr>
        <p:spPr bwMode="auto">
          <a:xfrm>
            <a:off x="4343400" y="1609725"/>
            <a:ext cx="0" cy="3946525"/>
          </a:xfrm>
          <a:prstGeom prst="line">
            <a:avLst/>
          </a:prstGeom>
          <a:noFill/>
          <a:ln w="12700">
            <a:solidFill>
              <a:schemeClr val="tx1"/>
            </a:solidFill>
            <a:round/>
            <a:headEnd type="none" w="sm" len="sm"/>
            <a:tailEnd type="none" w="sm" len="sm"/>
          </a:ln>
          <a:effectLst/>
        </p:spPr>
        <p:txBody>
          <a:bodyPr/>
          <a:lstStyle/>
          <a:p>
            <a:endParaRPr lang="en-US" dirty="0"/>
          </a:p>
        </p:txBody>
      </p:sp>
      <p:grpSp>
        <p:nvGrpSpPr>
          <p:cNvPr id="2" name="Group 25"/>
          <p:cNvGrpSpPr>
            <a:grpSpLocks/>
          </p:cNvGrpSpPr>
          <p:nvPr/>
        </p:nvGrpSpPr>
        <p:grpSpPr bwMode="auto">
          <a:xfrm>
            <a:off x="4876800" y="1609725"/>
            <a:ext cx="2057400" cy="3946525"/>
            <a:chOff x="3072" y="1014"/>
            <a:chExt cx="1296" cy="2486"/>
          </a:xfrm>
        </p:grpSpPr>
        <p:sp>
          <p:nvSpPr>
            <p:cNvPr id="47124" name="Line 20"/>
            <p:cNvSpPr>
              <a:spLocks noChangeShapeType="1"/>
            </p:cNvSpPr>
            <p:nvPr/>
          </p:nvSpPr>
          <p:spPr bwMode="auto">
            <a:xfrm>
              <a:off x="4032" y="1014"/>
              <a:ext cx="0" cy="2486"/>
            </a:xfrm>
            <a:prstGeom prst="line">
              <a:avLst/>
            </a:prstGeom>
            <a:noFill/>
            <a:ln w="12700">
              <a:solidFill>
                <a:schemeClr val="tx1"/>
              </a:solidFill>
              <a:round/>
              <a:headEnd type="none" w="sm" len="sm"/>
              <a:tailEnd type="none" w="sm" len="sm"/>
            </a:ln>
            <a:effectLst/>
          </p:spPr>
          <p:txBody>
            <a:bodyPr/>
            <a:lstStyle/>
            <a:p>
              <a:endParaRPr lang="en-US" dirty="0"/>
            </a:p>
          </p:txBody>
        </p:sp>
        <p:sp>
          <p:nvSpPr>
            <p:cNvPr id="47125" name="Line 21"/>
            <p:cNvSpPr>
              <a:spLocks noChangeShapeType="1"/>
            </p:cNvSpPr>
            <p:nvPr/>
          </p:nvSpPr>
          <p:spPr bwMode="auto">
            <a:xfrm>
              <a:off x="3744" y="1014"/>
              <a:ext cx="0" cy="2486"/>
            </a:xfrm>
            <a:prstGeom prst="line">
              <a:avLst/>
            </a:prstGeom>
            <a:noFill/>
            <a:ln w="12700">
              <a:solidFill>
                <a:schemeClr val="tx1"/>
              </a:solidFill>
              <a:round/>
              <a:headEnd type="none" w="sm" len="sm"/>
              <a:tailEnd type="none" w="sm" len="sm"/>
            </a:ln>
            <a:effectLst/>
          </p:spPr>
          <p:txBody>
            <a:bodyPr/>
            <a:lstStyle/>
            <a:p>
              <a:endParaRPr lang="en-US" dirty="0"/>
            </a:p>
          </p:txBody>
        </p:sp>
        <p:sp>
          <p:nvSpPr>
            <p:cNvPr id="47126" name="Line 22"/>
            <p:cNvSpPr>
              <a:spLocks noChangeShapeType="1"/>
            </p:cNvSpPr>
            <p:nvPr/>
          </p:nvSpPr>
          <p:spPr bwMode="auto">
            <a:xfrm>
              <a:off x="3408" y="1014"/>
              <a:ext cx="0" cy="2486"/>
            </a:xfrm>
            <a:prstGeom prst="line">
              <a:avLst/>
            </a:prstGeom>
            <a:noFill/>
            <a:ln w="12700">
              <a:solidFill>
                <a:schemeClr val="tx1"/>
              </a:solidFill>
              <a:round/>
              <a:headEnd type="none" w="sm" len="sm"/>
              <a:tailEnd type="none" w="sm" len="sm"/>
            </a:ln>
            <a:effectLst/>
          </p:spPr>
          <p:txBody>
            <a:bodyPr/>
            <a:lstStyle/>
            <a:p>
              <a:endParaRPr lang="en-US" dirty="0"/>
            </a:p>
          </p:txBody>
        </p:sp>
        <p:sp>
          <p:nvSpPr>
            <p:cNvPr id="47127" name="Line 23"/>
            <p:cNvSpPr>
              <a:spLocks noChangeShapeType="1"/>
            </p:cNvSpPr>
            <p:nvPr/>
          </p:nvSpPr>
          <p:spPr bwMode="auto">
            <a:xfrm>
              <a:off x="3072" y="1014"/>
              <a:ext cx="0" cy="2486"/>
            </a:xfrm>
            <a:prstGeom prst="line">
              <a:avLst/>
            </a:prstGeom>
            <a:noFill/>
            <a:ln w="12700">
              <a:solidFill>
                <a:schemeClr val="tx1"/>
              </a:solidFill>
              <a:round/>
              <a:headEnd type="none" w="sm" len="sm"/>
              <a:tailEnd type="none" w="sm" len="sm"/>
            </a:ln>
            <a:effectLst/>
          </p:spPr>
          <p:txBody>
            <a:bodyPr/>
            <a:lstStyle/>
            <a:p>
              <a:endParaRPr lang="en-US" dirty="0"/>
            </a:p>
          </p:txBody>
        </p:sp>
        <p:sp>
          <p:nvSpPr>
            <p:cNvPr id="47128" name="Line 24"/>
            <p:cNvSpPr>
              <a:spLocks noChangeShapeType="1"/>
            </p:cNvSpPr>
            <p:nvPr/>
          </p:nvSpPr>
          <p:spPr bwMode="auto">
            <a:xfrm>
              <a:off x="4368" y="1014"/>
              <a:ext cx="0" cy="2486"/>
            </a:xfrm>
            <a:prstGeom prst="line">
              <a:avLst/>
            </a:prstGeom>
            <a:noFill/>
            <a:ln w="12700">
              <a:solidFill>
                <a:schemeClr val="tx1"/>
              </a:solidFill>
              <a:round/>
              <a:headEnd type="none" w="sm" len="sm"/>
              <a:tailEnd type="none" w="sm" len="sm"/>
            </a:ln>
            <a:effectLst/>
          </p:spPr>
          <p:txBody>
            <a:bodyPr/>
            <a:lstStyle/>
            <a:p>
              <a:endParaRPr lang="en-US" dirty="0"/>
            </a:p>
          </p:txBody>
        </p:sp>
      </p:grpSp>
      <p:sp>
        <p:nvSpPr>
          <p:cNvPr id="47130" name="Line 26"/>
          <p:cNvSpPr>
            <a:spLocks noChangeShapeType="1"/>
          </p:cNvSpPr>
          <p:nvPr/>
        </p:nvSpPr>
        <p:spPr bwMode="auto">
          <a:xfrm>
            <a:off x="1295400" y="1609725"/>
            <a:ext cx="0" cy="3946525"/>
          </a:xfrm>
          <a:prstGeom prst="line">
            <a:avLst/>
          </a:prstGeom>
          <a:noFill/>
          <a:ln w="12700">
            <a:solidFill>
              <a:schemeClr val="tx1"/>
            </a:solidFill>
            <a:round/>
            <a:headEnd type="none" w="sm" len="sm"/>
            <a:tailEnd type="none" w="sm" len="sm"/>
          </a:ln>
          <a:effectLst/>
        </p:spPr>
        <p:txBody>
          <a:bodyPr/>
          <a:lstStyle/>
          <a:p>
            <a:endParaRPr lang="en-US" dirty="0"/>
          </a:p>
        </p:txBody>
      </p:sp>
      <p:sp>
        <p:nvSpPr>
          <p:cNvPr id="47131" name="Line 27"/>
          <p:cNvSpPr>
            <a:spLocks noChangeShapeType="1"/>
          </p:cNvSpPr>
          <p:nvPr/>
        </p:nvSpPr>
        <p:spPr bwMode="auto">
          <a:xfrm>
            <a:off x="1828800" y="1609725"/>
            <a:ext cx="0" cy="3946525"/>
          </a:xfrm>
          <a:prstGeom prst="line">
            <a:avLst/>
          </a:prstGeom>
          <a:noFill/>
          <a:ln w="12700">
            <a:solidFill>
              <a:schemeClr val="tx1"/>
            </a:solidFill>
            <a:round/>
            <a:headEnd type="none" w="sm" len="sm"/>
            <a:tailEnd type="none" w="sm" len="sm"/>
          </a:ln>
          <a:effectLst/>
        </p:spPr>
        <p:txBody>
          <a:bodyPr/>
          <a:lstStyle/>
          <a:p>
            <a:endParaRPr lang="en-US" dirty="0"/>
          </a:p>
        </p:txBody>
      </p:sp>
      <p:grpSp>
        <p:nvGrpSpPr>
          <p:cNvPr id="3" name="Group 30"/>
          <p:cNvGrpSpPr>
            <a:grpSpLocks/>
          </p:cNvGrpSpPr>
          <p:nvPr/>
        </p:nvGrpSpPr>
        <p:grpSpPr bwMode="auto">
          <a:xfrm>
            <a:off x="847725" y="2209800"/>
            <a:ext cx="7451725" cy="685800"/>
            <a:chOff x="534" y="1392"/>
            <a:chExt cx="4694" cy="432"/>
          </a:xfrm>
        </p:grpSpPr>
        <p:sp>
          <p:nvSpPr>
            <p:cNvPr id="47132" name="Line 28"/>
            <p:cNvSpPr>
              <a:spLocks noChangeShapeType="1"/>
            </p:cNvSpPr>
            <p:nvPr/>
          </p:nvSpPr>
          <p:spPr bwMode="auto">
            <a:xfrm>
              <a:off x="534" y="1392"/>
              <a:ext cx="4694" cy="0"/>
            </a:xfrm>
            <a:prstGeom prst="line">
              <a:avLst/>
            </a:prstGeom>
            <a:noFill/>
            <a:ln w="12700">
              <a:solidFill>
                <a:schemeClr val="tx1"/>
              </a:solidFill>
              <a:round/>
              <a:headEnd type="none" w="sm" len="sm"/>
              <a:tailEnd type="none" w="sm" len="sm"/>
            </a:ln>
            <a:effectLst/>
          </p:spPr>
          <p:txBody>
            <a:bodyPr/>
            <a:lstStyle/>
            <a:p>
              <a:endParaRPr lang="en-US" dirty="0"/>
            </a:p>
          </p:txBody>
        </p:sp>
        <p:sp>
          <p:nvSpPr>
            <p:cNvPr id="47133" name="Line 29"/>
            <p:cNvSpPr>
              <a:spLocks noChangeShapeType="1"/>
            </p:cNvSpPr>
            <p:nvPr/>
          </p:nvSpPr>
          <p:spPr bwMode="auto">
            <a:xfrm>
              <a:off x="534" y="1824"/>
              <a:ext cx="4694" cy="0"/>
            </a:xfrm>
            <a:prstGeom prst="line">
              <a:avLst/>
            </a:prstGeom>
            <a:noFill/>
            <a:ln w="12700">
              <a:solidFill>
                <a:schemeClr val="tx1"/>
              </a:solidFill>
              <a:round/>
              <a:headEnd type="none" w="sm" len="sm"/>
              <a:tailEnd type="none" w="sm" len="sm"/>
            </a:ln>
            <a:effectLst/>
          </p:spPr>
          <p:txBody>
            <a:bodyPr/>
            <a:lstStyle/>
            <a:p>
              <a:endParaRPr lang="en-US" dirty="0"/>
            </a:p>
          </p:txBody>
        </p:sp>
      </p:grpSp>
      <p:grpSp>
        <p:nvGrpSpPr>
          <p:cNvPr id="4" name="Group 33"/>
          <p:cNvGrpSpPr>
            <a:grpSpLocks/>
          </p:cNvGrpSpPr>
          <p:nvPr/>
        </p:nvGrpSpPr>
        <p:grpSpPr bwMode="auto">
          <a:xfrm>
            <a:off x="847725" y="4191000"/>
            <a:ext cx="7451725" cy="685800"/>
            <a:chOff x="534" y="2640"/>
            <a:chExt cx="4694" cy="432"/>
          </a:xfrm>
        </p:grpSpPr>
        <p:sp>
          <p:nvSpPr>
            <p:cNvPr id="47135" name="Line 31"/>
            <p:cNvSpPr>
              <a:spLocks noChangeShapeType="1"/>
            </p:cNvSpPr>
            <p:nvPr/>
          </p:nvSpPr>
          <p:spPr bwMode="auto">
            <a:xfrm>
              <a:off x="534" y="2640"/>
              <a:ext cx="4694" cy="0"/>
            </a:xfrm>
            <a:prstGeom prst="line">
              <a:avLst/>
            </a:prstGeom>
            <a:noFill/>
            <a:ln w="12700">
              <a:solidFill>
                <a:schemeClr val="tx1"/>
              </a:solidFill>
              <a:round/>
              <a:headEnd type="none" w="sm" len="sm"/>
              <a:tailEnd type="none" w="sm" len="sm"/>
            </a:ln>
            <a:effectLst/>
          </p:spPr>
          <p:txBody>
            <a:bodyPr/>
            <a:lstStyle/>
            <a:p>
              <a:endParaRPr lang="en-US" dirty="0"/>
            </a:p>
          </p:txBody>
        </p:sp>
        <p:sp>
          <p:nvSpPr>
            <p:cNvPr id="47136" name="Line 32"/>
            <p:cNvSpPr>
              <a:spLocks noChangeShapeType="1"/>
            </p:cNvSpPr>
            <p:nvPr/>
          </p:nvSpPr>
          <p:spPr bwMode="auto">
            <a:xfrm>
              <a:off x="534" y="3072"/>
              <a:ext cx="4694" cy="0"/>
            </a:xfrm>
            <a:prstGeom prst="line">
              <a:avLst/>
            </a:prstGeom>
            <a:noFill/>
            <a:ln w="12700">
              <a:solidFill>
                <a:schemeClr val="tx1"/>
              </a:solidFill>
              <a:round/>
              <a:headEnd type="none" w="sm" len="sm"/>
              <a:tailEnd type="none" w="sm" len="sm"/>
            </a:ln>
            <a:effectLst/>
          </p:spPr>
          <p:txBody>
            <a:bodyPr/>
            <a:lstStyle/>
            <a:p>
              <a:endParaRPr lang="en-US" dirty="0"/>
            </a:p>
          </p:txBody>
        </p:sp>
      </p:grpSp>
      <p:sp>
        <p:nvSpPr>
          <p:cNvPr id="47138" name="Rectangle 34"/>
          <p:cNvSpPr>
            <a:spLocks noChangeArrowheads="1"/>
          </p:cNvSpPr>
          <p:nvPr/>
        </p:nvSpPr>
        <p:spPr bwMode="auto">
          <a:xfrm>
            <a:off x="363538" y="2009775"/>
            <a:ext cx="434975" cy="1003300"/>
          </a:xfrm>
          <a:prstGeom prst="rect">
            <a:avLst/>
          </a:prstGeom>
          <a:noFill/>
          <a:ln w="9525">
            <a:noFill/>
            <a:miter lim="800000"/>
            <a:headEnd/>
            <a:tailEnd/>
          </a:ln>
          <a:effectLst/>
        </p:spPr>
        <p:txBody>
          <a:bodyPr wrap="none" lIns="90488" tIns="44450" rIns="90488" bIns="44450">
            <a:spAutoFit/>
          </a:bodyPr>
          <a:lstStyle/>
          <a:p>
            <a:r>
              <a:rPr lang="en-US" sz="2000" b="1" dirty="0">
                <a:solidFill>
                  <a:schemeClr val="tx2"/>
                </a:solidFill>
              </a:rPr>
              <a:t>60</a:t>
            </a:r>
          </a:p>
          <a:p>
            <a:endParaRPr lang="en-US" sz="2000" b="1" dirty="0">
              <a:solidFill>
                <a:schemeClr val="tx2"/>
              </a:solidFill>
            </a:endParaRPr>
          </a:p>
          <a:p>
            <a:r>
              <a:rPr lang="en-US" sz="2000" b="1" dirty="0">
                <a:solidFill>
                  <a:schemeClr val="tx2"/>
                </a:solidFill>
              </a:rPr>
              <a:t>30</a:t>
            </a:r>
          </a:p>
        </p:txBody>
      </p:sp>
      <p:sp>
        <p:nvSpPr>
          <p:cNvPr id="47139" name="Rectangle 35"/>
          <p:cNvSpPr>
            <a:spLocks noChangeArrowheads="1"/>
          </p:cNvSpPr>
          <p:nvPr/>
        </p:nvSpPr>
        <p:spPr bwMode="auto">
          <a:xfrm>
            <a:off x="439738" y="3378200"/>
            <a:ext cx="307975" cy="393700"/>
          </a:xfrm>
          <a:prstGeom prst="rect">
            <a:avLst/>
          </a:prstGeom>
          <a:noFill/>
          <a:ln w="9525">
            <a:noFill/>
            <a:miter lim="800000"/>
            <a:headEnd/>
            <a:tailEnd/>
          </a:ln>
          <a:effectLst/>
        </p:spPr>
        <p:txBody>
          <a:bodyPr wrap="none" lIns="90488" tIns="44450" rIns="90488" bIns="44450">
            <a:spAutoFit/>
          </a:bodyPr>
          <a:lstStyle/>
          <a:p>
            <a:r>
              <a:rPr lang="en-US" sz="2000" b="1" dirty="0">
                <a:solidFill>
                  <a:schemeClr val="tx2"/>
                </a:solidFill>
              </a:rPr>
              <a:t>0</a:t>
            </a:r>
          </a:p>
        </p:txBody>
      </p:sp>
      <p:sp>
        <p:nvSpPr>
          <p:cNvPr id="47140" name="Rectangle 36"/>
          <p:cNvSpPr>
            <a:spLocks noChangeArrowheads="1"/>
          </p:cNvSpPr>
          <p:nvPr/>
        </p:nvSpPr>
        <p:spPr bwMode="auto">
          <a:xfrm>
            <a:off x="363538" y="3987800"/>
            <a:ext cx="434975" cy="1003300"/>
          </a:xfrm>
          <a:prstGeom prst="rect">
            <a:avLst/>
          </a:prstGeom>
          <a:noFill/>
          <a:ln w="9525">
            <a:noFill/>
            <a:miter lim="800000"/>
            <a:headEnd/>
            <a:tailEnd/>
          </a:ln>
          <a:effectLst/>
        </p:spPr>
        <p:txBody>
          <a:bodyPr wrap="none" lIns="90488" tIns="44450" rIns="90488" bIns="44450">
            <a:spAutoFit/>
          </a:bodyPr>
          <a:lstStyle/>
          <a:p>
            <a:r>
              <a:rPr lang="en-US" sz="2000" b="1" dirty="0">
                <a:solidFill>
                  <a:schemeClr val="tx2"/>
                </a:solidFill>
              </a:rPr>
              <a:t>30</a:t>
            </a:r>
          </a:p>
          <a:p>
            <a:endParaRPr lang="en-US" sz="2000" b="1" dirty="0">
              <a:solidFill>
                <a:schemeClr val="tx2"/>
              </a:solidFill>
            </a:endParaRPr>
          </a:p>
          <a:p>
            <a:r>
              <a:rPr lang="en-US" sz="2000" b="1" dirty="0">
                <a:solidFill>
                  <a:schemeClr val="tx2"/>
                </a:solidFill>
              </a:rPr>
              <a:t>60</a:t>
            </a:r>
          </a:p>
        </p:txBody>
      </p:sp>
      <p:sp>
        <p:nvSpPr>
          <p:cNvPr id="47141" name="Line 37"/>
          <p:cNvSpPr>
            <a:spLocks noChangeShapeType="1"/>
          </p:cNvSpPr>
          <p:nvPr/>
        </p:nvSpPr>
        <p:spPr bwMode="auto">
          <a:xfrm>
            <a:off x="860425" y="3581400"/>
            <a:ext cx="7426325" cy="0"/>
          </a:xfrm>
          <a:prstGeom prst="line">
            <a:avLst/>
          </a:prstGeom>
          <a:noFill/>
          <a:ln w="38100" cmpd="dbl">
            <a:solidFill>
              <a:schemeClr val="tx1"/>
            </a:solidFill>
            <a:round/>
            <a:headEnd type="none" w="sm" len="sm"/>
            <a:tailEnd type="none" w="sm" len="sm"/>
          </a:ln>
          <a:effectLst/>
        </p:spPr>
        <p:txBody>
          <a:bodyPr/>
          <a:lstStyle/>
          <a:p>
            <a:endParaRPr lang="en-US" dirty="0"/>
          </a:p>
        </p:txBody>
      </p:sp>
      <p:sp>
        <p:nvSpPr>
          <p:cNvPr id="47142" name="Arc 38"/>
          <p:cNvSpPr>
            <a:spLocks/>
          </p:cNvSpPr>
          <p:nvPr/>
        </p:nvSpPr>
        <p:spPr bwMode="auto">
          <a:xfrm>
            <a:off x="1312863" y="2532063"/>
            <a:ext cx="1511300" cy="1054100"/>
          </a:xfrm>
          <a:custGeom>
            <a:avLst/>
            <a:gdLst>
              <a:gd name="G0" fmla="+- 21600 0 0"/>
              <a:gd name="G1" fmla="+- 21600 0 0"/>
              <a:gd name="G2" fmla="+- 21600 0 0"/>
              <a:gd name="T0" fmla="*/ 0 w 21600"/>
              <a:gd name="T1" fmla="*/ 21502 h 21600"/>
              <a:gd name="T2" fmla="*/ 21577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502"/>
                </a:moveTo>
                <a:cubicBezTo>
                  <a:pt x="54" y="9619"/>
                  <a:pt x="9694" y="12"/>
                  <a:pt x="21577" y="0"/>
                </a:cubicBezTo>
              </a:path>
              <a:path w="21600" h="21600" stroke="0" extrusionOk="0">
                <a:moveTo>
                  <a:pt x="0" y="21502"/>
                </a:moveTo>
                <a:cubicBezTo>
                  <a:pt x="54" y="9619"/>
                  <a:pt x="9694" y="12"/>
                  <a:pt x="21577" y="0"/>
                </a:cubicBezTo>
                <a:lnTo>
                  <a:pt x="21600" y="21600"/>
                </a:lnTo>
                <a:close/>
              </a:path>
            </a:pathLst>
          </a:custGeom>
          <a:noFill/>
          <a:ln w="25400" cap="rnd">
            <a:solidFill>
              <a:srgbClr val="FF0000"/>
            </a:solidFill>
            <a:round/>
            <a:headEnd type="none" w="sm" len="sm"/>
            <a:tailEnd type="none" w="sm" len="sm"/>
          </a:ln>
          <a:effectLst/>
        </p:spPr>
        <p:txBody>
          <a:bodyPr/>
          <a:lstStyle/>
          <a:p>
            <a:endParaRPr lang="en-US" dirty="0"/>
          </a:p>
        </p:txBody>
      </p:sp>
      <p:sp>
        <p:nvSpPr>
          <p:cNvPr id="47143" name="Arc 39"/>
          <p:cNvSpPr>
            <a:spLocks/>
          </p:cNvSpPr>
          <p:nvPr/>
        </p:nvSpPr>
        <p:spPr bwMode="auto">
          <a:xfrm>
            <a:off x="2819400" y="2532063"/>
            <a:ext cx="1511300" cy="1054100"/>
          </a:xfrm>
          <a:custGeom>
            <a:avLst/>
            <a:gdLst>
              <a:gd name="G0" fmla="+- 0 0 0"/>
              <a:gd name="G1" fmla="+- 21600 0 0"/>
              <a:gd name="G2" fmla="+- 21600 0 0"/>
              <a:gd name="T0" fmla="*/ 23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22" y="0"/>
                </a:moveTo>
                <a:cubicBezTo>
                  <a:pt x="11943" y="12"/>
                  <a:pt x="21600" y="9679"/>
                  <a:pt x="21600" y="21600"/>
                </a:cubicBezTo>
              </a:path>
              <a:path w="21600" h="21600" stroke="0" extrusionOk="0">
                <a:moveTo>
                  <a:pt x="22" y="0"/>
                </a:moveTo>
                <a:cubicBezTo>
                  <a:pt x="11943" y="12"/>
                  <a:pt x="21600" y="9679"/>
                  <a:pt x="21600" y="21600"/>
                </a:cubicBezTo>
                <a:lnTo>
                  <a:pt x="0" y="21600"/>
                </a:lnTo>
                <a:close/>
              </a:path>
            </a:pathLst>
          </a:custGeom>
          <a:noFill/>
          <a:ln w="25400" cap="rnd">
            <a:solidFill>
              <a:srgbClr val="FF0000"/>
            </a:solidFill>
            <a:round/>
            <a:headEnd type="none" w="sm" len="sm"/>
            <a:tailEnd type="none" w="sm" len="sm"/>
          </a:ln>
          <a:effectLst/>
        </p:spPr>
        <p:txBody>
          <a:bodyPr/>
          <a:lstStyle/>
          <a:p>
            <a:endParaRPr lang="en-US" dirty="0"/>
          </a:p>
        </p:txBody>
      </p:sp>
      <p:sp>
        <p:nvSpPr>
          <p:cNvPr id="47144" name="Arc 40"/>
          <p:cNvSpPr>
            <a:spLocks/>
          </p:cNvSpPr>
          <p:nvPr/>
        </p:nvSpPr>
        <p:spPr bwMode="auto">
          <a:xfrm>
            <a:off x="4360863" y="3581400"/>
            <a:ext cx="1587500" cy="977900"/>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25400" cap="rnd">
            <a:solidFill>
              <a:srgbClr val="FF0000"/>
            </a:solidFill>
            <a:round/>
            <a:headEnd type="none" w="sm" len="sm"/>
            <a:tailEnd type="none" w="sm" len="sm"/>
          </a:ln>
          <a:effectLst/>
        </p:spPr>
        <p:txBody>
          <a:bodyPr/>
          <a:lstStyle/>
          <a:p>
            <a:endParaRPr lang="en-US" dirty="0"/>
          </a:p>
        </p:txBody>
      </p:sp>
      <p:sp>
        <p:nvSpPr>
          <p:cNvPr id="47145" name="Arc 41"/>
          <p:cNvSpPr>
            <a:spLocks/>
          </p:cNvSpPr>
          <p:nvPr/>
        </p:nvSpPr>
        <p:spPr bwMode="auto">
          <a:xfrm>
            <a:off x="5943600" y="3581400"/>
            <a:ext cx="1435100" cy="977900"/>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rgbClr val="FF0000"/>
            </a:solidFill>
            <a:round/>
            <a:headEnd type="none" w="sm" len="sm"/>
            <a:tailEnd type="none" w="sm" len="sm"/>
          </a:ln>
          <a:effectLst/>
        </p:spPr>
        <p:txBody>
          <a:bodyPr/>
          <a:lstStyle/>
          <a:p>
            <a:endParaRPr lang="en-US" dirty="0"/>
          </a:p>
        </p:txBody>
      </p:sp>
      <p:sp>
        <p:nvSpPr>
          <p:cNvPr id="47146" name="Arc 42"/>
          <p:cNvSpPr>
            <a:spLocks/>
          </p:cNvSpPr>
          <p:nvPr/>
        </p:nvSpPr>
        <p:spPr bwMode="auto">
          <a:xfrm>
            <a:off x="7408863" y="2608263"/>
            <a:ext cx="901700" cy="977900"/>
          </a:xfrm>
          <a:custGeom>
            <a:avLst/>
            <a:gdLst>
              <a:gd name="G0" fmla="+- 21600 0 0"/>
              <a:gd name="G1" fmla="+- 21600 0 0"/>
              <a:gd name="G2" fmla="+- 21600 0 0"/>
              <a:gd name="T0" fmla="*/ 0 w 21600"/>
              <a:gd name="T1" fmla="*/ 21495 h 21600"/>
              <a:gd name="T2" fmla="*/ 21562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495"/>
                </a:moveTo>
                <a:cubicBezTo>
                  <a:pt x="57" y="9621"/>
                  <a:pt x="9688" y="20"/>
                  <a:pt x="21562" y="0"/>
                </a:cubicBezTo>
              </a:path>
              <a:path w="21600" h="21600" stroke="0" extrusionOk="0">
                <a:moveTo>
                  <a:pt x="0" y="21495"/>
                </a:moveTo>
                <a:cubicBezTo>
                  <a:pt x="57" y="9621"/>
                  <a:pt x="9688" y="20"/>
                  <a:pt x="21562" y="0"/>
                </a:cubicBezTo>
                <a:lnTo>
                  <a:pt x="21600" y="21600"/>
                </a:lnTo>
                <a:close/>
              </a:path>
            </a:pathLst>
          </a:custGeom>
          <a:noFill/>
          <a:ln w="25400" cap="rnd">
            <a:solidFill>
              <a:srgbClr val="FF0000"/>
            </a:solidFill>
            <a:round/>
            <a:headEnd type="none" w="sm" len="sm"/>
            <a:tailEnd type="none" w="sm" len="sm"/>
          </a:ln>
          <a:effectLst/>
        </p:spPr>
        <p:txBody>
          <a:bodyPr/>
          <a:lstStyle/>
          <a:p>
            <a:endParaRPr lang="en-US" dirty="0"/>
          </a:p>
        </p:txBody>
      </p:sp>
      <p:sp>
        <p:nvSpPr>
          <p:cNvPr id="47147" name="Arc 43"/>
          <p:cNvSpPr>
            <a:spLocks/>
          </p:cNvSpPr>
          <p:nvPr/>
        </p:nvSpPr>
        <p:spPr bwMode="auto">
          <a:xfrm>
            <a:off x="838200" y="3581400"/>
            <a:ext cx="444500" cy="749300"/>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rgbClr val="FF0000"/>
            </a:solidFill>
            <a:round/>
            <a:headEnd type="none" w="sm" len="sm"/>
            <a:tailEnd type="none" w="sm" len="sm"/>
          </a:ln>
          <a:effectLst/>
        </p:spPr>
        <p:txBody>
          <a:bodyPr/>
          <a:lstStyle/>
          <a:p>
            <a:endParaRPr lang="en-US" dirty="0"/>
          </a:p>
        </p:txBody>
      </p:sp>
      <p:sp>
        <p:nvSpPr>
          <p:cNvPr id="47148" name="Line 44"/>
          <p:cNvSpPr>
            <a:spLocks noChangeShapeType="1"/>
          </p:cNvSpPr>
          <p:nvPr/>
        </p:nvSpPr>
        <p:spPr bwMode="auto">
          <a:xfrm>
            <a:off x="2835275" y="2514600"/>
            <a:ext cx="1571625" cy="0"/>
          </a:xfrm>
          <a:prstGeom prst="line">
            <a:avLst/>
          </a:prstGeom>
          <a:noFill/>
          <a:ln w="25400">
            <a:solidFill>
              <a:schemeClr val="tx1"/>
            </a:solidFill>
            <a:round/>
            <a:headEnd type="stealth" w="med" len="med"/>
            <a:tailEnd type="none" w="sm" len="sm"/>
          </a:ln>
          <a:effectLst/>
        </p:spPr>
        <p:txBody>
          <a:bodyPr/>
          <a:lstStyle/>
          <a:p>
            <a:endParaRPr lang="en-US" dirty="0"/>
          </a:p>
        </p:txBody>
      </p:sp>
      <p:sp>
        <p:nvSpPr>
          <p:cNvPr id="47149" name="Rectangle 45"/>
          <p:cNvSpPr>
            <a:spLocks noChangeArrowheads="1"/>
          </p:cNvSpPr>
          <p:nvPr/>
        </p:nvSpPr>
        <p:spPr bwMode="auto">
          <a:xfrm>
            <a:off x="4475163" y="2314575"/>
            <a:ext cx="619125" cy="393700"/>
          </a:xfrm>
          <a:prstGeom prst="rect">
            <a:avLst/>
          </a:prstGeom>
          <a:noFill/>
          <a:ln w="9525">
            <a:noFill/>
            <a:miter lim="800000"/>
            <a:headEnd/>
            <a:tailEnd/>
          </a:ln>
          <a:effectLst/>
        </p:spPr>
        <p:txBody>
          <a:bodyPr wrap="none" lIns="90488" tIns="44450" rIns="90488" bIns="44450">
            <a:spAutoFit/>
          </a:bodyPr>
          <a:lstStyle/>
          <a:p>
            <a:r>
              <a:rPr lang="en-US" sz="2000" b="1" dirty="0"/>
              <a:t>45N</a:t>
            </a:r>
          </a:p>
        </p:txBody>
      </p:sp>
      <p:sp>
        <p:nvSpPr>
          <p:cNvPr id="47150" name="Line 46"/>
          <p:cNvSpPr>
            <a:spLocks noChangeShapeType="1"/>
          </p:cNvSpPr>
          <p:nvPr/>
        </p:nvSpPr>
        <p:spPr bwMode="auto">
          <a:xfrm flipH="1">
            <a:off x="4410075" y="4572000"/>
            <a:ext cx="1622425" cy="0"/>
          </a:xfrm>
          <a:prstGeom prst="line">
            <a:avLst/>
          </a:prstGeom>
          <a:noFill/>
          <a:ln w="25400">
            <a:solidFill>
              <a:schemeClr val="tx1"/>
            </a:solidFill>
            <a:round/>
            <a:headEnd type="stealth" w="med" len="med"/>
            <a:tailEnd type="none" w="sm" len="sm"/>
          </a:ln>
          <a:effectLst/>
        </p:spPr>
        <p:txBody>
          <a:bodyPr/>
          <a:lstStyle/>
          <a:p>
            <a:endParaRPr lang="en-US" dirty="0"/>
          </a:p>
        </p:txBody>
      </p:sp>
      <p:sp>
        <p:nvSpPr>
          <p:cNvPr id="47151" name="Rectangle 47"/>
          <p:cNvSpPr>
            <a:spLocks noChangeArrowheads="1"/>
          </p:cNvSpPr>
          <p:nvPr/>
        </p:nvSpPr>
        <p:spPr bwMode="auto">
          <a:xfrm>
            <a:off x="3868738" y="4368800"/>
            <a:ext cx="576262" cy="393700"/>
          </a:xfrm>
          <a:prstGeom prst="rect">
            <a:avLst/>
          </a:prstGeom>
          <a:noFill/>
          <a:ln w="9525">
            <a:noFill/>
            <a:miter lim="800000"/>
            <a:headEnd/>
            <a:tailEnd/>
          </a:ln>
          <a:effectLst/>
        </p:spPr>
        <p:txBody>
          <a:bodyPr wrap="none" lIns="90488" tIns="44450" rIns="90488" bIns="44450">
            <a:spAutoFit/>
          </a:bodyPr>
          <a:lstStyle/>
          <a:p>
            <a:r>
              <a:rPr lang="en-US" sz="2000" b="1" dirty="0"/>
              <a:t>45S</a:t>
            </a:r>
          </a:p>
        </p:txBody>
      </p:sp>
      <p:sp>
        <p:nvSpPr>
          <p:cNvPr id="47152" name="Rectangle 48"/>
          <p:cNvSpPr>
            <a:spLocks noChangeArrowheads="1"/>
          </p:cNvSpPr>
          <p:nvPr/>
        </p:nvSpPr>
        <p:spPr bwMode="auto">
          <a:xfrm>
            <a:off x="592138" y="5740400"/>
            <a:ext cx="7866062" cy="397545"/>
          </a:xfrm>
          <a:prstGeom prst="rect">
            <a:avLst/>
          </a:prstGeom>
          <a:noFill/>
          <a:ln w="9525">
            <a:noFill/>
            <a:miter lim="800000"/>
            <a:headEnd/>
            <a:tailEnd/>
          </a:ln>
          <a:effectLst/>
        </p:spPr>
        <p:txBody>
          <a:bodyPr wrap="square" lIns="90488" tIns="44450" rIns="90488" bIns="44450">
            <a:spAutoFit/>
          </a:bodyPr>
          <a:lstStyle/>
          <a:p>
            <a:r>
              <a:rPr lang="en-US" sz="2000" b="1" dirty="0">
                <a:solidFill>
                  <a:schemeClr val="bg1"/>
                </a:solidFill>
              </a:rPr>
              <a:t>Inclination = 45 </a:t>
            </a:r>
            <a:r>
              <a:rPr lang="en-US" sz="2000" b="1" dirty="0" smtClean="0">
                <a:solidFill>
                  <a:schemeClr val="bg1"/>
                </a:solidFill>
              </a:rPr>
              <a:t>degrees Eccentricity </a:t>
            </a:r>
            <a:r>
              <a:rPr lang="en-US" sz="2000" b="1" dirty="0">
                <a:solidFill>
                  <a:schemeClr val="bg1"/>
                </a:solidFill>
              </a:rPr>
              <a:t>~ 0</a:t>
            </a:r>
          </a:p>
        </p:txBody>
      </p:sp>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304800" y="1066800"/>
            <a:ext cx="8610600" cy="5438775"/>
          </a:xfrm>
          <a:prstGeom prst="rect">
            <a:avLst/>
          </a:prstGeom>
          <a:noFill/>
          <a:ln w="9525">
            <a:noFill/>
            <a:miter lim="800000"/>
            <a:headEnd/>
            <a:tailEnd/>
          </a:ln>
        </p:spPr>
      </p:pic>
      <p:sp>
        <p:nvSpPr>
          <p:cNvPr id="11267" name="Text Box 3"/>
          <p:cNvSpPr txBox="1">
            <a:spLocks noChangeArrowheads="1"/>
          </p:cNvSpPr>
          <p:nvPr/>
        </p:nvSpPr>
        <p:spPr bwMode="auto">
          <a:xfrm>
            <a:off x="304800" y="0"/>
            <a:ext cx="8305800" cy="1200329"/>
          </a:xfrm>
          <a:prstGeom prst="rect">
            <a:avLst/>
          </a:prstGeom>
          <a:noFill/>
          <a:ln w="9525">
            <a:noFill/>
            <a:miter lim="800000"/>
            <a:headEnd/>
            <a:tailEnd/>
          </a:ln>
        </p:spPr>
        <p:txBody>
          <a:bodyPr wrap="square">
            <a:spAutoFit/>
          </a:bodyPr>
          <a:lstStyle/>
          <a:p>
            <a:pPr algn="ctr">
              <a:spcBef>
                <a:spcPct val="50000"/>
              </a:spcBef>
            </a:pPr>
            <a:r>
              <a:rPr lang="en-US" sz="3600" b="1" dirty="0"/>
              <a:t>Ground </a:t>
            </a:r>
            <a:r>
              <a:rPr lang="en-US" sz="3600" b="1" dirty="0" smtClean="0"/>
              <a:t>Track of Geostationary orbit with 45</a:t>
            </a:r>
            <a:r>
              <a:rPr lang="en-US" sz="3600" b="1" baseline="30000" dirty="0" smtClean="0"/>
              <a:t>0</a:t>
            </a:r>
            <a:r>
              <a:rPr lang="en-US" sz="3600" b="1" dirty="0" smtClean="0"/>
              <a:t> angle to equator</a:t>
            </a:r>
            <a:endParaRPr lang="en-US" sz="3600" b="1" dirty="0"/>
          </a:p>
        </p:txBody>
      </p:sp>
      <p:sp>
        <p:nvSpPr>
          <p:cNvPr id="11268" name="Text Box 4"/>
          <p:cNvSpPr txBox="1">
            <a:spLocks noChangeArrowheads="1"/>
          </p:cNvSpPr>
          <p:nvPr/>
        </p:nvSpPr>
        <p:spPr bwMode="auto">
          <a:xfrm>
            <a:off x="0" y="6491288"/>
            <a:ext cx="5556250" cy="366712"/>
          </a:xfrm>
          <a:prstGeom prst="rect">
            <a:avLst/>
          </a:prstGeom>
          <a:noFill/>
          <a:ln w="9525">
            <a:noFill/>
            <a:miter lim="800000"/>
            <a:headEnd/>
            <a:tailEnd/>
          </a:ln>
        </p:spPr>
        <p:txBody>
          <a:bodyPr wrap="none">
            <a:spAutoFit/>
          </a:bodyPr>
          <a:lstStyle/>
          <a:p>
            <a:r>
              <a:rPr lang="en-US" dirty="0"/>
              <a:t>Ground Track Slides Courtesy of Major David French</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dirty="0"/>
          </a:p>
        </p:txBody>
      </p:sp>
      <p:sp>
        <p:nvSpPr>
          <p:cNvPr id="45059" name="Rectangle 3"/>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dirty="0"/>
          </a:p>
        </p:txBody>
      </p:sp>
      <p:sp>
        <p:nvSpPr>
          <p:cNvPr id="45060" name="Rectangle 4"/>
          <p:cNvSpPr>
            <a:spLocks noChangeArrowheads="1"/>
          </p:cNvSpPr>
          <p:nvPr/>
        </p:nvSpPr>
        <p:spPr bwMode="auto">
          <a:xfrm>
            <a:off x="685800" y="6400800"/>
            <a:ext cx="1905000" cy="457200"/>
          </a:xfrm>
          <a:prstGeom prst="rect">
            <a:avLst/>
          </a:prstGeom>
          <a:noFill/>
          <a:ln w="9525">
            <a:noFill/>
            <a:miter lim="800000"/>
            <a:headEnd/>
            <a:tailEnd/>
          </a:ln>
          <a:effectLst/>
        </p:spPr>
        <p:txBody>
          <a:bodyPr wrap="none" anchor="ctr"/>
          <a:lstStyle/>
          <a:p>
            <a:endParaRPr lang="en-US" dirty="0"/>
          </a:p>
        </p:txBody>
      </p:sp>
      <p:sp>
        <p:nvSpPr>
          <p:cNvPr id="45061" name="Rectangle 5"/>
          <p:cNvSpPr>
            <a:spLocks noChangeArrowheads="1"/>
          </p:cNvSpPr>
          <p:nvPr/>
        </p:nvSpPr>
        <p:spPr bwMode="auto">
          <a:xfrm>
            <a:off x="3124200" y="6400800"/>
            <a:ext cx="2895600" cy="457200"/>
          </a:xfrm>
          <a:prstGeom prst="rect">
            <a:avLst/>
          </a:prstGeom>
          <a:noFill/>
          <a:ln w="9525">
            <a:noFill/>
            <a:miter lim="800000"/>
            <a:headEnd/>
            <a:tailEnd/>
          </a:ln>
          <a:effectLst/>
        </p:spPr>
        <p:txBody>
          <a:bodyPr wrap="none" anchor="ctr"/>
          <a:lstStyle/>
          <a:p>
            <a:endParaRPr lang="en-US" dirty="0"/>
          </a:p>
        </p:txBody>
      </p:sp>
      <p:sp>
        <p:nvSpPr>
          <p:cNvPr id="45062" name="Rectangle 6"/>
          <p:cNvSpPr>
            <a:spLocks noGrp="1" noChangeArrowheads="1"/>
          </p:cNvSpPr>
          <p:nvPr>
            <p:ph type="title"/>
          </p:nvPr>
        </p:nvSpPr>
        <p:spPr>
          <a:noFill/>
          <a:ln/>
        </p:spPr>
        <p:txBody>
          <a:bodyPr/>
          <a:lstStyle/>
          <a:p>
            <a:r>
              <a:rPr lang="en-US" b="1" dirty="0"/>
              <a:t>Ground </a:t>
            </a:r>
            <a:r>
              <a:rPr lang="en-US" b="1" dirty="0" smtClean="0"/>
              <a:t>Tracks: </a:t>
            </a:r>
            <a:r>
              <a:rPr lang="en-US" sz="2400" b="1" dirty="0" smtClean="0"/>
              <a:t>with eccentricity</a:t>
            </a:r>
            <a:endParaRPr lang="en-US" sz="2400" b="1" dirty="0"/>
          </a:p>
        </p:txBody>
      </p:sp>
      <p:sp>
        <p:nvSpPr>
          <p:cNvPr id="45063" name="Rectangle 7"/>
          <p:cNvSpPr>
            <a:spLocks noChangeArrowheads="1"/>
          </p:cNvSpPr>
          <p:nvPr/>
        </p:nvSpPr>
        <p:spPr bwMode="auto">
          <a:xfrm>
            <a:off x="6156325" y="5592763"/>
            <a:ext cx="311150" cy="396875"/>
          </a:xfrm>
          <a:prstGeom prst="rect">
            <a:avLst/>
          </a:prstGeom>
          <a:noFill/>
          <a:ln w="9525">
            <a:noFill/>
            <a:miter lim="800000"/>
            <a:headEnd/>
            <a:tailEnd/>
          </a:ln>
          <a:effectLst/>
        </p:spPr>
        <p:txBody>
          <a:bodyPr wrap="none" anchor="ctr"/>
          <a:lstStyle/>
          <a:p>
            <a:endParaRPr lang="en-US" dirty="0"/>
          </a:p>
        </p:txBody>
      </p:sp>
      <p:sp>
        <p:nvSpPr>
          <p:cNvPr id="45064" name="Rectangle 8"/>
          <p:cNvSpPr>
            <a:spLocks noChangeArrowheads="1"/>
          </p:cNvSpPr>
          <p:nvPr/>
        </p:nvSpPr>
        <p:spPr bwMode="auto">
          <a:xfrm>
            <a:off x="7680325" y="5592763"/>
            <a:ext cx="438150" cy="396875"/>
          </a:xfrm>
          <a:prstGeom prst="rect">
            <a:avLst/>
          </a:prstGeom>
          <a:noFill/>
          <a:ln w="9525">
            <a:noFill/>
            <a:miter lim="800000"/>
            <a:headEnd/>
            <a:tailEnd/>
          </a:ln>
          <a:effectLst/>
        </p:spPr>
        <p:txBody>
          <a:bodyPr wrap="none" anchor="ctr"/>
          <a:lstStyle/>
          <a:p>
            <a:endParaRPr lang="en-US" dirty="0"/>
          </a:p>
        </p:txBody>
      </p:sp>
      <p:sp>
        <p:nvSpPr>
          <p:cNvPr id="45065" name="Rectangle 9"/>
          <p:cNvSpPr>
            <a:spLocks noChangeArrowheads="1"/>
          </p:cNvSpPr>
          <p:nvPr/>
        </p:nvSpPr>
        <p:spPr bwMode="auto">
          <a:xfrm>
            <a:off x="844550" y="1530350"/>
            <a:ext cx="7454900" cy="3949700"/>
          </a:xfrm>
          <a:prstGeom prst="rect">
            <a:avLst/>
          </a:prstGeom>
          <a:noFill/>
          <a:ln w="12700">
            <a:solidFill>
              <a:schemeClr val="tx1"/>
            </a:solidFill>
            <a:miter lim="800000"/>
            <a:headEnd/>
            <a:tailEnd/>
          </a:ln>
          <a:effectLst/>
        </p:spPr>
        <p:txBody>
          <a:bodyPr wrap="none" anchor="ctr"/>
          <a:lstStyle/>
          <a:p>
            <a:endParaRPr lang="en-US" dirty="0"/>
          </a:p>
        </p:txBody>
      </p:sp>
      <p:graphicFrame>
        <p:nvGraphicFramePr>
          <p:cNvPr id="45066" name="Object 10">
            <a:hlinkClick r:id="" action="ppaction://ole?verb=0"/>
          </p:cNvPr>
          <p:cNvGraphicFramePr>
            <a:graphicFrameLocks/>
          </p:cNvGraphicFramePr>
          <p:nvPr/>
        </p:nvGraphicFramePr>
        <p:xfrm>
          <a:off x="1122363" y="1524000"/>
          <a:ext cx="2789237" cy="1766888"/>
        </p:xfrm>
        <a:graphic>
          <a:graphicData uri="http://schemas.openxmlformats.org/presentationml/2006/ole">
            <p:oleObj spid="_x0000_s4098" name="ClipArt" r:id="rId4" imgW="2788920" imgH="1766880" progId="">
              <p:embed/>
            </p:oleObj>
          </a:graphicData>
        </a:graphic>
      </p:graphicFrame>
      <p:graphicFrame>
        <p:nvGraphicFramePr>
          <p:cNvPr id="45067" name="Object 11">
            <a:hlinkClick r:id="" action="ppaction://ole?verb=0"/>
          </p:cNvPr>
          <p:cNvGraphicFramePr>
            <a:graphicFrameLocks/>
          </p:cNvGraphicFramePr>
          <p:nvPr/>
        </p:nvGraphicFramePr>
        <p:xfrm>
          <a:off x="2698750" y="3276600"/>
          <a:ext cx="1898650" cy="2235200"/>
        </p:xfrm>
        <a:graphic>
          <a:graphicData uri="http://schemas.openxmlformats.org/presentationml/2006/ole">
            <p:oleObj spid="_x0000_s4099" name="ClipArt" r:id="rId5" imgW="1898640" imgH="2234880" progId="">
              <p:embed/>
            </p:oleObj>
          </a:graphicData>
        </a:graphic>
      </p:graphicFrame>
      <p:graphicFrame>
        <p:nvGraphicFramePr>
          <p:cNvPr id="45068" name="Object 12">
            <a:hlinkClick r:id="" action="ppaction://ole?verb=0"/>
          </p:cNvPr>
          <p:cNvGraphicFramePr>
            <a:graphicFrameLocks/>
          </p:cNvGraphicFramePr>
          <p:nvPr/>
        </p:nvGraphicFramePr>
        <p:xfrm>
          <a:off x="5943600" y="1524000"/>
          <a:ext cx="2405063" cy="1473200"/>
        </p:xfrm>
        <a:graphic>
          <a:graphicData uri="http://schemas.openxmlformats.org/presentationml/2006/ole">
            <p:oleObj spid="_x0000_s4100" name="ClipArt" r:id="rId6" imgW="2404800" imgH="1473120" progId="">
              <p:embed/>
            </p:oleObj>
          </a:graphicData>
        </a:graphic>
      </p:graphicFrame>
      <p:graphicFrame>
        <p:nvGraphicFramePr>
          <p:cNvPr id="45069" name="Object 13">
            <a:hlinkClick r:id="" action="ppaction://ole?verb=0"/>
          </p:cNvPr>
          <p:cNvGraphicFramePr>
            <a:graphicFrameLocks/>
          </p:cNvGraphicFramePr>
          <p:nvPr/>
        </p:nvGraphicFramePr>
        <p:xfrm>
          <a:off x="5940425" y="2941638"/>
          <a:ext cx="2314575" cy="2563812"/>
        </p:xfrm>
        <a:graphic>
          <a:graphicData uri="http://schemas.openxmlformats.org/presentationml/2006/ole">
            <p:oleObj spid="_x0000_s4101" name="ClipArt" r:id="rId7" imgW="2314440" imgH="2563560" progId="">
              <p:embed/>
            </p:oleObj>
          </a:graphicData>
        </a:graphic>
      </p:graphicFrame>
      <p:graphicFrame>
        <p:nvGraphicFramePr>
          <p:cNvPr id="45070" name="Object 14">
            <a:hlinkClick r:id="" action="ppaction://ole?verb=0"/>
          </p:cNvPr>
          <p:cNvGraphicFramePr>
            <a:graphicFrameLocks/>
          </p:cNvGraphicFramePr>
          <p:nvPr/>
        </p:nvGraphicFramePr>
        <p:xfrm>
          <a:off x="838200" y="4605338"/>
          <a:ext cx="965200" cy="906462"/>
        </p:xfrm>
        <a:graphic>
          <a:graphicData uri="http://schemas.openxmlformats.org/presentationml/2006/ole">
            <p:oleObj spid="_x0000_s4102" name="ClipArt" r:id="rId8" imgW="965160" imgH="906120" progId="">
              <p:embed/>
            </p:oleObj>
          </a:graphicData>
        </a:graphic>
      </p:graphicFrame>
      <p:sp>
        <p:nvSpPr>
          <p:cNvPr id="45071" name="Line 15"/>
          <p:cNvSpPr>
            <a:spLocks noChangeShapeType="1"/>
          </p:cNvSpPr>
          <p:nvPr/>
        </p:nvSpPr>
        <p:spPr bwMode="auto">
          <a:xfrm>
            <a:off x="7848600" y="1533525"/>
            <a:ext cx="0" cy="3946525"/>
          </a:xfrm>
          <a:prstGeom prst="line">
            <a:avLst/>
          </a:prstGeom>
          <a:noFill/>
          <a:ln w="12700">
            <a:solidFill>
              <a:schemeClr val="tx1"/>
            </a:solidFill>
            <a:round/>
            <a:headEnd type="none" w="sm" len="sm"/>
            <a:tailEnd type="none" w="sm" len="sm"/>
          </a:ln>
          <a:effectLst/>
        </p:spPr>
        <p:txBody>
          <a:bodyPr/>
          <a:lstStyle/>
          <a:p>
            <a:endParaRPr lang="en-US" dirty="0"/>
          </a:p>
        </p:txBody>
      </p:sp>
      <p:sp>
        <p:nvSpPr>
          <p:cNvPr id="45072" name="Line 16"/>
          <p:cNvSpPr>
            <a:spLocks noChangeShapeType="1"/>
          </p:cNvSpPr>
          <p:nvPr/>
        </p:nvSpPr>
        <p:spPr bwMode="auto">
          <a:xfrm>
            <a:off x="7391400" y="1533525"/>
            <a:ext cx="0" cy="3946525"/>
          </a:xfrm>
          <a:prstGeom prst="line">
            <a:avLst/>
          </a:prstGeom>
          <a:noFill/>
          <a:ln w="12700">
            <a:solidFill>
              <a:schemeClr val="tx1"/>
            </a:solidFill>
            <a:round/>
            <a:headEnd type="none" w="sm" len="sm"/>
            <a:tailEnd type="none" w="sm" len="sm"/>
          </a:ln>
          <a:effectLst/>
        </p:spPr>
        <p:txBody>
          <a:bodyPr/>
          <a:lstStyle/>
          <a:p>
            <a:endParaRPr lang="en-US" dirty="0"/>
          </a:p>
        </p:txBody>
      </p:sp>
      <p:sp>
        <p:nvSpPr>
          <p:cNvPr id="45073" name="Line 17"/>
          <p:cNvSpPr>
            <a:spLocks noChangeShapeType="1"/>
          </p:cNvSpPr>
          <p:nvPr/>
        </p:nvSpPr>
        <p:spPr bwMode="auto">
          <a:xfrm>
            <a:off x="3810000" y="1533525"/>
            <a:ext cx="0" cy="3946525"/>
          </a:xfrm>
          <a:prstGeom prst="line">
            <a:avLst/>
          </a:prstGeom>
          <a:noFill/>
          <a:ln w="12700">
            <a:solidFill>
              <a:schemeClr val="tx1"/>
            </a:solidFill>
            <a:round/>
            <a:headEnd type="none" w="sm" len="sm"/>
            <a:tailEnd type="none" w="sm" len="sm"/>
          </a:ln>
          <a:effectLst/>
        </p:spPr>
        <p:txBody>
          <a:bodyPr/>
          <a:lstStyle/>
          <a:p>
            <a:endParaRPr lang="en-US" dirty="0"/>
          </a:p>
        </p:txBody>
      </p:sp>
      <p:sp>
        <p:nvSpPr>
          <p:cNvPr id="45074" name="Line 18"/>
          <p:cNvSpPr>
            <a:spLocks noChangeShapeType="1"/>
          </p:cNvSpPr>
          <p:nvPr/>
        </p:nvSpPr>
        <p:spPr bwMode="auto">
          <a:xfrm>
            <a:off x="3276600" y="1533525"/>
            <a:ext cx="0" cy="3946525"/>
          </a:xfrm>
          <a:prstGeom prst="line">
            <a:avLst/>
          </a:prstGeom>
          <a:noFill/>
          <a:ln w="12700">
            <a:solidFill>
              <a:schemeClr val="tx1"/>
            </a:solidFill>
            <a:round/>
            <a:headEnd type="none" w="sm" len="sm"/>
            <a:tailEnd type="none" w="sm" len="sm"/>
          </a:ln>
          <a:effectLst/>
        </p:spPr>
        <p:txBody>
          <a:bodyPr/>
          <a:lstStyle/>
          <a:p>
            <a:endParaRPr lang="en-US" dirty="0"/>
          </a:p>
        </p:txBody>
      </p:sp>
      <p:sp>
        <p:nvSpPr>
          <p:cNvPr id="45075" name="Line 19"/>
          <p:cNvSpPr>
            <a:spLocks noChangeShapeType="1"/>
          </p:cNvSpPr>
          <p:nvPr/>
        </p:nvSpPr>
        <p:spPr bwMode="auto">
          <a:xfrm>
            <a:off x="2819400" y="1533525"/>
            <a:ext cx="0" cy="3946525"/>
          </a:xfrm>
          <a:prstGeom prst="line">
            <a:avLst/>
          </a:prstGeom>
          <a:noFill/>
          <a:ln w="12700">
            <a:solidFill>
              <a:schemeClr val="tx1"/>
            </a:solidFill>
            <a:round/>
            <a:headEnd type="none" w="sm" len="sm"/>
            <a:tailEnd type="none" w="sm" len="sm"/>
          </a:ln>
          <a:effectLst/>
        </p:spPr>
        <p:txBody>
          <a:bodyPr/>
          <a:lstStyle/>
          <a:p>
            <a:endParaRPr lang="en-US" dirty="0"/>
          </a:p>
        </p:txBody>
      </p:sp>
      <p:sp>
        <p:nvSpPr>
          <p:cNvPr id="45076" name="Line 20"/>
          <p:cNvSpPr>
            <a:spLocks noChangeShapeType="1"/>
          </p:cNvSpPr>
          <p:nvPr/>
        </p:nvSpPr>
        <p:spPr bwMode="auto">
          <a:xfrm>
            <a:off x="2286000" y="1533525"/>
            <a:ext cx="0" cy="3946525"/>
          </a:xfrm>
          <a:prstGeom prst="line">
            <a:avLst/>
          </a:prstGeom>
          <a:noFill/>
          <a:ln w="12700">
            <a:solidFill>
              <a:schemeClr val="tx1"/>
            </a:solidFill>
            <a:round/>
            <a:headEnd type="none" w="sm" len="sm"/>
            <a:tailEnd type="none" w="sm" len="sm"/>
          </a:ln>
          <a:effectLst/>
        </p:spPr>
        <p:txBody>
          <a:bodyPr/>
          <a:lstStyle/>
          <a:p>
            <a:endParaRPr lang="en-US" dirty="0"/>
          </a:p>
        </p:txBody>
      </p:sp>
      <p:sp>
        <p:nvSpPr>
          <p:cNvPr id="45077" name="Line 21"/>
          <p:cNvSpPr>
            <a:spLocks noChangeShapeType="1"/>
          </p:cNvSpPr>
          <p:nvPr/>
        </p:nvSpPr>
        <p:spPr bwMode="auto">
          <a:xfrm>
            <a:off x="4343400" y="1533525"/>
            <a:ext cx="0" cy="3946525"/>
          </a:xfrm>
          <a:prstGeom prst="line">
            <a:avLst/>
          </a:prstGeom>
          <a:noFill/>
          <a:ln w="12700">
            <a:solidFill>
              <a:schemeClr val="tx1"/>
            </a:solidFill>
            <a:round/>
            <a:headEnd type="none" w="sm" len="sm"/>
            <a:tailEnd type="none" w="sm" len="sm"/>
          </a:ln>
          <a:effectLst/>
        </p:spPr>
        <p:txBody>
          <a:bodyPr/>
          <a:lstStyle/>
          <a:p>
            <a:endParaRPr lang="en-US" dirty="0"/>
          </a:p>
        </p:txBody>
      </p:sp>
      <p:grpSp>
        <p:nvGrpSpPr>
          <p:cNvPr id="2" name="Group 27"/>
          <p:cNvGrpSpPr>
            <a:grpSpLocks/>
          </p:cNvGrpSpPr>
          <p:nvPr/>
        </p:nvGrpSpPr>
        <p:grpSpPr bwMode="auto">
          <a:xfrm>
            <a:off x="4876800" y="1533525"/>
            <a:ext cx="2057400" cy="3946525"/>
            <a:chOff x="3072" y="966"/>
            <a:chExt cx="1296" cy="2486"/>
          </a:xfrm>
        </p:grpSpPr>
        <p:sp>
          <p:nvSpPr>
            <p:cNvPr id="45078" name="Line 22"/>
            <p:cNvSpPr>
              <a:spLocks noChangeShapeType="1"/>
            </p:cNvSpPr>
            <p:nvPr/>
          </p:nvSpPr>
          <p:spPr bwMode="auto">
            <a:xfrm>
              <a:off x="4032" y="966"/>
              <a:ext cx="0" cy="2486"/>
            </a:xfrm>
            <a:prstGeom prst="line">
              <a:avLst/>
            </a:prstGeom>
            <a:noFill/>
            <a:ln w="12700">
              <a:solidFill>
                <a:schemeClr val="tx1"/>
              </a:solidFill>
              <a:round/>
              <a:headEnd type="none" w="sm" len="sm"/>
              <a:tailEnd type="none" w="sm" len="sm"/>
            </a:ln>
            <a:effectLst/>
          </p:spPr>
          <p:txBody>
            <a:bodyPr/>
            <a:lstStyle/>
            <a:p>
              <a:endParaRPr lang="en-US" dirty="0"/>
            </a:p>
          </p:txBody>
        </p:sp>
        <p:sp>
          <p:nvSpPr>
            <p:cNvPr id="45079" name="Line 23"/>
            <p:cNvSpPr>
              <a:spLocks noChangeShapeType="1"/>
            </p:cNvSpPr>
            <p:nvPr/>
          </p:nvSpPr>
          <p:spPr bwMode="auto">
            <a:xfrm>
              <a:off x="3744" y="966"/>
              <a:ext cx="0" cy="2486"/>
            </a:xfrm>
            <a:prstGeom prst="line">
              <a:avLst/>
            </a:prstGeom>
            <a:noFill/>
            <a:ln w="12700">
              <a:solidFill>
                <a:schemeClr val="tx1"/>
              </a:solidFill>
              <a:round/>
              <a:headEnd type="none" w="sm" len="sm"/>
              <a:tailEnd type="none" w="sm" len="sm"/>
            </a:ln>
            <a:effectLst/>
          </p:spPr>
          <p:txBody>
            <a:bodyPr/>
            <a:lstStyle/>
            <a:p>
              <a:endParaRPr lang="en-US" dirty="0"/>
            </a:p>
          </p:txBody>
        </p:sp>
        <p:sp>
          <p:nvSpPr>
            <p:cNvPr id="45080" name="Line 24"/>
            <p:cNvSpPr>
              <a:spLocks noChangeShapeType="1"/>
            </p:cNvSpPr>
            <p:nvPr/>
          </p:nvSpPr>
          <p:spPr bwMode="auto">
            <a:xfrm>
              <a:off x="3408" y="966"/>
              <a:ext cx="0" cy="2486"/>
            </a:xfrm>
            <a:prstGeom prst="line">
              <a:avLst/>
            </a:prstGeom>
            <a:noFill/>
            <a:ln w="12700">
              <a:solidFill>
                <a:schemeClr val="tx1"/>
              </a:solidFill>
              <a:round/>
              <a:headEnd type="none" w="sm" len="sm"/>
              <a:tailEnd type="none" w="sm" len="sm"/>
            </a:ln>
            <a:effectLst/>
          </p:spPr>
          <p:txBody>
            <a:bodyPr/>
            <a:lstStyle/>
            <a:p>
              <a:endParaRPr lang="en-US" dirty="0"/>
            </a:p>
          </p:txBody>
        </p:sp>
        <p:sp>
          <p:nvSpPr>
            <p:cNvPr id="45081" name="Line 25"/>
            <p:cNvSpPr>
              <a:spLocks noChangeShapeType="1"/>
            </p:cNvSpPr>
            <p:nvPr/>
          </p:nvSpPr>
          <p:spPr bwMode="auto">
            <a:xfrm>
              <a:off x="3072" y="966"/>
              <a:ext cx="0" cy="2486"/>
            </a:xfrm>
            <a:prstGeom prst="line">
              <a:avLst/>
            </a:prstGeom>
            <a:noFill/>
            <a:ln w="12700">
              <a:solidFill>
                <a:schemeClr val="tx1"/>
              </a:solidFill>
              <a:round/>
              <a:headEnd type="none" w="sm" len="sm"/>
              <a:tailEnd type="none" w="sm" len="sm"/>
            </a:ln>
            <a:effectLst/>
          </p:spPr>
          <p:txBody>
            <a:bodyPr/>
            <a:lstStyle/>
            <a:p>
              <a:endParaRPr lang="en-US" dirty="0"/>
            </a:p>
          </p:txBody>
        </p:sp>
        <p:sp>
          <p:nvSpPr>
            <p:cNvPr id="45082" name="Line 26"/>
            <p:cNvSpPr>
              <a:spLocks noChangeShapeType="1"/>
            </p:cNvSpPr>
            <p:nvPr/>
          </p:nvSpPr>
          <p:spPr bwMode="auto">
            <a:xfrm>
              <a:off x="4368" y="966"/>
              <a:ext cx="0" cy="2486"/>
            </a:xfrm>
            <a:prstGeom prst="line">
              <a:avLst/>
            </a:prstGeom>
            <a:noFill/>
            <a:ln w="12700">
              <a:solidFill>
                <a:schemeClr val="tx1"/>
              </a:solidFill>
              <a:round/>
              <a:headEnd type="none" w="sm" len="sm"/>
              <a:tailEnd type="none" w="sm" len="sm"/>
            </a:ln>
            <a:effectLst/>
          </p:spPr>
          <p:txBody>
            <a:bodyPr/>
            <a:lstStyle/>
            <a:p>
              <a:endParaRPr lang="en-US" dirty="0"/>
            </a:p>
          </p:txBody>
        </p:sp>
      </p:grpSp>
      <p:sp>
        <p:nvSpPr>
          <p:cNvPr id="45084" name="Line 28"/>
          <p:cNvSpPr>
            <a:spLocks noChangeShapeType="1"/>
          </p:cNvSpPr>
          <p:nvPr/>
        </p:nvSpPr>
        <p:spPr bwMode="auto">
          <a:xfrm>
            <a:off x="1295400" y="1533525"/>
            <a:ext cx="0" cy="3946525"/>
          </a:xfrm>
          <a:prstGeom prst="line">
            <a:avLst/>
          </a:prstGeom>
          <a:noFill/>
          <a:ln w="12700">
            <a:solidFill>
              <a:schemeClr val="tx1"/>
            </a:solidFill>
            <a:round/>
            <a:headEnd type="none" w="sm" len="sm"/>
            <a:tailEnd type="none" w="sm" len="sm"/>
          </a:ln>
          <a:effectLst/>
        </p:spPr>
        <p:txBody>
          <a:bodyPr/>
          <a:lstStyle/>
          <a:p>
            <a:endParaRPr lang="en-US" dirty="0"/>
          </a:p>
        </p:txBody>
      </p:sp>
      <p:sp>
        <p:nvSpPr>
          <p:cNvPr id="45085" name="Line 29"/>
          <p:cNvSpPr>
            <a:spLocks noChangeShapeType="1"/>
          </p:cNvSpPr>
          <p:nvPr/>
        </p:nvSpPr>
        <p:spPr bwMode="auto">
          <a:xfrm>
            <a:off x="1828800" y="1533525"/>
            <a:ext cx="0" cy="3946525"/>
          </a:xfrm>
          <a:prstGeom prst="line">
            <a:avLst/>
          </a:prstGeom>
          <a:noFill/>
          <a:ln w="12700">
            <a:solidFill>
              <a:schemeClr val="tx1"/>
            </a:solidFill>
            <a:round/>
            <a:headEnd type="none" w="sm" len="sm"/>
            <a:tailEnd type="none" w="sm" len="sm"/>
          </a:ln>
          <a:effectLst/>
        </p:spPr>
        <p:txBody>
          <a:bodyPr/>
          <a:lstStyle/>
          <a:p>
            <a:endParaRPr lang="en-US" dirty="0"/>
          </a:p>
        </p:txBody>
      </p:sp>
      <p:sp>
        <p:nvSpPr>
          <p:cNvPr id="45086" name="Line 30"/>
          <p:cNvSpPr>
            <a:spLocks noChangeShapeType="1"/>
          </p:cNvSpPr>
          <p:nvPr/>
        </p:nvSpPr>
        <p:spPr bwMode="auto">
          <a:xfrm>
            <a:off x="847725" y="3505200"/>
            <a:ext cx="7451725" cy="0"/>
          </a:xfrm>
          <a:prstGeom prst="line">
            <a:avLst/>
          </a:prstGeom>
          <a:noFill/>
          <a:ln w="12700">
            <a:solidFill>
              <a:schemeClr val="tx1"/>
            </a:solidFill>
            <a:round/>
            <a:headEnd type="none" w="sm" len="sm"/>
            <a:tailEnd type="none" w="sm" len="sm"/>
          </a:ln>
          <a:effectLst/>
        </p:spPr>
        <p:txBody>
          <a:bodyPr/>
          <a:lstStyle/>
          <a:p>
            <a:endParaRPr lang="en-US" dirty="0"/>
          </a:p>
        </p:txBody>
      </p:sp>
      <p:sp>
        <p:nvSpPr>
          <p:cNvPr id="45087" name="Arc 31"/>
          <p:cNvSpPr>
            <a:spLocks/>
          </p:cNvSpPr>
          <p:nvPr/>
        </p:nvSpPr>
        <p:spPr bwMode="auto">
          <a:xfrm>
            <a:off x="838200" y="3505200"/>
            <a:ext cx="1968500" cy="1206500"/>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rgbClr val="FF0000"/>
            </a:solidFill>
            <a:round/>
            <a:headEnd type="none" w="sm" len="sm"/>
            <a:tailEnd type="none" w="sm" len="sm"/>
          </a:ln>
          <a:effectLst/>
        </p:spPr>
        <p:txBody>
          <a:bodyPr/>
          <a:lstStyle/>
          <a:p>
            <a:endParaRPr lang="en-US" dirty="0"/>
          </a:p>
        </p:txBody>
      </p:sp>
      <p:sp>
        <p:nvSpPr>
          <p:cNvPr id="45088" name="Arc 32"/>
          <p:cNvSpPr>
            <a:spLocks/>
          </p:cNvSpPr>
          <p:nvPr/>
        </p:nvSpPr>
        <p:spPr bwMode="auto">
          <a:xfrm>
            <a:off x="2760663" y="3505200"/>
            <a:ext cx="2120900" cy="1206500"/>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25400" cap="rnd">
            <a:solidFill>
              <a:srgbClr val="FF0000"/>
            </a:solidFill>
            <a:round/>
            <a:headEnd type="none" w="sm" len="sm"/>
            <a:tailEnd type="none" w="sm" len="sm"/>
          </a:ln>
          <a:effectLst/>
        </p:spPr>
        <p:txBody>
          <a:bodyPr/>
          <a:lstStyle/>
          <a:p>
            <a:endParaRPr lang="en-US" dirty="0"/>
          </a:p>
        </p:txBody>
      </p:sp>
      <p:sp>
        <p:nvSpPr>
          <p:cNvPr id="45089" name="Freeform 33"/>
          <p:cNvSpPr>
            <a:spLocks/>
          </p:cNvSpPr>
          <p:nvPr/>
        </p:nvSpPr>
        <p:spPr bwMode="auto">
          <a:xfrm>
            <a:off x="2743200" y="2362200"/>
            <a:ext cx="77788" cy="1246188"/>
          </a:xfrm>
          <a:custGeom>
            <a:avLst/>
            <a:gdLst/>
            <a:ahLst/>
            <a:cxnLst>
              <a:cxn ang="0">
                <a:pos x="7" y="693"/>
              </a:cxn>
              <a:cxn ang="0">
                <a:pos x="7" y="659"/>
              </a:cxn>
              <a:cxn ang="0">
                <a:pos x="7" y="625"/>
              </a:cxn>
              <a:cxn ang="0">
                <a:pos x="7" y="591"/>
              </a:cxn>
              <a:cxn ang="0">
                <a:pos x="0" y="557"/>
              </a:cxn>
              <a:cxn ang="0">
                <a:pos x="0" y="523"/>
              </a:cxn>
              <a:cxn ang="0">
                <a:pos x="0" y="489"/>
              </a:cxn>
              <a:cxn ang="0">
                <a:pos x="0" y="454"/>
              </a:cxn>
              <a:cxn ang="0">
                <a:pos x="0" y="420"/>
              </a:cxn>
              <a:cxn ang="0">
                <a:pos x="0" y="386"/>
              </a:cxn>
              <a:cxn ang="0">
                <a:pos x="0" y="352"/>
              </a:cxn>
              <a:cxn ang="0">
                <a:pos x="0" y="318"/>
              </a:cxn>
              <a:cxn ang="0">
                <a:pos x="0" y="284"/>
              </a:cxn>
              <a:cxn ang="0">
                <a:pos x="0" y="250"/>
              </a:cxn>
              <a:cxn ang="0">
                <a:pos x="0" y="216"/>
              </a:cxn>
              <a:cxn ang="0">
                <a:pos x="0" y="182"/>
              </a:cxn>
              <a:cxn ang="0">
                <a:pos x="0" y="148"/>
              </a:cxn>
              <a:cxn ang="0">
                <a:pos x="0" y="114"/>
              </a:cxn>
              <a:cxn ang="0">
                <a:pos x="0" y="80"/>
              </a:cxn>
              <a:cxn ang="0">
                <a:pos x="0" y="45"/>
              </a:cxn>
              <a:cxn ang="0">
                <a:pos x="7" y="11"/>
              </a:cxn>
              <a:cxn ang="0">
                <a:pos x="27" y="0"/>
              </a:cxn>
              <a:cxn ang="0">
                <a:pos x="48" y="0"/>
              </a:cxn>
              <a:cxn ang="0">
                <a:pos x="48" y="34"/>
              </a:cxn>
              <a:cxn ang="0">
                <a:pos x="48" y="68"/>
              </a:cxn>
              <a:cxn ang="0">
                <a:pos x="48" y="102"/>
              </a:cxn>
              <a:cxn ang="0">
                <a:pos x="48" y="136"/>
              </a:cxn>
              <a:cxn ang="0">
                <a:pos x="48" y="170"/>
              </a:cxn>
              <a:cxn ang="0">
                <a:pos x="48" y="205"/>
              </a:cxn>
              <a:cxn ang="0">
                <a:pos x="48" y="239"/>
              </a:cxn>
              <a:cxn ang="0">
                <a:pos x="48" y="273"/>
              </a:cxn>
              <a:cxn ang="0">
                <a:pos x="48" y="307"/>
              </a:cxn>
              <a:cxn ang="0">
                <a:pos x="48" y="341"/>
              </a:cxn>
              <a:cxn ang="0">
                <a:pos x="48" y="375"/>
              </a:cxn>
              <a:cxn ang="0">
                <a:pos x="48" y="409"/>
              </a:cxn>
              <a:cxn ang="0">
                <a:pos x="48" y="443"/>
              </a:cxn>
              <a:cxn ang="0">
                <a:pos x="48" y="477"/>
              </a:cxn>
              <a:cxn ang="0">
                <a:pos x="48" y="511"/>
              </a:cxn>
              <a:cxn ang="0">
                <a:pos x="48" y="545"/>
              </a:cxn>
              <a:cxn ang="0">
                <a:pos x="48" y="579"/>
              </a:cxn>
              <a:cxn ang="0">
                <a:pos x="48" y="614"/>
              </a:cxn>
              <a:cxn ang="0">
                <a:pos x="48" y="648"/>
              </a:cxn>
              <a:cxn ang="0">
                <a:pos x="48" y="682"/>
              </a:cxn>
              <a:cxn ang="0">
                <a:pos x="48" y="716"/>
              </a:cxn>
              <a:cxn ang="0">
                <a:pos x="48" y="750"/>
              </a:cxn>
              <a:cxn ang="0">
                <a:pos x="48" y="784"/>
              </a:cxn>
              <a:cxn ang="0">
                <a:pos x="48" y="761"/>
              </a:cxn>
            </a:cxnLst>
            <a:rect l="0" t="0" r="r" b="b"/>
            <a:pathLst>
              <a:path w="49" h="785">
                <a:moveTo>
                  <a:pt x="7" y="693"/>
                </a:moveTo>
                <a:lnTo>
                  <a:pt x="7" y="659"/>
                </a:lnTo>
                <a:lnTo>
                  <a:pt x="7" y="625"/>
                </a:lnTo>
                <a:lnTo>
                  <a:pt x="7" y="591"/>
                </a:lnTo>
                <a:lnTo>
                  <a:pt x="0" y="557"/>
                </a:lnTo>
                <a:lnTo>
                  <a:pt x="0" y="523"/>
                </a:lnTo>
                <a:lnTo>
                  <a:pt x="0" y="489"/>
                </a:lnTo>
                <a:lnTo>
                  <a:pt x="0" y="454"/>
                </a:lnTo>
                <a:lnTo>
                  <a:pt x="0" y="420"/>
                </a:lnTo>
                <a:lnTo>
                  <a:pt x="0" y="386"/>
                </a:lnTo>
                <a:lnTo>
                  <a:pt x="0" y="352"/>
                </a:lnTo>
                <a:lnTo>
                  <a:pt x="0" y="318"/>
                </a:lnTo>
                <a:lnTo>
                  <a:pt x="0" y="284"/>
                </a:lnTo>
                <a:lnTo>
                  <a:pt x="0" y="250"/>
                </a:lnTo>
                <a:lnTo>
                  <a:pt x="0" y="216"/>
                </a:lnTo>
                <a:lnTo>
                  <a:pt x="0" y="182"/>
                </a:lnTo>
                <a:lnTo>
                  <a:pt x="0" y="148"/>
                </a:lnTo>
                <a:lnTo>
                  <a:pt x="0" y="114"/>
                </a:lnTo>
                <a:lnTo>
                  <a:pt x="0" y="80"/>
                </a:lnTo>
                <a:lnTo>
                  <a:pt x="0" y="45"/>
                </a:lnTo>
                <a:lnTo>
                  <a:pt x="7" y="11"/>
                </a:lnTo>
                <a:lnTo>
                  <a:pt x="27" y="0"/>
                </a:lnTo>
                <a:lnTo>
                  <a:pt x="48" y="0"/>
                </a:lnTo>
                <a:lnTo>
                  <a:pt x="48" y="34"/>
                </a:lnTo>
                <a:lnTo>
                  <a:pt x="48" y="68"/>
                </a:lnTo>
                <a:lnTo>
                  <a:pt x="48" y="102"/>
                </a:lnTo>
                <a:lnTo>
                  <a:pt x="48" y="136"/>
                </a:lnTo>
                <a:lnTo>
                  <a:pt x="48" y="170"/>
                </a:lnTo>
                <a:lnTo>
                  <a:pt x="48" y="205"/>
                </a:lnTo>
                <a:lnTo>
                  <a:pt x="48" y="239"/>
                </a:lnTo>
                <a:lnTo>
                  <a:pt x="48" y="273"/>
                </a:lnTo>
                <a:lnTo>
                  <a:pt x="48" y="307"/>
                </a:lnTo>
                <a:lnTo>
                  <a:pt x="48" y="341"/>
                </a:lnTo>
                <a:lnTo>
                  <a:pt x="48" y="375"/>
                </a:lnTo>
                <a:lnTo>
                  <a:pt x="48" y="409"/>
                </a:lnTo>
                <a:lnTo>
                  <a:pt x="48" y="443"/>
                </a:lnTo>
                <a:lnTo>
                  <a:pt x="48" y="477"/>
                </a:lnTo>
                <a:lnTo>
                  <a:pt x="48" y="511"/>
                </a:lnTo>
                <a:lnTo>
                  <a:pt x="48" y="545"/>
                </a:lnTo>
                <a:lnTo>
                  <a:pt x="48" y="579"/>
                </a:lnTo>
                <a:lnTo>
                  <a:pt x="48" y="614"/>
                </a:lnTo>
                <a:lnTo>
                  <a:pt x="48" y="648"/>
                </a:lnTo>
                <a:lnTo>
                  <a:pt x="48" y="682"/>
                </a:lnTo>
                <a:lnTo>
                  <a:pt x="48" y="716"/>
                </a:lnTo>
                <a:lnTo>
                  <a:pt x="48" y="750"/>
                </a:lnTo>
                <a:lnTo>
                  <a:pt x="48" y="784"/>
                </a:lnTo>
                <a:lnTo>
                  <a:pt x="48" y="761"/>
                </a:lnTo>
              </a:path>
            </a:pathLst>
          </a:custGeom>
          <a:noFill/>
          <a:ln w="25400" cap="rnd" cmpd="sng">
            <a:solidFill>
              <a:srgbClr val="FF0000"/>
            </a:solidFill>
            <a:prstDash val="solid"/>
            <a:round/>
            <a:headEnd type="none" w="sm" len="sm"/>
            <a:tailEnd type="none" w="sm" len="sm"/>
          </a:ln>
          <a:effectLst/>
        </p:spPr>
        <p:txBody>
          <a:bodyPr/>
          <a:lstStyle/>
          <a:p>
            <a:endParaRPr lang="en-US" dirty="0"/>
          </a:p>
        </p:txBody>
      </p:sp>
      <p:sp>
        <p:nvSpPr>
          <p:cNvPr id="45090" name="Arc 34"/>
          <p:cNvSpPr>
            <a:spLocks/>
          </p:cNvSpPr>
          <p:nvPr/>
        </p:nvSpPr>
        <p:spPr bwMode="auto">
          <a:xfrm>
            <a:off x="4724400" y="3505200"/>
            <a:ext cx="1892300" cy="1206500"/>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rgbClr val="FF0000"/>
            </a:solidFill>
            <a:round/>
            <a:headEnd type="none" w="sm" len="sm"/>
            <a:tailEnd type="none" w="sm" len="sm"/>
          </a:ln>
          <a:effectLst/>
        </p:spPr>
        <p:txBody>
          <a:bodyPr/>
          <a:lstStyle/>
          <a:p>
            <a:endParaRPr lang="en-US" dirty="0"/>
          </a:p>
        </p:txBody>
      </p:sp>
      <p:sp>
        <p:nvSpPr>
          <p:cNvPr id="45091" name="Arc 35"/>
          <p:cNvSpPr>
            <a:spLocks/>
          </p:cNvSpPr>
          <p:nvPr/>
        </p:nvSpPr>
        <p:spPr bwMode="auto">
          <a:xfrm>
            <a:off x="6538913" y="3505200"/>
            <a:ext cx="1816100" cy="1206500"/>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25400" cap="rnd">
            <a:solidFill>
              <a:srgbClr val="FF0000"/>
            </a:solidFill>
            <a:round/>
            <a:headEnd type="none" w="sm" len="sm"/>
            <a:tailEnd type="none" w="sm" len="sm"/>
          </a:ln>
          <a:effectLst/>
        </p:spPr>
        <p:txBody>
          <a:bodyPr/>
          <a:lstStyle/>
          <a:p>
            <a:endParaRPr lang="en-US" dirty="0"/>
          </a:p>
        </p:txBody>
      </p:sp>
      <p:sp>
        <p:nvSpPr>
          <p:cNvPr id="45092" name="Freeform 36"/>
          <p:cNvSpPr>
            <a:spLocks/>
          </p:cNvSpPr>
          <p:nvPr/>
        </p:nvSpPr>
        <p:spPr bwMode="auto">
          <a:xfrm>
            <a:off x="6510338" y="2362200"/>
            <a:ext cx="120650" cy="1220788"/>
          </a:xfrm>
          <a:custGeom>
            <a:avLst/>
            <a:gdLst/>
            <a:ahLst/>
            <a:cxnLst>
              <a:cxn ang="0">
                <a:pos x="11" y="679"/>
              </a:cxn>
              <a:cxn ang="0">
                <a:pos x="11" y="646"/>
              </a:cxn>
              <a:cxn ang="0">
                <a:pos x="11" y="612"/>
              </a:cxn>
              <a:cxn ang="0">
                <a:pos x="11" y="579"/>
              </a:cxn>
              <a:cxn ang="0">
                <a:pos x="0" y="545"/>
              </a:cxn>
              <a:cxn ang="0">
                <a:pos x="0" y="512"/>
              </a:cxn>
              <a:cxn ang="0">
                <a:pos x="0" y="479"/>
              </a:cxn>
              <a:cxn ang="0">
                <a:pos x="0" y="445"/>
              </a:cxn>
              <a:cxn ang="0">
                <a:pos x="0" y="412"/>
              </a:cxn>
              <a:cxn ang="0">
                <a:pos x="0" y="378"/>
              </a:cxn>
              <a:cxn ang="0">
                <a:pos x="0" y="345"/>
              </a:cxn>
              <a:cxn ang="0">
                <a:pos x="0" y="312"/>
              </a:cxn>
              <a:cxn ang="0">
                <a:pos x="0" y="278"/>
              </a:cxn>
              <a:cxn ang="0">
                <a:pos x="0" y="245"/>
              </a:cxn>
              <a:cxn ang="0">
                <a:pos x="0" y="211"/>
              </a:cxn>
              <a:cxn ang="0">
                <a:pos x="0" y="178"/>
              </a:cxn>
              <a:cxn ang="0">
                <a:pos x="0" y="145"/>
              </a:cxn>
              <a:cxn ang="0">
                <a:pos x="0" y="111"/>
              </a:cxn>
              <a:cxn ang="0">
                <a:pos x="0" y="78"/>
              </a:cxn>
              <a:cxn ang="0">
                <a:pos x="0" y="45"/>
              </a:cxn>
              <a:cxn ang="0">
                <a:pos x="11" y="11"/>
              </a:cxn>
              <a:cxn ang="0">
                <a:pos x="43" y="0"/>
              </a:cxn>
              <a:cxn ang="0">
                <a:pos x="75" y="0"/>
              </a:cxn>
              <a:cxn ang="0">
                <a:pos x="75" y="33"/>
              </a:cxn>
              <a:cxn ang="0">
                <a:pos x="75" y="67"/>
              </a:cxn>
              <a:cxn ang="0">
                <a:pos x="75" y="100"/>
              </a:cxn>
              <a:cxn ang="0">
                <a:pos x="75" y="134"/>
              </a:cxn>
              <a:cxn ang="0">
                <a:pos x="75" y="167"/>
              </a:cxn>
              <a:cxn ang="0">
                <a:pos x="75" y="200"/>
              </a:cxn>
              <a:cxn ang="0">
                <a:pos x="75" y="234"/>
              </a:cxn>
              <a:cxn ang="0">
                <a:pos x="75" y="267"/>
              </a:cxn>
              <a:cxn ang="0">
                <a:pos x="75" y="301"/>
              </a:cxn>
              <a:cxn ang="0">
                <a:pos x="75" y="334"/>
              </a:cxn>
              <a:cxn ang="0">
                <a:pos x="75" y="367"/>
              </a:cxn>
              <a:cxn ang="0">
                <a:pos x="75" y="401"/>
              </a:cxn>
              <a:cxn ang="0">
                <a:pos x="75" y="434"/>
              </a:cxn>
              <a:cxn ang="0">
                <a:pos x="75" y="467"/>
              </a:cxn>
              <a:cxn ang="0">
                <a:pos x="75" y="501"/>
              </a:cxn>
              <a:cxn ang="0">
                <a:pos x="75" y="534"/>
              </a:cxn>
              <a:cxn ang="0">
                <a:pos x="75" y="568"/>
              </a:cxn>
              <a:cxn ang="0">
                <a:pos x="75" y="601"/>
              </a:cxn>
              <a:cxn ang="0">
                <a:pos x="75" y="634"/>
              </a:cxn>
              <a:cxn ang="0">
                <a:pos x="75" y="668"/>
              </a:cxn>
              <a:cxn ang="0">
                <a:pos x="75" y="701"/>
              </a:cxn>
              <a:cxn ang="0">
                <a:pos x="75" y="735"/>
              </a:cxn>
              <a:cxn ang="0">
                <a:pos x="75" y="768"/>
              </a:cxn>
              <a:cxn ang="0">
                <a:pos x="75" y="746"/>
              </a:cxn>
            </a:cxnLst>
            <a:rect l="0" t="0" r="r" b="b"/>
            <a:pathLst>
              <a:path w="76" h="769">
                <a:moveTo>
                  <a:pt x="11" y="679"/>
                </a:moveTo>
                <a:lnTo>
                  <a:pt x="11" y="646"/>
                </a:lnTo>
                <a:lnTo>
                  <a:pt x="11" y="612"/>
                </a:lnTo>
                <a:lnTo>
                  <a:pt x="11" y="579"/>
                </a:lnTo>
                <a:lnTo>
                  <a:pt x="0" y="545"/>
                </a:lnTo>
                <a:lnTo>
                  <a:pt x="0" y="512"/>
                </a:lnTo>
                <a:lnTo>
                  <a:pt x="0" y="479"/>
                </a:lnTo>
                <a:lnTo>
                  <a:pt x="0" y="445"/>
                </a:lnTo>
                <a:lnTo>
                  <a:pt x="0" y="412"/>
                </a:lnTo>
                <a:lnTo>
                  <a:pt x="0" y="378"/>
                </a:lnTo>
                <a:lnTo>
                  <a:pt x="0" y="345"/>
                </a:lnTo>
                <a:lnTo>
                  <a:pt x="0" y="312"/>
                </a:lnTo>
                <a:lnTo>
                  <a:pt x="0" y="278"/>
                </a:lnTo>
                <a:lnTo>
                  <a:pt x="0" y="245"/>
                </a:lnTo>
                <a:lnTo>
                  <a:pt x="0" y="211"/>
                </a:lnTo>
                <a:lnTo>
                  <a:pt x="0" y="178"/>
                </a:lnTo>
                <a:lnTo>
                  <a:pt x="0" y="145"/>
                </a:lnTo>
                <a:lnTo>
                  <a:pt x="0" y="111"/>
                </a:lnTo>
                <a:lnTo>
                  <a:pt x="0" y="78"/>
                </a:lnTo>
                <a:lnTo>
                  <a:pt x="0" y="45"/>
                </a:lnTo>
                <a:lnTo>
                  <a:pt x="11" y="11"/>
                </a:lnTo>
                <a:lnTo>
                  <a:pt x="43" y="0"/>
                </a:lnTo>
                <a:lnTo>
                  <a:pt x="75" y="0"/>
                </a:lnTo>
                <a:lnTo>
                  <a:pt x="75" y="33"/>
                </a:lnTo>
                <a:lnTo>
                  <a:pt x="75" y="67"/>
                </a:lnTo>
                <a:lnTo>
                  <a:pt x="75" y="100"/>
                </a:lnTo>
                <a:lnTo>
                  <a:pt x="75" y="134"/>
                </a:lnTo>
                <a:lnTo>
                  <a:pt x="75" y="167"/>
                </a:lnTo>
                <a:lnTo>
                  <a:pt x="75" y="200"/>
                </a:lnTo>
                <a:lnTo>
                  <a:pt x="75" y="234"/>
                </a:lnTo>
                <a:lnTo>
                  <a:pt x="75" y="267"/>
                </a:lnTo>
                <a:lnTo>
                  <a:pt x="75" y="301"/>
                </a:lnTo>
                <a:lnTo>
                  <a:pt x="75" y="334"/>
                </a:lnTo>
                <a:lnTo>
                  <a:pt x="75" y="367"/>
                </a:lnTo>
                <a:lnTo>
                  <a:pt x="75" y="401"/>
                </a:lnTo>
                <a:lnTo>
                  <a:pt x="75" y="434"/>
                </a:lnTo>
                <a:lnTo>
                  <a:pt x="75" y="467"/>
                </a:lnTo>
                <a:lnTo>
                  <a:pt x="75" y="501"/>
                </a:lnTo>
                <a:lnTo>
                  <a:pt x="75" y="534"/>
                </a:lnTo>
                <a:lnTo>
                  <a:pt x="75" y="568"/>
                </a:lnTo>
                <a:lnTo>
                  <a:pt x="75" y="601"/>
                </a:lnTo>
                <a:lnTo>
                  <a:pt x="75" y="634"/>
                </a:lnTo>
                <a:lnTo>
                  <a:pt x="75" y="668"/>
                </a:lnTo>
                <a:lnTo>
                  <a:pt x="75" y="701"/>
                </a:lnTo>
                <a:lnTo>
                  <a:pt x="75" y="735"/>
                </a:lnTo>
                <a:lnTo>
                  <a:pt x="75" y="768"/>
                </a:lnTo>
                <a:lnTo>
                  <a:pt x="75" y="746"/>
                </a:lnTo>
              </a:path>
            </a:pathLst>
          </a:custGeom>
          <a:noFill/>
          <a:ln w="25400" cap="rnd" cmpd="sng">
            <a:solidFill>
              <a:srgbClr val="FF0000"/>
            </a:solidFill>
            <a:prstDash val="solid"/>
            <a:round/>
            <a:headEnd type="none" w="sm" len="sm"/>
            <a:tailEnd type="none" w="sm" len="sm"/>
          </a:ln>
          <a:effectLst/>
        </p:spPr>
        <p:txBody>
          <a:bodyPr/>
          <a:lstStyle/>
          <a:p>
            <a:endParaRPr lang="en-US" dirty="0"/>
          </a:p>
        </p:txBody>
      </p:sp>
      <p:sp>
        <p:nvSpPr>
          <p:cNvPr id="45093" name="Rectangle 37"/>
          <p:cNvSpPr>
            <a:spLocks noChangeArrowheads="1"/>
          </p:cNvSpPr>
          <p:nvPr/>
        </p:nvSpPr>
        <p:spPr bwMode="auto">
          <a:xfrm>
            <a:off x="914400" y="5562600"/>
            <a:ext cx="5961062" cy="397545"/>
          </a:xfrm>
          <a:prstGeom prst="rect">
            <a:avLst/>
          </a:prstGeom>
          <a:noFill/>
          <a:ln w="9525">
            <a:noFill/>
            <a:miter lim="800000"/>
            <a:headEnd/>
            <a:tailEnd/>
          </a:ln>
          <a:effectLst/>
        </p:spPr>
        <p:txBody>
          <a:bodyPr wrap="square" lIns="90488" tIns="44450" rIns="90488" bIns="44450">
            <a:spAutoFit/>
          </a:bodyPr>
          <a:lstStyle/>
          <a:p>
            <a:r>
              <a:rPr lang="en-US" sz="2000" b="1" dirty="0">
                <a:solidFill>
                  <a:schemeClr val="bg1"/>
                </a:solidFill>
              </a:rPr>
              <a:t>Ground Track for Molnyia </a:t>
            </a:r>
            <a:r>
              <a:rPr lang="en-US" sz="2000" b="1" dirty="0" smtClean="0">
                <a:solidFill>
                  <a:schemeClr val="bg1"/>
                </a:solidFill>
              </a:rPr>
              <a:t>orbit        </a:t>
            </a:r>
            <a:r>
              <a:rPr lang="en-US" sz="2000" b="1" dirty="0">
                <a:solidFill>
                  <a:schemeClr val="bg1"/>
                </a:solidFill>
              </a:rPr>
              <a:t>eccentricity = .7252</a:t>
            </a:r>
          </a:p>
        </p:txBody>
      </p:sp>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body" idx="1"/>
          </p:nvPr>
        </p:nvSpPr>
        <p:spPr/>
        <p:txBody>
          <a:bodyPr/>
          <a:lstStyle/>
          <a:p>
            <a:pPr>
              <a:defRPr/>
            </a:pPr>
            <a:endParaRPr lang="en-US" dirty="0" smtClean="0"/>
          </a:p>
        </p:txBody>
      </p:sp>
      <p:pic>
        <p:nvPicPr>
          <p:cNvPr id="13315" name="Picture 3"/>
          <p:cNvPicPr>
            <a:picLocks noChangeAspect="1" noChangeArrowheads="1"/>
          </p:cNvPicPr>
          <p:nvPr/>
        </p:nvPicPr>
        <p:blipFill>
          <a:blip r:embed="rId2" cstate="print"/>
          <a:srcRect/>
          <a:stretch>
            <a:fillRect/>
          </a:stretch>
        </p:blipFill>
        <p:spPr bwMode="auto">
          <a:xfrm>
            <a:off x="0" y="1252538"/>
            <a:ext cx="9144000" cy="5605462"/>
          </a:xfrm>
          <a:prstGeom prst="rect">
            <a:avLst/>
          </a:prstGeom>
          <a:noFill/>
          <a:ln w="9525">
            <a:noFill/>
            <a:miter lim="800000"/>
            <a:headEnd/>
            <a:tailEnd/>
          </a:ln>
        </p:spPr>
      </p:pic>
      <p:pic>
        <p:nvPicPr>
          <p:cNvPr id="31748" name="Picture 4"/>
          <p:cNvPicPr>
            <a:picLocks noChangeAspect="1" noChangeArrowheads="1"/>
          </p:cNvPicPr>
          <p:nvPr/>
        </p:nvPicPr>
        <p:blipFill>
          <a:blip r:embed="rId3" cstate="print"/>
          <a:srcRect l="3923" t="4335" b="21294"/>
          <a:stretch>
            <a:fillRect/>
          </a:stretch>
        </p:blipFill>
        <p:spPr bwMode="auto">
          <a:xfrm>
            <a:off x="4535488" y="4244975"/>
            <a:ext cx="4608512" cy="2613025"/>
          </a:xfrm>
          <a:prstGeom prst="rect">
            <a:avLst/>
          </a:prstGeom>
          <a:noFill/>
          <a:ln w="19050">
            <a:solidFill>
              <a:schemeClr val="accent1"/>
            </a:solidFill>
            <a:miter lim="800000"/>
            <a:headEnd/>
            <a:tailEnd/>
          </a:ln>
        </p:spPr>
      </p:pic>
      <p:sp>
        <p:nvSpPr>
          <p:cNvPr id="13317" name="Text Box 5"/>
          <p:cNvSpPr txBox="1">
            <a:spLocks noChangeArrowheads="1"/>
          </p:cNvSpPr>
          <p:nvPr/>
        </p:nvSpPr>
        <p:spPr bwMode="auto">
          <a:xfrm>
            <a:off x="1981200" y="152400"/>
            <a:ext cx="7162800" cy="914400"/>
          </a:xfrm>
          <a:prstGeom prst="rect">
            <a:avLst/>
          </a:prstGeom>
          <a:noFill/>
          <a:ln w="9525">
            <a:noFill/>
            <a:miter lim="800000"/>
            <a:headEnd/>
            <a:tailEnd/>
          </a:ln>
        </p:spPr>
        <p:txBody>
          <a:bodyPr>
            <a:spAutoFit/>
          </a:bodyPr>
          <a:lstStyle/>
          <a:p>
            <a:pPr>
              <a:spcBef>
                <a:spcPct val="50000"/>
              </a:spcBef>
            </a:pPr>
            <a:r>
              <a:rPr lang="en-US" sz="5400" dirty="0"/>
              <a:t>Geosynchronous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748"/>
                                        </p:tgtEl>
                                        <p:attrNameLst>
                                          <p:attrName>style.visibility</p:attrName>
                                        </p:attrNameLst>
                                      </p:cBhvr>
                                      <p:to>
                                        <p:strVal val="visible"/>
                                      </p:to>
                                    </p:set>
                                    <p:animEffect transition="in" filter="fade">
                                      <p:cBhvr>
                                        <p:cTn id="7" dur="1000"/>
                                        <p:tgtEl>
                                          <p:spTgt spid="31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rrowheads="1"/>
          </p:cNvPicPr>
          <p:nvPr/>
        </p:nvPicPr>
        <p:blipFill>
          <a:blip r:embed="rId3" cstate="print"/>
          <a:srcRect/>
          <a:stretch>
            <a:fillRect/>
          </a:stretch>
        </p:blipFill>
        <p:spPr bwMode="auto">
          <a:xfrm>
            <a:off x="0" y="1143000"/>
            <a:ext cx="9169400" cy="4595813"/>
          </a:xfrm>
          <a:prstGeom prst="rect">
            <a:avLst/>
          </a:prstGeom>
          <a:noFill/>
          <a:ln w="9525">
            <a:noFill/>
            <a:miter lim="800000"/>
            <a:headEnd/>
            <a:tailEnd/>
          </a:ln>
        </p:spPr>
      </p:pic>
      <p:sp>
        <p:nvSpPr>
          <p:cNvPr id="14339" name="Rectangle 3"/>
          <p:cNvSpPr>
            <a:spLocks noChangeArrowheads="1"/>
          </p:cNvSpPr>
          <p:nvPr/>
        </p:nvSpPr>
        <p:spPr bwMode="auto">
          <a:xfrm>
            <a:off x="647700" y="1373188"/>
            <a:ext cx="695325" cy="396875"/>
          </a:xfrm>
          <a:prstGeom prst="rect">
            <a:avLst/>
          </a:prstGeom>
          <a:noFill/>
          <a:ln w="9525">
            <a:noFill/>
            <a:miter lim="800000"/>
            <a:headEnd/>
            <a:tailEnd/>
          </a:ln>
        </p:spPr>
        <p:txBody>
          <a:bodyPr wrap="none" lIns="92075" tIns="46038" rIns="92075" bIns="46038">
            <a:spAutoFit/>
          </a:bodyPr>
          <a:lstStyle/>
          <a:p>
            <a:r>
              <a:rPr lang="en-US" sz="2000" b="1" dirty="0">
                <a:solidFill>
                  <a:srgbClr val="66FFFF"/>
                </a:solidFill>
              </a:rPr>
              <a:t>e = 0</a:t>
            </a:r>
          </a:p>
        </p:txBody>
      </p:sp>
      <p:sp>
        <p:nvSpPr>
          <p:cNvPr id="14340" name="Rectangle 4"/>
          <p:cNvSpPr>
            <a:spLocks noChangeArrowheads="1"/>
          </p:cNvSpPr>
          <p:nvPr/>
        </p:nvSpPr>
        <p:spPr bwMode="auto">
          <a:xfrm>
            <a:off x="1652588" y="2641600"/>
            <a:ext cx="754062" cy="701675"/>
          </a:xfrm>
          <a:prstGeom prst="rect">
            <a:avLst/>
          </a:prstGeom>
          <a:noFill/>
          <a:ln w="9525">
            <a:noFill/>
            <a:miter lim="800000"/>
            <a:headEnd/>
            <a:tailEnd/>
          </a:ln>
        </p:spPr>
        <p:txBody>
          <a:bodyPr wrap="none" lIns="92075" tIns="46038" rIns="92075" bIns="46038">
            <a:spAutoFit/>
          </a:bodyPr>
          <a:lstStyle/>
          <a:p>
            <a:r>
              <a:rPr lang="en-US" sz="2000" b="1" dirty="0">
                <a:solidFill>
                  <a:srgbClr val="66FF33"/>
                </a:solidFill>
              </a:rPr>
              <a:t>e = 0</a:t>
            </a:r>
          </a:p>
          <a:p>
            <a:r>
              <a:rPr lang="en-US" sz="2000" b="1" dirty="0">
                <a:solidFill>
                  <a:srgbClr val="66FF33"/>
                </a:solidFill>
              </a:rPr>
              <a:t>i = 0</a:t>
            </a:r>
            <a:r>
              <a:rPr lang="en-US" sz="2000" b="1" dirty="0">
                <a:solidFill>
                  <a:srgbClr val="66FF33"/>
                </a:solidFill>
                <a:latin typeface="Symbol" pitchFamily="18" charset="2"/>
              </a:rPr>
              <a:t>°</a:t>
            </a:r>
          </a:p>
        </p:txBody>
      </p:sp>
      <p:sp>
        <p:nvSpPr>
          <p:cNvPr id="14341" name="Rectangle 5"/>
          <p:cNvSpPr>
            <a:spLocks noChangeArrowheads="1"/>
          </p:cNvSpPr>
          <p:nvPr/>
        </p:nvSpPr>
        <p:spPr bwMode="auto">
          <a:xfrm>
            <a:off x="3048000" y="228600"/>
            <a:ext cx="3749675" cy="641350"/>
          </a:xfrm>
          <a:prstGeom prst="rect">
            <a:avLst/>
          </a:prstGeom>
          <a:noFill/>
          <a:ln w="9525">
            <a:noFill/>
            <a:miter lim="800000"/>
            <a:headEnd/>
            <a:tailEnd/>
          </a:ln>
        </p:spPr>
        <p:txBody>
          <a:bodyPr lIns="92075" tIns="46038" rIns="92075" bIns="46038">
            <a:spAutoFit/>
          </a:bodyPr>
          <a:lstStyle/>
          <a:p>
            <a:r>
              <a:rPr lang="en-US" sz="3600" dirty="0"/>
              <a:t>Geosynchronous</a:t>
            </a:r>
          </a:p>
        </p:txBody>
      </p:sp>
      <p:sp>
        <p:nvSpPr>
          <p:cNvPr id="14342" name="Rectangle 6"/>
          <p:cNvSpPr>
            <a:spLocks noChangeArrowheads="1"/>
          </p:cNvSpPr>
          <p:nvPr/>
        </p:nvSpPr>
        <p:spPr bwMode="auto">
          <a:xfrm>
            <a:off x="6889750" y="2354263"/>
            <a:ext cx="1003300" cy="701675"/>
          </a:xfrm>
          <a:prstGeom prst="rect">
            <a:avLst/>
          </a:prstGeom>
          <a:noFill/>
          <a:ln w="9525">
            <a:noFill/>
            <a:miter lim="800000"/>
            <a:headEnd/>
            <a:tailEnd/>
          </a:ln>
        </p:spPr>
        <p:txBody>
          <a:bodyPr wrap="none" lIns="92075" tIns="46038" rIns="92075" bIns="46038">
            <a:spAutoFit/>
          </a:bodyPr>
          <a:lstStyle/>
          <a:p>
            <a:r>
              <a:rPr lang="en-US" sz="1600" b="1" dirty="0">
                <a:solidFill>
                  <a:srgbClr val="FFFF00"/>
                </a:solidFill>
              </a:rPr>
              <a:t>e = 0</a:t>
            </a:r>
            <a:r>
              <a:rPr lang="en-US" sz="2000" b="1" dirty="0">
                <a:solidFill>
                  <a:srgbClr val="FFFF00"/>
                </a:solidFill>
              </a:rPr>
              <a:t>.4</a:t>
            </a:r>
          </a:p>
          <a:p>
            <a:r>
              <a:rPr lang="en-US" sz="2000" b="1" dirty="0">
                <a:solidFill>
                  <a:srgbClr val="FFFF00"/>
                </a:solidFill>
                <a:latin typeface="Symbol" pitchFamily="18" charset="2"/>
              </a:rPr>
              <a:t>w</a:t>
            </a:r>
            <a:r>
              <a:rPr lang="en-US" sz="2000" b="1" dirty="0">
                <a:solidFill>
                  <a:srgbClr val="FFFF00"/>
                </a:solidFill>
              </a:rPr>
              <a:t> =</a:t>
            </a:r>
            <a:r>
              <a:rPr lang="en-US" sz="1600" b="1" dirty="0">
                <a:solidFill>
                  <a:srgbClr val="FFFF00"/>
                </a:solidFill>
              </a:rPr>
              <a:t> 180</a:t>
            </a:r>
            <a:r>
              <a:rPr lang="en-US" sz="1600" b="1" dirty="0">
                <a:solidFill>
                  <a:srgbClr val="FFFF00"/>
                </a:solidFill>
                <a:latin typeface="Symbol" pitchFamily="18" charset="2"/>
              </a:rPr>
              <a:t>°</a:t>
            </a:r>
          </a:p>
        </p:txBody>
      </p:sp>
      <p:sp>
        <p:nvSpPr>
          <p:cNvPr id="14343" name="Rectangle 7"/>
          <p:cNvSpPr>
            <a:spLocks noChangeArrowheads="1"/>
          </p:cNvSpPr>
          <p:nvPr/>
        </p:nvSpPr>
        <p:spPr bwMode="auto">
          <a:xfrm>
            <a:off x="3394075" y="3051175"/>
            <a:ext cx="985838" cy="701675"/>
          </a:xfrm>
          <a:prstGeom prst="rect">
            <a:avLst/>
          </a:prstGeom>
          <a:noFill/>
          <a:ln w="9525">
            <a:noFill/>
            <a:miter lim="800000"/>
            <a:headEnd/>
            <a:tailEnd/>
          </a:ln>
        </p:spPr>
        <p:txBody>
          <a:bodyPr wrap="none" lIns="92075" tIns="46038" rIns="92075" bIns="46038">
            <a:spAutoFit/>
          </a:bodyPr>
          <a:lstStyle/>
          <a:p>
            <a:r>
              <a:rPr lang="en-US" sz="2000" b="1" dirty="0">
                <a:solidFill>
                  <a:srgbClr val="FF0000"/>
                </a:solidFill>
              </a:rPr>
              <a:t>e = 0.6</a:t>
            </a:r>
          </a:p>
          <a:p>
            <a:r>
              <a:rPr lang="en-US" sz="2000" b="1" dirty="0">
                <a:solidFill>
                  <a:srgbClr val="FF0000"/>
                </a:solidFill>
                <a:latin typeface="Symbol" pitchFamily="18" charset="2"/>
              </a:rPr>
              <a:t>w</a:t>
            </a:r>
            <a:r>
              <a:rPr lang="en-US" sz="2000" b="1" dirty="0">
                <a:solidFill>
                  <a:srgbClr val="FF0000"/>
                </a:solidFill>
              </a:rPr>
              <a:t> = 90</a:t>
            </a:r>
            <a:r>
              <a:rPr lang="en-US" sz="2000" b="1" dirty="0">
                <a:solidFill>
                  <a:srgbClr val="FF0000"/>
                </a:solidFill>
                <a:latin typeface="Symbol" pitchFamily="18" charset="2"/>
              </a:rPr>
              <a:t>°</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title"/>
          </p:nvPr>
        </p:nvSpPr>
        <p:spPr/>
        <p:txBody>
          <a:bodyPr/>
          <a:lstStyle/>
          <a:p>
            <a:r>
              <a:rPr lang="en-US" b="1" dirty="0" smtClean="0"/>
              <a:t>METEOROLOGICAL SATELLITES</a:t>
            </a:r>
          </a:p>
        </p:txBody>
      </p:sp>
      <p:sp>
        <p:nvSpPr>
          <p:cNvPr id="12291" name="Rectangle 8" descr="Rectangle: Click to edit Master text styles&#10;Second level&#10;Third level&#10;Fourth level&#10;Fifth level"/>
          <p:cNvSpPr>
            <a:spLocks noGrp="1" noChangeArrowheads="1"/>
          </p:cNvSpPr>
          <p:nvPr>
            <p:ph type="body" idx="1"/>
          </p:nvPr>
        </p:nvSpPr>
        <p:spPr>
          <a:xfrm>
            <a:off x="457200" y="1066800"/>
            <a:ext cx="8229600" cy="5059363"/>
          </a:xfrm>
        </p:spPr>
        <p:txBody>
          <a:bodyPr/>
          <a:lstStyle/>
          <a:p>
            <a:r>
              <a:rPr lang="en-GB" b="1" dirty="0" smtClean="0"/>
              <a:t>For </a:t>
            </a:r>
            <a:r>
              <a:rPr lang="en-GB" b="1" u="sng" dirty="0" smtClean="0"/>
              <a:t>monitoring the environment</a:t>
            </a:r>
            <a:r>
              <a:rPr lang="en-GB" b="1" dirty="0" smtClean="0"/>
              <a:t>, there are three types namely the:</a:t>
            </a:r>
          </a:p>
          <a:p>
            <a:pPr lvl="1"/>
            <a:r>
              <a:rPr lang="en-GB" b="1" dirty="0" smtClean="0"/>
              <a:t>Weather satellites</a:t>
            </a:r>
            <a:r>
              <a:rPr lang="en-GB" b="1" smtClean="0"/>
              <a:t>, </a:t>
            </a:r>
            <a:r>
              <a:rPr lang="en-GB" b="1" smtClean="0"/>
              <a:t>GEO</a:t>
            </a:r>
            <a:endParaRPr lang="en-GB" b="1" dirty="0" smtClean="0"/>
          </a:p>
          <a:p>
            <a:pPr lvl="1"/>
            <a:r>
              <a:rPr lang="en-GB" b="1" dirty="0" smtClean="0"/>
              <a:t>Meteorological climate research, Polar orbit</a:t>
            </a:r>
            <a:endParaRPr lang="en-GB" b="1" dirty="0" smtClean="0"/>
          </a:p>
          <a:p>
            <a:pPr lvl="1"/>
            <a:r>
              <a:rPr lang="en-GB" b="1" dirty="0" smtClean="0"/>
              <a:t>Earth Resource satellites (ERS) </a:t>
            </a:r>
          </a:p>
          <a:p>
            <a:pPr lvl="1"/>
            <a:r>
              <a:rPr lang="en-GB" b="1" dirty="0" smtClean="0"/>
              <a:t>Research and Development satellites (R&amp;D). </a:t>
            </a:r>
            <a:endParaRPr lang="en-US" b="1" dirty="0" smtClean="0"/>
          </a:p>
          <a:p>
            <a:endParaRPr lang="en-GB" dirty="0" smtClean="0"/>
          </a:p>
        </p:txBody>
      </p:sp>
      <p:sp>
        <p:nvSpPr>
          <p:cNvPr id="12292" name="Slide Number Placeholder 1"/>
          <p:cNvSpPr>
            <a:spLocks noGrp="1"/>
          </p:cNvSpPr>
          <p:nvPr>
            <p:ph type="sldNum" sz="quarter" idx="12"/>
          </p:nvPr>
        </p:nvSpPr>
        <p:spPr>
          <a:noFill/>
        </p:spPr>
        <p:txBody>
          <a:bodyPr/>
          <a:lstStyle/>
          <a:p>
            <a:fld id="{CF6D266D-1FAC-4CCD-80BF-95D14B91645F}" type="slidenum">
              <a:rPr lang="en-US"/>
              <a:pPr/>
              <a:t>28</a:t>
            </a:fld>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noFill/>
        </p:spPr>
        <p:txBody>
          <a:bodyPr/>
          <a:lstStyle/>
          <a:p>
            <a:fld id="{EFC35564-BEDF-47DF-89CC-4124DB98A667}" type="slidenum">
              <a:rPr lang="en-US"/>
              <a:pPr/>
              <a:t>29</a:t>
            </a:fld>
            <a:endParaRPr lang="en-US" dirty="0"/>
          </a:p>
        </p:txBody>
      </p:sp>
      <p:sp>
        <p:nvSpPr>
          <p:cNvPr id="40963" name="Rectangle 4"/>
          <p:cNvSpPr>
            <a:spLocks noGrp="1" noRot="1" noChangeArrowheads="1"/>
          </p:cNvSpPr>
          <p:nvPr>
            <p:ph type="title"/>
          </p:nvPr>
        </p:nvSpPr>
        <p:spPr>
          <a:xfrm>
            <a:off x="5513388" y="228600"/>
            <a:ext cx="3478212" cy="3505200"/>
          </a:xfrm>
        </p:spPr>
        <p:txBody>
          <a:bodyPr/>
          <a:lstStyle/>
          <a:p>
            <a:pPr eaLnBrk="1" hangingPunct="1">
              <a:defRPr/>
            </a:pPr>
            <a:r>
              <a:rPr lang="en-US" b="1" dirty="0" smtClean="0"/>
              <a:t>Orbit of a Polar-Orbiting Satellite</a:t>
            </a:r>
          </a:p>
        </p:txBody>
      </p:sp>
      <p:pic>
        <p:nvPicPr>
          <p:cNvPr id="9220" name="Picture 7" descr="01"/>
          <p:cNvPicPr>
            <a:picLocks noChangeAspect="1" noChangeArrowheads="1"/>
          </p:cNvPicPr>
          <p:nvPr/>
        </p:nvPicPr>
        <p:blipFill>
          <a:blip r:embed="rId2" cstate="print"/>
          <a:srcRect/>
          <a:stretch>
            <a:fillRect/>
          </a:stretch>
        </p:blipFill>
        <p:spPr bwMode="auto">
          <a:xfrm>
            <a:off x="914400" y="609600"/>
            <a:ext cx="4572000" cy="5076825"/>
          </a:xfrm>
          <a:prstGeom prst="rect">
            <a:avLst/>
          </a:prstGeom>
          <a:noFill/>
          <a:ln w="38100">
            <a:solidFill>
              <a:schemeClr val="hlink"/>
            </a:solidFill>
            <a:miter lim="800000"/>
            <a:headEnd/>
            <a:tailEnd/>
          </a:ln>
        </p:spPr>
      </p:pic>
      <p:sp>
        <p:nvSpPr>
          <p:cNvPr id="9221" name="Rectangle 4"/>
          <p:cNvSpPr>
            <a:spLocks noChangeArrowheads="1"/>
          </p:cNvSpPr>
          <p:nvPr/>
        </p:nvSpPr>
        <p:spPr bwMode="auto">
          <a:xfrm>
            <a:off x="363538" y="6032500"/>
            <a:ext cx="8323262" cy="369888"/>
          </a:xfrm>
          <a:prstGeom prst="rect">
            <a:avLst/>
          </a:prstGeom>
          <a:noFill/>
          <a:ln w="9525">
            <a:noFill/>
            <a:miter lim="800000"/>
            <a:headEnd/>
            <a:tailEnd/>
          </a:ln>
        </p:spPr>
        <p:txBody>
          <a:bodyPr>
            <a:spAutoFit/>
          </a:bodyPr>
          <a:lstStyle/>
          <a:p>
            <a:r>
              <a:rPr lang="en-US" sz="1800" dirty="0"/>
              <a:t>http://coastwatch.glerl.noaa.gov/modis/modis.cgi/modis?region=s&amp;page=1</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rPr>
              <a:t>Objectives:</a:t>
            </a:r>
            <a:endParaRPr lang="en-US" b="1" dirty="0">
              <a:solidFill>
                <a:schemeClr val="bg1"/>
              </a:solidFill>
            </a:endParaRPr>
          </a:p>
        </p:txBody>
      </p:sp>
      <p:sp>
        <p:nvSpPr>
          <p:cNvPr id="3" name="Content Placeholder 2"/>
          <p:cNvSpPr>
            <a:spLocks noGrp="1"/>
          </p:cNvSpPr>
          <p:nvPr>
            <p:ph idx="1"/>
          </p:nvPr>
        </p:nvSpPr>
        <p:spPr>
          <a:xfrm>
            <a:off x="457200" y="1219200"/>
            <a:ext cx="8229600" cy="4525963"/>
          </a:xfrm>
        </p:spPr>
        <p:txBody>
          <a:bodyPr/>
          <a:lstStyle/>
          <a:p>
            <a:r>
              <a:rPr lang="en-US" b="1" dirty="0" smtClean="0"/>
              <a:t>describe motion of spacecraft</a:t>
            </a:r>
          </a:p>
          <a:p>
            <a:pPr lvl="1"/>
            <a:r>
              <a:rPr lang="en-GB" b="1" dirty="0" smtClean="0"/>
              <a:t>Derive the expression for escape velocity.</a:t>
            </a:r>
            <a:endParaRPr lang="en-US" b="1" dirty="0" smtClean="0"/>
          </a:p>
          <a:p>
            <a:pPr lvl="1"/>
            <a:r>
              <a:rPr lang="en-US" b="1" dirty="0" smtClean="0"/>
              <a:t>Calculate energy changes in the gravitational field for spacecraft leaving the Earth and the solar system </a:t>
            </a:r>
          </a:p>
          <a:p>
            <a:r>
              <a:rPr lang="en-US" b="1" dirty="0" smtClean="0"/>
              <a:t>show an understanding of geostationary orbits and their application</a:t>
            </a:r>
            <a:endParaRPr lang="en-US" b="1" dirty="0">
              <a:solidFill>
                <a:schemeClr val="bg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4" name="Rectangle 4"/>
          <p:cNvSpPr>
            <a:spLocks noGrp="1" noChangeArrowheads="1"/>
          </p:cNvSpPr>
          <p:nvPr>
            <p:ph type="body" sz="half" idx="2"/>
          </p:nvPr>
        </p:nvSpPr>
        <p:spPr/>
        <p:txBody>
          <a:bodyPr/>
          <a:lstStyle/>
          <a:p>
            <a:pPr>
              <a:lnSpc>
                <a:spcPct val="90000"/>
              </a:lnSpc>
              <a:defRPr/>
            </a:pPr>
            <a:r>
              <a:rPr lang="en-US" sz="2400" dirty="0" smtClean="0">
                <a:latin typeface="Comic Sans MS" pitchFamily="66" charset="0"/>
              </a:rPr>
              <a:t>LEO orbit at a height of about 500km (this is quite low!)</a:t>
            </a:r>
          </a:p>
          <a:p>
            <a:pPr>
              <a:lnSpc>
                <a:spcPct val="90000"/>
              </a:lnSpc>
              <a:defRPr/>
            </a:pPr>
            <a:r>
              <a:rPr lang="en-US" sz="2400" dirty="0" smtClean="0">
                <a:latin typeface="Comic Sans MS" pitchFamily="66" charset="0"/>
              </a:rPr>
              <a:t>They take about 90 minutes to do one complete orbit.</a:t>
            </a:r>
          </a:p>
          <a:p>
            <a:pPr>
              <a:lnSpc>
                <a:spcPct val="90000"/>
              </a:lnSpc>
              <a:defRPr/>
            </a:pPr>
            <a:r>
              <a:rPr lang="en-US" sz="2400" dirty="0" smtClean="0">
                <a:latin typeface="Comic Sans MS" pitchFamily="66" charset="0"/>
              </a:rPr>
              <a:t>These satellites are used to monitor things like climate research and enemy troop movements.</a:t>
            </a:r>
            <a:endParaRPr lang="en-GB" sz="2400" dirty="0" smtClean="0">
              <a:latin typeface="Comic Sans MS" pitchFamily="66" charset="0"/>
            </a:endParaRPr>
          </a:p>
        </p:txBody>
      </p:sp>
      <p:sp>
        <p:nvSpPr>
          <p:cNvPr id="4" name="TextBox 3"/>
          <p:cNvSpPr txBox="1"/>
          <p:nvPr/>
        </p:nvSpPr>
        <p:spPr>
          <a:xfrm>
            <a:off x="228600" y="457200"/>
            <a:ext cx="8763000" cy="954107"/>
          </a:xfrm>
          <a:prstGeom prst="rect">
            <a:avLst/>
          </a:prstGeom>
          <a:noFill/>
        </p:spPr>
        <p:txBody>
          <a:bodyPr wrap="square" rtlCol="0">
            <a:spAutoFit/>
          </a:bodyPr>
          <a:lstStyle/>
          <a:p>
            <a:r>
              <a:rPr lang="en-US" sz="2800" b="1" dirty="0" smtClean="0">
                <a:latin typeface="Arial Black" pitchFamily="34" charset="0"/>
              </a:rPr>
              <a:t>Polar Orbits are also called Monitoring satellites </a:t>
            </a:r>
            <a:endParaRPr lang="en-US" sz="2800" b="1" dirty="0">
              <a:latin typeface="Arial Black" pitchFamily="34" charset="0"/>
            </a:endParaRPr>
          </a:p>
        </p:txBody>
      </p:sp>
      <p:sp>
        <p:nvSpPr>
          <p:cNvPr id="5" name="ClipArt Placeholder 4"/>
          <p:cNvSpPr>
            <a:spLocks noGrp="1"/>
          </p:cNvSpPr>
          <p:nvPr>
            <p:ph type="clipArt" sz="half" idx="1"/>
          </p:nvPr>
        </p:nvSpPr>
        <p:spPr/>
      </p:sp>
      <p:pic>
        <p:nvPicPr>
          <p:cNvPr id="6" name="Picture 8" descr="satellite"/>
          <p:cNvPicPr>
            <a:picLocks noChangeAspect="1" noChangeArrowheads="1"/>
          </p:cNvPicPr>
          <p:nvPr/>
        </p:nvPicPr>
        <p:blipFill>
          <a:blip r:embed="rId2" cstate="print"/>
          <a:srcRect/>
          <a:stretch>
            <a:fillRect/>
          </a:stretch>
        </p:blipFill>
        <p:spPr>
          <a:xfrm>
            <a:off x="456789" y="1371600"/>
            <a:ext cx="3780249" cy="4724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124">
                                            <p:txEl>
                                              <p:pRg st="0" end="0"/>
                                            </p:txEl>
                                          </p:spTgt>
                                        </p:tgtEl>
                                        <p:attrNameLst>
                                          <p:attrName>style.visibility</p:attrName>
                                        </p:attrNameLst>
                                      </p:cBhvr>
                                      <p:to>
                                        <p:strVal val="visible"/>
                                      </p:to>
                                    </p:set>
                                    <p:animEffect transition="in" filter="dissolve">
                                      <p:cBhvr>
                                        <p:cTn id="7" dur="500"/>
                                        <p:tgtEl>
                                          <p:spTgt spid="51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124">
                                            <p:txEl>
                                              <p:pRg st="1" end="1"/>
                                            </p:txEl>
                                          </p:spTgt>
                                        </p:tgtEl>
                                        <p:attrNameLst>
                                          <p:attrName>style.visibility</p:attrName>
                                        </p:attrNameLst>
                                      </p:cBhvr>
                                      <p:to>
                                        <p:strVal val="visible"/>
                                      </p:to>
                                    </p:set>
                                    <p:animEffect transition="in" filter="dissolve">
                                      <p:cBhvr>
                                        <p:cTn id="12" dur="500"/>
                                        <p:tgtEl>
                                          <p:spTgt spid="512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124">
                                            <p:txEl>
                                              <p:pRg st="2" end="2"/>
                                            </p:txEl>
                                          </p:spTgt>
                                        </p:tgtEl>
                                        <p:attrNameLst>
                                          <p:attrName>style.visibility</p:attrName>
                                        </p:attrNameLst>
                                      </p:cBhvr>
                                      <p:to>
                                        <p:strVal val="visible"/>
                                      </p:to>
                                    </p:set>
                                    <p:animEffect transition="in" filter="dissolve">
                                      <p:cBhvr>
                                        <p:cTn id="17" dur="500"/>
                                        <p:tgtEl>
                                          <p:spTgt spid="512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76200" y="609600"/>
            <a:ext cx="5791200" cy="1905000"/>
          </a:xfrm>
        </p:spPr>
        <p:txBody>
          <a:bodyPr>
            <a:normAutofit fontScale="90000"/>
          </a:bodyPr>
          <a:lstStyle/>
          <a:p>
            <a:r>
              <a:rPr lang="en-US" b="1" dirty="0" smtClean="0"/>
              <a:t>POES</a:t>
            </a:r>
            <a:br>
              <a:rPr lang="en-US" b="1" dirty="0" smtClean="0"/>
            </a:br>
            <a:r>
              <a:rPr lang="en-US" b="1" dirty="0" smtClean="0"/>
              <a:t>Defense </a:t>
            </a:r>
            <a:r>
              <a:rPr lang="en-US" b="1" dirty="0"/>
              <a:t>Meteorological Satellite Program (DMSP)</a:t>
            </a:r>
          </a:p>
        </p:txBody>
      </p:sp>
      <p:sp>
        <p:nvSpPr>
          <p:cNvPr id="77827" name="Rectangle 3"/>
          <p:cNvSpPr>
            <a:spLocks noGrp="1" noChangeArrowheads="1"/>
          </p:cNvSpPr>
          <p:nvPr>
            <p:ph type="body" idx="1"/>
          </p:nvPr>
        </p:nvSpPr>
        <p:spPr>
          <a:xfrm>
            <a:off x="685800" y="2438400"/>
            <a:ext cx="8001000" cy="3581400"/>
          </a:xfrm>
        </p:spPr>
        <p:txBody>
          <a:bodyPr>
            <a:normAutofit/>
          </a:bodyPr>
          <a:lstStyle/>
          <a:p>
            <a:pPr>
              <a:buFontTx/>
              <a:buNone/>
            </a:pPr>
            <a:r>
              <a:rPr lang="en-US" b="1" dirty="0"/>
              <a:t>Sensors of interest</a:t>
            </a:r>
          </a:p>
          <a:p>
            <a:r>
              <a:rPr lang="en-US" b="1" dirty="0">
                <a:solidFill>
                  <a:schemeClr val="bg1"/>
                </a:solidFill>
              </a:rPr>
              <a:t>Special Sensor Microwave / Imager (SSM/I) </a:t>
            </a:r>
          </a:p>
          <a:p>
            <a:r>
              <a:rPr lang="en-US" b="1" dirty="0"/>
              <a:t>Special Sensor Microwave / Temperature (SSM/T) – Atmospheric Temperature Profiler</a:t>
            </a:r>
          </a:p>
          <a:p>
            <a:r>
              <a:rPr lang="en-US" b="1" dirty="0"/>
              <a:t>SSM/T2 – Atmospheric Water Vapor Profiler</a:t>
            </a:r>
          </a:p>
          <a:p>
            <a:endParaRPr lang="en-US" dirty="0"/>
          </a:p>
        </p:txBody>
      </p:sp>
      <p:pic>
        <p:nvPicPr>
          <p:cNvPr id="77828" name="Picture 4" descr="dmsp_wh"/>
          <p:cNvPicPr>
            <a:picLocks noChangeAspect="1" noChangeArrowheads="1"/>
          </p:cNvPicPr>
          <p:nvPr/>
        </p:nvPicPr>
        <p:blipFill>
          <a:blip r:embed="rId3" cstate="print"/>
          <a:srcRect/>
          <a:stretch>
            <a:fillRect/>
          </a:stretch>
        </p:blipFill>
        <p:spPr bwMode="auto">
          <a:xfrm>
            <a:off x="5867400" y="457200"/>
            <a:ext cx="3124200" cy="2286000"/>
          </a:xfrm>
          <a:prstGeom prst="rect">
            <a:avLst/>
          </a:prstGeom>
          <a:noFill/>
        </p:spPr>
      </p:pic>
      <p:sp>
        <p:nvSpPr>
          <p:cNvPr id="77829" name="Text Box 5"/>
          <p:cNvSpPr txBox="1">
            <a:spLocks noChangeArrowheads="1"/>
          </p:cNvSpPr>
          <p:nvPr/>
        </p:nvSpPr>
        <p:spPr bwMode="auto">
          <a:xfrm>
            <a:off x="77788" y="6462713"/>
            <a:ext cx="3325812" cy="336550"/>
          </a:xfrm>
          <a:prstGeom prst="rect">
            <a:avLst/>
          </a:prstGeom>
          <a:noFill/>
          <a:ln w="9525">
            <a:noFill/>
            <a:miter lim="800000"/>
            <a:headEnd/>
            <a:tailEnd/>
          </a:ln>
          <a:effectLst/>
        </p:spPr>
        <p:txBody>
          <a:bodyPr wrap="none">
            <a:spAutoFit/>
          </a:bodyPr>
          <a:lstStyle/>
          <a:p>
            <a:r>
              <a:rPr lang="en-US" dirty="0">
                <a:solidFill>
                  <a:schemeClr val="bg1"/>
                </a:solidFill>
                <a:hlinkClick r:id="rId4"/>
              </a:rPr>
              <a:t>http://dmsp.ngdc.noaa.gov/dmsp.html</a:t>
            </a:r>
            <a:r>
              <a:rPr lang="en-US" dirty="0">
                <a:solidFill>
                  <a:schemeClr val="bg1"/>
                </a:solidFill>
              </a:rPr>
              <a:t>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026"/>
          <p:cNvSpPr>
            <a:spLocks noGrp="1" noChangeArrowheads="1"/>
          </p:cNvSpPr>
          <p:nvPr>
            <p:ph type="title"/>
          </p:nvPr>
        </p:nvSpPr>
        <p:spPr>
          <a:xfrm>
            <a:off x="685800" y="76200"/>
            <a:ext cx="7772400" cy="1066800"/>
          </a:xfrm>
        </p:spPr>
        <p:txBody>
          <a:bodyPr/>
          <a:lstStyle/>
          <a:p>
            <a:r>
              <a:rPr lang="en-US" dirty="0"/>
              <a:t>Conical Scanning –SSM/I</a:t>
            </a:r>
          </a:p>
        </p:txBody>
      </p:sp>
      <p:pic>
        <p:nvPicPr>
          <p:cNvPr id="112644" name="Picture 1028" descr="SSMISCAN"/>
          <p:cNvPicPr>
            <a:picLocks noChangeAspect="1" noChangeArrowheads="1"/>
          </p:cNvPicPr>
          <p:nvPr/>
        </p:nvPicPr>
        <p:blipFill>
          <a:blip r:embed="rId3" cstate="print"/>
          <a:srcRect/>
          <a:stretch>
            <a:fillRect/>
          </a:stretch>
        </p:blipFill>
        <p:spPr bwMode="auto">
          <a:xfrm>
            <a:off x="228600" y="1600200"/>
            <a:ext cx="4560888" cy="3417888"/>
          </a:xfrm>
          <a:prstGeom prst="rect">
            <a:avLst/>
          </a:prstGeom>
          <a:noFill/>
        </p:spPr>
      </p:pic>
      <p:pic>
        <p:nvPicPr>
          <p:cNvPr id="112645" name="Picture 1029" descr="SSMISC_1"/>
          <p:cNvPicPr>
            <a:picLocks noChangeAspect="1" noChangeArrowheads="1"/>
          </p:cNvPicPr>
          <p:nvPr/>
        </p:nvPicPr>
        <p:blipFill>
          <a:blip r:embed="rId4" cstate="print"/>
          <a:srcRect/>
          <a:stretch>
            <a:fillRect/>
          </a:stretch>
        </p:blipFill>
        <p:spPr bwMode="auto">
          <a:xfrm>
            <a:off x="4876800" y="914400"/>
            <a:ext cx="3635375" cy="2743200"/>
          </a:xfrm>
          <a:prstGeom prst="rect">
            <a:avLst/>
          </a:prstGeom>
          <a:noFill/>
        </p:spPr>
      </p:pic>
      <p:pic>
        <p:nvPicPr>
          <p:cNvPr id="112646" name="Picture 1030" descr="SSMISC_2"/>
          <p:cNvPicPr>
            <a:picLocks noChangeAspect="1" noChangeArrowheads="1"/>
          </p:cNvPicPr>
          <p:nvPr/>
        </p:nvPicPr>
        <p:blipFill>
          <a:blip r:embed="rId5" cstate="print"/>
          <a:srcRect/>
          <a:stretch>
            <a:fillRect/>
          </a:stretch>
        </p:blipFill>
        <p:spPr bwMode="auto">
          <a:xfrm>
            <a:off x="4876800" y="3668713"/>
            <a:ext cx="3657600" cy="2732087"/>
          </a:xfrm>
          <a:prstGeom prst="rect">
            <a:avLst/>
          </a:prstGeom>
          <a:noFill/>
        </p:spPr>
      </p:pic>
      <p:sp>
        <p:nvSpPr>
          <p:cNvPr id="112647" name="Text Box 1031"/>
          <p:cNvSpPr txBox="1">
            <a:spLocks noChangeArrowheads="1"/>
          </p:cNvSpPr>
          <p:nvPr/>
        </p:nvSpPr>
        <p:spPr bwMode="auto">
          <a:xfrm>
            <a:off x="53975" y="6400800"/>
            <a:ext cx="5127625" cy="304800"/>
          </a:xfrm>
          <a:prstGeom prst="rect">
            <a:avLst/>
          </a:prstGeom>
          <a:noFill/>
          <a:ln w="9525">
            <a:noFill/>
            <a:miter lim="800000"/>
            <a:headEnd/>
            <a:tailEnd/>
          </a:ln>
          <a:effectLst/>
        </p:spPr>
        <p:txBody>
          <a:bodyPr wrap="none">
            <a:spAutoFit/>
          </a:bodyPr>
          <a:lstStyle/>
          <a:p>
            <a:r>
              <a:rPr lang="en-US" sz="1400" dirty="0">
                <a:solidFill>
                  <a:schemeClr val="bg1"/>
                </a:solidFill>
              </a:rPr>
              <a:t>Polar Satellite Products for the Operational Forecaster – COMET CD</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685800" y="76200"/>
            <a:ext cx="7772400" cy="609600"/>
          </a:xfrm>
        </p:spPr>
        <p:txBody>
          <a:bodyPr/>
          <a:lstStyle/>
          <a:p>
            <a:r>
              <a:rPr lang="en-US" sz="3200" dirty="0"/>
              <a:t>Orbital Coverage</a:t>
            </a:r>
          </a:p>
        </p:txBody>
      </p:sp>
      <p:sp>
        <p:nvSpPr>
          <p:cNvPr id="122883" name="Rectangle 3"/>
          <p:cNvSpPr>
            <a:spLocks noGrp="1" noChangeArrowheads="1"/>
          </p:cNvSpPr>
          <p:nvPr>
            <p:ph type="body" idx="1"/>
          </p:nvPr>
        </p:nvSpPr>
        <p:spPr/>
        <p:txBody>
          <a:bodyPr/>
          <a:lstStyle/>
          <a:p>
            <a:endParaRPr lang="en-US" dirty="0"/>
          </a:p>
        </p:txBody>
      </p:sp>
      <p:pic>
        <p:nvPicPr>
          <p:cNvPr id="122884" name="Picture 4" descr="POES1"/>
          <p:cNvPicPr>
            <a:picLocks noChangeAspect="1" noChangeArrowheads="1"/>
          </p:cNvPicPr>
          <p:nvPr/>
        </p:nvPicPr>
        <p:blipFill>
          <a:blip r:embed="rId3" cstate="print"/>
          <a:srcRect/>
          <a:stretch>
            <a:fillRect/>
          </a:stretch>
        </p:blipFill>
        <p:spPr bwMode="auto">
          <a:xfrm>
            <a:off x="569913" y="620713"/>
            <a:ext cx="8116887" cy="5780087"/>
          </a:xfrm>
          <a:prstGeom prst="rect">
            <a:avLst/>
          </a:prstGeom>
          <a:noFill/>
        </p:spPr>
      </p:pic>
      <p:sp>
        <p:nvSpPr>
          <p:cNvPr id="122885" name="Text Box 5"/>
          <p:cNvSpPr txBox="1">
            <a:spLocks noChangeArrowheads="1"/>
          </p:cNvSpPr>
          <p:nvPr/>
        </p:nvSpPr>
        <p:spPr bwMode="auto">
          <a:xfrm>
            <a:off x="0" y="6553200"/>
            <a:ext cx="5178425" cy="304800"/>
          </a:xfrm>
          <a:prstGeom prst="rect">
            <a:avLst/>
          </a:prstGeom>
          <a:noFill/>
          <a:ln w="9525">
            <a:noFill/>
            <a:miter lim="800000"/>
            <a:headEnd/>
            <a:tailEnd/>
          </a:ln>
          <a:effectLst/>
        </p:spPr>
        <p:txBody>
          <a:bodyPr wrap="none">
            <a:spAutoFit/>
          </a:bodyPr>
          <a:lstStyle/>
          <a:p>
            <a:r>
              <a:rPr lang="en-US" sz="1400" b="1" dirty="0">
                <a:solidFill>
                  <a:schemeClr val="bg1"/>
                </a:solidFill>
              </a:rPr>
              <a:t>Introduction to POES data and products – COMET/VISIT teletraining</a:t>
            </a:r>
          </a:p>
        </p:txBody>
      </p:sp>
      <p:sp>
        <p:nvSpPr>
          <p:cNvPr id="122886" name="Text Box 6"/>
          <p:cNvSpPr txBox="1">
            <a:spLocks noChangeArrowheads="1"/>
          </p:cNvSpPr>
          <p:nvPr/>
        </p:nvSpPr>
        <p:spPr bwMode="auto">
          <a:xfrm>
            <a:off x="609600" y="5181600"/>
            <a:ext cx="8001000" cy="1190625"/>
          </a:xfrm>
          <a:prstGeom prst="rect">
            <a:avLst/>
          </a:prstGeom>
          <a:solidFill>
            <a:schemeClr val="hlink"/>
          </a:solidFill>
          <a:ln w="9525">
            <a:noFill/>
            <a:miter lim="800000"/>
            <a:headEnd/>
            <a:tailEnd/>
          </a:ln>
          <a:effectLst/>
        </p:spPr>
        <p:txBody>
          <a:bodyPr>
            <a:spAutoFit/>
          </a:bodyPr>
          <a:lstStyle/>
          <a:p>
            <a:pPr>
              <a:buFontTx/>
              <a:buChar char="•"/>
            </a:pPr>
            <a:r>
              <a:rPr lang="en-US" sz="1800" b="1" dirty="0"/>
              <a:t>Satellite makes one orbit (360</a:t>
            </a:r>
            <a:r>
              <a:rPr lang="en-US" sz="1800" b="1" dirty="0">
                <a:cs typeface="Times New Roman" pitchFamily="18" charset="0"/>
              </a:rPr>
              <a:t>°</a:t>
            </a:r>
            <a:r>
              <a:rPr lang="en-US" sz="1800" b="1" dirty="0"/>
              <a:t>) in about 100 min;  i.e., it goes about 3.6</a:t>
            </a:r>
            <a:r>
              <a:rPr lang="en-US" sz="1800" b="1" dirty="0">
                <a:cs typeface="Times New Roman" pitchFamily="18" charset="0"/>
              </a:rPr>
              <a:t>°/min, or about 10° in 3 minutes.</a:t>
            </a:r>
          </a:p>
          <a:p>
            <a:pPr>
              <a:buFontTx/>
              <a:buChar char="•"/>
            </a:pPr>
            <a:r>
              <a:rPr lang="en-US" sz="1800" b="1" dirty="0">
                <a:cs typeface="Times New Roman" pitchFamily="18" charset="0"/>
              </a:rPr>
              <a:t>With a knowledge of which way the satellite is moving and how fast it is moving, one can estimate viewing time at a particular point.</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685800" y="76200"/>
            <a:ext cx="7772400" cy="838200"/>
          </a:xfrm>
        </p:spPr>
        <p:txBody>
          <a:bodyPr/>
          <a:lstStyle/>
          <a:p>
            <a:r>
              <a:rPr lang="en-US" dirty="0"/>
              <a:t>AMSU coverage (2200 km swath)</a:t>
            </a:r>
          </a:p>
        </p:txBody>
      </p:sp>
      <p:sp>
        <p:nvSpPr>
          <p:cNvPr id="121859" name="Rectangle 3"/>
          <p:cNvSpPr>
            <a:spLocks noGrp="1" noChangeArrowheads="1"/>
          </p:cNvSpPr>
          <p:nvPr>
            <p:ph type="body" idx="1"/>
          </p:nvPr>
        </p:nvSpPr>
        <p:spPr/>
        <p:txBody>
          <a:bodyPr/>
          <a:lstStyle/>
          <a:p>
            <a:endParaRPr lang="en-US" dirty="0"/>
          </a:p>
        </p:txBody>
      </p:sp>
      <p:pic>
        <p:nvPicPr>
          <p:cNvPr id="121861" name="Picture 5" descr="TPWAMSU"/>
          <p:cNvPicPr>
            <a:picLocks noChangeAspect="1" noChangeArrowheads="1"/>
          </p:cNvPicPr>
          <p:nvPr/>
        </p:nvPicPr>
        <p:blipFill>
          <a:blip r:embed="rId3" cstate="print"/>
          <a:srcRect/>
          <a:stretch>
            <a:fillRect/>
          </a:stretch>
        </p:blipFill>
        <p:spPr bwMode="auto">
          <a:xfrm>
            <a:off x="304800" y="1066800"/>
            <a:ext cx="8564563" cy="5330825"/>
          </a:xfrm>
          <a:prstGeom prst="rect">
            <a:avLst/>
          </a:prstGeom>
          <a:noFill/>
        </p:spPr>
      </p:pic>
      <p:sp>
        <p:nvSpPr>
          <p:cNvPr id="121862" name="Rectangle 6"/>
          <p:cNvSpPr>
            <a:spLocks noChangeArrowheads="1"/>
          </p:cNvSpPr>
          <p:nvPr/>
        </p:nvSpPr>
        <p:spPr bwMode="auto">
          <a:xfrm>
            <a:off x="0" y="6461125"/>
            <a:ext cx="3292475" cy="396875"/>
          </a:xfrm>
          <a:prstGeom prst="rect">
            <a:avLst/>
          </a:prstGeom>
          <a:noFill/>
          <a:ln w="9525">
            <a:noFill/>
            <a:miter lim="800000"/>
            <a:headEnd/>
            <a:tailEnd/>
          </a:ln>
          <a:effectLst/>
        </p:spPr>
        <p:txBody>
          <a:bodyPr wrap="none">
            <a:spAutoFit/>
          </a:bodyPr>
          <a:lstStyle/>
          <a:p>
            <a:r>
              <a:rPr lang="en-US" sz="2000" dirty="0">
                <a:solidFill>
                  <a:schemeClr val="bg1"/>
                </a:solidFill>
                <a:hlinkClick r:id="rId4"/>
              </a:rPr>
              <a:t>http://amsu.cira.colostate.edu/</a:t>
            </a:r>
            <a:r>
              <a:rPr lang="en-US" sz="2000" dirty="0">
                <a:solidFill>
                  <a:schemeClr val="bg1"/>
                </a:solidFill>
              </a:rPr>
              <a:t>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6" name="Text Box 4"/>
          <p:cNvSpPr txBox="1">
            <a:spLocks noChangeArrowheads="1"/>
          </p:cNvSpPr>
          <p:nvPr/>
        </p:nvSpPr>
        <p:spPr bwMode="auto">
          <a:xfrm>
            <a:off x="0" y="6461125"/>
            <a:ext cx="184150" cy="701675"/>
          </a:xfrm>
          <a:prstGeom prst="rect">
            <a:avLst/>
          </a:prstGeom>
          <a:noFill/>
          <a:ln w="9525">
            <a:noFill/>
            <a:miter lim="800000"/>
            <a:headEnd/>
            <a:tailEnd/>
          </a:ln>
          <a:effectLst/>
        </p:spPr>
        <p:txBody>
          <a:bodyPr wrap="none">
            <a:spAutoFit/>
          </a:bodyPr>
          <a:lstStyle/>
          <a:p>
            <a:endParaRPr lang="en-US" sz="2000" dirty="0">
              <a:solidFill>
                <a:schemeClr val="bg1"/>
              </a:solidFill>
            </a:endParaRPr>
          </a:p>
          <a:p>
            <a:endParaRPr lang="en-US" sz="2000" dirty="0">
              <a:solidFill>
                <a:schemeClr val="bg1"/>
              </a:solidFill>
            </a:endParaRPr>
          </a:p>
        </p:txBody>
      </p:sp>
      <p:sp>
        <p:nvSpPr>
          <p:cNvPr id="136197" name="Text Box 5"/>
          <p:cNvSpPr txBox="1">
            <a:spLocks noChangeArrowheads="1"/>
          </p:cNvSpPr>
          <p:nvPr/>
        </p:nvSpPr>
        <p:spPr bwMode="auto">
          <a:xfrm>
            <a:off x="1279525" y="0"/>
            <a:ext cx="5883275" cy="519113"/>
          </a:xfrm>
          <a:prstGeom prst="rect">
            <a:avLst/>
          </a:prstGeom>
          <a:noFill/>
          <a:ln w="9525">
            <a:noFill/>
            <a:miter lim="800000"/>
            <a:headEnd/>
            <a:tailEnd/>
          </a:ln>
          <a:effectLst/>
        </p:spPr>
        <p:txBody>
          <a:bodyPr>
            <a:spAutoFit/>
          </a:bodyPr>
          <a:lstStyle/>
          <a:p>
            <a:r>
              <a:rPr lang="en-US" sz="2800" dirty="0">
                <a:solidFill>
                  <a:schemeClr val="bg1"/>
                </a:solidFill>
              </a:rPr>
              <a:t>SSMI  coverage (1400 km swath)</a:t>
            </a:r>
          </a:p>
        </p:txBody>
      </p:sp>
      <p:sp>
        <p:nvSpPr>
          <p:cNvPr id="136198" name="Text Box 6"/>
          <p:cNvSpPr txBox="1">
            <a:spLocks noChangeArrowheads="1"/>
          </p:cNvSpPr>
          <p:nvPr/>
        </p:nvSpPr>
        <p:spPr bwMode="auto">
          <a:xfrm>
            <a:off x="60325" y="6324600"/>
            <a:ext cx="5095875" cy="549275"/>
          </a:xfrm>
          <a:prstGeom prst="rect">
            <a:avLst/>
          </a:prstGeom>
          <a:noFill/>
          <a:ln w="9525">
            <a:noFill/>
            <a:miter lim="800000"/>
            <a:headEnd/>
            <a:tailEnd/>
          </a:ln>
          <a:effectLst/>
        </p:spPr>
        <p:txBody>
          <a:bodyPr wrap="none">
            <a:spAutoFit/>
          </a:bodyPr>
          <a:lstStyle/>
          <a:p>
            <a:r>
              <a:rPr lang="en-US" sz="1400" dirty="0">
                <a:solidFill>
                  <a:schemeClr val="bg1"/>
                </a:solidFill>
              </a:rPr>
              <a:t>Example from NOAA’s Marine Observing Systems Team Web Page</a:t>
            </a:r>
          </a:p>
          <a:p>
            <a:r>
              <a:rPr lang="en-US" dirty="0">
                <a:hlinkClick r:id="rId3"/>
              </a:rPr>
              <a:t>http://manati.orbit.nesdis.noaa.gov/doc/ssmiwinds.html</a:t>
            </a:r>
            <a:r>
              <a:rPr lang="en-US" dirty="0"/>
              <a:t> </a:t>
            </a:r>
          </a:p>
        </p:txBody>
      </p:sp>
      <p:pic>
        <p:nvPicPr>
          <p:cNvPr id="136199" name="Picture 7" descr="whole_as"/>
          <p:cNvPicPr>
            <a:picLocks noChangeAspect="1" noChangeArrowheads="1"/>
          </p:cNvPicPr>
          <p:nvPr/>
        </p:nvPicPr>
        <p:blipFill>
          <a:blip r:embed="rId4" cstate="print"/>
          <a:srcRect/>
          <a:stretch>
            <a:fillRect/>
          </a:stretch>
        </p:blipFill>
        <p:spPr bwMode="auto">
          <a:xfrm>
            <a:off x="838200" y="533400"/>
            <a:ext cx="7615238" cy="5711825"/>
          </a:xfrm>
          <a:prstGeom prst="rect">
            <a:avLst/>
          </a:prstGeom>
          <a:noFill/>
          <a:ln w="9525">
            <a:noFill/>
            <a:miter lim="800000"/>
            <a:headEnd/>
            <a:tailEnd/>
          </a:ln>
        </p:spPr>
      </p:pic>
      <p:sp>
        <p:nvSpPr>
          <p:cNvPr id="136200" name="Line 8"/>
          <p:cNvSpPr>
            <a:spLocks noChangeShapeType="1"/>
          </p:cNvSpPr>
          <p:nvPr/>
        </p:nvSpPr>
        <p:spPr bwMode="auto">
          <a:xfrm flipH="1">
            <a:off x="6553200" y="2590800"/>
            <a:ext cx="1905000" cy="0"/>
          </a:xfrm>
          <a:prstGeom prst="line">
            <a:avLst/>
          </a:prstGeom>
          <a:noFill/>
          <a:ln w="12700">
            <a:solidFill>
              <a:schemeClr val="tx1"/>
            </a:solidFill>
            <a:round/>
            <a:headEnd/>
            <a:tailEnd type="triangle" w="lg" len="lg"/>
          </a:ln>
          <a:effectLst/>
        </p:spPr>
        <p:txBody>
          <a:bodyPr/>
          <a:lstStyle/>
          <a:p>
            <a:endParaRPr lang="en-US" dirty="0"/>
          </a:p>
        </p:txBody>
      </p:sp>
      <p:sp>
        <p:nvSpPr>
          <p:cNvPr id="136201" name="Line 9"/>
          <p:cNvSpPr>
            <a:spLocks noChangeShapeType="1"/>
          </p:cNvSpPr>
          <p:nvPr/>
        </p:nvSpPr>
        <p:spPr bwMode="auto">
          <a:xfrm flipH="1">
            <a:off x="6324600" y="2667000"/>
            <a:ext cx="2133600" cy="228600"/>
          </a:xfrm>
          <a:prstGeom prst="line">
            <a:avLst/>
          </a:prstGeom>
          <a:noFill/>
          <a:ln w="12700">
            <a:solidFill>
              <a:schemeClr val="tx1"/>
            </a:solidFill>
            <a:round/>
            <a:headEnd/>
            <a:tailEnd type="triangle" w="lg" len="lg"/>
          </a:ln>
          <a:effectLst/>
        </p:spPr>
        <p:txBody>
          <a:bodyPr/>
          <a:lstStyle/>
          <a:p>
            <a:endParaRPr lang="en-US" dirty="0"/>
          </a:p>
        </p:txBody>
      </p:sp>
      <p:sp>
        <p:nvSpPr>
          <p:cNvPr id="136202" name="Text Box 10"/>
          <p:cNvSpPr txBox="1">
            <a:spLocks noChangeArrowheads="1"/>
          </p:cNvSpPr>
          <p:nvPr/>
        </p:nvSpPr>
        <p:spPr bwMode="auto">
          <a:xfrm>
            <a:off x="8384818" y="2438400"/>
            <a:ext cx="759182" cy="369332"/>
          </a:xfrm>
          <a:prstGeom prst="rect">
            <a:avLst/>
          </a:prstGeom>
          <a:noFill/>
          <a:ln w="9525">
            <a:noFill/>
            <a:miter lim="800000"/>
            <a:headEnd/>
            <a:tailEnd/>
          </a:ln>
          <a:effectLst/>
        </p:spPr>
        <p:txBody>
          <a:bodyPr wrap="none">
            <a:spAutoFit/>
          </a:bodyPr>
          <a:lstStyle/>
          <a:p>
            <a:r>
              <a:rPr lang="en-US" b="1" dirty="0">
                <a:solidFill>
                  <a:schemeClr val="bg1"/>
                </a:solidFill>
              </a:rPr>
              <a:t>swath</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685800" y="76200"/>
            <a:ext cx="7772400" cy="1143000"/>
          </a:xfrm>
        </p:spPr>
        <p:txBody>
          <a:bodyPr/>
          <a:lstStyle/>
          <a:p>
            <a:r>
              <a:rPr lang="en-US" dirty="0"/>
              <a:t>AVHRR Products</a:t>
            </a:r>
          </a:p>
        </p:txBody>
      </p:sp>
      <p:sp>
        <p:nvSpPr>
          <p:cNvPr id="102403" name="Rectangle 3"/>
          <p:cNvSpPr>
            <a:spLocks noGrp="1" noChangeArrowheads="1"/>
          </p:cNvSpPr>
          <p:nvPr>
            <p:ph type="body" idx="1"/>
          </p:nvPr>
        </p:nvSpPr>
        <p:spPr>
          <a:xfrm>
            <a:off x="304800" y="990600"/>
            <a:ext cx="4724400" cy="3429000"/>
          </a:xfrm>
        </p:spPr>
        <p:txBody>
          <a:bodyPr>
            <a:normAutofit lnSpcReduction="10000"/>
          </a:bodyPr>
          <a:lstStyle/>
          <a:p>
            <a:r>
              <a:rPr lang="en-US" sz="3000" b="1" dirty="0"/>
              <a:t>Sea Surface Temperature (SST) </a:t>
            </a:r>
          </a:p>
          <a:p>
            <a:r>
              <a:rPr lang="en-US" sz="3000" b="1" dirty="0"/>
              <a:t>Normalized Difference Vegetation Index (NDVI)</a:t>
            </a:r>
          </a:p>
          <a:p>
            <a:r>
              <a:rPr lang="en-US" sz="3000" b="1" dirty="0"/>
              <a:t>Atmospheric aerosols</a:t>
            </a:r>
          </a:p>
          <a:p>
            <a:r>
              <a:rPr lang="en-US" sz="3000" b="1" dirty="0"/>
              <a:t>Volcanic Ash detection</a:t>
            </a:r>
          </a:p>
          <a:p>
            <a:r>
              <a:rPr lang="en-US" sz="3000" b="1" dirty="0"/>
              <a:t>Fire detection</a:t>
            </a:r>
          </a:p>
          <a:p>
            <a:pPr>
              <a:buFontTx/>
              <a:buNone/>
            </a:pPr>
            <a:endParaRPr lang="en-US" sz="2400" dirty="0"/>
          </a:p>
        </p:txBody>
      </p:sp>
      <p:pic>
        <p:nvPicPr>
          <p:cNvPr id="102404" name="Picture 4" descr="D:\BARBADOS\DECEMBER2003\GOESPOES\SSTex.gif"/>
          <p:cNvPicPr>
            <a:picLocks noChangeAspect="1" noChangeArrowheads="1"/>
          </p:cNvPicPr>
          <p:nvPr/>
        </p:nvPicPr>
        <p:blipFill>
          <a:blip r:embed="rId3" cstate="print"/>
          <a:srcRect/>
          <a:stretch>
            <a:fillRect/>
          </a:stretch>
        </p:blipFill>
        <p:spPr bwMode="auto">
          <a:xfrm>
            <a:off x="5410200" y="990600"/>
            <a:ext cx="2816225" cy="1479550"/>
          </a:xfrm>
          <a:prstGeom prst="rect">
            <a:avLst/>
          </a:prstGeom>
          <a:noFill/>
        </p:spPr>
      </p:pic>
      <p:pic>
        <p:nvPicPr>
          <p:cNvPr id="102405" name="Picture 5" descr="D:\BARBADOS\DECEMBER2003\GOESPOES\aerosol.gif"/>
          <p:cNvPicPr>
            <a:picLocks noChangeAspect="1" noChangeArrowheads="1"/>
          </p:cNvPicPr>
          <p:nvPr/>
        </p:nvPicPr>
        <p:blipFill>
          <a:blip r:embed="rId4" cstate="print"/>
          <a:srcRect/>
          <a:stretch>
            <a:fillRect/>
          </a:stretch>
        </p:blipFill>
        <p:spPr bwMode="auto">
          <a:xfrm>
            <a:off x="4441825" y="2743200"/>
            <a:ext cx="2568575" cy="1339850"/>
          </a:xfrm>
          <a:prstGeom prst="rect">
            <a:avLst/>
          </a:prstGeom>
          <a:noFill/>
        </p:spPr>
      </p:pic>
      <p:pic>
        <p:nvPicPr>
          <p:cNvPr id="102406" name="Picture 6" descr="D:\BARBADOS\DECEMBER2003\GOESPOES\NDVSA.gif"/>
          <p:cNvPicPr>
            <a:picLocks noChangeAspect="1" noChangeArrowheads="1"/>
          </p:cNvPicPr>
          <p:nvPr/>
        </p:nvPicPr>
        <p:blipFill>
          <a:blip r:embed="rId5" cstate="print"/>
          <a:srcRect/>
          <a:stretch>
            <a:fillRect/>
          </a:stretch>
        </p:blipFill>
        <p:spPr bwMode="auto">
          <a:xfrm>
            <a:off x="7391400" y="2514600"/>
            <a:ext cx="1189038" cy="1674813"/>
          </a:xfrm>
          <a:prstGeom prst="rect">
            <a:avLst/>
          </a:prstGeom>
          <a:noFill/>
        </p:spPr>
      </p:pic>
      <p:pic>
        <p:nvPicPr>
          <p:cNvPr id="102407" name="Picture 7" descr="D:\BARBADOS\DECEMBER2003\GOESPOES\AVHRR_fir.jpg"/>
          <p:cNvPicPr>
            <a:picLocks noChangeAspect="1" noChangeArrowheads="1"/>
          </p:cNvPicPr>
          <p:nvPr/>
        </p:nvPicPr>
        <p:blipFill>
          <a:blip r:embed="rId6" cstate="print"/>
          <a:srcRect/>
          <a:stretch>
            <a:fillRect/>
          </a:stretch>
        </p:blipFill>
        <p:spPr bwMode="auto">
          <a:xfrm>
            <a:off x="4572000" y="4419600"/>
            <a:ext cx="1974850" cy="1555750"/>
          </a:xfrm>
          <a:prstGeom prst="rect">
            <a:avLst/>
          </a:prstGeom>
          <a:noFill/>
        </p:spPr>
      </p:pic>
      <p:pic>
        <p:nvPicPr>
          <p:cNvPr id="102408" name="Picture 8" descr="D:\BARBADOS\DECEMBER2003\GOESPOES\AVHRRvol.gif"/>
          <p:cNvPicPr>
            <a:picLocks noChangeAspect="1" noChangeArrowheads="1"/>
          </p:cNvPicPr>
          <p:nvPr/>
        </p:nvPicPr>
        <p:blipFill>
          <a:blip r:embed="rId7" cstate="print"/>
          <a:srcRect/>
          <a:stretch>
            <a:fillRect/>
          </a:stretch>
        </p:blipFill>
        <p:spPr bwMode="auto">
          <a:xfrm>
            <a:off x="6934200" y="4419600"/>
            <a:ext cx="1892300" cy="1582738"/>
          </a:xfrm>
          <a:prstGeom prst="rect">
            <a:avLst/>
          </a:prstGeom>
          <a:noFill/>
        </p:spPr>
      </p:pic>
      <p:sp>
        <p:nvSpPr>
          <p:cNvPr id="102409" name="Text Box 9"/>
          <p:cNvSpPr txBox="1">
            <a:spLocks noChangeArrowheads="1"/>
          </p:cNvSpPr>
          <p:nvPr/>
        </p:nvSpPr>
        <p:spPr bwMode="auto">
          <a:xfrm>
            <a:off x="7756525" y="1458913"/>
            <a:ext cx="488950" cy="304800"/>
          </a:xfrm>
          <a:prstGeom prst="rect">
            <a:avLst/>
          </a:prstGeom>
          <a:noFill/>
          <a:ln w="9525">
            <a:noFill/>
            <a:miter lim="800000"/>
            <a:headEnd/>
            <a:tailEnd/>
          </a:ln>
          <a:effectLst/>
        </p:spPr>
        <p:txBody>
          <a:bodyPr wrap="none">
            <a:spAutoFit/>
          </a:bodyPr>
          <a:lstStyle/>
          <a:p>
            <a:r>
              <a:rPr lang="en-US" sz="1400" dirty="0"/>
              <a:t>SST</a:t>
            </a:r>
          </a:p>
        </p:txBody>
      </p:sp>
      <p:sp>
        <p:nvSpPr>
          <p:cNvPr id="102410" name="Text Box 10"/>
          <p:cNvSpPr txBox="1">
            <a:spLocks noChangeArrowheads="1"/>
          </p:cNvSpPr>
          <p:nvPr/>
        </p:nvSpPr>
        <p:spPr bwMode="auto">
          <a:xfrm>
            <a:off x="7985125" y="3592513"/>
            <a:ext cx="628650" cy="304800"/>
          </a:xfrm>
          <a:prstGeom prst="rect">
            <a:avLst/>
          </a:prstGeom>
          <a:noFill/>
          <a:ln w="9525">
            <a:noFill/>
            <a:miter lim="800000"/>
            <a:headEnd/>
            <a:tailEnd/>
          </a:ln>
          <a:effectLst/>
        </p:spPr>
        <p:txBody>
          <a:bodyPr wrap="none">
            <a:spAutoFit/>
          </a:bodyPr>
          <a:lstStyle/>
          <a:p>
            <a:r>
              <a:rPr lang="en-US" sz="1400" dirty="0"/>
              <a:t>NDVI</a:t>
            </a:r>
          </a:p>
        </p:txBody>
      </p:sp>
      <p:sp>
        <p:nvSpPr>
          <p:cNvPr id="102411" name="Text Box 11"/>
          <p:cNvSpPr txBox="1">
            <a:spLocks noChangeArrowheads="1"/>
          </p:cNvSpPr>
          <p:nvPr/>
        </p:nvSpPr>
        <p:spPr bwMode="auto">
          <a:xfrm>
            <a:off x="6192838" y="3810000"/>
            <a:ext cx="817562" cy="304800"/>
          </a:xfrm>
          <a:prstGeom prst="rect">
            <a:avLst/>
          </a:prstGeom>
          <a:noFill/>
          <a:ln w="9525">
            <a:noFill/>
            <a:miter lim="800000"/>
            <a:headEnd/>
            <a:tailEnd/>
          </a:ln>
          <a:effectLst/>
        </p:spPr>
        <p:txBody>
          <a:bodyPr wrap="none">
            <a:spAutoFit/>
          </a:bodyPr>
          <a:lstStyle/>
          <a:p>
            <a:r>
              <a:rPr lang="en-US" sz="1400" dirty="0"/>
              <a:t>Aerosols</a:t>
            </a:r>
          </a:p>
        </p:txBody>
      </p:sp>
      <p:sp>
        <p:nvSpPr>
          <p:cNvPr id="102412" name="Text Box 12"/>
          <p:cNvSpPr txBox="1">
            <a:spLocks noChangeArrowheads="1"/>
          </p:cNvSpPr>
          <p:nvPr/>
        </p:nvSpPr>
        <p:spPr bwMode="auto">
          <a:xfrm>
            <a:off x="5884863" y="4464050"/>
            <a:ext cx="592137" cy="336550"/>
          </a:xfrm>
          <a:prstGeom prst="rect">
            <a:avLst/>
          </a:prstGeom>
          <a:noFill/>
          <a:ln w="9525">
            <a:noFill/>
            <a:miter lim="800000"/>
            <a:headEnd/>
            <a:tailEnd/>
          </a:ln>
          <a:effectLst/>
        </p:spPr>
        <p:txBody>
          <a:bodyPr wrap="none">
            <a:spAutoFit/>
          </a:bodyPr>
          <a:lstStyle/>
          <a:p>
            <a:r>
              <a:rPr lang="en-US" dirty="0">
                <a:solidFill>
                  <a:schemeClr val="bg1"/>
                </a:solidFill>
              </a:rPr>
              <a:t>Fires</a:t>
            </a:r>
          </a:p>
        </p:txBody>
      </p:sp>
      <p:sp>
        <p:nvSpPr>
          <p:cNvPr id="102413" name="Text Box 13"/>
          <p:cNvSpPr txBox="1">
            <a:spLocks noChangeArrowheads="1"/>
          </p:cNvSpPr>
          <p:nvPr/>
        </p:nvSpPr>
        <p:spPr bwMode="auto">
          <a:xfrm>
            <a:off x="6918325" y="5334000"/>
            <a:ext cx="1158875" cy="304800"/>
          </a:xfrm>
          <a:prstGeom prst="rect">
            <a:avLst/>
          </a:prstGeom>
          <a:noFill/>
          <a:ln w="9525">
            <a:noFill/>
            <a:miter lim="800000"/>
            <a:headEnd/>
            <a:tailEnd/>
          </a:ln>
          <a:effectLst/>
        </p:spPr>
        <p:txBody>
          <a:bodyPr wrap="none">
            <a:spAutoFit/>
          </a:bodyPr>
          <a:lstStyle/>
          <a:p>
            <a:r>
              <a:rPr lang="en-US" sz="1400" dirty="0">
                <a:solidFill>
                  <a:schemeClr val="bg1"/>
                </a:solidFill>
              </a:rPr>
              <a:t>Volcanic Ash</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685800" y="228600"/>
            <a:ext cx="7772400" cy="533400"/>
          </a:xfrm>
        </p:spPr>
        <p:txBody>
          <a:bodyPr>
            <a:normAutofit fontScale="90000"/>
          </a:bodyPr>
          <a:lstStyle/>
          <a:p>
            <a:r>
              <a:rPr lang="en-US" dirty="0"/>
              <a:t>AMSU/SSMI Products</a:t>
            </a:r>
          </a:p>
        </p:txBody>
      </p:sp>
      <p:sp>
        <p:nvSpPr>
          <p:cNvPr id="89091" name="Rectangle 3"/>
          <p:cNvSpPr>
            <a:spLocks noGrp="1" noChangeArrowheads="1"/>
          </p:cNvSpPr>
          <p:nvPr>
            <p:ph type="body" idx="1"/>
          </p:nvPr>
        </p:nvSpPr>
        <p:spPr>
          <a:xfrm>
            <a:off x="228600" y="914401"/>
            <a:ext cx="8229600" cy="2285999"/>
          </a:xfrm>
        </p:spPr>
        <p:txBody>
          <a:bodyPr>
            <a:normAutofit lnSpcReduction="10000"/>
          </a:bodyPr>
          <a:lstStyle/>
          <a:p>
            <a:r>
              <a:rPr lang="en-US" b="1" dirty="0"/>
              <a:t>Total Precipitable Water (TPW)</a:t>
            </a:r>
          </a:p>
          <a:p>
            <a:r>
              <a:rPr lang="en-US" b="1" dirty="0"/>
              <a:t>Cloud Liquid Water (CLW)</a:t>
            </a:r>
          </a:p>
          <a:p>
            <a:r>
              <a:rPr lang="en-US" b="1" dirty="0"/>
              <a:t>Rain rate</a:t>
            </a:r>
          </a:p>
          <a:p>
            <a:r>
              <a:rPr lang="en-US" b="1" dirty="0" smtClean="0"/>
              <a:t>Snow and Ice cover</a:t>
            </a:r>
            <a:endParaRPr lang="en-US" b="1" dirty="0"/>
          </a:p>
        </p:txBody>
      </p:sp>
      <p:pic>
        <p:nvPicPr>
          <p:cNvPr id="89093" name="Picture 5" descr="AMSUTPW"/>
          <p:cNvPicPr>
            <a:picLocks noChangeAspect="1" noChangeArrowheads="1"/>
          </p:cNvPicPr>
          <p:nvPr/>
        </p:nvPicPr>
        <p:blipFill>
          <a:blip r:embed="rId3" cstate="print"/>
          <a:srcRect/>
          <a:stretch>
            <a:fillRect/>
          </a:stretch>
        </p:blipFill>
        <p:spPr bwMode="auto">
          <a:xfrm>
            <a:off x="6324600" y="762000"/>
            <a:ext cx="2495550" cy="1552575"/>
          </a:xfrm>
          <a:prstGeom prst="rect">
            <a:avLst/>
          </a:prstGeom>
          <a:noFill/>
        </p:spPr>
      </p:pic>
      <p:pic>
        <p:nvPicPr>
          <p:cNvPr id="89094" name="Picture 6" descr="AMSUCLW"/>
          <p:cNvPicPr>
            <a:picLocks noChangeAspect="1" noChangeArrowheads="1"/>
          </p:cNvPicPr>
          <p:nvPr/>
        </p:nvPicPr>
        <p:blipFill>
          <a:blip r:embed="rId4" cstate="print"/>
          <a:srcRect/>
          <a:stretch>
            <a:fillRect/>
          </a:stretch>
        </p:blipFill>
        <p:spPr bwMode="auto">
          <a:xfrm>
            <a:off x="6324600" y="2362200"/>
            <a:ext cx="2495550" cy="1552575"/>
          </a:xfrm>
          <a:prstGeom prst="rect">
            <a:avLst/>
          </a:prstGeom>
          <a:noFill/>
        </p:spPr>
      </p:pic>
      <p:pic>
        <p:nvPicPr>
          <p:cNvPr id="89095" name="Picture 7" descr="AMSUSNO"/>
          <p:cNvPicPr>
            <a:picLocks noChangeAspect="1" noChangeArrowheads="1"/>
          </p:cNvPicPr>
          <p:nvPr/>
        </p:nvPicPr>
        <p:blipFill>
          <a:blip r:embed="rId5" cstate="print"/>
          <a:srcRect/>
          <a:stretch>
            <a:fillRect/>
          </a:stretch>
        </p:blipFill>
        <p:spPr bwMode="auto">
          <a:xfrm>
            <a:off x="119676" y="3048000"/>
            <a:ext cx="6124050" cy="3810000"/>
          </a:xfrm>
          <a:prstGeom prst="rect">
            <a:avLst/>
          </a:prstGeom>
          <a:noFill/>
        </p:spPr>
      </p:pic>
      <p:pic>
        <p:nvPicPr>
          <p:cNvPr id="89096" name="Picture 8" descr="AMSUICE"/>
          <p:cNvPicPr>
            <a:picLocks noChangeAspect="1" noChangeArrowheads="1"/>
          </p:cNvPicPr>
          <p:nvPr/>
        </p:nvPicPr>
        <p:blipFill>
          <a:blip r:embed="rId6" cstate="print"/>
          <a:srcRect/>
          <a:stretch>
            <a:fillRect/>
          </a:stretch>
        </p:blipFill>
        <p:spPr bwMode="auto">
          <a:xfrm>
            <a:off x="6477000" y="3962400"/>
            <a:ext cx="2495550" cy="1552575"/>
          </a:xfrm>
          <a:prstGeom prst="rect">
            <a:avLst/>
          </a:prstGeom>
          <a:noFill/>
        </p:spPr>
      </p:pic>
      <p:pic>
        <p:nvPicPr>
          <p:cNvPr id="89097" name="Picture 9" descr="AMSURR"/>
          <p:cNvPicPr>
            <a:picLocks noChangeAspect="1" noChangeArrowheads="1"/>
          </p:cNvPicPr>
          <p:nvPr/>
        </p:nvPicPr>
        <p:blipFill>
          <a:blip r:embed="rId7" cstate="print"/>
          <a:srcRect/>
          <a:stretch>
            <a:fillRect/>
          </a:stretch>
        </p:blipFill>
        <p:spPr bwMode="auto">
          <a:xfrm>
            <a:off x="6477000" y="5562600"/>
            <a:ext cx="2495550" cy="1552575"/>
          </a:xfrm>
          <a:prstGeom prst="rect">
            <a:avLst/>
          </a:prstGeom>
          <a:noFill/>
        </p:spPr>
      </p:pic>
      <p:sp>
        <p:nvSpPr>
          <p:cNvPr id="89098" name="Text Box 10"/>
          <p:cNvSpPr txBox="1">
            <a:spLocks noChangeArrowheads="1"/>
          </p:cNvSpPr>
          <p:nvPr/>
        </p:nvSpPr>
        <p:spPr bwMode="auto">
          <a:xfrm>
            <a:off x="6553200" y="838200"/>
            <a:ext cx="631904" cy="369332"/>
          </a:xfrm>
          <a:prstGeom prst="rect">
            <a:avLst/>
          </a:prstGeom>
          <a:noFill/>
          <a:ln w="9525">
            <a:noFill/>
            <a:miter lim="800000"/>
            <a:headEnd/>
            <a:tailEnd/>
          </a:ln>
          <a:effectLst/>
        </p:spPr>
        <p:txBody>
          <a:bodyPr wrap="none">
            <a:spAutoFit/>
          </a:bodyPr>
          <a:lstStyle/>
          <a:p>
            <a:r>
              <a:rPr lang="en-US" b="1" dirty="0">
                <a:solidFill>
                  <a:srgbClr val="FFFFFF"/>
                </a:solidFill>
              </a:rPr>
              <a:t>TPW</a:t>
            </a:r>
          </a:p>
        </p:txBody>
      </p:sp>
      <p:sp>
        <p:nvSpPr>
          <p:cNvPr id="89099" name="Text Box 11"/>
          <p:cNvSpPr txBox="1">
            <a:spLocks noChangeArrowheads="1"/>
          </p:cNvSpPr>
          <p:nvPr/>
        </p:nvSpPr>
        <p:spPr bwMode="auto">
          <a:xfrm>
            <a:off x="6553200" y="2438400"/>
            <a:ext cx="601447" cy="369332"/>
          </a:xfrm>
          <a:prstGeom prst="rect">
            <a:avLst/>
          </a:prstGeom>
          <a:noFill/>
          <a:ln w="9525">
            <a:noFill/>
            <a:miter lim="800000"/>
            <a:headEnd/>
            <a:tailEnd/>
          </a:ln>
          <a:effectLst/>
        </p:spPr>
        <p:txBody>
          <a:bodyPr wrap="none">
            <a:spAutoFit/>
          </a:bodyPr>
          <a:lstStyle/>
          <a:p>
            <a:r>
              <a:rPr lang="en-US" b="1" dirty="0">
                <a:solidFill>
                  <a:srgbClr val="FFFFFF"/>
                </a:solidFill>
              </a:rPr>
              <a:t>CLW</a:t>
            </a:r>
          </a:p>
        </p:txBody>
      </p:sp>
      <p:sp>
        <p:nvSpPr>
          <p:cNvPr id="89100" name="Text Box 12"/>
          <p:cNvSpPr txBox="1">
            <a:spLocks noChangeArrowheads="1"/>
          </p:cNvSpPr>
          <p:nvPr/>
        </p:nvSpPr>
        <p:spPr bwMode="auto">
          <a:xfrm>
            <a:off x="6477000" y="5562600"/>
            <a:ext cx="1041888" cy="369332"/>
          </a:xfrm>
          <a:prstGeom prst="rect">
            <a:avLst/>
          </a:prstGeom>
          <a:noFill/>
          <a:ln w="9525">
            <a:noFill/>
            <a:miter lim="800000"/>
            <a:headEnd/>
            <a:tailEnd/>
          </a:ln>
          <a:effectLst/>
        </p:spPr>
        <p:txBody>
          <a:bodyPr wrap="none">
            <a:spAutoFit/>
          </a:bodyPr>
          <a:lstStyle/>
          <a:p>
            <a:r>
              <a:rPr lang="en-US" b="1" dirty="0">
                <a:solidFill>
                  <a:srgbClr val="FFFFFF"/>
                </a:solidFill>
              </a:rPr>
              <a:t>Rain rate</a:t>
            </a:r>
          </a:p>
        </p:txBody>
      </p:sp>
      <p:sp>
        <p:nvSpPr>
          <p:cNvPr id="89101" name="Text Box 13"/>
          <p:cNvSpPr txBox="1">
            <a:spLocks noChangeArrowheads="1"/>
          </p:cNvSpPr>
          <p:nvPr/>
        </p:nvSpPr>
        <p:spPr bwMode="auto">
          <a:xfrm>
            <a:off x="2286000" y="5715000"/>
            <a:ext cx="2396041" cy="646331"/>
          </a:xfrm>
          <a:prstGeom prst="rect">
            <a:avLst/>
          </a:prstGeom>
          <a:noFill/>
          <a:ln w="9525">
            <a:noFill/>
            <a:miter lim="800000"/>
            <a:headEnd/>
            <a:tailEnd/>
          </a:ln>
          <a:effectLst/>
        </p:spPr>
        <p:txBody>
          <a:bodyPr wrap="none">
            <a:spAutoFit/>
          </a:bodyPr>
          <a:lstStyle/>
          <a:p>
            <a:r>
              <a:rPr lang="en-US" sz="3600" b="1" dirty="0" smtClean="0">
                <a:solidFill>
                  <a:srgbClr val="FFFFFF"/>
                </a:solidFill>
              </a:rPr>
              <a:t>Snow cover</a:t>
            </a:r>
            <a:endParaRPr lang="en-US" sz="3600" b="1" dirty="0">
              <a:solidFill>
                <a:srgbClr val="FFFFFF"/>
              </a:solidFill>
            </a:endParaRPr>
          </a:p>
        </p:txBody>
      </p:sp>
      <p:sp>
        <p:nvSpPr>
          <p:cNvPr id="89102" name="Text Box 14"/>
          <p:cNvSpPr txBox="1">
            <a:spLocks noChangeArrowheads="1"/>
          </p:cNvSpPr>
          <p:nvPr/>
        </p:nvSpPr>
        <p:spPr bwMode="auto">
          <a:xfrm>
            <a:off x="6553200" y="4038600"/>
            <a:ext cx="1022652" cy="369332"/>
          </a:xfrm>
          <a:prstGeom prst="rect">
            <a:avLst/>
          </a:prstGeom>
          <a:noFill/>
          <a:ln w="9525">
            <a:noFill/>
            <a:miter lim="800000"/>
            <a:headEnd/>
            <a:tailEnd/>
          </a:ln>
          <a:effectLst/>
        </p:spPr>
        <p:txBody>
          <a:bodyPr wrap="none">
            <a:spAutoFit/>
          </a:bodyPr>
          <a:lstStyle/>
          <a:p>
            <a:r>
              <a:rPr lang="en-US" b="1" dirty="0">
                <a:solidFill>
                  <a:srgbClr val="FFFFFF"/>
                </a:solidFill>
              </a:rPr>
              <a:t>Ice cover</a:t>
            </a:r>
          </a:p>
        </p:txBody>
      </p:sp>
      <p:sp>
        <p:nvSpPr>
          <p:cNvPr id="89103" name="Rectangle 15"/>
          <p:cNvSpPr>
            <a:spLocks noChangeArrowheads="1"/>
          </p:cNvSpPr>
          <p:nvPr/>
        </p:nvSpPr>
        <p:spPr bwMode="auto">
          <a:xfrm>
            <a:off x="5334000" y="6461125"/>
            <a:ext cx="3292475" cy="396875"/>
          </a:xfrm>
          <a:prstGeom prst="rect">
            <a:avLst/>
          </a:prstGeom>
          <a:noFill/>
          <a:ln w="9525">
            <a:noFill/>
            <a:miter lim="800000"/>
            <a:headEnd/>
            <a:tailEnd/>
          </a:ln>
          <a:effectLst/>
        </p:spPr>
        <p:txBody>
          <a:bodyPr wrap="none">
            <a:spAutoFit/>
          </a:bodyPr>
          <a:lstStyle/>
          <a:p>
            <a:r>
              <a:rPr lang="en-US" sz="2000" dirty="0">
                <a:solidFill>
                  <a:schemeClr val="bg1"/>
                </a:solidFill>
                <a:hlinkClick r:id="rId8"/>
              </a:rPr>
              <a:t>http://amsu.cira.colostate.edu/</a:t>
            </a:r>
            <a:r>
              <a:rPr lang="en-US" sz="2000" dirty="0">
                <a:solidFill>
                  <a:schemeClr val="bg1"/>
                </a:solidFill>
              </a:rPr>
              <a:t>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Rectangle 4"/>
          <p:cNvSpPr>
            <a:spLocks noGrp="1" noChangeArrowheads="1"/>
          </p:cNvSpPr>
          <p:nvPr>
            <p:ph type="title"/>
          </p:nvPr>
        </p:nvSpPr>
        <p:spPr>
          <a:xfrm>
            <a:off x="457200" y="274638"/>
            <a:ext cx="8229600" cy="715962"/>
          </a:xfrm>
        </p:spPr>
        <p:txBody>
          <a:bodyPr>
            <a:normAutofit fontScale="90000"/>
          </a:bodyPr>
          <a:lstStyle/>
          <a:p>
            <a:r>
              <a:rPr lang="en-US" b="1" dirty="0">
                <a:solidFill>
                  <a:schemeClr val="accent1"/>
                </a:solidFill>
              </a:rPr>
              <a:t>Space Debris</a:t>
            </a:r>
          </a:p>
        </p:txBody>
      </p:sp>
      <p:sp>
        <p:nvSpPr>
          <p:cNvPr id="76805" name="Rectangle 5"/>
          <p:cNvSpPr>
            <a:spLocks noGrp="1" noChangeArrowheads="1"/>
          </p:cNvSpPr>
          <p:nvPr>
            <p:ph type="body" sz="half" idx="1"/>
          </p:nvPr>
        </p:nvSpPr>
        <p:spPr>
          <a:xfrm>
            <a:off x="457200" y="838200"/>
            <a:ext cx="4038600" cy="5445125"/>
          </a:xfrm>
        </p:spPr>
        <p:txBody>
          <a:bodyPr/>
          <a:lstStyle/>
          <a:p>
            <a:pPr>
              <a:buFont typeface="Wingdings" pitchFamily="2" charset="2"/>
              <a:buChar char="Ø"/>
            </a:pPr>
            <a:r>
              <a:rPr lang="en-US" altLang="zh-CN" sz="2400" b="1" dirty="0">
                <a:ea typeface="宋体" pitchFamily="2" charset="-122"/>
              </a:rPr>
              <a:t>According to the U.S. Space Command (USSC), there are more than 8,000 objects larger than a softball now circling the globe.</a:t>
            </a:r>
          </a:p>
          <a:p>
            <a:pPr>
              <a:buFont typeface="Wingdings" pitchFamily="2" charset="2"/>
              <a:buNone/>
            </a:pPr>
            <a:endParaRPr lang="en-US" altLang="zh-CN" sz="2400" b="1" dirty="0">
              <a:ea typeface="宋体" pitchFamily="2" charset="-122"/>
            </a:endParaRPr>
          </a:p>
          <a:p>
            <a:pPr>
              <a:buFont typeface="Wingdings" pitchFamily="2" charset="2"/>
              <a:buChar char="Ø"/>
            </a:pPr>
            <a:r>
              <a:rPr lang="en-US" altLang="zh-CN" sz="2400" b="1" dirty="0">
                <a:ea typeface="宋体" pitchFamily="2" charset="-122"/>
              </a:rPr>
              <a:t>Of these, </a:t>
            </a:r>
            <a:r>
              <a:rPr lang="en-US" sz="2400" b="1" dirty="0"/>
              <a:t>over 2000 are satellites (working and not).</a:t>
            </a:r>
          </a:p>
        </p:txBody>
      </p:sp>
      <p:sp>
        <p:nvSpPr>
          <p:cNvPr id="76806" name="Rectangle 6"/>
          <p:cNvSpPr>
            <a:spLocks noGrp="1" noChangeArrowheads="1"/>
          </p:cNvSpPr>
          <p:nvPr>
            <p:ph type="body" sz="half" idx="2"/>
          </p:nvPr>
        </p:nvSpPr>
        <p:spPr/>
        <p:txBody>
          <a:bodyPr/>
          <a:lstStyle/>
          <a:p>
            <a:pPr>
              <a:buFont typeface="Wingdings" pitchFamily="2" charset="2"/>
              <a:buNone/>
            </a:pPr>
            <a:endParaRPr lang="en-US" dirty="0"/>
          </a:p>
        </p:txBody>
      </p:sp>
      <p:pic>
        <p:nvPicPr>
          <p:cNvPr id="76808" name="Picture 8" descr="junk"/>
          <p:cNvPicPr>
            <a:picLocks noChangeAspect="1" noChangeArrowheads="1"/>
          </p:cNvPicPr>
          <p:nvPr/>
        </p:nvPicPr>
        <p:blipFill>
          <a:blip r:embed="rId2" cstate="print"/>
          <a:srcRect/>
          <a:stretch>
            <a:fillRect/>
          </a:stretch>
        </p:blipFill>
        <p:spPr bwMode="auto">
          <a:xfrm>
            <a:off x="4737226" y="1219200"/>
            <a:ext cx="4406774" cy="412115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274638"/>
            <a:ext cx="8229600" cy="944562"/>
          </a:xfrm>
        </p:spPr>
        <p:txBody>
          <a:bodyPr/>
          <a:lstStyle/>
          <a:p>
            <a:pPr>
              <a:defRPr/>
            </a:pPr>
            <a:r>
              <a:rPr lang="en-US" b="1" dirty="0" smtClean="0"/>
              <a:t>Diagram of Kepler’s Second Law</a:t>
            </a:r>
          </a:p>
        </p:txBody>
      </p:sp>
      <p:sp>
        <p:nvSpPr>
          <p:cNvPr id="40963" name="Rectangle 3"/>
          <p:cNvSpPr>
            <a:spLocks noGrp="1" noChangeArrowheads="1"/>
          </p:cNvSpPr>
          <p:nvPr>
            <p:ph type="body" sz="half" idx="1"/>
          </p:nvPr>
        </p:nvSpPr>
        <p:spPr>
          <a:xfrm>
            <a:off x="228600" y="1143000"/>
            <a:ext cx="8534400" cy="2057400"/>
          </a:xfrm>
        </p:spPr>
        <p:txBody>
          <a:bodyPr>
            <a:normAutofit/>
          </a:bodyPr>
          <a:lstStyle/>
          <a:p>
            <a:pPr>
              <a:defRPr/>
            </a:pPr>
            <a:r>
              <a:rPr lang="en-US" sz="2800" b="1" dirty="0" smtClean="0">
                <a:solidFill>
                  <a:schemeClr val="bg1"/>
                </a:solidFill>
                <a:latin typeface="Arial" charset="0"/>
                <a:cs typeface="Arial" charset="0"/>
              </a:rPr>
              <a:t>Equal Areas in Equal times: The line joining the planet to the Sun sweeps out equal areas in equal times as the planet travels around the ellipse.</a:t>
            </a:r>
            <a:endParaRPr lang="en-US" sz="2000" dirty="0" smtClean="0">
              <a:solidFill>
                <a:schemeClr val="bg1"/>
              </a:solidFill>
            </a:endParaRPr>
          </a:p>
        </p:txBody>
      </p:sp>
      <p:pic>
        <p:nvPicPr>
          <p:cNvPr id="15372" name="Picture 22" descr="kepler2"/>
          <p:cNvPicPr>
            <a:picLocks noChangeAspect="1" noChangeArrowheads="1"/>
          </p:cNvPicPr>
          <p:nvPr/>
        </p:nvPicPr>
        <p:blipFill>
          <a:blip r:embed="rId3" cstate="print"/>
          <a:srcRect/>
          <a:stretch>
            <a:fillRect/>
          </a:stretch>
        </p:blipFill>
        <p:spPr bwMode="auto">
          <a:xfrm>
            <a:off x="1371600" y="2971800"/>
            <a:ext cx="6838948" cy="34194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putnik-1l.jpg"/>
          <p:cNvPicPr>
            <a:picLocks noChangeAspect="1"/>
          </p:cNvPicPr>
          <p:nvPr/>
        </p:nvPicPr>
        <p:blipFill>
          <a:blip r:embed="rId2" cstate="print"/>
          <a:stretch>
            <a:fillRect/>
          </a:stretch>
        </p:blipFill>
        <p:spPr>
          <a:xfrm rot="10800000">
            <a:off x="457200" y="3200396"/>
            <a:ext cx="8001000" cy="3810001"/>
          </a:xfrm>
          <a:prstGeom prst="rect">
            <a:avLst/>
          </a:prstGeom>
        </p:spPr>
      </p:pic>
      <p:sp>
        <p:nvSpPr>
          <p:cNvPr id="5" name="TextBox 4"/>
          <p:cNvSpPr txBox="1"/>
          <p:nvPr/>
        </p:nvSpPr>
        <p:spPr>
          <a:xfrm>
            <a:off x="304800" y="990600"/>
            <a:ext cx="8458200" cy="3139321"/>
          </a:xfrm>
          <a:prstGeom prst="rect">
            <a:avLst/>
          </a:prstGeom>
          <a:solidFill>
            <a:srgbClr val="FFFFFF"/>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79874" name="Rectangle 2"/>
          <p:cNvSpPr>
            <a:spLocks noGrp="1" noChangeArrowheads="1"/>
          </p:cNvSpPr>
          <p:nvPr>
            <p:ph type="title"/>
          </p:nvPr>
        </p:nvSpPr>
        <p:spPr>
          <a:xfrm>
            <a:off x="457200" y="274638"/>
            <a:ext cx="8229600" cy="639762"/>
          </a:xfrm>
        </p:spPr>
        <p:txBody>
          <a:bodyPr>
            <a:normAutofit/>
          </a:bodyPr>
          <a:lstStyle/>
          <a:p>
            <a:r>
              <a:rPr lang="en-US" sz="3200" b="1" dirty="0" smtClean="0">
                <a:solidFill>
                  <a:schemeClr val="accent1"/>
                </a:solidFill>
              </a:rPr>
              <a:t>Why do you need to know about Satellites</a:t>
            </a:r>
            <a:endParaRPr lang="en-US" sz="3200" b="1" dirty="0">
              <a:solidFill>
                <a:schemeClr val="accent1"/>
              </a:solidFill>
            </a:endParaRPr>
          </a:p>
        </p:txBody>
      </p:sp>
      <p:sp>
        <p:nvSpPr>
          <p:cNvPr id="79875" name="Rectangle 3"/>
          <p:cNvSpPr>
            <a:spLocks noGrp="1" noChangeArrowheads="1"/>
          </p:cNvSpPr>
          <p:nvPr>
            <p:ph type="body" idx="1"/>
          </p:nvPr>
        </p:nvSpPr>
        <p:spPr>
          <a:xfrm>
            <a:off x="457200" y="1066801"/>
            <a:ext cx="8229600" cy="3124200"/>
          </a:xfrm>
        </p:spPr>
        <p:txBody>
          <a:bodyPr>
            <a:normAutofit/>
          </a:bodyPr>
          <a:lstStyle/>
          <a:p>
            <a:pPr>
              <a:lnSpc>
                <a:spcPct val="80000"/>
              </a:lnSpc>
              <a:buNone/>
            </a:pPr>
            <a:endParaRPr lang="en-US" sz="1800" dirty="0">
              <a:effectLst/>
            </a:endParaRPr>
          </a:p>
          <a:p>
            <a:pPr>
              <a:lnSpc>
                <a:spcPct val="80000"/>
              </a:lnSpc>
              <a:buFont typeface="Wingdings" pitchFamily="2" charset="2"/>
              <a:buChar char="Ø"/>
            </a:pPr>
            <a:r>
              <a:rPr lang="en-US" sz="2400" b="1" dirty="0" smtClean="0">
                <a:effectLst/>
              </a:rPr>
              <a:t>Russia's Sputnik </a:t>
            </a:r>
            <a:r>
              <a:rPr lang="en-US" sz="2400" b="1" dirty="0">
                <a:effectLst/>
              </a:rPr>
              <a:t>1, the world's first man-made </a:t>
            </a:r>
            <a:r>
              <a:rPr lang="en-US" sz="2400" b="1" dirty="0" smtClean="0">
                <a:effectLst/>
              </a:rPr>
              <a:t>satellite</a:t>
            </a:r>
            <a:r>
              <a:rPr lang="en-US" sz="2400" b="1" dirty="0" smtClean="0"/>
              <a:t> was launched from </a:t>
            </a:r>
            <a:r>
              <a:rPr lang="en-US" sz="2400" b="1" dirty="0" err="1" smtClean="0"/>
              <a:t>Baykonur</a:t>
            </a:r>
            <a:r>
              <a:rPr lang="en-US" sz="2400" b="1" dirty="0" smtClean="0"/>
              <a:t> Cosmodrome!</a:t>
            </a:r>
          </a:p>
          <a:p>
            <a:pPr>
              <a:lnSpc>
                <a:spcPct val="80000"/>
              </a:lnSpc>
              <a:buFont typeface="Wingdings" pitchFamily="2" charset="2"/>
              <a:buChar char="Ø"/>
            </a:pPr>
            <a:r>
              <a:rPr lang="en-US" sz="2400" b="1" dirty="0" err="1" smtClean="0"/>
              <a:t>Baykonur</a:t>
            </a:r>
            <a:r>
              <a:rPr lang="en-US" sz="2400" b="1" dirty="0" smtClean="0"/>
              <a:t> </a:t>
            </a:r>
            <a:r>
              <a:rPr lang="en-US" sz="2400" b="1" dirty="0" smtClean="0"/>
              <a:t>is used for many Satellite rocket launches! </a:t>
            </a:r>
          </a:p>
          <a:p>
            <a:pPr>
              <a:lnSpc>
                <a:spcPct val="80000"/>
              </a:lnSpc>
              <a:buFont typeface="Wingdings" pitchFamily="2" charset="2"/>
              <a:buChar char="Ø"/>
            </a:pPr>
            <a:r>
              <a:rPr lang="en-US" sz="2400" b="1" dirty="0" smtClean="0"/>
              <a:t>International Launch Services is an unparalleled success in the space industry setting the standard for Russian-American space cooperation.</a:t>
            </a:r>
            <a:r>
              <a:rPr lang="en-US" sz="2400" b="1" dirty="0" smtClean="0">
                <a:hlinkClick r:id="rId3"/>
              </a:rPr>
              <a:t> http://www.ilslaunch.com/about-us/ils-legacy</a:t>
            </a:r>
            <a:r>
              <a:rPr lang="en-US" sz="2400" b="1" dirty="0" smtClean="0"/>
              <a:t> </a:t>
            </a:r>
          </a:p>
          <a:p>
            <a:pPr>
              <a:lnSpc>
                <a:spcPct val="80000"/>
              </a:lnSpc>
              <a:buFont typeface="Wingdings" pitchFamily="2" charset="2"/>
              <a:buChar char="Ø"/>
            </a:pPr>
            <a:r>
              <a:rPr lang="en-US" sz="2400" b="1" dirty="0" err="1" smtClean="0">
                <a:effectLst/>
              </a:rPr>
              <a:t>Baykonur</a:t>
            </a:r>
            <a:r>
              <a:rPr lang="en-US" sz="2400" b="1" dirty="0" smtClean="0">
                <a:effectLst/>
              </a:rPr>
              <a:t> has many </a:t>
            </a:r>
            <a:r>
              <a:rPr lang="en-US" sz="2400" b="1" dirty="0" smtClean="0"/>
              <a:t>jobs for engineers and scientists!</a:t>
            </a:r>
            <a:r>
              <a:rPr lang="en-US" sz="1800" dirty="0" smtClean="0">
                <a:effectLst/>
              </a:rPr>
              <a:t>	</a:t>
            </a:r>
            <a:endParaRPr lang="en-US" sz="1800" b="1" dirty="0">
              <a:solidFill>
                <a:schemeClr val="bg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noFill/>
          <a:ln/>
        </p:spPr>
        <p:txBody>
          <a:bodyPr>
            <a:normAutofit fontScale="90000"/>
          </a:bodyPr>
          <a:lstStyle/>
          <a:p>
            <a:r>
              <a:rPr lang="en-US" b="1" dirty="0"/>
              <a:t>ORBIT CLASSIFICATIONS</a:t>
            </a:r>
            <a:br>
              <a:rPr lang="en-US" b="1" dirty="0"/>
            </a:br>
            <a:r>
              <a:rPr lang="en-US" sz="3000" b="1" dirty="0"/>
              <a:t>Eccentricity</a:t>
            </a:r>
          </a:p>
        </p:txBody>
      </p:sp>
      <p:sp>
        <p:nvSpPr>
          <p:cNvPr id="30723" name="Rectangle 3"/>
          <p:cNvSpPr>
            <a:spLocks noChangeArrowheads="1"/>
          </p:cNvSpPr>
          <p:nvPr/>
        </p:nvSpPr>
        <p:spPr bwMode="auto">
          <a:xfrm>
            <a:off x="5580063" y="6129338"/>
            <a:ext cx="2873375" cy="528637"/>
          </a:xfrm>
          <a:prstGeom prst="rect">
            <a:avLst/>
          </a:prstGeom>
          <a:noFill/>
          <a:ln w="12700">
            <a:solidFill>
              <a:srgbClr val="000000"/>
            </a:solidFill>
            <a:miter lim="800000"/>
            <a:headEnd/>
            <a:tailEnd/>
          </a:ln>
          <a:effectLst/>
        </p:spPr>
        <p:txBody>
          <a:bodyPr lIns="90488" tIns="44450" rIns="90488" bIns="44450">
            <a:spAutoFit/>
          </a:bodyPr>
          <a:lstStyle/>
          <a:p>
            <a:r>
              <a:rPr lang="en-US" sz="2800" b="1" dirty="0"/>
              <a:t>Eccentricity = c/a</a:t>
            </a:r>
          </a:p>
        </p:txBody>
      </p:sp>
      <p:grpSp>
        <p:nvGrpSpPr>
          <p:cNvPr id="2" name="Group 18"/>
          <p:cNvGrpSpPr>
            <a:grpSpLocks/>
          </p:cNvGrpSpPr>
          <p:nvPr/>
        </p:nvGrpSpPr>
        <p:grpSpPr bwMode="auto">
          <a:xfrm>
            <a:off x="1676400" y="1538288"/>
            <a:ext cx="5462588" cy="5230812"/>
            <a:chOff x="1056" y="969"/>
            <a:chExt cx="3441" cy="3295"/>
          </a:xfrm>
        </p:grpSpPr>
        <p:grpSp>
          <p:nvGrpSpPr>
            <p:cNvPr id="3" name="Group 14"/>
            <p:cNvGrpSpPr>
              <a:grpSpLocks/>
            </p:cNvGrpSpPr>
            <p:nvPr/>
          </p:nvGrpSpPr>
          <p:grpSpPr bwMode="auto">
            <a:xfrm>
              <a:off x="1056" y="969"/>
              <a:ext cx="1776" cy="3295"/>
              <a:chOff x="1056" y="969"/>
              <a:chExt cx="1776" cy="3295"/>
            </a:xfrm>
          </p:grpSpPr>
          <p:sp>
            <p:nvSpPr>
              <p:cNvPr id="30724" name="Oval 4"/>
              <p:cNvSpPr>
                <a:spLocks noChangeArrowheads="1"/>
              </p:cNvSpPr>
              <p:nvPr/>
            </p:nvSpPr>
            <p:spPr bwMode="auto">
              <a:xfrm>
                <a:off x="1064" y="2648"/>
                <a:ext cx="1760" cy="1616"/>
              </a:xfrm>
              <a:prstGeom prst="ellipse">
                <a:avLst/>
              </a:prstGeom>
              <a:noFill/>
              <a:ln w="25400">
                <a:solidFill>
                  <a:schemeClr val="tx1"/>
                </a:solidFill>
                <a:round/>
                <a:headEnd/>
                <a:tailEnd/>
              </a:ln>
              <a:effectLst/>
            </p:spPr>
            <p:txBody>
              <a:bodyPr wrap="none" anchor="ctr"/>
              <a:lstStyle/>
              <a:p>
                <a:endParaRPr lang="en-US" dirty="0"/>
              </a:p>
            </p:txBody>
          </p:sp>
          <p:grpSp>
            <p:nvGrpSpPr>
              <p:cNvPr id="4" name="Group 13"/>
              <p:cNvGrpSpPr>
                <a:grpSpLocks/>
              </p:cNvGrpSpPr>
              <p:nvPr/>
            </p:nvGrpSpPr>
            <p:grpSpPr bwMode="auto">
              <a:xfrm>
                <a:off x="1056" y="969"/>
                <a:ext cx="1776" cy="3247"/>
                <a:chOff x="1056" y="969"/>
                <a:chExt cx="1776" cy="3247"/>
              </a:xfrm>
            </p:grpSpPr>
            <p:sp>
              <p:nvSpPr>
                <p:cNvPr id="30725" name="Line 5"/>
                <p:cNvSpPr>
                  <a:spLocks noChangeShapeType="1"/>
                </p:cNvSpPr>
                <p:nvPr/>
              </p:nvSpPr>
              <p:spPr bwMode="auto">
                <a:xfrm>
                  <a:off x="1056" y="969"/>
                  <a:ext cx="0" cy="3247"/>
                </a:xfrm>
                <a:prstGeom prst="line">
                  <a:avLst/>
                </a:prstGeom>
                <a:noFill/>
                <a:ln w="25400">
                  <a:solidFill>
                    <a:schemeClr val="tx1"/>
                  </a:solidFill>
                  <a:prstDash val="dash"/>
                  <a:round/>
                  <a:headEnd type="none" w="sm" len="sm"/>
                  <a:tailEnd type="none" w="sm" len="sm"/>
                </a:ln>
                <a:effectLst/>
              </p:spPr>
              <p:txBody>
                <a:bodyPr/>
                <a:lstStyle/>
                <a:p>
                  <a:endParaRPr lang="en-US" dirty="0"/>
                </a:p>
              </p:txBody>
            </p:sp>
            <p:sp>
              <p:nvSpPr>
                <p:cNvPr id="30726" name="Line 6"/>
                <p:cNvSpPr>
                  <a:spLocks noChangeShapeType="1"/>
                </p:cNvSpPr>
                <p:nvPr/>
              </p:nvSpPr>
              <p:spPr bwMode="auto">
                <a:xfrm>
                  <a:off x="1968" y="969"/>
                  <a:ext cx="0" cy="3247"/>
                </a:xfrm>
                <a:prstGeom prst="line">
                  <a:avLst/>
                </a:prstGeom>
                <a:noFill/>
                <a:ln w="25400">
                  <a:solidFill>
                    <a:schemeClr val="tx1"/>
                  </a:solidFill>
                  <a:prstDash val="dash"/>
                  <a:round/>
                  <a:headEnd type="none" w="sm" len="sm"/>
                  <a:tailEnd type="none" w="sm" len="sm"/>
                </a:ln>
                <a:effectLst/>
              </p:spPr>
              <p:txBody>
                <a:bodyPr/>
                <a:lstStyle/>
                <a:p>
                  <a:endParaRPr lang="en-US" dirty="0"/>
                </a:p>
              </p:txBody>
            </p:sp>
            <p:sp>
              <p:nvSpPr>
                <p:cNvPr id="30727" name="Line 7"/>
                <p:cNvSpPr>
                  <a:spLocks noChangeShapeType="1"/>
                </p:cNvSpPr>
                <p:nvPr/>
              </p:nvSpPr>
              <p:spPr bwMode="auto">
                <a:xfrm>
                  <a:off x="2832" y="969"/>
                  <a:ext cx="0" cy="3247"/>
                </a:xfrm>
                <a:prstGeom prst="line">
                  <a:avLst/>
                </a:prstGeom>
                <a:noFill/>
                <a:ln w="25400">
                  <a:solidFill>
                    <a:schemeClr val="tx1"/>
                  </a:solidFill>
                  <a:prstDash val="dash"/>
                  <a:round/>
                  <a:headEnd type="none" w="sm" len="sm"/>
                  <a:tailEnd type="none" w="sm" len="sm"/>
                </a:ln>
                <a:effectLst/>
              </p:spPr>
              <p:txBody>
                <a:bodyPr/>
                <a:lstStyle/>
                <a:p>
                  <a:endParaRPr lang="en-US" dirty="0"/>
                </a:p>
              </p:txBody>
            </p:sp>
            <p:sp>
              <p:nvSpPr>
                <p:cNvPr id="30728" name="Oval 8"/>
                <p:cNvSpPr>
                  <a:spLocks noChangeArrowheads="1"/>
                </p:cNvSpPr>
                <p:nvPr/>
              </p:nvSpPr>
              <p:spPr bwMode="auto">
                <a:xfrm>
                  <a:off x="1064" y="1064"/>
                  <a:ext cx="1760" cy="272"/>
                </a:xfrm>
                <a:prstGeom prst="ellipse">
                  <a:avLst/>
                </a:prstGeom>
                <a:noFill/>
                <a:ln w="25400">
                  <a:solidFill>
                    <a:schemeClr val="tx1"/>
                  </a:solidFill>
                  <a:round/>
                  <a:headEnd/>
                  <a:tailEnd/>
                </a:ln>
                <a:effectLst/>
              </p:spPr>
              <p:txBody>
                <a:bodyPr wrap="none" anchor="ctr"/>
                <a:lstStyle/>
                <a:p>
                  <a:endParaRPr lang="en-US" dirty="0"/>
                </a:p>
              </p:txBody>
            </p:sp>
            <p:sp>
              <p:nvSpPr>
                <p:cNvPr id="30729" name="Oval 9"/>
                <p:cNvSpPr>
                  <a:spLocks noChangeArrowheads="1"/>
                </p:cNvSpPr>
                <p:nvPr/>
              </p:nvSpPr>
              <p:spPr bwMode="auto">
                <a:xfrm>
                  <a:off x="1064" y="1496"/>
                  <a:ext cx="1760" cy="992"/>
                </a:xfrm>
                <a:prstGeom prst="ellipse">
                  <a:avLst/>
                </a:prstGeom>
                <a:noFill/>
                <a:ln w="25400">
                  <a:solidFill>
                    <a:schemeClr val="tx1"/>
                  </a:solidFill>
                  <a:round/>
                  <a:headEnd/>
                  <a:tailEnd/>
                </a:ln>
                <a:effectLst/>
              </p:spPr>
              <p:txBody>
                <a:bodyPr wrap="none" anchor="ctr"/>
                <a:lstStyle/>
                <a:p>
                  <a:endParaRPr lang="en-US" dirty="0"/>
                </a:p>
              </p:txBody>
            </p:sp>
            <p:sp>
              <p:nvSpPr>
                <p:cNvPr id="30730" name="Line 10"/>
                <p:cNvSpPr>
                  <a:spLocks noChangeShapeType="1"/>
                </p:cNvSpPr>
                <p:nvPr/>
              </p:nvSpPr>
              <p:spPr bwMode="auto">
                <a:xfrm>
                  <a:off x="1065" y="1200"/>
                  <a:ext cx="1759" cy="0"/>
                </a:xfrm>
                <a:prstGeom prst="line">
                  <a:avLst/>
                </a:prstGeom>
                <a:noFill/>
                <a:ln w="25400">
                  <a:solidFill>
                    <a:schemeClr val="tx1"/>
                  </a:solidFill>
                  <a:prstDash val="dash"/>
                  <a:round/>
                  <a:headEnd type="none" w="sm" len="sm"/>
                  <a:tailEnd type="none" w="sm" len="sm"/>
                </a:ln>
                <a:effectLst/>
              </p:spPr>
              <p:txBody>
                <a:bodyPr/>
                <a:lstStyle/>
                <a:p>
                  <a:endParaRPr lang="en-US" dirty="0"/>
                </a:p>
              </p:txBody>
            </p:sp>
            <p:sp>
              <p:nvSpPr>
                <p:cNvPr id="30731" name="Line 11"/>
                <p:cNvSpPr>
                  <a:spLocks noChangeShapeType="1"/>
                </p:cNvSpPr>
                <p:nvPr/>
              </p:nvSpPr>
              <p:spPr bwMode="auto">
                <a:xfrm>
                  <a:off x="1065" y="2016"/>
                  <a:ext cx="1759" cy="0"/>
                </a:xfrm>
                <a:prstGeom prst="line">
                  <a:avLst/>
                </a:prstGeom>
                <a:noFill/>
                <a:ln w="25400">
                  <a:solidFill>
                    <a:schemeClr val="tx1"/>
                  </a:solidFill>
                  <a:prstDash val="dash"/>
                  <a:round/>
                  <a:headEnd type="none" w="sm" len="sm"/>
                  <a:tailEnd type="none" w="sm" len="sm"/>
                </a:ln>
                <a:effectLst/>
              </p:spPr>
              <p:txBody>
                <a:bodyPr/>
                <a:lstStyle/>
                <a:p>
                  <a:endParaRPr lang="en-US" dirty="0"/>
                </a:p>
              </p:txBody>
            </p:sp>
            <p:sp>
              <p:nvSpPr>
                <p:cNvPr id="30732" name="Line 12"/>
                <p:cNvSpPr>
                  <a:spLocks noChangeShapeType="1"/>
                </p:cNvSpPr>
                <p:nvPr/>
              </p:nvSpPr>
              <p:spPr bwMode="auto">
                <a:xfrm>
                  <a:off x="1065" y="3456"/>
                  <a:ext cx="1759" cy="0"/>
                </a:xfrm>
                <a:prstGeom prst="line">
                  <a:avLst/>
                </a:prstGeom>
                <a:noFill/>
                <a:ln w="25400">
                  <a:solidFill>
                    <a:schemeClr val="tx1"/>
                  </a:solidFill>
                  <a:prstDash val="dash"/>
                  <a:round/>
                  <a:headEnd type="none" w="sm" len="sm"/>
                  <a:tailEnd type="none" w="sm" len="sm"/>
                </a:ln>
                <a:effectLst/>
              </p:spPr>
              <p:txBody>
                <a:bodyPr/>
                <a:lstStyle/>
                <a:p>
                  <a:endParaRPr lang="en-US" dirty="0"/>
                </a:p>
              </p:txBody>
            </p:sp>
          </p:grpSp>
        </p:grpSp>
        <p:sp>
          <p:nvSpPr>
            <p:cNvPr id="30735" name="Rectangle 15"/>
            <p:cNvSpPr>
              <a:spLocks noChangeArrowheads="1"/>
            </p:cNvSpPr>
            <p:nvPr/>
          </p:nvSpPr>
          <p:spPr bwMode="auto">
            <a:xfrm>
              <a:off x="3443" y="1006"/>
              <a:ext cx="1054" cy="402"/>
            </a:xfrm>
            <a:prstGeom prst="rect">
              <a:avLst/>
            </a:prstGeom>
            <a:noFill/>
            <a:ln w="9525">
              <a:noFill/>
              <a:miter lim="800000"/>
              <a:headEnd/>
              <a:tailEnd/>
            </a:ln>
            <a:effectLst/>
          </p:spPr>
          <p:txBody>
            <a:bodyPr wrap="none" lIns="90488" tIns="44450" rIns="90488" bIns="44450">
              <a:spAutoFit/>
            </a:bodyPr>
            <a:lstStyle/>
            <a:p>
              <a:r>
                <a:rPr lang="en-US" sz="3600" b="1" dirty="0">
                  <a:solidFill>
                    <a:srgbClr val="FFFFFF"/>
                  </a:solidFill>
                </a:rPr>
                <a:t>e = 0.75</a:t>
              </a:r>
            </a:p>
          </p:txBody>
        </p:sp>
        <p:sp>
          <p:nvSpPr>
            <p:cNvPr id="30736" name="Rectangle 16"/>
            <p:cNvSpPr>
              <a:spLocks noChangeArrowheads="1"/>
            </p:cNvSpPr>
            <p:nvPr/>
          </p:nvSpPr>
          <p:spPr bwMode="auto">
            <a:xfrm>
              <a:off x="3491" y="1822"/>
              <a:ext cx="910" cy="402"/>
            </a:xfrm>
            <a:prstGeom prst="rect">
              <a:avLst/>
            </a:prstGeom>
            <a:noFill/>
            <a:ln w="9525">
              <a:noFill/>
              <a:miter lim="800000"/>
              <a:headEnd/>
              <a:tailEnd/>
            </a:ln>
            <a:effectLst/>
          </p:spPr>
          <p:txBody>
            <a:bodyPr wrap="none" lIns="90488" tIns="44450" rIns="90488" bIns="44450">
              <a:spAutoFit/>
            </a:bodyPr>
            <a:lstStyle/>
            <a:p>
              <a:r>
                <a:rPr lang="en-US" sz="3600" b="1" dirty="0">
                  <a:solidFill>
                    <a:srgbClr val="FFFFFF"/>
                  </a:solidFill>
                </a:rPr>
                <a:t>e = .45</a:t>
              </a:r>
            </a:p>
          </p:txBody>
        </p:sp>
        <p:sp>
          <p:nvSpPr>
            <p:cNvPr id="30737" name="Rectangle 17"/>
            <p:cNvSpPr>
              <a:spLocks noChangeArrowheads="1"/>
            </p:cNvSpPr>
            <p:nvPr/>
          </p:nvSpPr>
          <p:spPr bwMode="auto">
            <a:xfrm>
              <a:off x="3491" y="3260"/>
              <a:ext cx="694" cy="402"/>
            </a:xfrm>
            <a:prstGeom prst="rect">
              <a:avLst/>
            </a:prstGeom>
            <a:noFill/>
            <a:ln w="9525">
              <a:noFill/>
              <a:miter lim="800000"/>
              <a:headEnd/>
              <a:tailEnd/>
            </a:ln>
            <a:effectLst/>
          </p:spPr>
          <p:txBody>
            <a:bodyPr wrap="none" lIns="90488" tIns="44450" rIns="90488" bIns="44450">
              <a:spAutoFit/>
            </a:bodyPr>
            <a:lstStyle/>
            <a:p>
              <a:r>
                <a:rPr lang="en-US" sz="3600" b="1" dirty="0">
                  <a:solidFill>
                    <a:srgbClr val="FFFFFF"/>
                  </a:solidFill>
                </a:rPr>
                <a:t>e = 0</a:t>
              </a:r>
            </a:p>
          </p:txBody>
        </p:sp>
      </p:grpSp>
    </p:spTree>
  </p:cSld>
  <p:clrMapOvr>
    <a:masterClrMapping/>
  </p:clrMapOvr>
  <p:transition>
    <p:rand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noFill/>
          <a:ln/>
        </p:spPr>
        <p:txBody>
          <a:bodyPr>
            <a:normAutofit fontScale="90000"/>
          </a:bodyPr>
          <a:lstStyle/>
          <a:p>
            <a:r>
              <a:rPr lang="en-US" b="1" dirty="0"/>
              <a:t>ORBITAL ELEMENTS</a:t>
            </a:r>
            <a:br>
              <a:rPr lang="en-US" b="1" dirty="0"/>
            </a:br>
            <a:r>
              <a:rPr lang="en-US" sz="3000" b="1" dirty="0"/>
              <a:t>Keplerian Elements:  Inclination</a:t>
            </a:r>
          </a:p>
        </p:txBody>
      </p:sp>
      <p:sp>
        <p:nvSpPr>
          <p:cNvPr id="34819" name="Line 3"/>
          <p:cNvSpPr>
            <a:spLocks noChangeShapeType="1"/>
          </p:cNvSpPr>
          <p:nvPr/>
        </p:nvSpPr>
        <p:spPr bwMode="auto">
          <a:xfrm>
            <a:off x="1766888" y="2362200"/>
            <a:ext cx="4392612" cy="0"/>
          </a:xfrm>
          <a:prstGeom prst="line">
            <a:avLst/>
          </a:prstGeom>
          <a:noFill/>
          <a:ln w="25400">
            <a:solidFill>
              <a:srgbClr val="00DFCA"/>
            </a:solidFill>
            <a:round/>
            <a:headEnd type="none" w="sm" len="sm"/>
            <a:tailEnd type="none" w="sm" len="sm"/>
          </a:ln>
          <a:effectLst/>
        </p:spPr>
        <p:txBody>
          <a:bodyPr/>
          <a:lstStyle/>
          <a:p>
            <a:endParaRPr lang="en-US" dirty="0"/>
          </a:p>
        </p:txBody>
      </p:sp>
      <p:sp>
        <p:nvSpPr>
          <p:cNvPr id="34820" name="Line 4"/>
          <p:cNvSpPr>
            <a:spLocks noChangeShapeType="1"/>
          </p:cNvSpPr>
          <p:nvPr/>
        </p:nvSpPr>
        <p:spPr bwMode="auto">
          <a:xfrm flipH="1" flipV="1">
            <a:off x="6161088" y="2351088"/>
            <a:ext cx="1319212" cy="1624012"/>
          </a:xfrm>
          <a:prstGeom prst="line">
            <a:avLst/>
          </a:prstGeom>
          <a:noFill/>
          <a:ln w="25400">
            <a:solidFill>
              <a:srgbClr val="00DFCA"/>
            </a:solidFill>
            <a:round/>
            <a:headEnd type="none" w="sm" len="sm"/>
            <a:tailEnd type="none" w="sm" len="sm"/>
          </a:ln>
          <a:effectLst/>
        </p:spPr>
        <p:txBody>
          <a:bodyPr/>
          <a:lstStyle/>
          <a:p>
            <a:endParaRPr lang="en-US" dirty="0"/>
          </a:p>
        </p:txBody>
      </p:sp>
      <p:sp>
        <p:nvSpPr>
          <p:cNvPr id="34821" name="AutoShape 5"/>
          <p:cNvSpPr>
            <a:spLocks noChangeArrowheads="1"/>
          </p:cNvSpPr>
          <p:nvPr/>
        </p:nvSpPr>
        <p:spPr bwMode="auto">
          <a:xfrm rot="19800000" flipV="1">
            <a:off x="457200" y="2743200"/>
            <a:ext cx="6477000" cy="1905000"/>
          </a:xfrm>
          <a:custGeom>
            <a:avLst/>
            <a:gdLst>
              <a:gd name="G0" fmla="+- 5397 0 0"/>
              <a:gd name="G1" fmla="+- 21600 0 5397"/>
              <a:gd name="G2" fmla="*/ 5397 1 2"/>
              <a:gd name="G3" fmla="+- 21600 0 G2"/>
              <a:gd name="G4" fmla="+/ 5397 21600 2"/>
              <a:gd name="G5" fmla="+/ G1 0 2"/>
              <a:gd name="G6" fmla="*/ 21600 21600 5397"/>
              <a:gd name="G7" fmla="*/ G6 1 2"/>
              <a:gd name="G8" fmla="+- 21600 0 G7"/>
              <a:gd name="G9" fmla="*/ 21600 1 2"/>
              <a:gd name="G10" fmla="+- 5397 0 G9"/>
              <a:gd name="G11" fmla="?: G10 G8 0"/>
              <a:gd name="G12" fmla="?: G10 G7 21600"/>
              <a:gd name="T0" fmla="*/ 18901 w 21600"/>
              <a:gd name="T1" fmla="*/ 10800 h 21600"/>
              <a:gd name="T2" fmla="*/ 10800 w 21600"/>
              <a:gd name="T3" fmla="*/ 21600 h 21600"/>
              <a:gd name="T4" fmla="*/ 2699 w 21600"/>
              <a:gd name="T5" fmla="*/ 10800 h 21600"/>
              <a:gd name="T6" fmla="*/ 10800 w 21600"/>
              <a:gd name="T7" fmla="*/ 0 h 21600"/>
              <a:gd name="T8" fmla="*/ 4499 w 21600"/>
              <a:gd name="T9" fmla="*/ 4499 h 21600"/>
              <a:gd name="T10" fmla="*/ 17101 w 21600"/>
              <a:gd name="T11" fmla="*/ 17101 h 21600"/>
            </a:gdLst>
            <a:ahLst/>
            <a:cxnLst>
              <a:cxn ang="0">
                <a:pos x="T0" y="T1"/>
              </a:cxn>
              <a:cxn ang="0">
                <a:pos x="T2" y="T3"/>
              </a:cxn>
              <a:cxn ang="0">
                <a:pos x="T4" y="T5"/>
              </a:cxn>
              <a:cxn ang="0">
                <a:pos x="T6" y="T7"/>
              </a:cxn>
            </a:cxnLst>
            <a:rect l="T8" t="T9" r="T10" b="T11"/>
            <a:pathLst>
              <a:path w="21600" h="21600">
                <a:moveTo>
                  <a:pt x="0" y="0"/>
                </a:moveTo>
                <a:lnTo>
                  <a:pt x="5397" y="21600"/>
                </a:lnTo>
                <a:lnTo>
                  <a:pt x="16203" y="21600"/>
                </a:lnTo>
                <a:lnTo>
                  <a:pt x="21600" y="0"/>
                </a:lnTo>
                <a:close/>
              </a:path>
            </a:pathLst>
          </a:custGeom>
          <a:solidFill>
            <a:schemeClr val="tx2"/>
          </a:solidFill>
          <a:ln w="9525">
            <a:noFill/>
            <a:miter lim="800000"/>
            <a:headEnd/>
            <a:tailEnd/>
          </a:ln>
          <a:effectLst/>
        </p:spPr>
        <p:txBody>
          <a:bodyPr wrap="none" anchor="ctr"/>
          <a:lstStyle/>
          <a:p>
            <a:endParaRPr lang="en-US" dirty="0"/>
          </a:p>
        </p:txBody>
      </p:sp>
      <p:sp>
        <p:nvSpPr>
          <p:cNvPr id="34822" name="Rectangle 6"/>
          <p:cNvSpPr>
            <a:spLocks noChangeArrowheads="1"/>
          </p:cNvSpPr>
          <p:nvPr/>
        </p:nvSpPr>
        <p:spPr bwMode="auto">
          <a:xfrm>
            <a:off x="2116138" y="5648325"/>
            <a:ext cx="2133277" cy="520655"/>
          </a:xfrm>
          <a:prstGeom prst="rect">
            <a:avLst/>
          </a:prstGeom>
          <a:noFill/>
          <a:ln w="9525">
            <a:noFill/>
            <a:miter lim="800000"/>
            <a:headEnd/>
            <a:tailEnd/>
          </a:ln>
          <a:effectLst/>
        </p:spPr>
        <p:txBody>
          <a:bodyPr wrap="none" lIns="90488" tIns="44450" rIns="90488" bIns="44450">
            <a:spAutoFit/>
          </a:bodyPr>
          <a:lstStyle/>
          <a:p>
            <a:r>
              <a:rPr lang="en-US" sz="2800" b="1" dirty="0">
                <a:solidFill>
                  <a:schemeClr val="bg1"/>
                </a:solidFill>
              </a:rPr>
              <a:t>Orbital Plane</a:t>
            </a:r>
          </a:p>
        </p:txBody>
      </p:sp>
      <p:sp>
        <p:nvSpPr>
          <p:cNvPr id="34823" name="Oval 7"/>
          <p:cNvSpPr>
            <a:spLocks noChangeArrowheads="1"/>
          </p:cNvSpPr>
          <p:nvPr/>
        </p:nvSpPr>
        <p:spPr bwMode="auto">
          <a:xfrm rot="19920000">
            <a:off x="1754188" y="2924175"/>
            <a:ext cx="4049712" cy="1306513"/>
          </a:xfrm>
          <a:prstGeom prst="ellipse">
            <a:avLst/>
          </a:prstGeom>
          <a:noFill/>
          <a:ln w="25400">
            <a:solidFill>
              <a:schemeClr val="bg1"/>
            </a:solidFill>
            <a:round/>
            <a:headEnd/>
            <a:tailEnd/>
          </a:ln>
          <a:effectLst/>
        </p:spPr>
        <p:txBody>
          <a:bodyPr wrap="none" anchor="ctr"/>
          <a:lstStyle/>
          <a:p>
            <a:endParaRPr lang="en-US" dirty="0"/>
          </a:p>
        </p:txBody>
      </p:sp>
      <p:sp>
        <p:nvSpPr>
          <p:cNvPr id="34824" name="Line 8"/>
          <p:cNvSpPr>
            <a:spLocks noChangeShapeType="1"/>
          </p:cNvSpPr>
          <p:nvPr/>
        </p:nvSpPr>
        <p:spPr bwMode="auto">
          <a:xfrm>
            <a:off x="4046538" y="2370138"/>
            <a:ext cx="1052512" cy="1585912"/>
          </a:xfrm>
          <a:prstGeom prst="line">
            <a:avLst/>
          </a:prstGeom>
          <a:noFill/>
          <a:ln w="12700">
            <a:solidFill>
              <a:srgbClr val="00DFCA"/>
            </a:solidFill>
            <a:round/>
            <a:headEnd type="none" w="sm" len="sm"/>
            <a:tailEnd type="none" w="sm" len="sm"/>
          </a:ln>
          <a:effectLst/>
        </p:spPr>
        <p:txBody>
          <a:bodyPr/>
          <a:lstStyle/>
          <a:p>
            <a:endParaRPr lang="en-US" dirty="0"/>
          </a:p>
        </p:txBody>
      </p:sp>
      <p:sp>
        <p:nvSpPr>
          <p:cNvPr id="34825" name="Line 9"/>
          <p:cNvSpPr>
            <a:spLocks noChangeShapeType="1"/>
          </p:cNvSpPr>
          <p:nvPr/>
        </p:nvSpPr>
        <p:spPr bwMode="auto">
          <a:xfrm>
            <a:off x="1766888" y="2376488"/>
            <a:ext cx="430212" cy="1573212"/>
          </a:xfrm>
          <a:prstGeom prst="line">
            <a:avLst/>
          </a:prstGeom>
          <a:noFill/>
          <a:ln w="25400">
            <a:solidFill>
              <a:srgbClr val="00DFCA"/>
            </a:solidFill>
            <a:round/>
            <a:headEnd type="none" w="sm" len="sm"/>
            <a:tailEnd type="none" w="sm" len="sm"/>
          </a:ln>
          <a:effectLst/>
        </p:spPr>
        <p:txBody>
          <a:bodyPr/>
          <a:lstStyle/>
          <a:p>
            <a:endParaRPr lang="en-US" dirty="0"/>
          </a:p>
        </p:txBody>
      </p:sp>
      <p:sp>
        <p:nvSpPr>
          <p:cNvPr id="34826" name="Line 10"/>
          <p:cNvSpPr>
            <a:spLocks noChangeShapeType="1"/>
          </p:cNvSpPr>
          <p:nvPr/>
        </p:nvSpPr>
        <p:spPr bwMode="auto">
          <a:xfrm>
            <a:off x="2224088" y="3962400"/>
            <a:ext cx="5230812" cy="0"/>
          </a:xfrm>
          <a:prstGeom prst="line">
            <a:avLst/>
          </a:prstGeom>
          <a:noFill/>
          <a:ln w="25400">
            <a:solidFill>
              <a:srgbClr val="00DFCA"/>
            </a:solidFill>
            <a:round/>
            <a:headEnd type="none" w="sm" len="sm"/>
            <a:tailEnd type="none" w="sm" len="sm"/>
          </a:ln>
          <a:effectLst/>
        </p:spPr>
        <p:txBody>
          <a:bodyPr/>
          <a:lstStyle/>
          <a:p>
            <a:endParaRPr lang="en-US" dirty="0"/>
          </a:p>
        </p:txBody>
      </p:sp>
      <p:graphicFrame>
        <p:nvGraphicFramePr>
          <p:cNvPr id="34827" name="Object 11">
            <a:hlinkClick r:id="" action="ppaction://ole?verb=0"/>
          </p:cNvPr>
          <p:cNvGraphicFramePr>
            <a:graphicFrameLocks/>
          </p:cNvGraphicFramePr>
          <p:nvPr/>
        </p:nvGraphicFramePr>
        <p:xfrm>
          <a:off x="4132263" y="2667000"/>
          <a:ext cx="865187" cy="877888"/>
        </p:xfrm>
        <a:graphic>
          <a:graphicData uri="http://schemas.openxmlformats.org/presentationml/2006/ole">
            <p:oleObj spid="_x0000_s1026" name="ClipArt" r:id="rId4" imgW="865080" imgH="877680" progId="">
              <p:embed/>
            </p:oleObj>
          </a:graphicData>
        </a:graphic>
      </p:graphicFrame>
      <p:sp>
        <p:nvSpPr>
          <p:cNvPr id="34828" name="Rectangle 12"/>
          <p:cNvSpPr>
            <a:spLocks noChangeArrowheads="1"/>
          </p:cNvSpPr>
          <p:nvPr/>
        </p:nvSpPr>
        <p:spPr bwMode="auto">
          <a:xfrm>
            <a:off x="1049338" y="1811338"/>
            <a:ext cx="2390775" cy="454025"/>
          </a:xfrm>
          <a:prstGeom prst="rect">
            <a:avLst/>
          </a:prstGeom>
          <a:noFill/>
          <a:ln w="9525">
            <a:noFill/>
            <a:miter lim="800000"/>
            <a:headEnd/>
            <a:tailEnd/>
          </a:ln>
          <a:effectLst/>
        </p:spPr>
        <p:txBody>
          <a:bodyPr wrap="none" lIns="90488" tIns="44450" rIns="90488" bIns="44450">
            <a:spAutoFit/>
          </a:bodyPr>
          <a:lstStyle/>
          <a:p>
            <a:r>
              <a:rPr lang="en-US" b="1" dirty="0">
                <a:solidFill>
                  <a:srgbClr val="00DFCA"/>
                </a:solidFill>
              </a:rPr>
              <a:t>Equatorial Plane</a:t>
            </a:r>
          </a:p>
        </p:txBody>
      </p:sp>
      <p:sp>
        <p:nvSpPr>
          <p:cNvPr id="34829" name="Arc 13"/>
          <p:cNvSpPr>
            <a:spLocks/>
          </p:cNvSpPr>
          <p:nvPr/>
        </p:nvSpPr>
        <p:spPr bwMode="auto">
          <a:xfrm rot="19140000">
            <a:off x="6440488" y="3213100"/>
            <a:ext cx="285750" cy="730250"/>
          </a:xfrm>
          <a:custGeom>
            <a:avLst/>
            <a:gdLst>
              <a:gd name="G0" fmla="+- 243 0 0"/>
              <a:gd name="G1" fmla="+- 0 0 0"/>
              <a:gd name="G2" fmla="+- 21600 0 0"/>
              <a:gd name="T0" fmla="*/ 21843 w 21843"/>
              <a:gd name="T1" fmla="*/ 0 h 21600"/>
              <a:gd name="T2" fmla="*/ 0 w 21843"/>
              <a:gd name="T3" fmla="*/ 21599 h 21600"/>
              <a:gd name="T4" fmla="*/ 243 w 21843"/>
              <a:gd name="T5" fmla="*/ 0 h 21600"/>
            </a:gdLst>
            <a:ahLst/>
            <a:cxnLst>
              <a:cxn ang="0">
                <a:pos x="T0" y="T1"/>
              </a:cxn>
              <a:cxn ang="0">
                <a:pos x="T2" y="T3"/>
              </a:cxn>
              <a:cxn ang="0">
                <a:pos x="T4" y="T5"/>
              </a:cxn>
            </a:cxnLst>
            <a:rect l="0" t="0" r="r" b="b"/>
            <a:pathLst>
              <a:path w="21843" h="21600" fill="none" extrusionOk="0">
                <a:moveTo>
                  <a:pt x="21843" y="0"/>
                </a:moveTo>
                <a:cubicBezTo>
                  <a:pt x="21843" y="11929"/>
                  <a:pt x="12172" y="21600"/>
                  <a:pt x="243" y="21600"/>
                </a:cubicBezTo>
                <a:cubicBezTo>
                  <a:pt x="161" y="21600"/>
                  <a:pt x="80" y="21599"/>
                  <a:pt x="0" y="21598"/>
                </a:cubicBezTo>
              </a:path>
              <a:path w="21843" h="21600" stroke="0" extrusionOk="0">
                <a:moveTo>
                  <a:pt x="21843" y="0"/>
                </a:moveTo>
                <a:cubicBezTo>
                  <a:pt x="21843" y="11929"/>
                  <a:pt x="12172" y="21600"/>
                  <a:pt x="243" y="21600"/>
                </a:cubicBezTo>
                <a:cubicBezTo>
                  <a:pt x="161" y="21600"/>
                  <a:pt x="80" y="21599"/>
                  <a:pt x="0" y="21598"/>
                </a:cubicBezTo>
                <a:lnTo>
                  <a:pt x="243" y="0"/>
                </a:lnTo>
                <a:close/>
              </a:path>
            </a:pathLst>
          </a:custGeom>
          <a:noFill/>
          <a:ln w="25400" cap="rnd">
            <a:solidFill>
              <a:srgbClr val="FA340C"/>
            </a:solidFill>
            <a:round/>
            <a:headEnd type="stealth" w="med" len="med"/>
            <a:tailEnd type="none" w="sm" len="sm"/>
          </a:ln>
          <a:effectLst/>
        </p:spPr>
        <p:txBody>
          <a:bodyPr/>
          <a:lstStyle/>
          <a:p>
            <a:endParaRPr lang="en-US" dirty="0"/>
          </a:p>
        </p:txBody>
      </p:sp>
      <p:sp>
        <p:nvSpPr>
          <p:cNvPr id="34830" name="Rectangle 14"/>
          <p:cNvSpPr>
            <a:spLocks noChangeArrowheads="1"/>
          </p:cNvSpPr>
          <p:nvPr/>
        </p:nvSpPr>
        <p:spPr bwMode="auto">
          <a:xfrm>
            <a:off x="6303963" y="4124325"/>
            <a:ext cx="2682875" cy="515938"/>
          </a:xfrm>
          <a:prstGeom prst="rect">
            <a:avLst/>
          </a:prstGeom>
          <a:noFill/>
          <a:ln w="9525">
            <a:noFill/>
            <a:miter lim="800000"/>
            <a:headEnd/>
            <a:tailEnd/>
          </a:ln>
          <a:effectLst/>
        </p:spPr>
        <p:txBody>
          <a:bodyPr wrap="none" lIns="90488" tIns="44450" rIns="90488" bIns="44450">
            <a:spAutoFit/>
          </a:bodyPr>
          <a:lstStyle/>
          <a:p>
            <a:r>
              <a:rPr lang="en-US" sz="2800" b="1" dirty="0">
                <a:solidFill>
                  <a:srgbClr val="FA340C"/>
                </a:solidFill>
              </a:rPr>
              <a:t>Inclination ( </a:t>
            </a:r>
            <a:r>
              <a:rPr lang="en-US" sz="2800" b="1" dirty="0">
                <a:solidFill>
                  <a:srgbClr val="FA340C"/>
                </a:solidFill>
                <a:latin typeface="Script"/>
              </a:rPr>
              <a:t>i </a:t>
            </a:r>
            <a:r>
              <a:rPr lang="en-US" sz="2800" b="1" dirty="0">
                <a:solidFill>
                  <a:srgbClr val="FA340C"/>
                </a:solidFill>
              </a:rPr>
              <a:t>)</a:t>
            </a:r>
          </a:p>
        </p:txBody>
      </p:sp>
    </p:spTree>
  </p:cSld>
  <p:clrMapOvr>
    <a:masterClrMapping/>
  </p:clrMapOvr>
  <p:transition>
    <p:rand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dirty="0"/>
          </a:p>
        </p:txBody>
      </p:sp>
      <p:sp>
        <p:nvSpPr>
          <p:cNvPr id="49155" name="Rectangle 3"/>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dirty="0"/>
          </a:p>
        </p:txBody>
      </p:sp>
      <p:sp>
        <p:nvSpPr>
          <p:cNvPr id="49156" name="Rectangle 4"/>
          <p:cNvSpPr>
            <a:spLocks noChangeArrowheads="1"/>
          </p:cNvSpPr>
          <p:nvPr/>
        </p:nvSpPr>
        <p:spPr bwMode="auto">
          <a:xfrm>
            <a:off x="685800" y="6400800"/>
            <a:ext cx="1905000" cy="457200"/>
          </a:xfrm>
          <a:prstGeom prst="rect">
            <a:avLst/>
          </a:prstGeom>
          <a:noFill/>
          <a:ln w="9525">
            <a:noFill/>
            <a:miter lim="800000"/>
            <a:headEnd/>
            <a:tailEnd/>
          </a:ln>
          <a:effectLst/>
        </p:spPr>
        <p:txBody>
          <a:bodyPr wrap="none" anchor="ctr"/>
          <a:lstStyle/>
          <a:p>
            <a:endParaRPr lang="en-US" dirty="0"/>
          </a:p>
        </p:txBody>
      </p:sp>
      <p:sp>
        <p:nvSpPr>
          <p:cNvPr id="49157" name="Rectangle 5"/>
          <p:cNvSpPr>
            <a:spLocks noChangeArrowheads="1"/>
          </p:cNvSpPr>
          <p:nvPr/>
        </p:nvSpPr>
        <p:spPr bwMode="auto">
          <a:xfrm>
            <a:off x="3124200" y="6400800"/>
            <a:ext cx="2895600" cy="457200"/>
          </a:xfrm>
          <a:prstGeom prst="rect">
            <a:avLst/>
          </a:prstGeom>
          <a:noFill/>
          <a:ln w="9525">
            <a:noFill/>
            <a:miter lim="800000"/>
            <a:headEnd/>
            <a:tailEnd/>
          </a:ln>
          <a:effectLst/>
        </p:spPr>
        <p:txBody>
          <a:bodyPr wrap="none" anchor="ctr"/>
          <a:lstStyle/>
          <a:p>
            <a:endParaRPr lang="en-US" dirty="0"/>
          </a:p>
        </p:txBody>
      </p:sp>
      <p:sp>
        <p:nvSpPr>
          <p:cNvPr id="49158" name="Rectangle 6"/>
          <p:cNvSpPr>
            <a:spLocks noGrp="1" noChangeArrowheads="1"/>
          </p:cNvSpPr>
          <p:nvPr>
            <p:ph type="title"/>
          </p:nvPr>
        </p:nvSpPr>
        <p:spPr>
          <a:noFill/>
          <a:ln/>
        </p:spPr>
        <p:txBody>
          <a:bodyPr/>
          <a:lstStyle/>
          <a:p>
            <a:r>
              <a:rPr lang="en-US" b="1" dirty="0"/>
              <a:t>PERTURBATIONS</a:t>
            </a:r>
          </a:p>
        </p:txBody>
      </p:sp>
      <p:sp>
        <p:nvSpPr>
          <p:cNvPr id="49159" name="Rectangle 7"/>
          <p:cNvSpPr>
            <a:spLocks noGrp="1" noChangeArrowheads="1"/>
          </p:cNvSpPr>
          <p:nvPr>
            <p:ph type="body" idx="1"/>
          </p:nvPr>
        </p:nvSpPr>
        <p:spPr>
          <a:xfrm>
            <a:off x="685800" y="1657350"/>
            <a:ext cx="7772400" cy="4667250"/>
          </a:xfrm>
          <a:noFill/>
          <a:ln/>
        </p:spPr>
        <p:txBody>
          <a:bodyPr/>
          <a:lstStyle/>
          <a:p>
            <a:r>
              <a:rPr lang="en-US" b="1" dirty="0"/>
              <a:t>Definition</a:t>
            </a:r>
          </a:p>
          <a:p>
            <a:pPr lvl="1">
              <a:buSzPct val="75000"/>
            </a:pPr>
            <a:r>
              <a:rPr lang="en-US" b="1" dirty="0"/>
              <a:t>A disturbance in the regular motion of a satellite</a:t>
            </a:r>
          </a:p>
          <a:p>
            <a:r>
              <a:rPr lang="en-US" b="1" dirty="0"/>
              <a:t>Types</a:t>
            </a:r>
          </a:p>
          <a:p>
            <a:pPr lvl="1">
              <a:buSzPct val="75000"/>
            </a:pPr>
            <a:r>
              <a:rPr lang="en-US" b="1" dirty="0"/>
              <a:t>Gravitational</a:t>
            </a:r>
          </a:p>
          <a:p>
            <a:pPr lvl="1">
              <a:buSzPct val="75000"/>
            </a:pPr>
            <a:r>
              <a:rPr lang="en-US" b="1" dirty="0"/>
              <a:t>Atmospheric Drag</a:t>
            </a:r>
          </a:p>
          <a:p>
            <a:pPr lvl="1">
              <a:buSzPct val="75000"/>
            </a:pPr>
            <a:r>
              <a:rPr lang="en-US" b="1" dirty="0"/>
              <a:t>Third Body Effects</a:t>
            </a:r>
          </a:p>
          <a:p>
            <a:pPr lvl="1">
              <a:buSzPct val="75000"/>
            </a:pPr>
            <a:r>
              <a:rPr lang="en-US" b="1" dirty="0"/>
              <a:t>Solar Wind/Radiation Effects</a:t>
            </a:r>
          </a:p>
          <a:p>
            <a:pPr lvl="1">
              <a:buSzPct val="75000"/>
            </a:pPr>
            <a:r>
              <a:rPr lang="en-US" b="1" dirty="0"/>
              <a:t>Electro-magnetic </a:t>
            </a:r>
          </a:p>
        </p:txBody>
      </p:sp>
    </p:spTree>
  </p:cSld>
  <p:clrMapOvr>
    <a:masterClrMapping/>
  </p:clrMapOvr>
  <p:transition>
    <p:rand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dirty="0"/>
          </a:p>
        </p:txBody>
      </p:sp>
      <p:sp>
        <p:nvSpPr>
          <p:cNvPr id="53251" name="Rectangle 3"/>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dirty="0"/>
          </a:p>
        </p:txBody>
      </p:sp>
      <p:sp>
        <p:nvSpPr>
          <p:cNvPr id="53252" name="Rectangle 4"/>
          <p:cNvSpPr>
            <a:spLocks noChangeArrowheads="1"/>
          </p:cNvSpPr>
          <p:nvPr/>
        </p:nvSpPr>
        <p:spPr bwMode="auto">
          <a:xfrm>
            <a:off x="685800" y="6400800"/>
            <a:ext cx="1905000" cy="457200"/>
          </a:xfrm>
          <a:prstGeom prst="rect">
            <a:avLst/>
          </a:prstGeom>
          <a:noFill/>
          <a:ln w="9525">
            <a:noFill/>
            <a:miter lim="800000"/>
            <a:headEnd/>
            <a:tailEnd/>
          </a:ln>
          <a:effectLst/>
        </p:spPr>
        <p:txBody>
          <a:bodyPr wrap="none" anchor="ctr"/>
          <a:lstStyle/>
          <a:p>
            <a:endParaRPr lang="en-US" dirty="0"/>
          </a:p>
        </p:txBody>
      </p:sp>
      <p:sp>
        <p:nvSpPr>
          <p:cNvPr id="53253" name="Rectangle 5"/>
          <p:cNvSpPr>
            <a:spLocks noChangeArrowheads="1"/>
          </p:cNvSpPr>
          <p:nvPr/>
        </p:nvSpPr>
        <p:spPr bwMode="auto">
          <a:xfrm>
            <a:off x="3124200" y="6400800"/>
            <a:ext cx="2895600" cy="457200"/>
          </a:xfrm>
          <a:prstGeom prst="rect">
            <a:avLst/>
          </a:prstGeom>
          <a:noFill/>
          <a:ln w="9525">
            <a:noFill/>
            <a:miter lim="800000"/>
            <a:headEnd/>
            <a:tailEnd/>
          </a:ln>
          <a:effectLst/>
        </p:spPr>
        <p:txBody>
          <a:bodyPr wrap="none" anchor="ctr"/>
          <a:lstStyle/>
          <a:p>
            <a:endParaRPr lang="en-US" dirty="0"/>
          </a:p>
        </p:txBody>
      </p:sp>
      <p:sp>
        <p:nvSpPr>
          <p:cNvPr id="53254" name="Rectangle 6"/>
          <p:cNvSpPr>
            <a:spLocks noGrp="1" noChangeArrowheads="1"/>
          </p:cNvSpPr>
          <p:nvPr>
            <p:ph type="title"/>
          </p:nvPr>
        </p:nvSpPr>
        <p:spPr>
          <a:noFill/>
          <a:ln/>
        </p:spPr>
        <p:txBody>
          <a:bodyPr>
            <a:normAutofit fontScale="90000"/>
          </a:bodyPr>
          <a:lstStyle/>
          <a:p>
            <a:r>
              <a:rPr lang="en-US" b="1" dirty="0"/>
              <a:t>PERTURBATIONS</a:t>
            </a:r>
            <a:br>
              <a:rPr lang="en-US" b="1" dirty="0"/>
            </a:br>
            <a:r>
              <a:rPr lang="en-US" sz="3000" b="1" dirty="0"/>
              <a:t>Gravitational:  Libration</a:t>
            </a:r>
          </a:p>
        </p:txBody>
      </p:sp>
      <p:sp>
        <p:nvSpPr>
          <p:cNvPr id="53255" name="Rectangle 7"/>
          <p:cNvSpPr>
            <a:spLocks noGrp="1" noChangeArrowheads="1"/>
          </p:cNvSpPr>
          <p:nvPr>
            <p:ph type="body" idx="1"/>
          </p:nvPr>
        </p:nvSpPr>
        <p:spPr>
          <a:noFill/>
          <a:ln/>
        </p:spPr>
        <p:txBody>
          <a:bodyPr/>
          <a:lstStyle/>
          <a:p>
            <a:pPr>
              <a:lnSpc>
                <a:spcPct val="90000"/>
              </a:lnSpc>
            </a:pPr>
            <a:r>
              <a:rPr lang="en-US" b="1" dirty="0"/>
              <a:t>Ellipticity of the Earth causes gravity wells and hills</a:t>
            </a:r>
          </a:p>
          <a:p>
            <a:pPr>
              <a:lnSpc>
                <a:spcPct val="90000"/>
              </a:lnSpc>
            </a:pPr>
            <a:r>
              <a:rPr lang="en-US" b="1" dirty="0"/>
              <a:t>Stable points:  75E and 105W</a:t>
            </a:r>
          </a:p>
          <a:p>
            <a:pPr>
              <a:lnSpc>
                <a:spcPct val="90000"/>
              </a:lnSpc>
              <a:buFont typeface="Wingdings" pitchFamily="2" charset="2"/>
              <a:buNone/>
            </a:pPr>
            <a:r>
              <a:rPr lang="en-US" b="1" dirty="0"/>
              <a:t>	</a:t>
            </a:r>
            <a:r>
              <a:rPr lang="en-US" sz="2800" b="1" dirty="0"/>
              <a:t>-- Himalayas and Rocky Mountains</a:t>
            </a:r>
            <a:endParaRPr lang="en-US" b="1" dirty="0"/>
          </a:p>
          <a:p>
            <a:pPr>
              <a:lnSpc>
                <a:spcPct val="90000"/>
              </a:lnSpc>
            </a:pPr>
            <a:r>
              <a:rPr lang="en-US" b="1" dirty="0"/>
              <a:t>Unstable points:  165E and 5W</a:t>
            </a:r>
          </a:p>
          <a:p>
            <a:pPr>
              <a:lnSpc>
                <a:spcPct val="90000"/>
              </a:lnSpc>
              <a:buFont typeface="Wingdings" pitchFamily="2" charset="2"/>
              <a:buNone/>
            </a:pPr>
            <a:r>
              <a:rPr lang="en-US" sz="2800" b="1" dirty="0"/>
              <a:t>	-- Marshall Islands and Portugal</a:t>
            </a:r>
          </a:p>
          <a:p>
            <a:pPr>
              <a:lnSpc>
                <a:spcPct val="90000"/>
              </a:lnSpc>
            </a:pPr>
            <a:r>
              <a:rPr lang="en-US" b="1" dirty="0"/>
              <a:t>Drives the requirement for </a:t>
            </a:r>
            <a:r>
              <a:rPr lang="en-US" b="1" dirty="0" smtClean="0"/>
              <a:t>station keeping</a:t>
            </a:r>
            <a:endParaRPr lang="en-US" b="1" dirty="0"/>
          </a:p>
        </p:txBody>
      </p:sp>
    </p:spTree>
  </p:cSld>
  <p:clrMapOvr>
    <a:masterClrMapping/>
  </p:clrMapOvr>
  <p:transition>
    <p:rand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noFill/>
          <a:ln/>
        </p:spPr>
        <p:txBody>
          <a:bodyPr>
            <a:normAutofit fontScale="90000"/>
          </a:bodyPr>
          <a:lstStyle/>
          <a:p>
            <a:r>
              <a:rPr lang="en-US" dirty="0">
                <a:solidFill>
                  <a:schemeClr val="tx1"/>
                </a:solidFill>
              </a:rPr>
              <a:t>PERTURBATIONS</a:t>
            </a:r>
            <a:br>
              <a:rPr lang="en-US" dirty="0">
                <a:solidFill>
                  <a:schemeClr val="tx1"/>
                </a:solidFill>
              </a:rPr>
            </a:br>
            <a:r>
              <a:rPr lang="en-US" sz="3000" dirty="0">
                <a:solidFill>
                  <a:schemeClr val="tx1"/>
                </a:solidFill>
              </a:rPr>
              <a:t>Electro-Magnetic</a:t>
            </a:r>
          </a:p>
        </p:txBody>
      </p:sp>
      <p:sp>
        <p:nvSpPr>
          <p:cNvPr id="114691" name="Rectangle 3"/>
          <p:cNvSpPr>
            <a:spLocks noGrp="1" noChangeArrowheads="1"/>
          </p:cNvSpPr>
          <p:nvPr>
            <p:ph type="body" idx="1"/>
          </p:nvPr>
        </p:nvSpPr>
        <p:spPr>
          <a:xfrm>
            <a:off x="685800" y="1657350"/>
            <a:ext cx="7772400" cy="1619250"/>
          </a:xfrm>
          <a:noFill/>
          <a:ln/>
        </p:spPr>
        <p:txBody>
          <a:bodyPr/>
          <a:lstStyle/>
          <a:p>
            <a:r>
              <a:rPr lang="en-US" dirty="0"/>
              <a:t>Interaction between the Earth’s magnetic field and the satellite’s electro-magnetic field results in magnetic drag</a:t>
            </a:r>
          </a:p>
        </p:txBody>
      </p:sp>
      <p:grpSp>
        <p:nvGrpSpPr>
          <p:cNvPr id="2" name="Group 4"/>
          <p:cNvGrpSpPr>
            <a:grpSpLocks/>
          </p:cNvGrpSpPr>
          <p:nvPr/>
        </p:nvGrpSpPr>
        <p:grpSpPr bwMode="auto">
          <a:xfrm>
            <a:off x="1160463" y="3524250"/>
            <a:ext cx="6727825" cy="2825750"/>
            <a:chOff x="731" y="2220"/>
            <a:chExt cx="4238" cy="1780"/>
          </a:xfrm>
        </p:grpSpPr>
        <p:graphicFrame>
          <p:nvGraphicFramePr>
            <p:cNvPr id="114693" name="Object 5">
              <a:hlinkClick r:id="" action="ppaction://ole?verb=0"/>
            </p:cNvPr>
            <p:cNvGraphicFramePr>
              <a:graphicFrameLocks/>
            </p:cNvGraphicFramePr>
            <p:nvPr/>
          </p:nvGraphicFramePr>
          <p:xfrm>
            <a:off x="731" y="2220"/>
            <a:ext cx="1093" cy="1109"/>
          </p:xfrm>
          <a:graphic>
            <a:graphicData uri="http://schemas.openxmlformats.org/presentationml/2006/ole">
              <p:oleObj spid="_x0000_s5122" name="Clip" r:id="rId4" imgW="3468600" imgH="3516120" progId="">
                <p:embed/>
              </p:oleObj>
            </a:graphicData>
          </a:graphic>
        </p:graphicFrame>
        <p:sp>
          <p:nvSpPr>
            <p:cNvPr id="114694" name="Freeform 6"/>
            <p:cNvSpPr>
              <a:spLocks/>
            </p:cNvSpPr>
            <p:nvPr/>
          </p:nvSpPr>
          <p:spPr bwMode="auto">
            <a:xfrm>
              <a:off x="4595" y="3109"/>
              <a:ext cx="235" cy="436"/>
            </a:xfrm>
            <a:custGeom>
              <a:avLst/>
              <a:gdLst/>
              <a:ahLst/>
              <a:cxnLst>
                <a:cxn ang="0">
                  <a:pos x="0" y="361"/>
                </a:cxn>
                <a:cxn ang="0">
                  <a:pos x="0" y="345"/>
                </a:cxn>
                <a:cxn ang="0">
                  <a:pos x="1" y="329"/>
                </a:cxn>
                <a:cxn ang="0">
                  <a:pos x="3" y="311"/>
                </a:cxn>
                <a:cxn ang="0">
                  <a:pos x="4" y="292"/>
                </a:cxn>
                <a:cxn ang="0">
                  <a:pos x="8" y="273"/>
                </a:cxn>
                <a:cxn ang="0">
                  <a:pos x="11" y="256"/>
                </a:cxn>
                <a:cxn ang="0">
                  <a:pos x="15" y="240"/>
                </a:cxn>
                <a:cxn ang="0">
                  <a:pos x="21" y="219"/>
                </a:cxn>
                <a:cxn ang="0">
                  <a:pos x="28" y="198"/>
                </a:cxn>
                <a:cxn ang="0">
                  <a:pos x="36" y="176"/>
                </a:cxn>
                <a:cxn ang="0">
                  <a:pos x="45" y="151"/>
                </a:cxn>
                <a:cxn ang="0">
                  <a:pos x="56" y="125"/>
                </a:cxn>
                <a:cxn ang="0">
                  <a:pos x="67" y="104"/>
                </a:cxn>
                <a:cxn ang="0">
                  <a:pos x="81" y="78"/>
                </a:cxn>
                <a:cxn ang="0">
                  <a:pos x="96" y="55"/>
                </a:cxn>
                <a:cxn ang="0">
                  <a:pos x="112" y="31"/>
                </a:cxn>
                <a:cxn ang="0">
                  <a:pos x="136" y="0"/>
                </a:cxn>
                <a:cxn ang="0">
                  <a:pos x="234" y="73"/>
                </a:cxn>
                <a:cxn ang="0">
                  <a:pos x="219" y="93"/>
                </a:cxn>
                <a:cxn ang="0">
                  <a:pos x="199" y="119"/>
                </a:cxn>
                <a:cxn ang="0">
                  <a:pos x="184" y="144"/>
                </a:cxn>
                <a:cxn ang="0">
                  <a:pos x="168" y="170"/>
                </a:cxn>
                <a:cxn ang="0">
                  <a:pos x="157" y="192"/>
                </a:cxn>
                <a:cxn ang="0">
                  <a:pos x="146" y="213"/>
                </a:cxn>
                <a:cxn ang="0">
                  <a:pos x="138" y="232"/>
                </a:cxn>
                <a:cxn ang="0">
                  <a:pos x="130" y="253"/>
                </a:cxn>
                <a:cxn ang="0">
                  <a:pos x="124" y="272"/>
                </a:cxn>
                <a:cxn ang="0">
                  <a:pos x="117" y="294"/>
                </a:cxn>
                <a:cxn ang="0">
                  <a:pos x="112" y="312"/>
                </a:cxn>
                <a:cxn ang="0">
                  <a:pos x="108" y="328"/>
                </a:cxn>
                <a:cxn ang="0">
                  <a:pos x="106" y="344"/>
                </a:cxn>
                <a:cxn ang="0">
                  <a:pos x="102" y="363"/>
                </a:cxn>
                <a:cxn ang="0">
                  <a:pos x="101" y="379"/>
                </a:cxn>
                <a:cxn ang="0">
                  <a:pos x="98" y="394"/>
                </a:cxn>
                <a:cxn ang="0">
                  <a:pos x="97" y="409"/>
                </a:cxn>
                <a:cxn ang="0">
                  <a:pos x="97" y="420"/>
                </a:cxn>
                <a:cxn ang="0">
                  <a:pos x="97" y="435"/>
                </a:cxn>
                <a:cxn ang="0">
                  <a:pos x="0" y="361"/>
                </a:cxn>
              </a:cxnLst>
              <a:rect l="0" t="0" r="r" b="b"/>
              <a:pathLst>
                <a:path w="235" h="436">
                  <a:moveTo>
                    <a:pt x="0" y="361"/>
                  </a:moveTo>
                  <a:lnTo>
                    <a:pt x="0" y="345"/>
                  </a:lnTo>
                  <a:lnTo>
                    <a:pt x="1" y="329"/>
                  </a:lnTo>
                  <a:lnTo>
                    <a:pt x="3" y="311"/>
                  </a:lnTo>
                  <a:lnTo>
                    <a:pt x="4" y="292"/>
                  </a:lnTo>
                  <a:lnTo>
                    <a:pt x="8" y="273"/>
                  </a:lnTo>
                  <a:lnTo>
                    <a:pt x="11" y="256"/>
                  </a:lnTo>
                  <a:lnTo>
                    <a:pt x="15" y="240"/>
                  </a:lnTo>
                  <a:lnTo>
                    <a:pt x="21" y="219"/>
                  </a:lnTo>
                  <a:lnTo>
                    <a:pt x="28" y="198"/>
                  </a:lnTo>
                  <a:lnTo>
                    <a:pt x="36" y="176"/>
                  </a:lnTo>
                  <a:lnTo>
                    <a:pt x="45" y="151"/>
                  </a:lnTo>
                  <a:lnTo>
                    <a:pt x="56" y="125"/>
                  </a:lnTo>
                  <a:lnTo>
                    <a:pt x="67" y="104"/>
                  </a:lnTo>
                  <a:lnTo>
                    <a:pt x="81" y="78"/>
                  </a:lnTo>
                  <a:lnTo>
                    <a:pt x="96" y="55"/>
                  </a:lnTo>
                  <a:lnTo>
                    <a:pt x="112" y="31"/>
                  </a:lnTo>
                  <a:lnTo>
                    <a:pt x="136" y="0"/>
                  </a:lnTo>
                  <a:lnTo>
                    <a:pt x="234" y="73"/>
                  </a:lnTo>
                  <a:lnTo>
                    <a:pt x="219" y="93"/>
                  </a:lnTo>
                  <a:lnTo>
                    <a:pt x="199" y="119"/>
                  </a:lnTo>
                  <a:lnTo>
                    <a:pt x="184" y="144"/>
                  </a:lnTo>
                  <a:lnTo>
                    <a:pt x="168" y="170"/>
                  </a:lnTo>
                  <a:lnTo>
                    <a:pt x="157" y="192"/>
                  </a:lnTo>
                  <a:lnTo>
                    <a:pt x="146" y="213"/>
                  </a:lnTo>
                  <a:lnTo>
                    <a:pt x="138" y="232"/>
                  </a:lnTo>
                  <a:lnTo>
                    <a:pt x="130" y="253"/>
                  </a:lnTo>
                  <a:lnTo>
                    <a:pt x="124" y="272"/>
                  </a:lnTo>
                  <a:lnTo>
                    <a:pt x="117" y="294"/>
                  </a:lnTo>
                  <a:lnTo>
                    <a:pt x="112" y="312"/>
                  </a:lnTo>
                  <a:lnTo>
                    <a:pt x="108" y="328"/>
                  </a:lnTo>
                  <a:lnTo>
                    <a:pt x="106" y="344"/>
                  </a:lnTo>
                  <a:lnTo>
                    <a:pt x="102" y="363"/>
                  </a:lnTo>
                  <a:lnTo>
                    <a:pt x="101" y="379"/>
                  </a:lnTo>
                  <a:lnTo>
                    <a:pt x="98" y="394"/>
                  </a:lnTo>
                  <a:lnTo>
                    <a:pt x="97" y="409"/>
                  </a:lnTo>
                  <a:lnTo>
                    <a:pt x="97" y="420"/>
                  </a:lnTo>
                  <a:lnTo>
                    <a:pt x="97" y="435"/>
                  </a:lnTo>
                  <a:lnTo>
                    <a:pt x="0" y="361"/>
                  </a:lnTo>
                </a:path>
              </a:pathLst>
            </a:custGeom>
            <a:solidFill>
              <a:srgbClr val="9F9F9F"/>
            </a:solidFill>
            <a:ln w="12700" cap="rnd" cmpd="sng">
              <a:solidFill>
                <a:srgbClr val="000000"/>
              </a:solidFill>
              <a:prstDash val="solid"/>
              <a:round/>
              <a:headEnd type="none" w="med" len="med"/>
              <a:tailEnd type="none" w="med" len="med"/>
            </a:ln>
            <a:effectLst/>
          </p:spPr>
          <p:txBody>
            <a:bodyPr/>
            <a:lstStyle/>
            <a:p>
              <a:endParaRPr lang="en-US" dirty="0"/>
            </a:p>
          </p:txBody>
        </p:sp>
        <p:grpSp>
          <p:nvGrpSpPr>
            <p:cNvPr id="3" name="Group 7"/>
            <p:cNvGrpSpPr>
              <a:grpSpLocks/>
            </p:cNvGrpSpPr>
            <p:nvPr/>
          </p:nvGrpSpPr>
          <p:grpSpPr bwMode="auto">
            <a:xfrm>
              <a:off x="4537" y="3115"/>
              <a:ext cx="183" cy="278"/>
              <a:chOff x="4537" y="3115"/>
              <a:chExt cx="183" cy="278"/>
            </a:xfrm>
          </p:grpSpPr>
          <p:sp>
            <p:nvSpPr>
              <p:cNvPr id="114696" name="Line 8"/>
              <p:cNvSpPr>
                <a:spLocks noChangeShapeType="1"/>
              </p:cNvSpPr>
              <p:nvPr/>
            </p:nvSpPr>
            <p:spPr bwMode="auto">
              <a:xfrm>
                <a:off x="4622" y="3117"/>
                <a:ext cx="20" cy="268"/>
              </a:xfrm>
              <a:prstGeom prst="line">
                <a:avLst/>
              </a:prstGeom>
              <a:noFill/>
              <a:ln w="12700">
                <a:solidFill>
                  <a:srgbClr val="000000"/>
                </a:solidFill>
                <a:round/>
                <a:headEnd/>
                <a:tailEnd/>
              </a:ln>
              <a:effectLst/>
            </p:spPr>
            <p:txBody>
              <a:bodyPr wrap="none" anchor="ctr"/>
              <a:lstStyle/>
              <a:p>
                <a:endParaRPr lang="en-US" dirty="0"/>
              </a:p>
            </p:txBody>
          </p:sp>
          <p:sp>
            <p:nvSpPr>
              <p:cNvPr id="114697" name="Line 9"/>
              <p:cNvSpPr>
                <a:spLocks noChangeShapeType="1"/>
              </p:cNvSpPr>
              <p:nvPr/>
            </p:nvSpPr>
            <p:spPr bwMode="auto">
              <a:xfrm flipH="1">
                <a:off x="4540" y="3216"/>
                <a:ext cx="180" cy="55"/>
              </a:xfrm>
              <a:prstGeom prst="line">
                <a:avLst/>
              </a:prstGeom>
              <a:noFill/>
              <a:ln w="12700">
                <a:solidFill>
                  <a:srgbClr val="000000"/>
                </a:solidFill>
                <a:round/>
                <a:headEnd/>
                <a:tailEnd/>
              </a:ln>
              <a:effectLst/>
            </p:spPr>
            <p:txBody>
              <a:bodyPr wrap="none" anchor="ctr"/>
              <a:lstStyle/>
              <a:p>
                <a:endParaRPr lang="en-US" dirty="0"/>
              </a:p>
            </p:txBody>
          </p:sp>
          <p:sp>
            <p:nvSpPr>
              <p:cNvPr id="114698" name="Line 10"/>
              <p:cNvSpPr>
                <a:spLocks noChangeShapeType="1"/>
              </p:cNvSpPr>
              <p:nvPr/>
            </p:nvSpPr>
            <p:spPr bwMode="auto">
              <a:xfrm>
                <a:off x="4621" y="3115"/>
                <a:ext cx="91" cy="93"/>
              </a:xfrm>
              <a:prstGeom prst="line">
                <a:avLst/>
              </a:prstGeom>
              <a:noFill/>
              <a:ln w="12700">
                <a:solidFill>
                  <a:srgbClr val="000000"/>
                </a:solidFill>
                <a:round/>
                <a:headEnd/>
                <a:tailEnd/>
              </a:ln>
              <a:effectLst/>
            </p:spPr>
            <p:txBody>
              <a:bodyPr wrap="none" anchor="ctr"/>
              <a:lstStyle/>
              <a:p>
                <a:endParaRPr lang="en-US" dirty="0"/>
              </a:p>
            </p:txBody>
          </p:sp>
          <p:sp>
            <p:nvSpPr>
              <p:cNvPr id="114699" name="Line 11"/>
              <p:cNvSpPr>
                <a:spLocks noChangeShapeType="1"/>
              </p:cNvSpPr>
              <p:nvPr/>
            </p:nvSpPr>
            <p:spPr bwMode="auto">
              <a:xfrm flipH="1">
                <a:off x="4641" y="3216"/>
                <a:ext cx="79" cy="170"/>
              </a:xfrm>
              <a:prstGeom prst="line">
                <a:avLst/>
              </a:prstGeom>
              <a:noFill/>
              <a:ln w="12700">
                <a:solidFill>
                  <a:srgbClr val="000000"/>
                </a:solidFill>
                <a:round/>
                <a:headEnd/>
                <a:tailEnd/>
              </a:ln>
              <a:effectLst/>
            </p:spPr>
            <p:txBody>
              <a:bodyPr wrap="none" anchor="ctr"/>
              <a:lstStyle/>
              <a:p>
                <a:endParaRPr lang="en-US" dirty="0"/>
              </a:p>
            </p:txBody>
          </p:sp>
          <p:sp>
            <p:nvSpPr>
              <p:cNvPr id="114700" name="Line 12"/>
              <p:cNvSpPr>
                <a:spLocks noChangeShapeType="1"/>
              </p:cNvSpPr>
              <p:nvPr/>
            </p:nvSpPr>
            <p:spPr bwMode="auto">
              <a:xfrm flipH="1" flipV="1">
                <a:off x="4537" y="3271"/>
                <a:ext cx="113" cy="122"/>
              </a:xfrm>
              <a:prstGeom prst="line">
                <a:avLst/>
              </a:prstGeom>
              <a:noFill/>
              <a:ln w="12700">
                <a:solidFill>
                  <a:srgbClr val="000000"/>
                </a:solidFill>
                <a:round/>
                <a:headEnd/>
                <a:tailEnd/>
              </a:ln>
              <a:effectLst/>
            </p:spPr>
            <p:txBody>
              <a:bodyPr wrap="none" anchor="ctr"/>
              <a:lstStyle/>
              <a:p>
                <a:endParaRPr lang="en-US" dirty="0"/>
              </a:p>
            </p:txBody>
          </p:sp>
        </p:grpSp>
        <p:grpSp>
          <p:nvGrpSpPr>
            <p:cNvPr id="4" name="Group 13"/>
            <p:cNvGrpSpPr>
              <a:grpSpLocks/>
            </p:cNvGrpSpPr>
            <p:nvPr/>
          </p:nvGrpSpPr>
          <p:grpSpPr bwMode="auto">
            <a:xfrm>
              <a:off x="4475" y="2990"/>
              <a:ext cx="179" cy="513"/>
              <a:chOff x="4475" y="2990"/>
              <a:chExt cx="179" cy="513"/>
            </a:xfrm>
          </p:grpSpPr>
          <p:sp>
            <p:nvSpPr>
              <p:cNvPr id="114702" name="Line 14"/>
              <p:cNvSpPr>
                <a:spLocks noChangeShapeType="1"/>
              </p:cNvSpPr>
              <p:nvPr/>
            </p:nvSpPr>
            <p:spPr bwMode="auto">
              <a:xfrm flipV="1">
                <a:off x="4482" y="2990"/>
                <a:ext cx="167" cy="511"/>
              </a:xfrm>
              <a:prstGeom prst="line">
                <a:avLst/>
              </a:prstGeom>
              <a:noFill/>
              <a:ln w="25400">
                <a:solidFill>
                  <a:srgbClr val="BFBFBF"/>
                </a:solidFill>
                <a:round/>
                <a:headEnd/>
                <a:tailEnd/>
              </a:ln>
              <a:effectLst/>
            </p:spPr>
            <p:txBody>
              <a:bodyPr wrap="none" anchor="ctr"/>
              <a:lstStyle/>
              <a:p>
                <a:endParaRPr lang="en-US" dirty="0"/>
              </a:p>
            </p:txBody>
          </p:sp>
          <p:sp>
            <p:nvSpPr>
              <p:cNvPr id="114703" name="Line 15"/>
              <p:cNvSpPr>
                <a:spLocks noChangeShapeType="1"/>
              </p:cNvSpPr>
              <p:nvPr/>
            </p:nvSpPr>
            <p:spPr bwMode="auto">
              <a:xfrm flipV="1">
                <a:off x="4475" y="2991"/>
                <a:ext cx="179" cy="512"/>
              </a:xfrm>
              <a:prstGeom prst="line">
                <a:avLst/>
              </a:prstGeom>
              <a:noFill/>
              <a:ln w="12700">
                <a:solidFill>
                  <a:srgbClr val="000000"/>
                </a:solidFill>
                <a:round/>
                <a:headEnd/>
                <a:tailEnd/>
              </a:ln>
              <a:effectLst/>
            </p:spPr>
            <p:txBody>
              <a:bodyPr wrap="none" anchor="ctr"/>
              <a:lstStyle/>
              <a:p>
                <a:endParaRPr lang="en-US" dirty="0"/>
              </a:p>
            </p:txBody>
          </p:sp>
        </p:grpSp>
        <p:grpSp>
          <p:nvGrpSpPr>
            <p:cNvPr id="5" name="Group 16"/>
            <p:cNvGrpSpPr>
              <a:grpSpLocks/>
            </p:cNvGrpSpPr>
            <p:nvPr/>
          </p:nvGrpSpPr>
          <p:grpSpPr bwMode="auto">
            <a:xfrm>
              <a:off x="4175" y="3412"/>
              <a:ext cx="450" cy="588"/>
              <a:chOff x="4175" y="3412"/>
              <a:chExt cx="450" cy="588"/>
            </a:xfrm>
          </p:grpSpPr>
          <p:sp>
            <p:nvSpPr>
              <p:cNvPr id="114705" name="Freeform 17"/>
              <p:cNvSpPr>
                <a:spLocks/>
              </p:cNvSpPr>
              <p:nvPr/>
            </p:nvSpPr>
            <p:spPr bwMode="auto">
              <a:xfrm>
                <a:off x="4175" y="3412"/>
                <a:ext cx="450" cy="588"/>
              </a:xfrm>
              <a:custGeom>
                <a:avLst/>
                <a:gdLst/>
                <a:ahLst/>
                <a:cxnLst>
                  <a:cxn ang="0">
                    <a:pos x="0" y="466"/>
                  </a:cxn>
                  <a:cxn ang="0">
                    <a:pos x="157" y="0"/>
                  </a:cxn>
                  <a:cxn ang="0">
                    <a:pos x="449" y="123"/>
                  </a:cxn>
                  <a:cxn ang="0">
                    <a:pos x="292" y="587"/>
                  </a:cxn>
                  <a:cxn ang="0">
                    <a:pos x="0" y="466"/>
                  </a:cxn>
                </a:cxnLst>
                <a:rect l="0" t="0" r="r" b="b"/>
                <a:pathLst>
                  <a:path w="450" h="588">
                    <a:moveTo>
                      <a:pt x="0" y="466"/>
                    </a:moveTo>
                    <a:lnTo>
                      <a:pt x="157" y="0"/>
                    </a:lnTo>
                    <a:lnTo>
                      <a:pt x="449" y="123"/>
                    </a:lnTo>
                    <a:lnTo>
                      <a:pt x="292" y="587"/>
                    </a:lnTo>
                    <a:lnTo>
                      <a:pt x="0" y="466"/>
                    </a:lnTo>
                  </a:path>
                </a:pathLst>
              </a:custGeom>
              <a:solidFill>
                <a:srgbClr val="7F7F7F"/>
              </a:solidFill>
              <a:ln w="12700" cap="rnd" cmpd="sng">
                <a:solidFill>
                  <a:srgbClr val="000000"/>
                </a:solidFill>
                <a:prstDash val="solid"/>
                <a:round/>
                <a:headEnd type="none" w="med" len="med"/>
                <a:tailEnd type="none" w="med" len="med"/>
              </a:ln>
              <a:effectLst/>
            </p:spPr>
            <p:txBody>
              <a:bodyPr/>
              <a:lstStyle/>
              <a:p>
                <a:endParaRPr lang="en-US" dirty="0"/>
              </a:p>
            </p:txBody>
          </p:sp>
          <p:grpSp>
            <p:nvGrpSpPr>
              <p:cNvPr id="6" name="Group 18"/>
              <p:cNvGrpSpPr>
                <a:grpSpLocks/>
              </p:cNvGrpSpPr>
              <p:nvPr/>
            </p:nvGrpSpPr>
            <p:grpSpPr bwMode="auto">
              <a:xfrm>
                <a:off x="4206" y="3436"/>
                <a:ext cx="389" cy="537"/>
                <a:chOff x="4206" y="3436"/>
                <a:chExt cx="389" cy="537"/>
              </a:xfrm>
            </p:grpSpPr>
            <p:grpSp>
              <p:nvGrpSpPr>
                <p:cNvPr id="7" name="Group 19"/>
                <p:cNvGrpSpPr>
                  <a:grpSpLocks/>
                </p:cNvGrpSpPr>
                <p:nvPr/>
              </p:nvGrpSpPr>
              <p:grpSpPr bwMode="auto">
                <a:xfrm>
                  <a:off x="4206" y="3497"/>
                  <a:ext cx="389" cy="418"/>
                  <a:chOff x="4206" y="3497"/>
                  <a:chExt cx="389" cy="418"/>
                </a:xfrm>
              </p:grpSpPr>
              <p:sp>
                <p:nvSpPr>
                  <p:cNvPr id="114708" name="Line 20"/>
                  <p:cNvSpPr>
                    <a:spLocks noChangeShapeType="1"/>
                  </p:cNvSpPr>
                  <p:nvPr/>
                </p:nvSpPr>
                <p:spPr bwMode="auto">
                  <a:xfrm>
                    <a:off x="4311" y="3497"/>
                    <a:ext cx="284" cy="114"/>
                  </a:xfrm>
                  <a:prstGeom prst="line">
                    <a:avLst/>
                  </a:prstGeom>
                  <a:noFill/>
                  <a:ln w="12700">
                    <a:solidFill>
                      <a:srgbClr val="000000"/>
                    </a:solidFill>
                    <a:round/>
                    <a:headEnd/>
                    <a:tailEnd/>
                  </a:ln>
                  <a:effectLst/>
                </p:spPr>
                <p:txBody>
                  <a:bodyPr wrap="none" anchor="ctr"/>
                  <a:lstStyle/>
                  <a:p>
                    <a:endParaRPr lang="en-US" dirty="0"/>
                  </a:p>
                </p:txBody>
              </p:sp>
              <p:sp>
                <p:nvSpPr>
                  <p:cNvPr id="114709" name="Line 21"/>
                  <p:cNvSpPr>
                    <a:spLocks noChangeShapeType="1"/>
                  </p:cNvSpPr>
                  <p:nvPr/>
                </p:nvSpPr>
                <p:spPr bwMode="auto">
                  <a:xfrm>
                    <a:off x="4287" y="3575"/>
                    <a:ext cx="278" cy="111"/>
                  </a:xfrm>
                  <a:prstGeom prst="line">
                    <a:avLst/>
                  </a:prstGeom>
                  <a:noFill/>
                  <a:ln w="12700">
                    <a:solidFill>
                      <a:srgbClr val="000000"/>
                    </a:solidFill>
                    <a:round/>
                    <a:headEnd/>
                    <a:tailEnd/>
                  </a:ln>
                  <a:effectLst/>
                </p:spPr>
                <p:txBody>
                  <a:bodyPr wrap="none" anchor="ctr"/>
                  <a:lstStyle/>
                  <a:p>
                    <a:endParaRPr lang="en-US" dirty="0"/>
                  </a:p>
                </p:txBody>
              </p:sp>
              <p:sp>
                <p:nvSpPr>
                  <p:cNvPr id="114710" name="Line 22"/>
                  <p:cNvSpPr>
                    <a:spLocks noChangeShapeType="1"/>
                  </p:cNvSpPr>
                  <p:nvPr/>
                </p:nvSpPr>
                <p:spPr bwMode="auto">
                  <a:xfrm>
                    <a:off x="4258" y="3651"/>
                    <a:ext cx="283" cy="111"/>
                  </a:xfrm>
                  <a:prstGeom prst="line">
                    <a:avLst/>
                  </a:prstGeom>
                  <a:noFill/>
                  <a:ln w="12700">
                    <a:solidFill>
                      <a:srgbClr val="000000"/>
                    </a:solidFill>
                    <a:round/>
                    <a:headEnd/>
                    <a:tailEnd/>
                  </a:ln>
                  <a:effectLst/>
                </p:spPr>
                <p:txBody>
                  <a:bodyPr wrap="none" anchor="ctr"/>
                  <a:lstStyle/>
                  <a:p>
                    <a:endParaRPr lang="en-US" dirty="0"/>
                  </a:p>
                </p:txBody>
              </p:sp>
              <p:sp>
                <p:nvSpPr>
                  <p:cNvPr id="114711" name="Line 23"/>
                  <p:cNvSpPr>
                    <a:spLocks noChangeShapeType="1"/>
                  </p:cNvSpPr>
                  <p:nvPr/>
                </p:nvSpPr>
                <p:spPr bwMode="auto">
                  <a:xfrm>
                    <a:off x="4229" y="3725"/>
                    <a:ext cx="286" cy="114"/>
                  </a:xfrm>
                  <a:prstGeom prst="line">
                    <a:avLst/>
                  </a:prstGeom>
                  <a:noFill/>
                  <a:ln w="12700">
                    <a:solidFill>
                      <a:srgbClr val="000000"/>
                    </a:solidFill>
                    <a:round/>
                    <a:headEnd/>
                    <a:tailEnd/>
                  </a:ln>
                  <a:effectLst/>
                </p:spPr>
                <p:txBody>
                  <a:bodyPr wrap="none" anchor="ctr"/>
                  <a:lstStyle/>
                  <a:p>
                    <a:endParaRPr lang="en-US" dirty="0"/>
                  </a:p>
                </p:txBody>
              </p:sp>
              <p:sp>
                <p:nvSpPr>
                  <p:cNvPr id="114712" name="Line 24"/>
                  <p:cNvSpPr>
                    <a:spLocks noChangeShapeType="1"/>
                  </p:cNvSpPr>
                  <p:nvPr/>
                </p:nvSpPr>
                <p:spPr bwMode="auto">
                  <a:xfrm>
                    <a:off x="4206" y="3801"/>
                    <a:ext cx="281" cy="114"/>
                  </a:xfrm>
                  <a:prstGeom prst="line">
                    <a:avLst/>
                  </a:prstGeom>
                  <a:noFill/>
                  <a:ln w="12700">
                    <a:solidFill>
                      <a:srgbClr val="000000"/>
                    </a:solidFill>
                    <a:round/>
                    <a:headEnd/>
                    <a:tailEnd/>
                  </a:ln>
                  <a:effectLst/>
                </p:spPr>
                <p:txBody>
                  <a:bodyPr wrap="none" anchor="ctr"/>
                  <a:lstStyle/>
                  <a:p>
                    <a:endParaRPr lang="en-US" dirty="0"/>
                  </a:p>
                </p:txBody>
              </p:sp>
            </p:grpSp>
            <p:grpSp>
              <p:nvGrpSpPr>
                <p:cNvPr id="8" name="Group 25"/>
                <p:cNvGrpSpPr>
                  <a:grpSpLocks/>
                </p:cNvGrpSpPr>
                <p:nvPr/>
              </p:nvGrpSpPr>
              <p:grpSpPr bwMode="auto">
                <a:xfrm>
                  <a:off x="4238" y="3436"/>
                  <a:ext cx="319" cy="537"/>
                  <a:chOff x="4238" y="3436"/>
                  <a:chExt cx="319" cy="537"/>
                </a:xfrm>
              </p:grpSpPr>
              <p:sp>
                <p:nvSpPr>
                  <p:cNvPr id="114714" name="Line 26"/>
                  <p:cNvSpPr>
                    <a:spLocks noChangeShapeType="1"/>
                  </p:cNvSpPr>
                  <p:nvPr/>
                </p:nvSpPr>
                <p:spPr bwMode="auto">
                  <a:xfrm flipV="1">
                    <a:off x="4238" y="3436"/>
                    <a:ext cx="151" cy="466"/>
                  </a:xfrm>
                  <a:prstGeom prst="line">
                    <a:avLst/>
                  </a:prstGeom>
                  <a:noFill/>
                  <a:ln w="12700">
                    <a:solidFill>
                      <a:srgbClr val="000000"/>
                    </a:solidFill>
                    <a:round/>
                    <a:headEnd/>
                    <a:tailEnd/>
                  </a:ln>
                  <a:effectLst/>
                </p:spPr>
                <p:txBody>
                  <a:bodyPr wrap="none" anchor="ctr"/>
                  <a:lstStyle/>
                  <a:p>
                    <a:endParaRPr lang="en-US" dirty="0"/>
                  </a:p>
                </p:txBody>
              </p:sp>
              <p:sp>
                <p:nvSpPr>
                  <p:cNvPr id="114715" name="Line 27"/>
                  <p:cNvSpPr>
                    <a:spLocks noChangeShapeType="1"/>
                  </p:cNvSpPr>
                  <p:nvPr/>
                </p:nvSpPr>
                <p:spPr bwMode="auto">
                  <a:xfrm flipV="1">
                    <a:off x="4298" y="3462"/>
                    <a:ext cx="143" cy="463"/>
                  </a:xfrm>
                  <a:prstGeom prst="line">
                    <a:avLst/>
                  </a:prstGeom>
                  <a:noFill/>
                  <a:ln w="12700">
                    <a:solidFill>
                      <a:srgbClr val="000000"/>
                    </a:solidFill>
                    <a:round/>
                    <a:headEnd/>
                    <a:tailEnd/>
                  </a:ln>
                  <a:effectLst/>
                </p:spPr>
                <p:txBody>
                  <a:bodyPr wrap="none" anchor="ctr"/>
                  <a:lstStyle/>
                  <a:p>
                    <a:endParaRPr lang="en-US" dirty="0"/>
                  </a:p>
                </p:txBody>
              </p:sp>
              <p:sp>
                <p:nvSpPr>
                  <p:cNvPr id="114716" name="Line 28"/>
                  <p:cNvSpPr>
                    <a:spLocks noChangeShapeType="1"/>
                  </p:cNvSpPr>
                  <p:nvPr/>
                </p:nvSpPr>
                <p:spPr bwMode="auto">
                  <a:xfrm flipV="1">
                    <a:off x="4355" y="3483"/>
                    <a:ext cx="146" cy="467"/>
                  </a:xfrm>
                  <a:prstGeom prst="line">
                    <a:avLst/>
                  </a:prstGeom>
                  <a:noFill/>
                  <a:ln w="12700">
                    <a:solidFill>
                      <a:srgbClr val="000000"/>
                    </a:solidFill>
                    <a:round/>
                    <a:headEnd/>
                    <a:tailEnd/>
                  </a:ln>
                  <a:effectLst/>
                </p:spPr>
                <p:txBody>
                  <a:bodyPr wrap="none" anchor="ctr"/>
                  <a:lstStyle/>
                  <a:p>
                    <a:endParaRPr lang="en-US" dirty="0"/>
                  </a:p>
                </p:txBody>
              </p:sp>
              <p:sp>
                <p:nvSpPr>
                  <p:cNvPr id="114717" name="Line 29"/>
                  <p:cNvSpPr>
                    <a:spLocks noChangeShapeType="1"/>
                  </p:cNvSpPr>
                  <p:nvPr/>
                </p:nvSpPr>
                <p:spPr bwMode="auto">
                  <a:xfrm flipV="1">
                    <a:off x="4410" y="3509"/>
                    <a:ext cx="147" cy="464"/>
                  </a:xfrm>
                  <a:prstGeom prst="line">
                    <a:avLst/>
                  </a:prstGeom>
                  <a:noFill/>
                  <a:ln w="12700">
                    <a:solidFill>
                      <a:srgbClr val="000000"/>
                    </a:solidFill>
                    <a:round/>
                    <a:headEnd/>
                    <a:tailEnd/>
                  </a:ln>
                  <a:effectLst/>
                </p:spPr>
                <p:txBody>
                  <a:bodyPr wrap="none" anchor="ctr"/>
                  <a:lstStyle/>
                  <a:p>
                    <a:endParaRPr lang="en-US" dirty="0"/>
                  </a:p>
                </p:txBody>
              </p:sp>
            </p:grpSp>
          </p:grpSp>
        </p:grpSp>
        <p:grpSp>
          <p:nvGrpSpPr>
            <p:cNvPr id="9" name="Group 30"/>
            <p:cNvGrpSpPr>
              <a:grpSpLocks/>
            </p:cNvGrpSpPr>
            <p:nvPr/>
          </p:nvGrpSpPr>
          <p:grpSpPr bwMode="auto">
            <a:xfrm>
              <a:off x="4517" y="2487"/>
              <a:ext cx="452" cy="586"/>
              <a:chOff x="4517" y="2487"/>
              <a:chExt cx="452" cy="586"/>
            </a:xfrm>
          </p:grpSpPr>
          <p:sp>
            <p:nvSpPr>
              <p:cNvPr id="114719" name="Freeform 31"/>
              <p:cNvSpPr>
                <a:spLocks/>
              </p:cNvSpPr>
              <p:nvPr/>
            </p:nvSpPr>
            <p:spPr bwMode="auto">
              <a:xfrm>
                <a:off x="4517" y="2487"/>
                <a:ext cx="452" cy="586"/>
              </a:xfrm>
              <a:custGeom>
                <a:avLst/>
                <a:gdLst/>
                <a:ahLst/>
                <a:cxnLst>
                  <a:cxn ang="0">
                    <a:pos x="0" y="466"/>
                  </a:cxn>
                  <a:cxn ang="0">
                    <a:pos x="157" y="0"/>
                  </a:cxn>
                  <a:cxn ang="0">
                    <a:pos x="451" y="123"/>
                  </a:cxn>
                  <a:cxn ang="0">
                    <a:pos x="293" y="585"/>
                  </a:cxn>
                  <a:cxn ang="0">
                    <a:pos x="0" y="466"/>
                  </a:cxn>
                </a:cxnLst>
                <a:rect l="0" t="0" r="r" b="b"/>
                <a:pathLst>
                  <a:path w="452" h="586">
                    <a:moveTo>
                      <a:pt x="0" y="466"/>
                    </a:moveTo>
                    <a:lnTo>
                      <a:pt x="157" y="0"/>
                    </a:lnTo>
                    <a:lnTo>
                      <a:pt x="451" y="123"/>
                    </a:lnTo>
                    <a:lnTo>
                      <a:pt x="293" y="585"/>
                    </a:lnTo>
                    <a:lnTo>
                      <a:pt x="0" y="466"/>
                    </a:lnTo>
                  </a:path>
                </a:pathLst>
              </a:custGeom>
              <a:solidFill>
                <a:srgbClr val="7F7F7F"/>
              </a:solidFill>
              <a:ln w="12700" cap="rnd" cmpd="sng">
                <a:solidFill>
                  <a:srgbClr val="000000"/>
                </a:solidFill>
                <a:prstDash val="solid"/>
                <a:round/>
                <a:headEnd type="none" w="med" len="med"/>
                <a:tailEnd type="none" w="med" len="med"/>
              </a:ln>
              <a:effectLst/>
            </p:spPr>
            <p:txBody>
              <a:bodyPr/>
              <a:lstStyle/>
              <a:p>
                <a:endParaRPr lang="en-US" dirty="0"/>
              </a:p>
            </p:txBody>
          </p:sp>
          <p:grpSp>
            <p:nvGrpSpPr>
              <p:cNvPr id="10" name="Group 32"/>
              <p:cNvGrpSpPr>
                <a:grpSpLocks/>
              </p:cNvGrpSpPr>
              <p:nvPr/>
            </p:nvGrpSpPr>
            <p:grpSpPr bwMode="auto">
              <a:xfrm>
                <a:off x="4549" y="2512"/>
                <a:ext cx="389" cy="536"/>
                <a:chOff x="4549" y="2512"/>
                <a:chExt cx="389" cy="536"/>
              </a:xfrm>
            </p:grpSpPr>
            <p:grpSp>
              <p:nvGrpSpPr>
                <p:cNvPr id="11" name="Group 33"/>
                <p:cNvGrpSpPr>
                  <a:grpSpLocks/>
                </p:cNvGrpSpPr>
                <p:nvPr/>
              </p:nvGrpSpPr>
              <p:grpSpPr bwMode="auto">
                <a:xfrm>
                  <a:off x="4549" y="2571"/>
                  <a:ext cx="389" cy="420"/>
                  <a:chOff x="4549" y="2571"/>
                  <a:chExt cx="389" cy="420"/>
                </a:xfrm>
              </p:grpSpPr>
              <p:sp>
                <p:nvSpPr>
                  <p:cNvPr id="114722" name="Line 34"/>
                  <p:cNvSpPr>
                    <a:spLocks noChangeShapeType="1"/>
                  </p:cNvSpPr>
                  <p:nvPr/>
                </p:nvSpPr>
                <p:spPr bwMode="auto">
                  <a:xfrm>
                    <a:off x="4654" y="2571"/>
                    <a:ext cx="284" cy="116"/>
                  </a:xfrm>
                  <a:prstGeom prst="line">
                    <a:avLst/>
                  </a:prstGeom>
                  <a:noFill/>
                  <a:ln w="12700">
                    <a:solidFill>
                      <a:srgbClr val="000000"/>
                    </a:solidFill>
                    <a:round/>
                    <a:headEnd/>
                    <a:tailEnd/>
                  </a:ln>
                  <a:effectLst/>
                </p:spPr>
                <p:txBody>
                  <a:bodyPr wrap="none" anchor="ctr"/>
                  <a:lstStyle/>
                  <a:p>
                    <a:endParaRPr lang="en-US" dirty="0"/>
                  </a:p>
                </p:txBody>
              </p:sp>
              <p:sp>
                <p:nvSpPr>
                  <p:cNvPr id="114723" name="Line 35"/>
                  <p:cNvSpPr>
                    <a:spLocks noChangeShapeType="1"/>
                  </p:cNvSpPr>
                  <p:nvPr/>
                </p:nvSpPr>
                <p:spPr bwMode="auto">
                  <a:xfrm>
                    <a:off x="4628" y="2650"/>
                    <a:ext cx="281" cy="110"/>
                  </a:xfrm>
                  <a:prstGeom prst="line">
                    <a:avLst/>
                  </a:prstGeom>
                  <a:noFill/>
                  <a:ln w="12700">
                    <a:solidFill>
                      <a:srgbClr val="000000"/>
                    </a:solidFill>
                    <a:round/>
                    <a:headEnd/>
                    <a:tailEnd/>
                  </a:ln>
                  <a:effectLst/>
                </p:spPr>
                <p:txBody>
                  <a:bodyPr wrap="none" anchor="ctr"/>
                  <a:lstStyle/>
                  <a:p>
                    <a:endParaRPr lang="en-US" dirty="0"/>
                  </a:p>
                </p:txBody>
              </p:sp>
              <p:sp>
                <p:nvSpPr>
                  <p:cNvPr id="114724" name="Line 36"/>
                  <p:cNvSpPr>
                    <a:spLocks noChangeShapeType="1"/>
                  </p:cNvSpPr>
                  <p:nvPr/>
                </p:nvSpPr>
                <p:spPr bwMode="auto">
                  <a:xfrm>
                    <a:off x="4603" y="2727"/>
                    <a:ext cx="280" cy="110"/>
                  </a:xfrm>
                  <a:prstGeom prst="line">
                    <a:avLst/>
                  </a:prstGeom>
                  <a:noFill/>
                  <a:ln w="12700">
                    <a:solidFill>
                      <a:srgbClr val="000000"/>
                    </a:solidFill>
                    <a:round/>
                    <a:headEnd/>
                    <a:tailEnd/>
                  </a:ln>
                  <a:effectLst/>
                </p:spPr>
                <p:txBody>
                  <a:bodyPr wrap="none" anchor="ctr"/>
                  <a:lstStyle/>
                  <a:p>
                    <a:endParaRPr lang="en-US" dirty="0"/>
                  </a:p>
                </p:txBody>
              </p:sp>
              <p:sp>
                <p:nvSpPr>
                  <p:cNvPr id="114725" name="Line 37"/>
                  <p:cNvSpPr>
                    <a:spLocks noChangeShapeType="1"/>
                  </p:cNvSpPr>
                  <p:nvPr/>
                </p:nvSpPr>
                <p:spPr bwMode="auto">
                  <a:xfrm>
                    <a:off x="4572" y="2800"/>
                    <a:ext cx="289" cy="115"/>
                  </a:xfrm>
                  <a:prstGeom prst="line">
                    <a:avLst/>
                  </a:prstGeom>
                  <a:noFill/>
                  <a:ln w="12700">
                    <a:solidFill>
                      <a:srgbClr val="000000"/>
                    </a:solidFill>
                    <a:round/>
                    <a:headEnd/>
                    <a:tailEnd/>
                  </a:ln>
                  <a:effectLst/>
                </p:spPr>
                <p:txBody>
                  <a:bodyPr wrap="none" anchor="ctr"/>
                  <a:lstStyle/>
                  <a:p>
                    <a:endParaRPr lang="en-US" dirty="0"/>
                  </a:p>
                </p:txBody>
              </p:sp>
              <p:sp>
                <p:nvSpPr>
                  <p:cNvPr id="114726" name="Line 38"/>
                  <p:cNvSpPr>
                    <a:spLocks noChangeShapeType="1"/>
                  </p:cNvSpPr>
                  <p:nvPr/>
                </p:nvSpPr>
                <p:spPr bwMode="auto">
                  <a:xfrm>
                    <a:off x="4549" y="2876"/>
                    <a:ext cx="282" cy="115"/>
                  </a:xfrm>
                  <a:prstGeom prst="line">
                    <a:avLst/>
                  </a:prstGeom>
                  <a:noFill/>
                  <a:ln w="12700">
                    <a:solidFill>
                      <a:srgbClr val="000000"/>
                    </a:solidFill>
                    <a:round/>
                    <a:headEnd/>
                    <a:tailEnd/>
                  </a:ln>
                  <a:effectLst/>
                </p:spPr>
                <p:txBody>
                  <a:bodyPr wrap="none" anchor="ctr"/>
                  <a:lstStyle/>
                  <a:p>
                    <a:endParaRPr lang="en-US" dirty="0"/>
                  </a:p>
                </p:txBody>
              </p:sp>
            </p:grpSp>
            <p:grpSp>
              <p:nvGrpSpPr>
                <p:cNvPr id="12" name="Group 39"/>
                <p:cNvGrpSpPr>
                  <a:grpSpLocks/>
                </p:cNvGrpSpPr>
                <p:nvPr/>
              </p:nvGrpSpPr>
              <p:grpSpPr bwMode="auto">
                <a:xfrm>
                  <a:off x="4582" y="2512"/>
                  <a:ext cx="318" cy="536"/>
                  <a:chOff x="4582" y="2512"/>
                  <a:chExt cx="318" cy="536"/>
                </a:xfrm>
              </p:grpSpPr>
              <p:sp>
                <p:nvSpPr>
                  <p:cNvPr id="114728" name="Line 40"/>
                  <p:cNvSpPr>
                    <a:spLocks noChangeShapeType="1"/>
                  </p:cNvSpPr>
                  <p:nvPr/>
                </p:nvSpPr>
                <p:spPr bwMode="auto">
                  <a:xfrm flipV="1">
                    <a:off x="4582" y="2512"/>
                    <a:ext cx="150" cy="465"/>
                  </a:xfrm>
                  <a:prstGeom prst="line">
                    <a:avLst/>
                  </a:prstGeom>
                  <a:noFill/>
                  <a:ln w="12700">
                    <a:solidFill>
                      <a:srgbClr val="000000"/>
                    </a:solidFill>
                    <a:round/>
                    <a:headEnd/>
                    <a:tailEnd/>
                  </a:ln>
                  <a:effectLst/>
                </p:spPr>
                <p:txBody>
                  <a:bodyPr wrap="none" anchor="ctr"/>
                  <a:lstStyle/>
                  <a:p>
                    <a:endParaRPr lang="en-US" dirty="0"/>
                  </a:p>
                </p:txBody>
              </p:sp>
              <p:sp>
                <p:nvSpPr>
                  <p:cNvPr id="114729" name="Line 41"/>
                  <p:cNvSpPr>
                    <a:spLocks noChangeShapeType="1"/>
                  </p:cNvSpPr>
                  <p:nvPr/>
                </p:nvSpPr>
                <p:spPr bwMode="auto">
                  <a:xfrm flipV="1">
                    <a:off x="4640" y="2537"/>
                    <a:ext cx="145" cy="463"/>
                  </a:xfrm>
                  <a:prstGeom prst="line">
                    <a:avLst/>
                  </a:prstGeom>
                  <a:noFill/>
                  <a:ln w="12700">
                    <a:solidFill>
                      <a:srgbClr val="000000"/>
                    </a:solidFill>
                    <a:round/>
                    <a:headEnd/>
                    <a:tailEnd/>
                  </a:ln>
                  <a:effectLst/>
                </p:spPr>
                <p:txBody>
                  <a:bodyPr wrap="none" anchor="ctr"/>
                  <a:lstStyle/>
                  <a:p>
                    <a:endParaRPr lang="en-US" dirty="0"/>
                  </a:p>
                </p:txBody>
              </p:sp>
              <p:sp>
                <p:nvSpPr>
                  <p:cNvPr id="114730" name="Line 42"/>
                  <p:cNvSpPr>
                    <a:spLocks noChangeShapeType="1"/>
                  </p:cNvSpPr>
                  <p:nvPr/>
                </p:nvSpPr>
                <p:spPr bwMode="auto">
                  <a:xfrm flipV="1">
                    <a:off x="4697" y="2559"/>
                    <a:ext cx="149" cy="467"/>
                  </a:xfrm>
                  <a:prstGeom prst="line">
                    <a:avLst/>
                  </a:prstGeom>
                  <a:noFill/>
                  <a:ln w="12700">
                    <a:solidFill>
                      <a:srgbClr val="000000"/>
                    </a:solidFill>
                    <a:round/>
                    <a:headEnd/>
                    <a:tailEnd/>
                  </a:ln>
                  <a:effectLst/>
                </p:spPr>
                <p:txBody>
                  <a:bodyPr wrap="none" anchor="ctr"/>
                  <a:lstStyle/>
                  <a:p>
                    <a:endParaRPr lang="en-US" dirty="0"/>
                  </a:p>
                </p:txBody>
              </p:sp>
              <p:sp>
                <p:nvSpPr>
                  <p:cNvPr id="114731" name="Line 43"/>
                  <p:cNvSpPr>
                    <a:spLocks noChangeShapeType="1"/>
                  </p:cNvSpPr>
                  <p:nvPr/>
                </p:nvSpPr>
                <p:spPr bwMode="auto">
                  <a:xfrm flipV="1">
                    <a:off x="4754" y="2583"/>
                    <a:ext cx="146" cy="465"/>
                  </a:xfrm>
                  <a:prstGeom prst="line">
                    <a:avLst/>
                  </a:prstGeom>
                  <a:noFill/>
                  <a:ln w="12700">
                    <a:solidFill>
                      <a:srgbClr val="000000"/>
                    </a:solidFill>
                    <a:round/>
                    <a:headEnd/>
                    <a:tailEnd/>
                  </a:ln>
                  <a:effectLst/>
                </p:spPr>
                <p:txBody>
                  <a:bodyPr wrap="none" anchor="ctr"/>
                  <a:lstStyle/>
                  <a:p>
                    <a:endParaRPr lang="en-US" dirty="0"/>
                  </a:p>
                </p:txBody>
              </p:sp>
            </p:grpSp>
          </p:grpSp>
        </p:grpSp>
        <p:sp>
          <p:nvSpPr>
            <p:cNvPr id="114732" name="Freeform 44"/>
            <p:cNvSpPr>
              <a:spLocks/>
            </p:cNvSpPr>
            <p:nvPr/>
          </p:nvSpPr>
          <p:spPr bwMode="auto">
            <a:xfrm>
              <a:off x="4460" y="3155"/>
              <a:ext cx="188" cy="276"/>
            </a:xfrm>
            <a:custGeom>
              <a:avLst/>
              <a:gdLst/>
              <a:ahLst/>
              <a:cxnLst>
                <a:cxn ang="0">
                  <a:pos x="0" y="57"/>
                </a:cxn>
                <a:cxn ang="0">
                  <a:pos x="67" y="0"/>
                </a:cxn>
                <a:cxn ang="0">
                  <a:pos x="73" y="39"/>
                </a:cxn>
                <a:cxn ang="0">
                  <a:pos x="85" y="70"/>
                </a:cxn>
                <a:cxn ang="0">
                  <a:pos x="101" y="108"/>
                </a:cxn>
                <a:cxn ang="0">
                  <a:pos x="114" y="129"/>
                </a:cxn>
                <a:cxn ang="0">
                  <a:pos x="133" y="156"/>
                </a:cxn>
                <a:cxn ang="0">
                  <a:pos x="146" y="172"/>
                </a:cxn>
                <a:cxn ang="0">
                  <a:pos x="160" y="187"/>
                </a:cxn>
                <a:cxn ang="0">
                  <a:pos x="173" y="200"/>
                </a:cxn>
                <a:cxn ang="0">
                  <a:pos x="187" y="212"/>
                </a:cxn>
                <a:cxn ang="0">
                  <a:pos x="117" y="275"/>
                </a:cxn>
                <a:cxn ang="0">
                  <a:pos x="106" y="264"/>
                </a:cxn>
                <a:cxn ang="0">
                  <a:pos x="92" y="252"/>
                </a:cxn>
                <a:cxn ang="0">
                  <a:pos x="80" y="236"/>
                </a:cxn>
                <a:cxn ang="0">
                  <a:pos x="67" y="219"/>
                </a:cxn>
                <a:cxn ang="0">
                  <a:pos x="58" y="205"/>
                </a:cxn>
                <a:cxn ang="0">
                  <a:pos x="48" y="191"/>
                </a:cxn>
                <a:cxn ang="0">
                  <a:pos x="39" y="176"/>
                </a:cxn>
                <a:cxn ang="0">
                  <a:pos x="30" y="158"/>
                </a:cxn>
                <a:cxn ang="0">
                  <a:pos x="22" y="140"/>
                </a:cxn>
                <a:cxn ang="0">
                  <a:pos x="14" y="118"/>
                </a:cxn>
                <a:cxn ang="0">
                  <a:pos x="10" y="98"/>
                </a:cxn>
                <a:cxn ang="0">
                  <a:pos x="3" y="76"/>
                </a:cxn>
                <a:cxn ang="0">
                  <a:pos x="0" y="57"/>
                </a:cxn>
              </a:cxnLst>
              <a:rect l="0" t="0" r="r" b="b"/>
              <a:pathLst>
                <a:path w="188" h="276">
                  <a:moveTo>
                    <a:pt x="0" y="57"/>
                  </a:moveTo>
                  <a:lnTo>
                    <a:pt x="67" y="0"/>
                  </a:lnTo>
                  <a:lnTo>
                    <a:pt x="73" y="39"/>
                  </a:lnTo>
                  <a:lnTo>
                    <a:pt x="85" y="70"/>
                  </a:lnTo>
                  <a:lnTo>
                    <a:pt x="101" y="108"/>
                  </a:lnTo>
                  <a:lnTo>
                    <a:pt x="114" y="129"/>
                  </a:lnTo>
                  <a:lnTo>
                    <a:pt x="133" y="156"/>
                  </a:lnTo>
                  <a:lnTo>
                    <a:pt x="146" y="172"/>
                  </a:lnTo>
                  <a:lnTo>
                    <a:pt x="160" y="187"/>
                  </a:lnTo>
                  <a:lnTo>
                    <a:pt x="173" y="200"/>
                  </a:lnTo>
                  <a:lnTo>
                    <a:pt x="187" y="212"/>
                  </a:lnTo>
                  <a:lnTo>
                    <a:pt x="117" y="275"/>
                  </a:lnTo>
                  <a:lnTo>
                    <a:pt x="106" y="264"/>
                  </a:lnTo>
                  <a:lnTo>
                    <a:pt x="92" y="252"/>
                  </a:lnTo>
                  <a:lnTo>
                    <a:pt x="80" y="236"/>
                  </a:lnTo>
                  <a:lnTo>
                    <a:pt x="67" y="219"/>
                  </a:lnTo>
                  <a:lnTo>
                    <a:pt x="58" y="205"/>
                  </a:lnTo>
                  <a:lnTo>
                    <a:pt x="48" y="191"/>
                  </a:lnTo>
                  <a:lnTo>
                    <a:pt x="39" y="176"/>
                  </a:lnTo>
                  <a:lnTo>
                    <a:pt x="30" y="158"/>
                  </a:lnTo>
                  <a:lnTo>
                    <a:pt x="22" y="140"/>
                  </a:lnTo>
                  <a:lnTo>
                    <a:pt x="14" y="118"/>
                  </a:lnTo>
                  <a:lnTo>
                    <a:pt x="10" y="98"/>
                  </a:lnTo>
                  <a:lnTo>
                    <a:pt x="3" y="76"/>
                  </a:lnTo>
                  <a:lnTo>
                    <a:pt x="0" y="57"/>
                  </a:lnTo>
                </a:path>
              </a:pathLst>
            </a:custGeom>
            <a:solidFill>
              <a:srgbClr val="5F5F5F"/>
            </a:solidFill>
            <a:ln w="12700" cap="rnd" cmpd="sng">
              <a:solidFill>
                <a:srgbClr val="000000"/>
              </a:solidFill>
              <a:prstDash val="solid"/>
              <a:round/>
              <a:headEnd type="none" w="med" len="med"/>
              <a:tailEnd type="none" w="med" len="med"/>
            </a:ln>
            <a:effectLst/>
          </p:spPr>
          <p:txBody>
            <a:bodyPr/>
            <a:lstStyle/>
            <a:p>
              <a:endParaRPr lang="en-US" dirty="0"/>
            </a:p>
          </p:txBody>
        </p:sp>
        <p:sp>
          <p:nvSpPr>
            <p:cNvPr id="114733" name="Freeform 45"/>
            <p:cNvSpPr>
              <a:spLocks/>
            </p:cNvSpPr>
            <p:nvPr/>
          </p:nvSpPr>
          <p:spPr bwMode="auto">
            <a:xfrm>
              <a:off x="4506" y="3013"/>
              <a:ext cx="109" cy="295"/>
            </a:xfrm>
            <a:custGeom>
              <a:avLst/>
              <a:gdLst/>
              <a:ahLst/>
              <a:cxnLst>
                <a:cxn ang="0">
                  <a:pos x="37" y="294"/>
                </a:cxn>
                <a:cxn ang="0">
                  <a:pos x="30" y="277"/>
                </a:cxn>
                <a:cxn ang="0">
                  <a:pos x="20" y="253"/>
                </a:cxn>
                <a:cxn ang="0">
                  <a:pos x="14" y="231"/>
                </a:cxn>
                <a:cxn ang="0">
                  <a:pos x="7" y="205"/>
                </a:cxn>
                <a:cxn ang="0">
                  <a:pos x="4" y="181"/>
                </a:cxn>
                <a:cxn ang="0">
                  <a:pos x="2" y="158"/>
                </a:cxn>
                <a:cxn ang="0">
                  <a:pos x="0" y="137"/>
                </a:cxn>
                <a:cxn ang="0">
                  <a:pos x="1" y="111"/>
                </a:cxn>
                <a:cxn ang="0">
                  <a:pos x="5" y="95"/>
                </a:cxn>
                <a:cxn ang="0">
                  <a:pos x="5" y="81"/>
                </a:cxn>
                <a:cxn ang="0">
                  <a:pos x="12" y="57"/>
                </a:cxn>
                <a:cxn ang="0">
                  <a:pos x="16" y="40"/>
                </a:cxn>
                <a:cxn ang="0">
                  <a:pos x="21" y="25"/>
                </a:cxn>
                <a:cxn ang="0">
                  <a:pos x="92" y="0"/>
                </a:cxn>
                <a:cxn ang="0">
                  <a:pos x="84" y="27"/>
                </a:cxn>
                <a:cxn ang="0">
                  <a:pos x="79" y="44"/>
                </a:cxn>
                <a:cxn ang="0">
                  <a:pos x="75" y="64"/>
                </a:cxn>
                <a:cxn ang="0">
                  <a:pos x="74" y="81"/>
                </a:cxn>
                <a:cxn ang="0">
                  <a:pos x="71" y="99"/>
                </a:cxn>
                <a:cxn ang="0">
                  <a:pos x="73" y="115"/>
                </a:cxn>
                <a:cxn ang="0">
                  <a:pos x="74" y="135"/>
                </a:cxn>
                <a:cxn ang="0">
                  <a:pos x="75" y="156"/>
                </a:cxn>
                <a:cxn ang="0">
                  <a:pos x="78" y="173"/>
                </a:cxn>
                <a:cxn ang="0">
                  <a:pos x="83" y="195"/>
                </a:cxn>
                <a:cxn ang="0">
                  <a:pos x="89" y="218"/>
                </a:cxn>
                <a:cxn ang="0">
                  <a:pos x="93" y="234"/>
                </a:cxn>
                <a:cxn ang="0">
                  <a:pos x="100" y="252"/>
                </a:cxn>
                <a:cxn ang="0">
                  <a:pos x="108" y="269"/>
                </a:cxn>
                <a:cxn ang="0">
                  <a:pos x="37" y="294"/>
                </a:cxn>
              </a:cxnLst>
              <a:rect l="0" t="0" r="r" b="b"/>
              <a:pathLst>
                <a:path w="109" h="295">
                  <a:moveTo>
                    <a:pt x="37" y="294"/>
                  </a:moveTo>
                  <a:lnTo>
                    <a:pt x="30" y="277"/>
                  </a:lnTo>
                  <a:lnTo>
                    <a:pt x="20" y="253"/>
                  </a:lnTo>
                  <a:lnTo>
                    <a:pt x="14" y="231"/>
                  </a:lnTo>
                  <a:lnTo>
                    <a:pt x="7" y="205"/>
                  </a:lnTo>
                  <a:lnTo>
                    <a:pt x="4" y="181"/>
                  </a:lnTo>
                  <a:lnTo>
                    <a:pt x="2" y="158"/>
                  </a:lnTo>
                  <a:lnTo>
                    <a:pt x="0" y="137"/>
                  </a:lnTo>
                  <a:lnTo>
                    <a:pt x="1" y="111"/>
                  </a:lnTo>
                  <a:lnTo>
                    <a:pt x="5" y="95"/>
                  </a:lnTo>
                  <a:lnTo>
                    <a:pt x="5" y="81"/>
                  </a:lnTo>
                  <a:lnTo>
                    <a:pt x="12" y="57"/>
                  </a:lnTo>
                  <a:lnTo>
                    <a:pt x="16" y="40"/>
                  </a:lnTo>
                  <a:lnTo>
                    <a:pt x="21" y="25"/>
                  </a:lnTo>
                  <a:lnTo>
                    <a:pt x="92" y="0"/>
                  </a:lnTo>
                  <a:lnTo>
                    <a:pt x="84" y="27"/>
                  </a:lnTo>
                  <a:lnTo>
                    <a:pt x="79" y="44"/>
                  </a:lnTo>
                  <a:lnTo>
                    <a:pt x="75" y="64"/>
                  </a:lnTo>
                  <a:lnTo>
                    <a:pt x="74" y="81"/>
                  </a:lnTo>
                  <a:lnTo>
                    <a:pt x="71" y="99"/>
                  </a:lnTo>
                  <a:lnTo>
                    <a:pt x="73" y="115"/>
                  </a:lnTo>
                  <a:lnTo>
                    <a:pt x="74" y="135"/>
                  </a:lnTo>
                  <a:lnTo>
                    <a:pt x="75" y="156"/>
                  </a:lnTo>
                  <a:lnTo>
                    <a:pt x="78" y="173"/>
                  </a:lnTo>
                  <a:lnTo>
                    <a:pt x="83" y="195"/>
                  </a:lnTo>
                  <a:lnTo>
                    <a:pt x="89" y="218"/>
                  </a:lnTo>
                  <a:lnTo>
                    <a:pt x="93" y="234"/>
                  </a:lnTo>
                  <a:lnTo>
                    <a:pt x="100" y="252"/>
                  </a:lnTo>
                  <a:lnTo>
                    <a:pt x="108" y="269"/>
                  </a:lnTo>
                  <a:lnTo>
                    <a:pt x="37" y="294"/>
                  </a:lnTo>
                </a:path>
              </a:pathLst>
            </a:custGeom>
            <a:solidFill>
              <a:srgbClr val="BFBFBF"/>
            </a:solidFill>
            <a:ln w="12700" cap="rnd" cmpd="sng">
              <a:solidFill>
                <a:srgbClr val="000000"/>
              </a:solidFill>
              <a:prstDash val="solid"/>
              <a:round/>
              <a:headEnd type="none" w="med" len="med"/>
              <a:tailEnd type="none" w="med" len="med"/>
            </a:ln>
            <a:effectLst/>
          </p:spPr>
          <p:txBody>
            <a:bodyPr/>
            <a:lstStyle/>
            <a:p>
              <a:endParaRPr lang="en-US" dirty="0"/>
            </a:p>
          </p:txBody>
        </p:sp>
        <p:grpSp>
          <p:nvGrpSpPr>
            <p:cNvPr id="13" name="Group 46"/>
            <p:cNvGrpSpPr>
              <a:grpSpLocks/>
            </p:cNvGrpSpPr>
            <p:nvPr/>
          </p:nvGrpSpPr>
          <p:grpSpPr bwMode="auto">
            <a:xfrm>
              <a:off x="4270" y="3050"/>
              <a:ext cx="277" cy="293"/>
              <a:chOff x="4270" y="3050"/>
              <a:chExt cx="277" cy="293"/>
            </a:xfrm>
          </p:grpSpPr>
          <p:grpSp>
            <p:nvGrpSpPr>
              <p:cNvPr id="14" name="Group 47"/>
              <p:cNvGrpSpPr>
                <a:grpSpLocks/>
              </p:cNvGrpSpPr>
              <p:nvPr/>
            </p:nvGrpSpPr>
            <p:grpSpPr bwMode="auto">
              <a:xfrm>
                <a:off x="4270" y="3050"/>
                <a:ext cx="277" cy="293"/>
                <a:chOff x="4270" y="3050"/>
                <a:chExt cx="277" cy="293"/>
              </a:xfrm>
            </p:grpSpPr>
            <p:sp>
              <p:nvSpPr>
                <p:cNvPr id="114736" name="Freeform 48"/>
                <p:cNvSpPr>
                  <a:spLocks/>
                </p:cNvSpPr>
                <p:nvPr/>
              </p:nvSpPr>
              <p:spPr bwMode="auto">
                <a:xfrm>
                  <a:off x="4270" y="3057"/>
                  <a:ext cx="212" cy="286"/>
                </a:xfrm>
                <a:custGeom>
                  <a:avLst/>
                  <a:gdLst/>
                  <a:ahLst/>
                  <a:cxnLst>
                    <a:cxn ang="0">
                      <a:pos x="0" y="226"/>
                    </a:cxn>
                    <a:cxn ang="0">
                      <a:pos x="73" y="0"/>
                    </a:cxn>
                    <a:cxn ang="0">
                      <a:pos x="211" y="60"/>
                    </a:cxn>
                    <a:cxn ang="0">
                      <a:pos x="137" y="285"/>
                    </a:cxn>
                    <a:cxn ang="0">
                      <a:pos x="0" y="226"/>
                    </a:cxn>
                  </a:cxnLst>
                  <a:rect l="0" t="0" r="r" b="b"/>
                  <a:pathLst>
                    <a:path w="212" h="286">
                      <a:moveTo>
                        <a:pt x="0" y="226"/>
                      </a:moveTo>
                      <a:lnTo>
                        <a:pt x="73" y="0"/>
                      </a:lnTo>
                      <a:lnTo>
                        <a:pt x="211" y="60"/>
                      </a:lnTo>
                      <a:lnTo>
                        <a:pt x="137" y="285"/>
                      </a:lnTo>
                      <a:lnTo>
                        <a:pt x="0" y="226"/>
                      </a:lnTo>
                    </a:path>
                  </a:pathLst>
                </a:custGeom>
                <a:solidFill>
                  <a:srgbClr val="BFDFFF"/>
                </a:solidFill>
                <a:ln w="12700" cap="rnd" cmpd="sng">
                  <a:solidFill>
                    <a:srgbClr val="000000"/>
                  </a:solidFill>
                  <a:prstDash val="solid"/>
                  <a:round/>
                  <a:headEnd type="none" w="med" len="med"/>
                  <a:tailEnd type="none" w="med" len="med"/>
                </a:ln>
                <a:effectLst/>
              </p:spPr>
              <p:txBody>
                <a:bodyPr/>
                <a:lstStyle/>
                <a:p>
                  <a:endParaRPr lang="en-US" dirty="0"/>
                </a:p>
              </p:txBody>
            </p:sp>
            <p:sp>
              <p:nvSpPr>
                <p:cNvPr id="114737" name="Freeform 49"/>
                <p:cNvSpPr>
                  <a:spLocks/>
                </p:cNvSpPr>
                <p:nvPr/>
              </p:nvSpPr>
              <p:spPr bwMode="auto">
                <a:xfrm>
                  <a:off x="4343" y="3050"/>
                  <a:ext cx="204" cy="68"/>
                </a:xfrm>
                <a:custGeom>
                  <a:avLst/>
                  <a:gdLst/>
                  <a:ahLst/>
                  <a:cxnLst>
                    <a:cxn ang="0">
                      <a:pos x="0" y="7"/>
                    </a:cxn>
                    <a:cxn ang="0">
                      <a:pos x="129" y="0"/>
                    </a:cxn>
                    <a:cxn ang="0">
                      <a:pos x="203" y="33"/>
                    </a:cxn>
                    <a:cxn ang="0">
                      <a:pos x="139" y="67"/>
                    </a:cxn>
                    <a:cxn ang="0">
                      <a:pos x="0" y="7"/>
                    </a:cxn>
                  </a:cxnLst>
                  <a:rect l="0" t="0" r="r" b="b"/>
                  <a:pathLst>
                    <a:path w="204" h="68">
                      <a:moveTo>
                        <a:pt x="0" y="7"/>
                      </a:moveTo>
                      <a:lnTo>
                        <a:pt x="129" y="0"/>
                      </a:lnTo>
                      <a:lnTo>
                        <a:pt x="203" y="33"/>
                      </a:lnTo>
                      <a:lnTo>
                        <a:pt x="139" y="67"/>
                      </a:lnTo>
                      <a:lnTo>
                        <a:pt x="0" y="7"/>
                      </a:lnTo>
                    </a:path>
                  </a:pathLst>
                </a:custGeom>
                <a:solidFill>
                  <a:srgbClr val="BFBFBF"/>
                </a:solidFill>
                <a:ln w="12700" cap="rnd" cmpd="sng">
                  <a:solidFill>
                    <a:srgbClr val="000000"/>
                  </a:solidFill>
                  <a:prstDash val="solid"/>
                  <a:round/>
                  <a:headEnd type="none" w="med" len="med"/>
                  <a:tailEnd type="none" w="med" len="med"/>
                </a:ln>
                <a:effectLst/>
              </p:spPr>
              <p:txBody>
                <a:bodyPr/>
                <a:lstStyle/>
                <a:p>
                  <a:endParaRPr lang="en-US" dirty="0"/>
                </a:p>
              </p:txBody>
            </p:sp>
            <p:sp>
              <p:nvSpPr>
                <p:cNvPr id="114738" name="Freeform 50"/>
                <p:cNvSpPr>
                  <a:spLocks/>
                </p:cNvSpPr>
                <p:nvPr/>
              </p:nvSpPr>
              <p:spPr bwMode="auto">
                <a:xfrm>
                  <a:off x="4407" y="3082"/>
                  <a:ext cx="138" cy="261"/>
                </a:xfrm>
                <a:custGeom>
                  <a:avLst/>
                  <a:gdLst/>
                  <a:ahLst/>
                  <a:cxnLst>
                    <a:cxn ang="0">
                      <a:pos x="0" y="260"/>
                    </a:cxn>
                    <a:cxn ang="0">
                      <a:pos x="75" y="35"/>
                    </a:cxn>
                    <a:cxn ang="0">
                      <a:pos x="137" y="0"/>
                    </a:cxn>
                    <a:cxn ang="0">
                      <a:pos x="77" y="165"/>
                    </a:cxn>
                    <a:cxn ang="0">
                      <a:pos x="0" y="260"/>
                    </a:cxn>
                  </a:cxnLst>
                  <a:rect l="0" t="0" r="r" b="b"/>
                  <a:pathLst>
                    <a:path w="138" h="261">
                      <a:moveTo>
                        <a:pt x="0" y="260"/>
                      </a:moveTo>
                      <a:lnTo>
                        <a:pt x="75" y="35"/>
                      </a:lnTo>
                      <a:lnTo>
                        <a:pt x="137" y="0"/>
                      </a:lnTo>
                      <a:lnTo>
                        <a:pt x="77" y="165"/>
                      </a:lnTo>
                      <a:lnTo>
                        <a:pt x="0" y="260"/>
                      </a:lnTo>
                    </a:path>
                  </a:pathLst>
                </a:custGeom>
                <a:solidFill>
                  <a:srgbClr val="9F9F9F"/>
                </a:solidFill>
                <a:ln w="12700" cap="rnd" cmpd="sng">
                  <a:solidFill>
                    <a:srgbClr val="000000"/>
                  </a:solidFill>
                  <a:prstDash val="solid"/>
                  <a:round/>
                  <a:headEnd type="none" w="med" len="med"/>
                  <a:tailEnd type="none" w="med" len="med"/>
                </a:ln>
                <a:effectLst/>
              </p:spPr>
              <p:txBody>
                <a:bodyPr/>
                <a:lstStyle/>
                <a:p>
                  <a:endParaRPr lang="en-US" dirty="0"/>
                </a:p>
              </p:txBody>
            </p:sp>
          </p:grpSp>
          <p:grpSp>
            <p:nvGrpSpPr>
              <p:cNvPr id="15" name="Group 51"/>
              <p:cNvGrpSpPr>
                <a:grpSpLocks/>
              </p:cNvGrpSpPr>
              <p:nvPr/>
            </p:nvGrpSpPr>
            <p:grpSpPr bwMode="auto">
              <a:xfrm>
                <a:off x="4285" y="3095"/>
                <a:ext cx="92" cy="152"/>
                <a:chOff x="4285" y="3095"/>
                <a:chExt cx="92" cy="152"/>
              </a:xfrm>
            </p:grpSpPr>
            <p:sp>
              <p:nvSpPr>
                <p:cNvPr id="114740" name="Oval 52"/>
                <p:cNvSpPr>
                  <a:spLocks noChangeArrowheads="1"/>
                </p:cNvSpPr>
                <p:nvPr/>
              </p:nvSpPr>
              <p:spPr bwMode="auto">
                <a:xfrm rot="21180000">
                  <a:off x="4285" y="3173"/>
                  <a:ext cx="68" cy="74"/>
                </a:xfrm>
                <a:prstGeom prst="ellipse">
                  <a:avLst/>
                </a:prstGeom>
                <a:solidFill>
                  <a:schemeClr val="tx1"/>
                </a:solidFill>
                <a:ln w="12700">
                  <a:noFill/>
                  <a:round/>
                  <a:headEnd/>
                  <a:tailEnd/>
                </a:ln>
                <a:effectLst/>
              </p:spPr>
              <p:txBody>
                <a:bodyPr wrap="none" anchor="ctr"/>
                <a:lstStyle/>
                <a:p>
                  <a:endParaRPr lang="en-US" dirty="0"/>
                </a:p>
              </p:txBody>
            </p:sp>
            <p:sp>
              <p:nvSpPr>
                <p:cNvPr id="114741" name="Oval 53"/>
                <p:cNvSpPr>
                  <a:spLocks noChangeArrowheads="1"/>
                </p:cNvSpPr>
                <p:nvPr/>
              </p:nvSpPr>
              <p:spPr bwMode="auto">
                <a:xfrm rot="21180000">
                  <a:off x="4309" y="3095"/>
                  <a:ext cx="68" cy="74"/>
                </a:xfrm>
                <a:prstGeom prst="ellipse">
                  <a:avLst/>
                </a:prstGeom>
                <a:solidFill>
                  <a:schemeClr val="tx1"/>
                </a:solidFill>
                <a:ln w="12700">
                  <a:noFill/>
                  <a:round/>
                  <a:headEnd/>
                  <a:tailEnd/>
                </a:ln>
                <a:effectLst/>
              </p:spPr>
              <p:txBody>
                <a:bodyPr wrap="none" anchor="ctr"/>
                <a:lstStyle/>
                <a:p>
                  <a:endParaRPr lang="en-US" dirty="0"/>
                </a:p>
              </p:txBody>
            </p:sp>
            <p:grpSp>
              <p:nvGrpSpPr>
                <p:cNvPr id="16" name="Group 54"/>
                <p:cNvGrpSpPr>
                  <a:grpSpLocks/>
                </p:cNvGrpSpPr>
                <p:nvPr/>
              </p:nvGrpSpPr>
              <p:grpSpPr bwMode="auto">
                <a:xfrm>
                  <a:off x="4312" y="3106"/>
                  <a:ext cx="57" cy="127"/>
                  <a:chOff x="4312" y="3106"/>
                  <a:chExt cx="57" cy="127"/>
                </a:xfrm>
              </p:grpSpPr>
              <p:sp>
                <p:nvSpPr>
                  <p:cNvPr id="114743" name="Oval 55"/>
                  <p:cNvSpPr>
                    <a:spLocks noChangeArrowheads="1"/>
                  </p:cNvSpPr>
                  <p:nvPr/>
                </p:nvSpPr>
                <p:spPr bwMode="auto">
                  <a:xfrm rot="19260000">
                    <a:off x="4312" y="3180"/>
                    <a:ext cx="37" cy="53"/>
                  </a:xfrm>
                  <a:prstGeom prst="ellipse">
                    <a:avLst/>
                  </a:prstGeom>
                  <a:solidFill>
                    <a:srgbClr val="3F7FFF"/>
                  </a:solidFill>
                  <a:ln w="12700">
                    <a:solidFill>
                      <a:srgbClr val="000000"/>
                    </a:solidFill>
                    <a:round/>
                    <a:headEnd/>
                    <a:tailEnd/>
                  </a:ln>
                  <a:effectLst/>
                </p:spPr>
                <p:txBody>
                  <a:bodyPr wrap="none" anchor="ctr"/>
                  <a:lstStyle/>
                  <a:p>
                    <a:endParaRPr lang="en-US" dirty="0"/>
                  </a:p>
                </p:txBody>
              </p:sp>
              <p:sp>
                <p:nvSpPr>
                  <p:cNvPr id="114744" name="Oval 56"/>
                  <p:cNvSpPr>
                    <a:spLocks noChangeArrowheads="1"/>
                  </p:cNvSpPr>
                  <p:nvPr/>
                </p:nvSpPr>
                <p:spPr bwMode="auto">
                  <a:xfrm rot="19260000">
                    <a:off x="4332" y="3106"/>
                    <a:ext cx="37" cy="54"/>
                  </a:xfrm>
                  <a:prstGeom prst="ellipse">
                    <a:avLst/>
                  </a:prstGeom>
                  <a:solidFill>
                    <a:srgbClr val="3F7FFF"/>
                  </a:solidFill>
                  <a:ln w="12700">
                    <a:solidFill>
                      <a:srgbClr val="000000"/>
                    </a:solidFill>
                    <a:round/>
                    <a:headEnd/>
                    <a:tailEnd/>
                  </a:ln>
                  <a:effectLst/>
                </p:spPr>
                <p:txBody>
                  <a:bodyPr wrap="none" anchor="ctr"/>
                  <a:lstStyle/>
                  <a:p>
                    <a:endParaRPr lang="en-US" dirty="0"/>
                  </a:p>
                </p:txBody>
              </p:sp>
            </p:grpSp>
          </p:grpSp>
          <p:sp>
            <p:nvSpPr>
              <p:cNvPr id="114745" name="Oval 57"/>
              <p:cNvSpPr>
                <a:spLocks noChangeArrowheads="1"/>
              </p:cNvSpPr>
              <p:nvPr/>
            </p:nvSpPr>
            <p:spPr bwMode="auto">
              <a:xfrm rot="21180000">
                <a:off x="4394" y="3203"/>
                <a:ext cx="26" cy="66"/>
              </a:xfrm>
              <a:prstGeom prst="ellipse">
                <a:avLst/>
              </a:prstGeom>
              <a:solidFill>
                <a:schemeClr val="bg1"/>
              </a:solidFill>
              <a:ln w="12700">
                <a:solidFill>
                  <a:srgbClr val="000000"/>
                </a:solidFill>
                <a:round/>
                <a:headEnd/>
                <a:tailEnd/>
              </a:ln>
              <a:effectLst/>
            </p:spPr>
            <p:txBody>
              <a:bodyPr wrap="none" anchor="ctr"/>
              <a:lstStyle/>
              <a:p>
                <a:endParaRPr lang="en-US" dirty="0"/>
              </a:p>
            </p:txBody>
          </p:sp>
        </p:grpSp>
        <p:sp>
          <p:nvSpPr>
            <p:cNvPr id="114746" name="Oval 58"/>
            <p:cNvSpPr>
              <a:spLocks noChangeArrowheads="1"/>
            </p:cNvSpPr>
            <p:nvPr/>
          </p:nvSpPr>
          <p:spPr bwMode="auto">
            <a:xfrm rot="660000">
              <a:off x="1898" y="2595"/>
              <a:ext cx="1240" cy="904"/>
            </a:xfrm>
            <a:prstGeom prst="ellipse">
              <a:avLst/>
            </a:prstGeom>
            <a:solidFill>
              <a:srgbClr val="919191"/>
            </a:solidFill>
            <a:ln w="12700">
              <a:solidFill>
                <a:srgbClr val="000000"/>
              </a:solidFill>
              <a:round/>
              <a:headEnd/>
              <a:tailEnd/>
            </a:ln>
            <a:effectLst/>
          </p:spPr>
          <p:txBody>
            <a:bodyPr wrap="none" anchor="ctr"/>
            <a:lstStyle/>
            <a:p>
              <a:endParaRPr lang="en-US" dirty="0"/>
            </a:p>
          </p:txBody>
        </p:sp>
        <p:sp useBgFill="1">
          <p:nvSpPr>
            <p:cNvPr id="114747" name="Oval 59"/>
            <p:cNvSpPr>
              <a:spLocks noChangeArrowheads="1"/>
            </p:cNvSpPr>
            <p:nvPr/>
          </p:nvSpPr>
          <p:spPr bwMode="auto">
            <a:xfrm rot="660000">
              <a:off x="2030" y="2791"/>
              <a:ext cx="1536" cy="624"/>
            </a:xfrm>
            <a:prstGeom prst="ellipse">
              <a:avLst/>
            </a:prstGeom>
            <a:ln w="12700">
              <a:noFill/>
              <a:round/>
              <a:headEnd/>
              <a:tailEnd/>
            </a:ln>
            <a:effectLst/>
          </p:spPr>
          <p:txBody>
            <a:bodyPr wrap="none" anchor="ctr"/>
            <a:lstStyle/>
            <a:p>
              <a:endParaRPr lang="en-US" dirty="0"/>
            </a:p>
          </p:txBody>
        </p:sp>
        <p:sp>
          <p:nvSpPr>
            <p:cNvPr id="114748" name="Rectangle 60"/>
            <p:cNvSpPr>
              <a:spLocks noChangeArrowheads="1"/>
            </p:cNvSpPr>
            <p:nvPr/>
          </p:nvSpPr>
          <p:spPr bwMode="auto">
            <a:xfrm rot="2340000">
              <a:off x="2748" y="2733"/>
              <a:ext cx="242" cy="150"/>
            </a:xfrm>
            <a:prstGeom prst="rect">
              <a:avLst/>
            </a:prstGeom>
            <a:solidFill>
              <a:schemeClr val="hlink"/>
            </a:solidFill>
            <a:ln w="12700">
              <a:solidFill>
                <a:srgbClr val="000000"/>
              </a:solidFill>
              <a:miter lim="800000"/>
              <a:headEnd/>
              <a:tailEnd/>
            </a:ln>
            <a:effectLst/>
          </p:spPr>
          <p:txBody>
            <a:bodyPr wrap="none" anchor="ctr"/>
            <a:lstStyle/>
            <a:p>
              <a:endParaRPr lang="en-US" dirty="0"/>
            </a:p>
          </p:txBody>
        </p:sp>
        <p:sp>
          <p:nvSpPr>
            <p:cNvPr id="114749" name="Rectangle 61"/>
            <p:cNvSpPr>
              <a:spLocks noChangeArrowheads="1"/>
            </p:cNvSpPr>
            <p:nvPr/>
          </p:nvSpPr>
          <p:spPr bwMode="auto">
            <a:xfrm rot="9780000">
              <a:off x="2629" y="3346"/>
              <a:ext cx="242" cy="150"/>
            </a:xfrm>
            <a:prstGeom prst="rect">
              <a:avLst/>
            </a:prstGeom>
            <a:solidFill>
              <a:schemeClr val="hlink"/>
            </a:solidFill>
            <a:ln w="12700">
              <a:solidFill>
                <a:srgbClr val="000000"/>
              </a:solidFill>
              <a:miter lim="800000"/>
              <a:headEnd/>
              <a:tailEnd/>
            </a:ln>
            <a:effectLst/>
          </p:spPr>
          <p:txBody>
            <a:bodyPr wrap="none" anchor="ctr"/>
            <a:lstStyle/>
            <a:p>
              <a:endParaRPr lang="en-US" dirty="0"/>
            </a:p>
          </p:txBody>
        </p:sp>
        <p:sp>
          <p:nvSpPr>
            <p:cNvPr id="114750" name="Line 62"/>
            <p:cNvSpPr>
              <a:spLocks noChangeShapeType="1"/>
            </p:cNvSpPr>
            <p:nvPr/>
          </p:nvSpPr>
          <p:spPr bwMode="auto">
            <a:xfrm>
              <a:off x="3124" y="2925"/>
              <a:ext cx="623" cy="10"/>
            </a:xfrm>
            <a:prstGeom prst="line">
              <a:avLst/>
            </a:prstGeom>
            <a:noFill/>
            <a:ln w="12700">
              <a:solidFill>
                <a:schemeClr val="tx1"/>
              </a:solidFill>
              <a:round/>
              <a:headEnd/>
              <a:tailEnd/>
            </a:ln>
            <a:effectLst/>
          </p:spPr>
          <p:txBody>
            <a:bodyPr wrap="none" anchor="ctr"/>
            <a:lstStyle/>
            <a:p>
              <a:endParaRPr lang="en-US" dirty="0"/>
            </a:p>
          </p:txBody>
        </p:sp>
        <p:sp>
          <p:nvSpPr>
            <p:cNvPr id="114751" name="Line 63"/>
            <p:cNvSpPr>
              <a:spLocks noChangeShapeType="1"/>
            </p:cNvSpPr>
            <p:nvPr/>
          </p:nvSpPr>
          <p:spPr bwMode="auto">
            <a:xfrm>
              <a:off x="3146" y="3115"/>
              <a:ext cx="929" cy="119"/>
            </a:xfrm>
            <a:prstGeom prst="line">
              <a:avLst/>
            </a:prstGeom>
            <a:noFill/>
            <a:ln w="12700">
              <a:solidFill>
                <a:schemeClr val="tx1"/>
              </a:solidFill>
              <a:round/>
              <a:headEnd/>
              <a:tailEnd/>
            </a:ln>
            <a:effectLst/>
          </p:spPr>
          <p:txBody>
            <a:bodyPr wrap="none" anchor="ctr"/>
            <a:lstStyle/>
            <a:p>
              <a:endParaRPr lang="en-US" dirty="0"/>
            </a:p>
          </p:txBody>
        </p:sp>
        <p:sp>
          <p:nvSpPr>
            <p:cNvPr id="114752" name="Line 64"/>
            <p:cNvSpPr>
              <a:spLocks noChangeShapeType="1"/>
            </p:cNvSpPr>
            <p:nvPr/>
          </p:nvSpPr>
          <p:spPr bwMode="auto">
            <a:xfrm>
              <a:off x="3170" y="3305"/>
              <a:ext cx="897" cy="269"/>
            </a:xfrm>
            <a:prstGeom prst="line">
              <a:avLst/>
            </a:prstGeom>
            <a:noFill/>
            <a:ln w="12700">
              <a:solidFill>
                <a:schemeClr val="tx1"/>
              </a:solidFill>
              <a:round/>
              <a:headEnd/>
              <a:tailEnd/>
            </a:ln>
            <a:effectLst/>
          </p:spPr>
          <p:txBody>
            <a:bodyPr wrap="none" anchor="ctr"/>
            <a:lstStyle/>
            <a:p>
              <a:endParaRPr lang="en-US" dirty="0"/>
            </a:p>
          </p:txBody>
        </p:sp>
        <p:sp>
          <p:nvSpPr>
            <p:cNvPr id="114753" name="Line 65"/>
            <p:cNvSpPr>
              <a:spLocks noChangeShapeType="1"/>
            </p:cNvSpPr>
            <p:nvPr/>
          </p:nvSpPr>
          <p:spPr bwMode="auto">
            <a:xfrm>
              <a:off x="3093" y="3460"/>
              <a:ext cx="408" cy="231"/>
            </a:xfrm>
            <a:prstGeom prst="line">
              <a:avLst/>
            </a:prstGeom>
            <a:noFill/>
            <a:ln w="12700">
              <a:solidFill>
                <a:schemeClr val="tx1"/>
              </a:solidFill>
              <a:round/>
              <a:headEnd/>
              <a:tailEnd/>
            </a:ln>
            <a:effectLst/>
          </p:spPr>
          <p:txBody>
            <a:bodyPr wrap="none" anchor="ctr"/>
            <a:lstStyle/>
            <a:p>
              <a:endParaRPr lang="en-US" dirty="0"/>
            </a:p>
          </p:txBody>
        </p:sp>
      </p:grpSp>
    </p:spTree>
  </p:cSld>
  <p:clrMapOvr>
    <a:masterClrMapping/>
  </p:clrMapOvr>
  <p:transition>
    <p:rand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smtClean="0">
                <a:solidFill>
                  <a:schemeClr val="bg1"/>
                </a:solidFill>
              </a:rPr>
              <a:t>References:</a:t>
            </a:r>
            <a:endParaRPr lang="en-US" b="1" dirty="0">
              <a:solidFill>
                <a:schemeClr val="bg1"/>
              </a:solidFill>
            </a:endParaRPr>
          </a:p>
        </p:txBody>
      </p:sp>
      <p:sp>
        <p:nvSpPr>
          <p:cNvPr id="5" name="Content Placeholder 4"/>
          <p:cNvSpPr>
            <a:spLocks noGrp="1"/>
          </p:cNvSpPr>
          <p:nvPr>
            <p:ph idx="1"/>
          </p:nvPr>
        </p:nvSpPr>
        <p:spPr>
          <a:xfrm>
            <a:off x="457200" y="914400"/>
            <a:ext cx="8229600" cy="5211763"/>
          </a:xfrm>
        </p:spPr>
        <p:txBody>
          <a:bodyPr>
            <a:normAutofit fontScale="85000" lnSpcReduction="20000"/>
          </a:bodyPr>
          <a:lstStyle/>
          <a:p>
            <a:r>
              <a:rPr lang="en-US" dirty="0" smtClean="0">
                <a:hlinkClick r:id="rId2"/>
              </a:rPr>
              <a:t>http://coastwatch.glerl.noaa.gov/modis/modis.cgi/modis?region=s&amp;page=1</a:t>
            </a:r>
            <a:r>
              <a:rPr lang="en-US" dirty="0" smtClean="0"/>
              <a:t> </a:t>
            </a:r>
          </a:p>
          <a:p>
            <a:pPr>
              <a:defRPr/>
            </a:pPr>
            <a:r>
              <a:rPr lang="en-US" dirty="0" smtClean="0">
                <a:hlinkClick r:id="rId3"/>
              </a:rPr>
              <a:t>http://www.ssec.wisc.edu/data/geo/</a:t>
            </a:r>
            <a:endParaRPr lang="en-US" dirty="0" smtClean="0"/>
          </a:p>
          <a:p>
            <a:pPr>
              <a:defRPr/>
            </a:pPr>
            <a:r>
              <a:rPr lang="en-US" dirty="0" smtClean="0">
                <a:hlinkClick r:id="rId4"/>
              </a:rPr>
              <a:t>http://www.rap.ucar.edu/weather/satellite/</a:t>
            </a:r>
            <a:endParaRPr lang="en-US" dirty="0" smtClean="0"/>
          </a:p>
          <a:p>
            <a:pPr>
              <a:defRPr/>
            </a:pPr>
            <a:r>
              <a:rPr lang="en-US" dirty="0" smtClean="0">
                <a:hlinkClick r:id="rId5"/>
              </a:rPr>
              <a:t>http://www.ssec.wisc.edu/data/volcano.html</a:t>
            </a:r>
            <a:endParaRPr lang="en-US" dirty="0" smtClean="0"/>
          </a:p>
          <a:p>
            <a:pPr>
              <a:lnSpc>
                <a:spcPct val="80000"/>
              </a:lnSpc>
              <a:buFontTx/>
              <a:buNone/>
            </a:pPr>
            <a:r>
              <a:rPr lang="en-US" dirty="0" smtClean="0"/>
              <a:t>Space Systems Loral, 1996 : GOES I-M DataBook</a:t>
            </a:r>
          </a:p>
          <a:p>
            <a:pPr>
              <a:lnSpc>
                <a:spcPct val="80000"/>
              </a:lnSpc>
              <a:buFontTx/>
              <a:buNone/>
            </a:pPr>
            <a:r>
              <a:rPr lang="en-US" dirty="0" smtClean="0"/>
              <a:t>	Can be found online at: </a:t>
            </a:r>
            <a:r>
              <a:rPr lang="en-US" u="sng" dirty="0" smtClean="0">
                <a:hlinkClick r:id="rId6"/>
              </a:rPr>
              <a:t>http://rsd.gsfc.nasa.gov/goes/text/goes.databook.html</a:t>
            </a:r>
            <a:endParaRPr lang="en-US" u="sng" dirty="0" smtClean="0"/>
          </a:p>
          <a:p>
            <a:pPr>
              <a:lnSpc>
                <a:spcPct val="80000"/>
              </a:lnSpc>
              <a:buFontTx/>
              <a:buNone/>
            </a:pPr>
            <a:endParaRPr lang="en-US" u="sng" dirty="0" smtClean="0"/>
          </a:p>
          <a:p>
            <a:pPr>
              <a:lnSpc>
                <a:spcPct val="80000"/>
              </a:lnSpc>
              <a:spcBef>
                <a:spcPct val="0"/>
              </a:spcBef>
              <a:buFontTx/>
              <a:buNone/>
            </a:pPr>
            <a:r>
              <a:rPr lang="en-US" dirty="0" smtClean="0"/>
              <a:t>NOAA KLM User’s Guide  </a:t>
            </a:r>
            <a:r>
              <a:rPr lang="en-US" dirty="0" smtClean="0">
                <a:hlinkClick r:id="rId7"/>
              </a:rPr>
              <a:t>http://www2.ncdc.noaa.gov/docs/klm/index.htm</a:t>
            </a:r>
            <a:endParaRPr lang="en-US" dirty="0" smtClean="0"/>
          </a:p>
          <a:p>
            <a:pPr>
              <a:lnSpc>
                <a:spcPct val="80000"/>
              </a:lnSpc>
              <a:spcBef>
                <a:spcPct val="0"/>
              </a:spcBef>
              <a:buFontTx/>
              <a:buNone/>
            </a:pPr>
            <a:endParaRPr lang="en-US" dirty="0" smtClean="0"/>
          </a:p>
          <a:p>
            <a:pPr>
              <a:lnSpc>
                <a:spcPct val="80000"/>
              </a:lnSpc>
              <a:spcBef>
                <a:spcPct val="0"/>
              </a:spcBef>
              <a:buFontTx/>
              <a:buNone/>
            </a:pPr>
            <a:r>
              <a:rPr lang="en-US" dirty="0" smtClean="0"/>
              <a:t>NOAA/NESDIS Office of Satellite Operations:  </a:t>
            </a:r>
            <a:r>
              <a:rPr lang="en-US" dirty="0" smtClean="0">
                <a:hlinkClick r:id="rId8"/>
              </a:rPr>
              <a:t>http://www.oso.noaa.gov/goes/index.htm</a:t>
            </a:r>
            <a:endParaRPr lang="en-US" dirty="0" smtClean="0"/>
          </a:p>
          <a:p>
            <a:pPr>
              <a:lnSpc>
                <a:spcPct val="80000"/>
              </a:lnSpc>
              <a:spcBef>
                <a:spcPct val="0"/>
              </a:spcBef>
              <a:buFontTx/>
              <a:buNone/>
            </a:pPr>
            <a:endParaRPr lang="en-US" dirty="0" smtClean="0"/>
          </a:p>
          <a:p>
            <a:pPr>
              <a:lnSpc>
                <a:spcPct val="80000"/>
              </a:lnSpc>
              <a:spcBef>
                <a:spcPct val="0"/>
              </a:spcBef>
              <a:buFontTx/>
              <a:buNone/>
            </a:pPr>
            <a:r>
              <a:rPr lang="en-US" dirty="0" smtClean="0"/>
              <a:t>NOAA/NESDIS Office of Satellite Data Processing and Distribution  </a:t>
            </a:r>
            <a:r>
              <a:rPr lang="en-US" dirty="0" smtClean="0">
                <a:hlinkClick r:id="rId9"/>
              </a:rPr>
              <a:t>http://www.osdpd.noaa.gov/</a:t>
            </a:r>
            <a:endParaRPr lang="en-US" dirty="0" smtClean="0"/>
          </a:p>
          <a:p>
            <a:pPr>
              <a:defRPr/>
            </a:pPr>
            <a:endParaRPr lang="en-US" dirty="0" smtClean="0"/>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US" dirty="0"/>
          </a:p>
        </p:txBody>
      </p:sp>
      <p:sp>
        <p:nvSpPr>
          <p:cNvPr id="86019"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US" dirty="0"/>
          </a:p>
        </p:txBody>
      </p:sp>
      <p:sp>
        <p:nvSpPr>
          <p:cNvPr id="86020" name="Rectangle 4"/>
          <p:cNvSpPr>
            <a:spLocks noChangeArrowheads="1"/>
          </p:cNvSpPr>
          <p:nvPr/>
        </p:nvSpPr>
        <p:spPr bwMode="auto">
          <a:xfrm>
            <a:off x="685800" y="6400800"/>
            <a:ext cx="1905000" cy="457200"/>
          </a:xfrm>
          <a:prstGeom prst="rect">
            <a:avLst/>
          </a:prstGeom>
          <a:noFill/>
          <a:ln w="12700">
            <a:noFill/>
            <a:miter lim="800000"/>
            <a:headEnd/>
            <a:tailEnd/>
          </a:ln>
          <a:effectLst/>
        </p:spPr>
        <p:txBody>
          <a:bodyPr wrap="none" anchor="ctr"/>
          <a:lstStyle/>
          <a:p>
            <a:endParaRPr lang="en-US" dirty="0"/>
          </a:p>
        </p:txBody>
      </p:sp>
      <p:sp>
        <p:nvSpPr>
          <p:cNvPr id="86021" name="Rectangle 5"/>
          <p:cNvSpPr>
            <a:spLocks noChangeArrowheads="1"/>
          </p:cNvSpPr>
          <p:nvPr/>
        </p:nvSpPr>
        <p:spPr bwMode="auto">
          <a:xfrm>
            <a:off x="3124200" y="6400800"/>
            <a:ext cx="2895600" cy="457200"/>
          </a:xfrm>
          <a:prstGeom prst="rect">
            <a:avLst/>
          </a:prstGeom>
          <a:noFill/>
          <a:ln w="12700">
            <a:noFill/>
            <a:miter lim="800000"/>
            <a:headEnd/>
            <a:tailEnd/>
          </a:ln>
          <a:effectLst/>
        </p:spPr>
        <p:txBody>
          <a:bodyPr wrap="none" anchor="ctr"/>
          <a:lstStyle/>
          <a:p>
            <a:endParaRPr lang="en-US" dirty="0"/>
          </a:p>
        </p:txBody>
      </p:sp>
      <p:sp>
        <p:nvSpPr>
          <p:cNvPr id="86022" name="Rectangle 6"/>
          <p:cNvSpPr>
            <a:spLocks noGrp="1" noChangeArrowheads="1"/>
          </p:cNvSpPr>
          <p:nvPr>
            <p:ph type="title"/>
          </p:nvPr>
        </p:nvSpPr>
        <p:spPr>
          <a:xfrm>
            <a:off x="533400" y="285750"/>
            <a:ext cx="7924800" cy="781050"/>
          </a:xfrm>
          <a:noFill/>
          <a:ln/>
        </p:spPr>
        <p:txBody>
          <a:bodyPr/>
          <a:lstStyle/>
          <a:p>
            <a:r>
              <a:rPr lang="en-US" sz="4000" b="1" dirty="0">
                <a:solidFill>
                  <a:schemeClr val="tx1"/>
                </a:solidFill>
              </a:rPr>
              <a:t>PLACING SATELLITES IN ORBIT</a:t>
            </a:r>
          </a:p>
        </p:txBody>
      </p:sp>
      <p:graphicFrame>
        <p:nvGraphicFramePr>
          <p:cNvPr id="86026" name="Object 10"/>
          <p:cNvGraphicFramePr>
            <a:graphicFrameLocks noChangeAspect="1"/>
          </p:cNvGraphicFramePr>
          <p:nvPr/>
        </p:nvGraphicFramePr>
        <p:xfrm>
          <a:off x="5867400" y="1143000"/>
          <a:ext cx="3048000" cy="5410200"/>
        </p:xfrm>
        <a:graphic>
          <a:graphicData uri="http://schemas.openxmlformats.org/presentationml/2006/ole">
            <p:oleObj spid="_x0000_s7170" name="Bitmap Image" r:id="rId4" imgW="2666667" imgH="3809524" progId="PBrush">
              <p:embed/>
            </p:oleObj>
          </a:graphicData>
        </a:graphic>
      </p:graphicFrame>
      <p:sp>
        <p:nvSpPr>
          <p:cNvPr id="9" name="TextBox 8"/>
          <p:cNvSpPr txBox="1"/>
          <p:nvPr/>
        </p:nvSpPr>
        <p:spPr>
          <a:xfrm>
            <a:off x="5943600" y="1219200"/>
            <a:ext cx="1066800" cy="415498"/>
          </a:xfrm>
          <a:prstGeom prst="rect">
            <a:avLst/>
          </a:prstGeom>
          <a:solidFill>
            <a:srgbClr val="FFFFFF"/>
          </a:solidFill>
        </p:spPr>
        <p:txBody>
          <a:bodyPr wrap="square" lIns="0" rIns="0" bIns="0" rtlCol="0">
            <a:spAutoFit/>
          </a:bodyPr>
          <a:lstStyle/>
          <a:p>
            <a:r>
              <a:rPr lang="en-US" sz="2400" b="1" kern="500" dirty="0" smtClean="0"/>
              <a:t>DELTA II</a:t>
            </a:r>
            <a:endParaRPr lang="en-US" sz="2400" b="1" kern="500" dirty="0"/>
          </a:p>
        </p:txBody>
      </p:sp>
      <p:graphicFrame>
        <p:nvGraphicFramePr>
          <p:cNvPr id="7173" name="Object 5"/>
          <p:cNvGraphicFramePr>
            <a:graphicFrameLocks noChangeAspect="1"/>
          </p:cNvGraphicFramePr>
          <p:nvPr/>
        </p:nvGraphicFramePr>
        <p:xfrm>
          <a:off x="0" y="1143000"/>
          <a:ext cx="3276600" cy="5486400"/>
        </p:xfrm>
        <a:graphic>
          <a:graphicData uri="http://schemas.openxmlformats.org/presentationml/2006/ole">
            <p:oleObj spid="_x0000_s7173" name="Document" r:id="rId5" imgW="1016640" imgH="1714680" progId="Word.Document.8">
              <p:embed/>
            </p:oleObj>
          </a:graphicData>
        </a:graphic>
      </p:graphicFrame>
      <p:sp>
        <p:nvSpPr>
          <p:cNvPr id="15" name="TextBox 14"/>
          <p:cNvSpPr txBox="1"/>
          <p:nvPr/>
        </p:nvSpPr>
        <p:spPr>
          <a:xfrm>
            <a:off x="0" y="1219200"/>
            <a:ext cx="1219200" cy="369332"/>
          </a:xfrm>
          <a:prstGeom prst="rect">
            <a:avLst/>
          </a:prstGeom>
          <a:solidFill>
            <a:srgbClr val="FFFFFF"/>
          </a:solidFill>
        </p:spPr>
        <p:txBody>
          <a:bodyPr wrap="square" lIns="0" tIns="0" rIns="0" bIns="0" rtlCol="0">
            <a:spAutoFit/>
          </a:bodyPr>
          <a:lstStyle/>
          <a:p>
            <a:r>
              <a:rPr lang="en-US" sz="2400" b="1" kern="700" dirty="0" smtClean="0"/>
              <a:t>TAURUS</a:t>
            </a:r>
            <a:endParaRPr lang="en-US" sz="2400" b="1" kern="700" dirty="0"/>
          </a:p>
        </p:txBody>
      </p:sp>
      <p:graphicFrame>
        <p:nvGraphicFramePr>
          <p:cNvPr id="10" name="Object 1024"/>
          <p:cNvGraphicFramePr>
            <a:graphicFrameLocks noChangeAspect="1"/>
          </p:cNvGraphicFramePr>
          <p:nvPr/>
        </p:nvGraphicFramePr>
        <p:xfrm>
          <a:off x="2819400" y="1066800"/>
          <a:ext cx="3048000" cy="5516563"/>
        </p:xfrm>
        <a:graphic>
          <a:graphicData uri="http://schemas.openxmlformats.org/presentationml/2006/ole">
            <p:oleObj spid="_x0000_s7171" name="Document" r:id="rId6" imgW="1753200" imgH="2468160" progId="Word.Document.8">
              <p:embed/>
            </p:oleObj>
          </a:graphicData>
        </a:graphic>
      </p:graphicFrame>
      <p:sp>
        <p:nvSpPr>
          <p:cNvPr id="12" name="Rectangle 11"/>
          <p:cNvSpPr/>
          <p:nvPr/>
        </p:nvSpPr>
        <p:spPr>
          <a:xfrm>
            <a:off x="2895600" y="1219200"/>
            <a:ext cx="1268168" cy="461665"/>
          </a:xfrm>
          <a:prstGeom prst="rect">
            <a:avLst/>
          </a:prstGeom>
        </p:spPr>
        <p:txBody>
          <a:bodyPr wrap="none">
            <a:spAutoFit/>
          </a:bodyPr>
          <a:lstStyle/>
          <a:p>
            <a:r>
              <a:rPr lang="en-US" sz="2400" b="1" dirty="0" smtClean="0"/>
              <a:t>TITAN IV</a:t>
            </a:r>
            <a:endParaRPr lang="en-US" sz="2400" b="1" dirty="0"/>
          </a:p>
        </p:txBody>
      </p:sp>
    </p:spTree>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dirty="0"/>
          </a:p>
        </p:txBody>
      </p:sp>
      <p:sp>
        <p:nvSpPr>
          <p:cNvPr id="73731" name="Rectangle 3"/>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dirty="0"/>
          </a:p>
        </p:txBody>
      </p:sp>
      <p:sp>
        <p:nvSpPr>
          <p:cNvPr id="73732" name="Rectangle 4"/>
          <p:cNvSpPr>
            <a:spLocks noChangeArrowheads="1"/>
          </p:cNvSpPr>
          <p:nvPr/>
        </p:nvSpPr>
        <p:spPr bwMode="auto">
          <a:xfrm>
            <a:off x="685800" y="6400800"/>
            <a:ext cx="1905000" cy="457200"/>
          </a:xfrm>
          <a:prstGeom prst="rect">
            <a:avLst/>
          </a:prstGeom>
          <a:noFill/>
          <a:ln w="9525">
            <a:noFill/>
            <a:miter lim="800000"/>
            <a:headEnd/>
            <a:tailEnd/>
          </a:ln>
          <a:effectLst/>
        </p:spPr>
        <p:txBody>
          <a:bodyPr wrap="none" anchor="ctr"/>
          <a:lstStyle/>
          <a:p>
            <a:endParaRPr lang="en-US" dirty="0"/>
          </a:p>
        </p:txBody>
      </p:sp>
      <p:sp>
        <p:nvSpPr>
          <p:cNvPr id="73733" name="Rectangle 5"/>
          <p:cNvSpPr>
            <a:spLocks noChangeArrowheads="1"/>
          </p:cNvSpPr>
          <p:nvPr/>
        </p:nvSpPr>
        <p:spPr bwMode="auto">
          <a:xfrm>
            <a:off x="3124200" y="6400800"/>
            <a:ext cx="2895600" cy="457200"/>
          </a:xfrm>
          <a:prstGeom prst="rect">
            <a:avLst/>
          </a:prstGeom>
          <a:noFill/>
          <a:ln w="9525">
            <a:noFill/>
            <a:miter lim="800000"/>
            <a:headEnd/>
            <a:tailEnd/>
          </a:ln>
          <a:effectLst/>
        </p:spPr>
        <p:txBody>
          <a:bodyPr wrap="none" anchor="ctr"/>
          <a:lstStyle/>
          <a:p>
            <a:endParaRPr lang="en-US" dirty="0"/>
          </a:p>
        </p:txBody>
      </p:sp>
      <p:sp>
        <p:nvSpPr>
          <p:cNvPr id="73734" name="Rectangle 6"/>
          <p:cNvSpPr>
            <a:spLocks noGrp="1" noChangeArrowheads="1"/>
          </p:cNvSpPr>
          <p:nvPr>
            <p:ph type="title"/>
          </p:nvPr>
        </p:nvSpPr>
        <p:spPr>
          <a:noFill/>
          <a:ln/>
        </p:spPr>
        <p:txBody>
          <a:bodyPr/>
          <a:lstStyle/>
          <a:p>
            <a:r>
              <a:rPr lang="en-US" b="1" dirty="0"/>
              <a:t>TYPES OF ORBITS</a:t>
            </a:r>
            <a:r>
              <a:rPr lang="en-US" dirty="0">
                <a:solidFill>
                  <a:schemeClr val="tx1"/>
                </a:solidFill>
              </a:rPr>
              <a:t> </a:t>
            </a:r>
          </a:p>
        </p:txBody>
      </p:sp>
      <p:sp>
        <p:nvSpPr>
          <p:cNvPr id="73735" name="Rectangle 7"/>
          <p:cNvSpPr>
            <a:spLocks noGrp="1" noChangeArrowheads="1"/>
          </p:cNvSpPr>
          <p:nvPr>
            <p:ph type="body" idx="1"/>
          </p:nvPr>
        </p:nvSpPr>
        <p:spPr>
          <a:xfrm>
            <a:off x="304800" y="1447800"/>
            <a:ext cx="7162800" cy="4648200"/>
          </a:xfrm>
          <a:noFill/>
          <a:ln/>
        </p:spPr>
        <p:txBody>
          <a:bodyPr>
            <a:normAutofit lnSpcReduction="10000"/>
          </a:bodyPr>
          <a:lstStyle/>
          <a:p>
            <a:r>
              <a:rPr lang="en-US" sz="4000" b="1" dirty="0" smtClean="0"/>
              <a:t>LEO Low Earth Orbit, Polar</a:t>
            </a:r>
            <a:endParaRPr lang="en-US" sz="4000" b="1" dirty="0"/>
          </a:p>
          <a:p>
            <a:r>
              <a:rPr lang="en-US" sz="4000" b="1" dirty="0" smtClean="0"/>
              <a:t>MEO Medium Earth Orbit, </a:t>
            </a:r>
            <a:r>
              <a:rPr lang="en-US" sz="4000" b="1" dirty="0" smtClean="0"/>
              <a:t>polar </a:t>
            </a:r>
            <a:r>
              <a:rPr lang="en-US" sz="4000" b="1" dirty="0" smtClean="0"/>
              <a:t>and elliptical </a:t>
            </a:r>
            <a:endParaRPr lang="en-US" sz="4000" b="1" dirty="0"/>
          </a:p>
          <a:p>
            <a:r>
              <a:rPr lang="en-US" sz="4000" b="1" dirty="0" smtClean="0"/>
              <a:t>HEO High Earth </a:t>
            </a:r>
            <a:r>
              <a:rPr lang="en-US" sz="4000" b="1" dirty="0" smtClean="0"/>
              <a:t>Orbit, geostationary</a:t>
            </a:r>
            <a:endParaRPr lang="en-US" sz="4000" b="1" dirty="0" smtClean="0"/>
          </a:p>
          <a:p>
            <a:endParaRPr lang="en-US" sz="4000" b="1" dirty="0"/>
          </a:p>
          <a:p>
            <a:r>
              <a:rPr lang="en-US" sz="4000" b="1" dirty="0" smtClean="0"/>
              <a:t>GEO Geosynchronous Orbit</a:t>
            </a:r>
            <a:endParaRPr lang="en-US" sz="4000" b="1" dirty="0"/>
          </a:p>
          <a:p>
            <a:pPr>
              <a:buFont typeface="Wingdings" pitchFamily="2" charset="2"/>
              <a:buNone/>
            </a:pPr>
            <a:endParaRPr lang="en-US" dirty="0"/>
          </a:p>
          <a:p>
            <a:pPr>
              <a:buFont typeface="Wingdings" pitchFamily="2" charset="2"/>
              <a:buNone/>
            </a:pPr>
            <a:endParaRPr lang="en-US" dirty="0"/>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274638"/>
            <a:ext cx="8229600" cy="639762"/>
          </a:xfrm>
        </p:spPr>
        <p:txBody>
          <a:bodyPr>
            <a:normAutofit fontScale="90000"/>
          </a:bodyPr>
          <a:lstStyle/>
          <a:p>
            <a:r>
              <a:rPr lang="en-US" b="1" dirty="0">
                <a:solidFill>
                  <a:schemeClr val="accent1"/>
                </a:solidFill>
              </a:rPr>
              <a:t>Low-Earth-Orbit (</a:t>
            </a:r>
            <a:r>
              <a:rPr lang="en-US" b="1" dirty="0" smtClean="0">
                <a:solidFill>
                  <a:schemeClr val="accent1"/>
                </a:solidFill>
              </a:rPr>
              <a:t>LEO = Polar)</a:t>
            </a:r>
            <a:endParaRPr lang="en-US" b="1" dirty="0">
              <a:solidFill>
                <a:schemeClr val="accent1"/>
              </a:solidFill>
            </a:endParaRPr>
          </a:p>
        </p:txBody>
      </p:sp>
      <p:sp>
        <p:nvSpPr>
          <p:cNvPr id="34820" name="Rectangle 4"/>
          <p:cNvSpPr>
            <a:spLocks noGrp="1" noChangeArrowheads="1"/>
          </p:cNvSpPr>
          <p:nvPr>
            <p:ph sz="half" idx="1"/>
          </p:nvPr>
        </p:nvSpPr>
        <p:spPr>
          <a:xfrm>
            <a:off x="457200" y="1066800"/>
            <a:ext cx="4267200" cy="5140325"/>
          </a:xfrm>
        </p:spPr>
        <p:txBody>
          <a:bodyPr>
            <a:normAutofit fontScale="92500"/>
          </a:bodyPr>
          <a:lstStyle/>
          <a:p>
            <a:pPr>
              <a:buFont typeface="Wingdings" pitchFamily="2" charset="2"/>
              <a:buChar char="Ø"/>
            </a:pPr>
            <a:r>
              <a:rPr lang="en-US" sz="2400" b="1" dirty="0"/>
              <a:t>Altitude </a:t>
            </a:r>
            <a:r>
              <a:rPr lang="en-US" sz="2400" b="1" dirty="0" smtClean="0"/>
              <a:t>(600 to 1600 km)</a:t>
            </a:r>
            <a:endParaRPr lang="en-US" sz="2400" b="1" dirty="0"/>
          </a:p>
          <a:p>
            <a:pPr>
              <a:buFont typeface="Wingdings" pitchFamily="2" charset="2"/>
              <a:buChar char="Ø"/>
            </a:pPr>
            <a:r>
              <a:rPr lang="en-US" sz="2400" b="1" dirty="0"/>
              <a:t>Revolution time: 90 min - 3 hours.</a:t>
            </a:r>
          </a:p>
          <a:p>
            <a:pPr>
              <a:buFont typeface="Wingdings" pitchFamily="2" charset="2"/>
              <a:buChar char="Ø"/>
            </a:pPr>
            <a:r>
              <a:rPr lang="en-US" sz="2400" b="1" u="sng" dirty="0"/>
              <a:t>Advantages:</a:t>
            </a:r>
            <a:r>
              <a:rPr lang="en-US" sz="2400" b="1" dirty="0"/>
              <a:t> </a:t>
            </a:r>
          </a:p>
          <a:p>
            <a:pPr lvl="1">
              <a:buFont typeface="Wingdings" pitchFamily="2" charset="2"/>
              <a:buChar char="Ø"/>
            </a:pPr>
            <a:r>
              <a:rPr lang="en-US" b="1" dirty="0"/>
              <a:t>Reduces transmission delay </a:t>
            </a:r>
          </a:p>
          <a:p>
            <a:pPr lvl="1">
              <a:buFont typeface="Wingdings" pitchFamily="2" charset="2"/>
              <a:buChar char="Ø"/>
            </a:pPr>
            <a:r>
              <a:rPr lang="en-US" b="1" dirty="0"/>
              <a:t>Eliminates need for bulky receiving equipment.</a:t>
            </a:r>
          </a:p>
          <a:p>
            <a:pPr>
              <a:buFont typeface="Wingdings" pitchFamily="2" charset="2"/>
              <a:buChar char="Ø"/>
            </a:pPr>
            <a:r>
              <a:rPr lang="en-US" sz="2400" b="1" u="sng" dirty="0"/>
              <a:t>Disadvantages:</a:t>
            </a:r>
            <a:r>
              <a:rPr lang="en-US" sz="2400" b="1" dirty="0"/>
              <a:t> </a:t>
            </a:r>
          </a:p>
          <a:p>
            <a:pPr lvl="1">
              <a:buFont typeface="Wingdings" pitchFamily="2" charset="2"/>
              <a:buChar char="Ø"/>
            </a:pPr>
            <a:r>
              <a:rPr lang="en-US" b="1" dirty="0"/>
              <a:t>Smaller coverage area.</a:t>
            </a:r>
          </a:p>
          <a:p>
            <a:pPr lvl="1">
              <a:buFont typeface="Wingdings" pitchFamily="2" charset="2"/>
              <a:buChar char="Ø"/>
            </a:pPr>
            <a:r>
              <a:rPr lang="en-US" b="1" dirty="0"/>
              <a:t>Shorter life span (5-8 yrs.) than GEOs (10 yrs).</a:t>
            </a:r>
          </a:p>
          <a:p>
            <a:pPr>
              <a:buFont typeface="Wingdings" pitchFamily="2" charset="2"/>
              <a:buChar char="Ø"/>
            </a:pPr>
            <a:r>
              <a:rPr lang="en-US" sz="2400" b="1" dirty="0"/>
              <a:t>Subdivisions: Little, Big, and Mega (Super) LEOs.</a:t>
            </a:r>
          </a:p>
          <a:p>
            <a:pPr>
              <a:buFont typeface="Wingdings" pitchFamily="2" charset="2"/>
              <a:buChar char="Ø"/>
            </a:pPr>
            <a:endParaRPr lang="en-US" sz="1800" dirty="0"/>
          </a:p>
        </p:txBody>
      </p:sp>
      <p:pic>
        <p:nvPicPr>
          <p:cNvPr id="34824" name="Picture 8"/>
          <p:cNvPicPr>
            <a:picLocks noGrp="1" noChangeAspect="1" noChangeArrowheads="1"/>
          </p:cNvPicPr>
          <p:nvPr>
            <p:ph sz="half" idx="2"/>
          </p:nvPr>
        </p:nvPicPr>
        <p:blipFill>
          <a:blip r:embed="rId2" cstate="print"/>
          <a:srcRect/>
          <a:stretch>
            <a:fillRect/>
          </a:stretch>
        </p:blipFill>
        <p:spPr>
          <a:xfrm>
            <a:off x="4800600" y="2438400"/>
            <a:ext cx="4038600" cy="2789238"/>
          </a:xfrm>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457200" y="274638"/>
            <a:ext cx="8229600" cy="792162"/>
          </a:xfrm>
        </p:spPr>
        <p:txBody>
          <a:bodyPr/>
          <a:lstStyle/>
          <a:p>
            <a:r>
              <a:rPr lang="en-US" b="1" dirty="0">
                <a:solidFill>
                  <a:schemeClr val="accent1"/>
                </a:solidFill>
              </a:rPr>
              <a:t>Hubble Telescope</a:t>
            </a:r>
          </a:p>
        </p:txBody>
      </p:sp>
      <p:sp>
        <p:nvSpPr>
          <p:cNvPr id="73732" name="Rectangle 4"/>
          <p:cNvSpPr>
            <a:spLocks noGrp="1" noChangeArrowheads="1"/>
          </p:cNvSpPr>
          <p:nvPr>
            <p:ph type="body" sz="half" idx="1"/>
          </p:nvPr>
        </p:nvSpPr>
        <p:spPr>
          <a:xfrm>
            <a:off x="457200" y="990600"/>
            <a:ext cx="4038600" cy="5135563"/>
          </a:xfrm>
        </p:spPr>
        <p:txBody>
          <a:bodyPr>
            <a:noAutofit/>
          </a:bodyPr>
          <a:lstStyle/>
          <a:p>
            <a:pPr>
              <a:buFont typeface="Wingdings" pitchFamily="2" charset="2"/>
              <a:buChar char="Ø"/>
            </a:pPr>
            <a:r>
              <a:rPr lang="en-US" sz="2400" b="1" dirty="0"/>
              <a:t>Classification: LEO</a:t>
            </a:r>
          </a:p>
          <a:p>
            <a:pPr>
              <a:buFont typeface="Wingdings" pitchFamily="2" charset="2"/>
              <a:buChar char="Ø"/>
            </a:pPr>
            <a:r>
              <a:rPr lang="en-US" sz="2400" b="1" dirty="0"/>
              <a:t>Orbit: 375 miles, 600 km.</a:t>
            </a:r>
          </a:p>
          <a:p>
            <a:pPr>
              <a:buFont typeface="Wingdings" pitchFamily="2" charset="2"/>
              <a:buChar char="Ø"/>
            </a:pPr>
            <a:r>
              <a:rPr lang="en-US" sz="2400" b="1" dirty="0"/>
              <a:t>Revolution time: 100 min. </a:t>
            </a:r>
          </a:p>
          <a:p>
            <a:pPr>
              <a:buFont typeface="Wingdings" pitchFamily="2" charset="2"/>
              <a:buChar char="Ø"/>
            </a:pPr>
            <a:r>
              <a:rPr lang="en-US" sz="2400" b="1" dirty="0"/>
              <a:t>Speed: </a:t>
            </a:r>
            <a:r>
              <a:rPr lang="en-US" sz="2400" b="1" dirty="0" smtClean="0"/>
              <a:t>7600 m/s</a:t>
            </a:r>
            <a:endParaRPr lang="en-US" sz="2400" b="1" dirty="0"/>
          </a:p>
          <a:p>
            <a:pPr>
              <a:buFont typeface="Wingdings" pitchFamily="2" charset="2"/>
              <a:buChar char="Ø"/>
            </a:pPr>
            <a:r>
              <a:rPr lang="en-US" sz="2400" b="1" u="sng" dirty="0"/>
              <a:t>Concerns:</a:t>
            </a:r>
            <a:r>
              <a:rPr lang="en-US" sz="2400" b="1" dirty="0"/>
              <a:t>  Orbit decay from gravity and solar output. During “solar maximum”, the densities at all altitudes are enhanced, and the drag effects on satellites are much larger than during times of solar minimum. </a:t>
            </a:r>
          </a:p>
        </p:txBody>
      </p:sp>
      <p:grpSp>
        <p:nvGrpSpPr>
          <p:cNvPr id="2" name="Group 15"/>
          <p:cNvGrpSpPr>
            <a:grpSpLocks/>
          </p:cNvGrpSpPr>
          <p:nvPr/>
        </p:nvGrpSpPr>
        <p:grpSpPr bwMode="auto">
          <a:xfrm>
            <a:off x="4724400" y="1676400"/>
            <a:ext cx="4114800" cy="4659313"/>
            <a:chOff x="2976" y="1056"/>
            <a:chExt cx="2592" cy="2935"/>
          </a:xfrm>
        </p:grpSpPr>
        <p:pic>
          <p:nvPicPr>
            <p:cNvPr id="73735" name="Picture 7" descr="hubble">
              <a:hlinkClick r:id="rId2"/>
            </p:cNvPr>
            <p:cNvPicPr>
              <a:picLocks noChangeAspect="1" noChangeArrowheads="1"/>
            </p:cNvPicPr>
            <p:nvPr/>
          </p:nvPicPr>
          <p:blipFill>
            <a:blip r:embed="rId3" cstate="print"/>
            <a:srcRect/>
            <a:stretch>
              <a:fillRect/>
            </a:stretch>
          </p:blipFill>
          <p:spPr bwMode="auto">
            <a:xfrm>
              <a:off x="2976" y="1056"/>
              <a:ext cx="2565" cy="2736"/>
            </a:xfrm>
            <a:prstGeom prst="rect">
              <a:avLst/>
            </a:prstGeom>
            <a:noFill/>
          </p:spPr>
        </p:pic>
        <p:pic>
          <p:nvPicPr>
            <p:cNvPr id="73740" name="Picture 12" descr="sci_core-hubble">
              <a:hlinkClick r:id="rId2"/>
            </p:cNvPr>
            <p:cNvPicPr>
              <a:picLocks noChangeAspect="1" noChangeArrowheads="1"/>
            </p:cNvPicPr>
            <p:nvPr/>
          </p:nvPicPr>
          <p:blipFill>
            <a:blip r:embed="rId4" cstate="print"/>
            <a:srcRect/>
            <a:stretch>
              <a:fillRect/>
            </a:stretch>
          </p:blipFill>
          <p:spPr bwMode="auto">
            <a:xfrm>
              <a:off x="4080" y="2736"/>
              <a:ext cx="1488" cy="1255"/>
            </a:xfrm>
            <a:prstGeom prst="rect">
              <a:avLst/>
            </a:prstGeom>
            <a:noFill/>
            <a:ln/>
            <a:effectLst/>
          </p:spPr>
        </p:pic>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381000" y="228600"/>
            <a:ext cx="8231187" cy="609600"/>
          </a:xfrm>
          <a:ln/>
        </p:spPr>
        <p:txBody>
          <a:bodyPr lIns="0" tIns="0" rIns="0" bIns="0" anchorCtr="0">
            <a:spAutoFit/>
          </a:bodyPr>
          <a:lstStyle/>
          <a:p>
            <a:pPr defTabSz="457200">
              <a:buClr>
                <a:srgbClr val="000000"/>
              </a:buClr>
              <a:buSzPct val="45000"/>
              <a:buFont typeface="StarSymbo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000" b="1" dirty="0">
                <a:solidFill>
                  <a:schemeClr val="accent1"/>
                </a:solidFill>
              </a:rPr>
              <a:t>Geosynchronous-Earth-Orbit (GEO)</a:t>
            </a:r>
            <a:endParaRPr lang="en-GB" sz="4000" b="1" dirty="0">
              <a:solidFill>
                <a:schemeClr val="accent1"/>
              </a:solidFill>
            </a:endParaRPr>
          </a:p>
        </p:txBody>
      </p:sp>
      <p:sp>
        <p:nvSpPr>
          <p:cNvPr id="50179" name="Rectangle 3"/>
          <p:cNvSpPr>
            <a:spLocks noGrp="1" noChangeArrowheads="1"/>
          </p:cNvSpPr>
          <p:nvPr>
            <p:ph type="body" idx="1"/>
          </p:nvPr>
        </p:nvSpPr>
        <p:spPr>
          <a:xfrm>
            <a:off x="304801" y="1524000"/>
            <a:ext cx="3733800" cy="3493264"/>
          </a:xfrm>
          <a:ln/>
        </p:spPr>
        <p:txBody>
          <a:bodyPr wrap="square" lIns="0" tIns="0" rIns="0" bIns="0">
            <a:spAutoFit/>
          </a:bodyPr>
          <a:lstStyle/>
          <a:p>
            <a:pPr marL="430213" indent="-323850" defTabSz="457200">
              <a:spcBef>
                <a:spcPct val="0"/>
              </a:spcBef>
              <a:spcAft>
                <a:spcPts val="1425"/>
              </a:spcAft>
              <a:buSzPct val="45000"/>
              <a:buFont typeface="Wingdings" pitchFamily="2" charset="2"/>
              <a:buChar char="Ø"/>
              <a:tabLst>
                <a:tab pos="1000125" algn="l"/>
                <a:tab pos="1914525" algn="l"/>
                <a:tab pos="2828925" algn="l"/>
                <a:tab pos="3743325" algn="l"/>
                <a:tab pos="4657725" algn="l"/>
                <a:tab pos="5572125" algn="l"/>
                <a:tab pos="6486525" algn="l"/>
                <a:tab pos="7400925" algn="l"/>
                <a:tab pos="8315325" algn="l"/>
                <a:tab pos="9229725" algn="l"/>
                <a:tab pos="10144125" algn="l"/>
              </a:tabLst>
            </a:pPr>
            <a:r>
              <a:rPr lang="en-GB" sz="2400" b="1" dirty="0"/>
              <a:t>Orbit is </a:t>
            </a:r>
            <a:r>
              <a:rPr lang="en-GB" sz="2400" b="1" dirty="0" smtClean="0"/>
              <a:t>synchronous </a:t>
            </a:r>
            <a:r>
              <a:rPr lang="en-GB" sz="2400" b="1" dirty="0"/>
              <a:t>with the earths rotation.</a:t>
            </a:r>
          </a:p>
          <a:p>
            <a:pPr marL="430213" indent="-323850" defTabSz="457200">
              <a:spcBef>
                <a:spcPct val="0"/>
              </a:spcBef>
              <a:spcAft>
                <a:spcPts val="1425"/>
              </a:spcAft>
              <a:buSzPct val="45000"/>
              <a:buFont typeface="Wingdings" pitchFamily="2" charset="2"/>
              <a:buChar char="Ø"/>
              <a:tabLst>
                <a:tab pos="1000125" algn="l"/>
                <a:tab pos="1914525" algn="l"/>
                <a:tab pos="2828925" algn="l"/>
                <a:tab pos="3743325" algn="l"/>
                <a:tab pos="4657725" algn="l"/>
                <a:tab pos="5572125" algn="l"/>
                <a:tab pos="6486525" algn="l"/>
                <a:tab pos="7400925" algn="l"/>
                <a:tab pos="8315325" algn="l"/>
                <a:tab pos="9229725" algn="l"/>
                <a:tab pos="10144125" algn="l"/>
              </a:tabLst>
            </a:pPr>
            <a:r>
              <a:rPr lang="en-GB" sz="2400" b="1" dirty="0" smtClean="0"/>
              <a:t>From </a:t>
            </a:r>
            <a:r>
              <a:rPr lang="en-GB" sz="2400" b="1" dirty="0"/>
              <a:t>the ground the satellite appears fixed.</a:t>
            </a:r>
          </a:p>
          <a:p>
            <a:pPr marL="430213" indent="-323850" defTabSz="457200">
              <a:spcBef>
                <a:spcPct val="0"/>
              </a:spcBef>
              <a:spcAft>
                <a:spcPts val="1425"/>
              </a:spcAft>
              <a:buSzPct val="45000"/>
              <a:buFont typeface="Wingdings" pitchFamily="2" charset="2"/>
              <a:buChar char="Ø"/>
              <a:tabLst>
                <a:tab pos="1000125" algn="l"/>
                <a:tab pos="1914525" algn="l"/>
                <a:tab pos="2828925" algn="l"/>
                <a:tab pos="3743325" algn="l"/>
                <a:tab pos="4657725" algn="l"/>
                <a:tab pos="5572125" algn="l"/>
                <a:tab pos="6486525" algn="l"/>
                <a:tab pos="7400925" algn="l"/>
                <a:tab pos="8315325" algn="l"/>
                <a:tab pos="9229725" algn="l"/>
                <a:tab pos="10144125" algn="l"/>
              </a:tabLst>
            </a:pPr>
            <a:r>
              <a:rPr lang="en-GB" sz="2400" b="1" dirty="0" smtClean="0"/>
              <a:t>Altitude </a:t>
            </a:r>
            <a:r>
              <a:rPr lang="en-GB" sz="2400" b="1" dirty="0"/>
              <a:t>is about </a:t>
            </a:r>
            <a:r>
              <a:rPr lang="en-GB" sz="2400" b="1" dirty="0" smtClean="0"/>
              <a:t>36,000 km.</a:t>
            </a:r>
            <a:endParaRPr lang="en-GB" sz="2400" b="1" dirty="0"/>
          </a:p>
          <a:p>
            <a:pPr marL="430213" indent="-323850" defTabSz="457200">
              <a:spcBef>
                <a:spcPct val="0"/>
              </a:spcBef>
              <a:spcAft>
                <a:spcPts val="1425"/>
              </a:spcAft>
              <a:buSzPct val="45000"/>
              <a:buFont typeface="Wingdings" pitchFamily="2" charset="2"/>
              <a:buChar char="Ø"/>
              <a:tabLst>
                <a:tab pos="1000125" algn="l"/>
                <a:tab pos="1914525" algn="l"/>
                <a:tab pos="2828925" algn="l"/>
                <a:tab pos="3743325" algn="l"/>
                <a:tab pos="4657725" algn="l"/>
                <a:tab pos="5572125" algn="l"/>
                <a:tab pos="6486525" algn="l"/>
                <a:tab pos="7400925" algn="l"/>
                <a:tab pos="8315325" algn="l"/>
                <a:tab pos="9229725" algn="l"/>
                <a:tab pos="10144125" algn="l"/>
              </a:tabLst>
            </a:pPr>
            <a:r>
              <a:rPr lang="en-GB" sz="2400" b="1" dirty="0" smtClean="0"/>
              <a:t>Coverage </a:t>
            </a:r>
            <a:r>
              <a:rPr lang="en-GB" sz="2400" b="1" dirty="0"/>
              <a:t>to 40% of planet per satellite.</a:t>
            </a:r>
          </a:p>
        </p:txBody>
      </p:sp>
      <p:pic>
        <p:nvPicPr>
          <p:cNvPr id="50180" name="Picture 4"/>
          <p:cNvPicPr>
            <a:picLocks noChangeAspect="1" noChangeArrowheads="1"/>
          </p:cNvPicPr>
          <p:nvPr/>
        </p:nvPicPr>
        <p:blipFill>
          <a:blip r:embed="rId3" cstate="print"/>
          <a:srcRect/>
          <a:stretch>
            <a:fillRect/>
          </a:stretch>
        </p:blipFill>
        <p:spPr bwMode="auto">
          <a:xfrm>
            <a:off x="4114800" y="1676400"/>
            <a:ext cx="4654537" cy="3546475"/>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rade 11 Physics">
  <a:themeElements>
    <a:clrScheme name="Custom 2">
      <a:dk1>
        <a:sysClr val="windowText" lastClr="000000"/>
      </a:dk1>
      <a:lt1>
        <a:srgbClr val="000000"/>
      </a:lt1>
      <a:dk2>
        <a:srgbClr val="646B86"/>
      </a:dk2>
      <a:lt2>
        <a:srgbClr val="C5D1D7"/>
      </a:lt2>
      <a:accent1>
        <a:srgbClr val="C00000"/>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Grade 11 Physics</Template>
  <TotalTime>321</TotalTime>
  <Words>1619</Words>
  <Application>Microsoft Office PowerPoint</Application>
  <PresentationFormat>On-screen Show (4:3)</PresentationFormat>
  <Paragraphs>322</Paragraphs>
  <Slides>45</Slides>
  <Notes>26</Notes>
  <HiddenSlides>0</HiddenSlides>
  <MMClips>1</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45</vt:i4>
      </vt:variant>
    </vt:vector>
  </HeadingPairs>
  <TitlesOfParts>
    <vt:vector size="50" baseType="lpstr">
      <vt:lpstr>Grade 11 Physics</vt:lpstr>
      <vt:lpstr>Bitmap Image</vt:lpstr>
      <vt:lpstr>Document</vt:lpstr>
      <vt:lpstr>ClipArt</vt:lpstr>
      <vt:lpstr>Clip</vt:lpstr>
      <vt:lpstr>Class Opener: How are Satellites classified? What country launched the first satellite?</vt:lpstr>
      <vt:lpstr>Satellite Orbits and Uses</vt:lpstr>
      <vt:lpstr>Objectives:</vt:lpstr>
      <vt:lpstr>Why do you need to know about Satellites</vt:lpstr>
      <vt:lpstr>PLACING SATELLITES IN ORBIT</vt:lpstr>
      <vt:lpstr>TYPES OF ORBITS </vt:lpstr>
      <vt:lpstr>Low-Earth-Orbit (LEO = Polar)</vt:lpstr>
      <vt:lpstr>Hubble Telescope</vt:lpstr>
      <vt:lpstr>Geosynchronous-Earth-Orbit (GEO)</vt:lpstr>
      <vt:lpstr>Basics of GEOs</vt:lpstr>
      <vt:lpstr>Information on Geostationary Satellites </vt:lpstr>
      <vt:lpstr>Summary of SATELLITE ORBITS</vt:lpstr>
      <vt:lpstr>Some Satellites in Orbit</vt:lpstr>
      <vt:lpstr>Geostationary Orbit Communications satellites orbit</vt:lpstr>
      <vt:lpstr>GOES and POES</vt:lpstr>
      <vt:lpstr>The GOES Spacecraft</vt:lpstr>
      <vt:lpstr>Slide 17</vt:lpstr>
      <vt:lpstr>GOES Imager Products</vt:lpstr>
      <vt:lpstr>Geostationary Satellites for Weather  </vt:lpstr>
      <vt:lpstr>Slide 20</vt:lpstr>
      <vt:lpstr>24/27 Satellites Used GPS Global Positioning System</vt:lpstr>
      <vt:lpstr>Ground Tracks: Westward Regression</vt:lpstr>
      <vt:lpstr>Ground tracks: Inclination to equator</vt:lpstr>
      <vt:lpstr>Slide 24</vt:lpstr>
      <vt:lpstr>Ground Tracks: with eccentricity</vt:lpstr>
      <vt:lpstr>Slide 26</vt:lpstr>
      <vt:lpstr>Slide 27</vt:lpstr>
      <vt:lpstr>METEOROLOGICAL SATELLITES</vt:lpstr>
      <vt:lpstr>Orbit of a Polar-Orbiting Satellite</vt:lpstr>
      <vt:lpstr>Slide 30</vt:lpstr>
      <vt:lpstr>POES Defense Meteorological Satellite Program (DMSP)</vt:lpstr>
      <vt:lpstr>Conical Scanning –SSM/I</vt:lpstr>
      <vt:lpstr>Orbital Coverage</vt:lpstr>
      <vt:lpstr>AMSU coverage (2200 km swath)</vt:lpstr>
      <vt:lpstr>Slide 35</vt:lpstr>
      <vt:lpstr>AVHRR Products</vt:lpstr>
      <vt:lpstr>AMSU/SSMI Products</vt:lpstr>
      <vt:lpstr>Space Debris</vt:lpstr>
      <vt:lpstr>Diagram of Kepler’s Second Law</vt:lpstr>
      <vt:lpstr>ORBIT CLASSIFICATIONS Eccentricity</vt:lpstr>
      <vt:lpstr>ORBITAL ELEMENTS Keplerian Elements:  Inclination</vt:lpstr>
      <vt:lpstr>PERTURBATIONS</vt:lpstr>
      <vt:lpstr>PERTURBATIONS Gravitational:  Libration</vt:lpstr>
      <vt:lpstr>PERTURBATIONS Electro-Magnetic</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 Opener:</dc:title>
  <dc:creator>hp</dc:creator>
  <cp:lastModifiedBy>hp</cp:lastModifiedBy>
  <cp:revision>11</cp:revision>
  <dcterms:created xsi:type="dcterms:W3CDTF">2014-09-09T08:48:36Z</dcterms:created>
  <dcterms:modified xsi:type="dcterms:W3CDTF">2014-11-25T17:59:45Z</dcterms:modified>
</cp:coreProperties>
</file>