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5" name="Shape 1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3093234" x="0"/>
            <a:ext cy="712499" cx="8458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300757" x="685800"/>
            <a:ext cy="16841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3093357" x="685800"/>
            <a:ext cy="712499" cx="77724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marL="0"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2pPr>
            <a:lvl3pPr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3pPr>
            <a:lvl4pPr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4pPr>
            <a:lvl5pPr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5pPr>
            <a:lvl6pPr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6pPr>
            <a:lvl7pPr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7pPr>
            <a:lvl8pPr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8pPr>
            <a:lvl9pPr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" name="Shape 12"/>
          <p:cNvSpPr/>
          <p:nvPr/>
        </p:nvSpPr>
        <p:spPr>
          <a:xfrm>
            <a:off y="205977" x="0"/>
            <a:ext cy="11655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3" name="Shape 13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>
            <a:off y="205977" x="0"/>
            <a:ext cy="11655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460499" x="457200"/>
            <a:ext cy="3465299" cx="4030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461908" x="4656667"/>
            <a:ext cy="3465299" cx="4030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/>
          <p:nvPr/>
        </p:nvSpPr>
        <p:spPr>
          <a:xfrm>
            <a:off y="205977" x="0"/>
            <a:ext cy="11655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4406309" x="0"/>
            <a:ext cy="519599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indent="15240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24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304800" marL="0"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1pPr>
            <a:lvl2pPr indent="304800" marL="0"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2pPr>
            <a:lvl3pPr indent="304800" marL="0"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3pPr>
            <a:lvl4pPr indent="304800" marL="0"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4pPr>
            <a:lvl5pPr indent="304800" marL="0"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5pPr>
            <a:lvl6pPr indent="304800" marL="0"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6pPr>
            <a:lvl7pPr indent="304800" marL="0"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7pPr>
            <a:lvl8pPr indent="304800" marL="0"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8pPr>
            <a:lvl9pPr indent="304800" marL="0"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gif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gif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gif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gif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gif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ctrTitle"/>
          </p:nvPr>
        </p:nvSpPr>
        <p:spPr>
          <a:xfrm>
            <a:off y="1300757" x="685800"/>
            <a:ext cy="16841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Forces in 2-D</a:t>
            </a:r>
          </a:p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y="3093357" x="685800"/>
            <a:ext cy="712499" cx="77724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Normal Force and Friction Force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Kinetic Friction (</a:t>
            </a:r>
            <a:r>
              <a:rPr lang="en" i="1"/>
              <a:t>f</a:t>
            </a:r>
            <a:r>
              <a:rPr baseline="-25000" lang="en" i="1"/>
              <a:t>k</a:t>
            </a:r>
            <a:r>
              <a:rPr lang="en"/>
              <a:t>)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12318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The frictional force that occurs between two objects sliding against each other.</a:t>
            </a:r>
          </a:p>
          <a:p>
            <a:pPr rtl="0" lvl="0">
              <a:buNone/>
            </a:pPr>
            <a:r>
              <a:rPr lang="en"/>
              <a:t>3 basic rules</a:t>
            </a:r>
          </a:p>
          <a:p>
            <a:pPr rtl="0" lvl="0">
              <a:buNone/>
            </a:pPr>
            <a:r>
              <a:rPr lang="en"/>
              <a:t>1.  </a:t>
            </a:r>
            <a:r>
              <a:rPr lang="en" i="1"/>
              <a:t>f</a:t>
            </a:r>
            <a:r>
              <a:rPr baseline="-25000" lang="en" i="1"/>
              <a:t>k</a:t>
            </a:r>
            <a:r>
              <a:rPr lang="en" i="1"/>
              <a:t> </a:t>
            </a:r>
            <a:r>
              <a:rPr lang="en"/>
              <a:t>is independent of velocity</a:t>
            </a:r>
          </a:p>
          <a:p>
            <a:pPr rtl="0" lvl="0">
              <a:buNone/>
            </a:pPr>
            <a:r>
              <a:rPr lang="en"/>
              <a:t>2.  </a:t>
            </a:r>
            <a:r>
              <a:rPr lang="en" i="1"/>
              <a:t>f</a:t>
            </a:r>
            <a:r>
              <a:rPr baseline="-25000" lang="en" i="1"/>
              <a:t>k</a:t>
            </a:r>
            <a:r>
              <a:rPr lang="en"/>
              <a:t> is independent of contact surface area</a:t>
            </a:r>
          </a:p>
          <a:p>
            <a:pPr>
              <a:buNone/>
            </a:pPr>
            <a:r>
              <a:rPr lang="en"/>
              <a:t>3.  </a:t>
            </a:r>
            <a:r>
              <a:rPr lang="en" i="1"/>
              <a:t>f</a:t>
            </a:r>
            <a:r>
              <a:rPr baseline="-25000" lang="en" i="1"/>
              <a:t>k</a:t>
            </a:r>
            <a:r>
              <a:rPr lang="en"/>
              <a:t> is directly proportional to F</a:t>
            </a:r>
            <a:r>
              <a:rPr baseline="-25000" lang="en"/>
              <a:t>N</a:t>
            </a:r>
            <a:r>
              <a:rPr lang="en"/>
              <a:t> and how ‘rough’ the surfaces are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To find kinetic friction (</a:t>
            </a:r>
            <a:r>
              <a:rPr lang="en" i="1"/>
              <a:t>f</a:t>
            </a:r>
            <a:r>
              <a:rPr baseline="-25000" lang="en" i="1"/>
              <a:t>k</a:t>
            </a:r>
            <a:r>
              <a:rPr lang="en"/>
              <a:t>)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1931950" x="2951900"/>
            <a:ext cy="965399" cx="3010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 i="1"/>
              <a:t>f</a:t>
            </a:r>
            <a:r>
              <a:rPr baseline="-25000" lang="en" i="1"/>
              <a:t>k</a:t>
            </a:r>
            <a:r>
              <a:rPr lang="en"/>
              <a:t> =    </a:t>
            </a:r>
            <a:r>
              <a:rPr baseline="-25000" lang="en"/>
              <a:t>k  </a:t>
            </a:r>
            <a:r>
              <a:rPr lang="en"/>
              <a:t>F</a:t>
            </a:r>
            <a:r>
              <a:rPr baseline="-25000" lang="en"/>
              <a:t>N</a:t>
            </a:r>
          </a:p>
        </p:txBody>
      </p:sp>
      <p:pic>
        <p:nvPicPr>
          <p:cNvPr id="119" name="Shape 11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172425" x="3732025"/>
            <a:ext cy="379059" cx="304799"/>
          </a:xfrm>
          <a:prstGeom prst="rect">
            <a:avLst/>
          </a:prstGeom>
        </p:spPr>
      </p:pic>
      <p:sp>
        <p:nvSpPr>
          <p:cNvPr id="120" name="Shape 120"/>
          <p:cNvSpPr/>
          <p:nvPr/>
        </p:nvSpPr>
        <p:spPr>
          <a:xfrm>
            <a:off y="2286625" x="4098025"/>
            <a:ext cy="39300" cx="88500"/>
          </a:xfrm>
          <a:prstGeom prst="ellipse">
            <a:avLst/>
          </a:prstGeom>
          <a:solidFill>
            <a:srgbClr val="0000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1" name="Shape 121"/>
          <p:cNvSpPr/>
          <p:nvPr/>
        </p:nvSpPr>
        <p:spPr>
          <a:xfrm>
            <a:off y="2551475" x="3840175"/>
            <a:ext cy="1141499" cx="885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2" name="Shape 122"/>
          <p:cNvSpPr txBox="1"/>
          <p:nvPr/>
        </p:nvSpPr>
        <p:spPr>
          <a:xfrm>
            <a:off y="3742075" x="3349200"/>
            <a:ext cy="379199" cx="1811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coefficient of friction</a:t>
            </a:r>
          </a:p>
        </p:txBody>
      </p:sp>
      <p:sp>
        <p:nvSpPr>
          <p:cNvPr id="123" name="Shape 123"/>
          <p:cNvSpPr/>
          <p:nvPr/>
        </p:nvSpPr>
        <p:spPr>
          <a:xfrm>
            <a:off y="1850375" x="2694200"/>
            <a:ext cy="2543699" cx="2723100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 coefficient of friction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   </a:t>
            </a:r>
            <a:r>
              <a:rPr baseline="-25000" lang="en"/>
              <a:t>k</a:t>
            </a:r>
            <a:r>
              <a:rPr lang="en"/>
              <a:t> is the coefficient of friction, the larger the value the ‘rougher’ or stickier’ the surfaces are.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       </a:t>
            </a:r>
            <a:r>
              <a:rPr baseline="-25000" lang="en"/>
              <a:t>k</a:t>
            </a:r>
            <a:r>
              <a:rPr lang="en"/>
              <a:t>= 0 is a frictionless surface</a:t>
            </a:r>
          </a:p>
          <a:p>
            <a:pPr>
              <a:buNone/>
            </a:pPr>
            <a:r>
              <a:rPr lang="en"/>
              <a:t>	   </a:t>
            </a:r>
            <a:r>
              <a:rPr baseline="-25000" lang="en"/>
              <a:t>k</a:t>
            </a:r>
            <a:r>
              <a:rPr lang="en"/>
              <a:t> = 1 means that you would use the same energy to slide a body as to pick it up</a:t>
            </a:r>
          </a:p>
        </p:txBody>
      </p:sp>
      <p:pic>
        <p:nvPicPr>
          <p:cNvPr id="130" name="Shape 13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753325" x="535450"/>
            <a:ext cy="379059" cx="304799"/>
          </a:xfrm>
          <a:prstGeom prst="rect">
            <a:avLst/>
          </a:prstGeom>
        </p:spPr>
      </p:pic>
      <p:pic>
        <p:nvPicPr>
          <p:cNvPr id="131" name="Shape 13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241800" x="943200"/>
            <a:ext cy="379059" cx="304799"/>
          </a:xfrm>
          <a:prstGeom prst="rect">
            <a:avLst/>
          </a:prstGeom>
        </p:spPr>
      </p:pic>
      <p:pic>
        <p:nvPicPr>
          <p:cNvPr id="132" name="Shape 13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737625" x="997375"/>
            <a:ext cy="379059" cx="3047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1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A 20 kg sled slides over a horizontal icy surface against a frictional force of 16N.  Find the Coefficient of kinetic friction between the sled and the ice.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2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A force F of 65N[right] acts at an angle of 35</a:t>
            </a:r>
            <a:r>
              <a:rPr baseline="30000" lang="en"/>
              <a:t>O</a:t>
            </a:r>
            <a:r>
              <a:rPr lang="en"/>
              <a:t> above the horizontal upon a block with a weight of 100N moving at a constant velocity to the right.  Draw a Free Body Diagram and resolve all forces.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2 continued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Determine the force of friction between the block and the surface its sliding on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Determine the normal force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Determine the coefficient of friction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Static Friction </a:t>
            </a:r>
            <a:r>
              <a:rPr lang="en" i="1"/>
              <a:t>f</a:t>
            </a:r>
            <a:r>
              <a:rPr baseline="-25000" lang="en" i="1"/>
              <a:t>s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Static friction exists when the contact surfaces do not slide relative to one another.</a:t>
            </a:r>
          </a:p>
          <a:p>
            <a:r>
              <a:t/>
            </a:r>
          </a:p>
          <a:p>
            <a:pPr indent="0" marL="0">
              <a:buNone/>
            </a:pPr>
            <a:r>
              <a:rPr lang="en"/>
              <a:t>		</a:t>
            </a:r>
            <a:r>
              <a:rPr baseline="-25000" lang="en"/>
              <a:t>s</a:t>
            </a:r>
            <a:r>
              <a:rPr lang="en"/>
              <a:t> &gt;    </a:t>
            </a:r>
            <a:r>
              <a:rPr baseline="-25000" lang="en"/>
              <a:t>k</a:t>
            </a:r>
            <a:r>
              <a:rPr lang="en"/>
              <a:t>, there is less friction when objects          are moving</a:t>
            </a:r>
          </a:p>
        </p:txBody>
      </p:sp>
      <p:pic>
        <p:nvPicPr>
          <p:cNvPr id="157" name="Shape 15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300750" x="1087850"/>
            <a:ext cy="439524" cx="353575"/>
          </a:xfrm>
          <a:prstGeom prst="rect">
            <a:avLst/>
          </a:prstGeom>
        </p:spPr>
      </p:pic>
      <p:pic>
        <p:nvPicPr>
          <p:cNvPr id="158" name="Shape 15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300750" x="1942300"/>
            <a:ext cy="439524" cx="3535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 i="1"/>
              <a:t>f</a:t>
            </a:r>
            <a:r>
              <a:rPr baseline="-25000" lang="en" i="1"/>
              <a:t>s</a:t>
            </a:r>
            <a:r>
              <a:rPr lang="en"/>
              <a:t> can change</a:t>
            </a:r>
          </a:p>
        </p:txBody>
      </p:sp>
      <p:pic>
        <p:nvPicPr>
          <p:cNvPr id="164" name="Shape 16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94675" x="533400"/>
            <a:ext cy="3447425" cx="2463383"/>
          </a:xfrm>
          <a:prstGeom prst="rect">
            <a:avLst/>
          </a:prstGeom>
        </p:spPr>
      </p:pic>
      <p:sp>
        <p:nvSpPr>
          <p:cNvPr id="165" name="Shape 165"/>
          <p:cNvSpPr/>
          <p:nvPr/>
        </p:nvSpPr>
        <p:spPr>
          <a:xfrm>
            <a:off y="1497477" x="2541611"/>
            <a:ext cy="3272100" cx="2143199"/>
          </a:xfrm>
          <a:prstGeom prst="rect">
            <a:avLst/>
          </a:prstGeom>
          <a:solidFill>
            <a:schemeClr val="accent4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6" name="Shape 166"/>
          <p:cNvSpPr txBox="1"/>
          <p:nvPr/>
        </p:nvSpPr>
        <p:spPr>
          <a:xfrm>
            <a:off y="1542000" x="4881375"/>
            <a:ext cy="3272100" cx="3987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If the man pushing the box exerts 100N of force and the box does not move what is fs?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If the man pushing the box exerts 200N and the box continues to remain stationary what is the new fs?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If at 350N of force applied by the man, the box just begins to accelerate we call this f</a:t>
            </a:r>
            <a:r>
              <a:rPr baseline="-25000" lang="en"/>
              <a:t>max</a:t>
            </a:r>
            <a:r>
              <a:rPr lang="en"/>
              <a:t>, the maximum amount of static friction</a:t>
            </a:r>
          </a:p>
        </p:txBody>
      </p:sp>
      <p:sp>
        <p:nvSpPr>
          <p:cNvPr id="167" name="Shape 167"/>
          <p:cNvSpPr/>
          <p:nvPr/>
        </p:nvSpPr>
        <p:spPr>
          <a:xfrm>
            <a:off y="2062550" x="2602750"/>
            <a:ext cy="186599" cx="88409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8" name="Shape 168"/>
          <p:cNvSpPr txBox="1"/>
          <p:nvPr/>
        </p:nvSpPr>
        <p:spPr>
          <a:xfrm>
            <a:off y="1669700" x="2759900"/>
            <a:ext cy="373199" cx="992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F applied</a:t>
            </a:r>
          </a:p>
        </p:txBody>
      </p:sp>
      <p:sp>
        <p:nvSpPr>
          <p:cNvPr id="169" name="Shape 169"/>
          <p:cNvSpPr/>
          <p:nvPr/>
        </p:nvSpPr>
        <p:spPr>
          <a:xfrm>
            <a:off y="4842100" x="3437600"/>
            <a:ext cy="186599" cx="1178699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0" name="Shape 170"/>
          <p:cNvSpPr txBox="1"/>
          <p:nvPr/>
        </p:nvSpPr>
        <p:spPr>
          <a:xfrm>
            <a:off y="4193575" x="3810825"/>
            <a:ext cy="271200" cx="5402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2400" lang="en" i="1"/>
              <a:t>f</a:t>
            </a:r>
            <a:r>
              <a:rPr baseline="-25000" sz="2400" lang="en" i="1"/>
              <a:t>s</a:t>
            </a:r>
          </a:p>
        </p:txBody>
      </p:sp>
      <p:sp>
        <p:nvSpPr>
          <p:cNvPr id="171" name="Shape 171"/>
          <p:cNvSpPr/>
          <p:nvPr/>
        </p:nvSpPr>
        <p:spPr>
          <a:xfrm>
            <a:off y="1433975" x="432150"/>
            <a:ext cy="3653700" cx="4449300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coefficient of friction 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Magnitude of static friction changes according to the magnitude of the applied force, so to find</a:t>
            </a:r>
          </a:p>
          <a:p>
            <a:pPr>
              <a:buNone/>
            </a:pPr>
            <a:r>
              <a:rPr lang="en"/>
              <a:t>         </a:t>
            </a:r>
            <a:r>
              <a:rPr baseline="-25000" lang="en"/>
              <a:t>s</a:t>
            </a:r>
            <a:r>
              <a:rPr lang="en"/>
              <a:t> we must use f</a:t>
            </a:r>
            <a:r>
              <a:rPr baseline="-25000" lang="en"/>
              <a:t>max</a:t>
            </a:r>
            <a:r>
              <a:rPr lang="en"/>
              <a:t>, the maximum force that can be applied to a body to just begin its movement. </a:t>
            </a:r>
          </a:p>
        </p:txBody>
      </p:sp>
      <p:pic>
        <p:nvPicPr>
          <p:cNvPr id="178" name="Shape 17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691150" x="1127125"/>
            <a:ext cy="439524" cx="3535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 man is pushing a couch and it just begins to move when a force of 150N is applied to it.</a:t>
            </a:r>
          </a:p>
          <a:p>
            <a:pPr rtl="0" lvl="0">
              <a:buNone/>
            </a:pPr>
            <a:r>
              <a:rPr lang="en"/>
              <a:t>What is the f</a:t>
            </a:r>
            <a:r>
              <a:rPr baseline="-25000" lang="en"/>
              <a:t>max</a:t>
            </a:r>
            <a:r>
              <a:rPr lang="en"/>
              <a:t> between the couch and floor?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What is the coefficient of friction if the couch weighs 100kg?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Normal Force</a:t>
            </a:r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1460500" x="4891200"/>
            <a:ext cy="3465299" cx="3795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Normal Force is always perpendicular to the surface that an object is on.</a:t>
            </a:r>
          </a:p>
        </p:txBody>
      </p:sp>
      <p:pic>
        <p:nvPicPr>
          <p:cNvPr id="36" name="Shape 3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404500" x="147350"/>
            <a:ext cy="3521299" cx="4609701"/>
          </a:xfrm>
          <a:prstGeom prst="rect">
            <a:avLst/>
          </a:prstGeom>
        </p:spPr>
      </p:pic>
      <p:sp>
        <p:nvSpPr>
          <p:cNvPr id="37" name="Shape 37"/>
          <p:cNvSpPr/>
          <p:nvPr/>
        </p:nvSpPr>
        <p:spPr>
          <a:xfrm>
            <a:off y="1375050" x="127675"/>
            <a:ext cy="3550799" cx="4655400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2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 student pushes a calculator along a table with a horizontal force of 1N, but the calculator remains motionless.</a:t>
            </a:r>
          </a:p>
          <a:p>
            <a:pPr rtl="0" lvl="0">
              <a:buNone/>
            </a:pPr>
            <a:r>
              <a:rPr lang="en"/>
              <a:t>What is </a:t>
            </a:r>
            <a:r>
              <a:rPr lang="en" i="1"/>
              <a:t>f</a:t>
            </a:r>
            <a:r>
              <a:rPr baseline="-25000" lang="en" i="1"/>
              <a:t>s</a:t>
            </a:r>
            <a:r>
              <a:rPr lang="en"/>
              <a:t> on the calculator?</a:t>
            </a:r>
          </a:p>
          <a:p>
            <a:pPr rtl="0" lvl="0">
              <a:buNone/>
            </a:pPr>
            <a:r>
              <a:rPr lang="en"/>
              <a:t>Can the static force of friction ever be smaller than 1N?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3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y="1155700" x="457200"/>
            <a:ext cy="3465299" cx="34322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A woman pulls on a 30kg box with a rope at an angle at 25</a:t>
            </a:r>
            <a:r>
              <a:rPr baseline="30000" lang="en"/>
              <a:t>O</a:t>
            </a:r>
            <a:r>
              <a:rPr lang="en"/>
              <a:t>.  She initially pulls with a force of 90N without moving the box  What is </a:t>
            </a:r>
            <a:r>
              <a:rPr lang="en" i="1"/>
              <a:t>f</a:t>
            </a:r>
            <a:r>
              <a:rPr baseline="-25000" lang="en" i="1"/>
              <a:t>s</a:t>
            </a:r>
            <a:r>
              <a:rPr lang="en"/>
              <a:t>?</a:t>
            </a:r>
          </a:p>
        </p:txBody>
      </p:sp>
      <p:sp>
        <p:nvSpPr>
          <p:cNvPr id="197" name="Shape 197"/>
          <p:cNvSpPr/>
          <p:nvPr/>
        </p:nvSpPr>
        <p:spPr>
          <a:xfrm>
            <a:off y="2877750" x="5460875"/>
            <a:ext cy="1679400" cx="30251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198" name="Shape 198"/>
          <p:cNvCxnSpPr/>
          <p:nvPr/>
        </p:nvCxnSpPr>
        <p:spPr>
          <a:xfrm rot="10800000">
            <a:off y="2209950" x="3997550"/>
            <a:ext cy="667799" cx="1453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99" name="Shape 199"/>
          <p:cNvSpPr txBox="1"/>
          <p:nvPr/>
        </p:nvSpPr>
        <p:spPr>
          <a:xfrm>
            <a:off y="3339375" x="6266250"/>
            <a:ext cy="667799" cx="1021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30kg</a:t>
            </a:r>
          </a:p>
        </p:txBody>
      </p:sp>
      <p:sp>
        <p:nvSpPr>
          <p:cNvPr id="200" name="Shape 200"/>
          <p:cNvSpPr/>
          <p:nvPr/>
        </p:nvSpPr>
        <p:spPr>
          <a:xfrm>
            <a:off y="1856300" x="3948325"/>
            <a:ext cy="2975999" cx="4783200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460500" x="5834100"/>
            <a:ext cy="3465299" cx="2852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If the surface is not parallel with the ground then F</a:t>
            </a:r>
            <a:r>
              <a:rPr baseline="-25000" lang="en"/>
              <a:t>N</a:t>
            </a:r>
            <a:r>
              <a:rPr lang="en"/>
              <a:t> is not perpendicular with the ground</a:t>
            </a:r>
          </a:p>
        </p:txBody>
      </p:sp>
      <p:pic>
        <p:nvPicPr>
          <p:cNvPr id="44" name="Shape 4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695162" x="500900"/>
            <a:ext cy="2995975" cx="4930499"/>
          </a:xfrm>
          <a:prstGeom prst="rect">
            <a:avLst/>
          </a:prstGeom>
        </p:spPr>
      </p:pic>
      <p:sp>
        <p:nvSpPr>
          <p:cNvPr id="45" name="Shape 45"/>
          <p:cNvSpPr/>
          <p:nvPr/>
        </p:nvSpPr>
        <p:spPr>
          <a:xfrm>
            <a:off y="1610750" x="451800"/>
            <a:ext cy="3133199" cx="5087699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931925" x="771475"/>
            <a:ext cy="1878899" cx="281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To </a:t>
            </a:r>
            <a:r>
              <a:rPr lang="en">
                <a:solidFill>
                  <a:srgbClr val="FF0000"/>
                </a:solidFill>
              </a:rPr>
              <a:t>resolve</a:t>
            </a:r>
            <a:r>
              <a:rPr lang="en"/>
              <a:t> the force we must use trigonometry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003300" x="3488850"/>
            <a:ext cy="3465299" cx="5197949"/>
          </a:xfrm>
          <a:prstGeom prst="rect">
            <a:avLst/>
          </a:prstGeom>
        </p:spPr>
      </p:pic>
      <p:sp>
        <p:nvSpPr>
          <p:cNvPr id="53" name="Shape 53"/>
          <p:cNvSpPr/>
          <p:nvPr/>
        </p:nvSpPr>
        <p:spPr>
          <a:xfrm>
            <a:off y="1689325" x="4114800"/>
            <a:ext cy="2720699" cx="3703200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pic>
        <p:nvPicPr>
          <p:cNvPr id="59" name="Shape 59"/>
          <p:cNvPicPr preferRelativeResize="0"/>
          <p:nvPr/>
        </p:nvPicPr>
        <p:blipFill>
          <a:blip r:embed="rId3"/>
          <a:stretch>
            <a:fillRect/>
          </a:stretch>
        </p:blipFill>
        <p:spPr>
          <a:xfrm rot="1979996">
            <a:off y="1627070" x="554589"/>
            <a:ext cy="2844675" cx="4267017"/>
          </a:xfrm>
          <a:prstGeom prst="rect">
            <a:avLst/>
          </a:prstGeom>
        </p:spPr>
      </p:pic>
      <p:sp>
        <p:nvSpPr>
          <p:cNvPr id="60" name="Shape 60"/>
          <p:cNvSpPr/>
          <p:nvPr/>
        </p:nvSpPr>
        <p:spPr>
          <a:xfrm>
            <a:off y="1875950" x="736625"/>
            <a:ext cy="2887499" cx="3398399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610750" x="4778725"/>
            <a:ext cy="3044699" cx="3815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Once resolved we only use the forces that are perpendicular to each</a:t>
            </a:r>
          </a:p>
          <a:p>
            <a:pPr rtl="0" lvl="0">
              <a:buNone/>
            </a:pPr>
            <a:r>
              <a:rPr lang="en"/>
              <a:t>other in solving problems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1460500" x="4920675"/>
            <a:ext cy="3465299" cx="3766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F</a:t>
            </a:r>
            <a:r>
              <a:rPr baseline="-25000" lang="en"/>
              <a:t>g</a:t>
            </a:r>
            <a:r>
              <a:rPr lang="en"/>
              <a:t> is no longer useful as we now know its vector components (F</a:t>
            </a:r>
            <a:r>
              <a:rPr baseline="-25000" lang="en" i="1"/>
              <a:t>gx</a:t>
            </a:r>
            <a:r>
              <a:rPr lang="en"/>
              <a:t> and F</a:t>
            </a:r>
            <a:r>
              <a:rPr baseline="-25000" lang="en" i="1"/>
              <a:t>gy</a:t>
            </a:r>
            <a:r>
              <a:rPr lang="en"/>
              <a:t>) </a:t>
            </a:r>
          </a:p>
        </p:txBody>
      </p:sp>
      <p:pic>
        <p:nvPicPr>
          <p:cNvPr id="68" name="Shape 68"/>
          <p:cNvPicPr preferRelativeResize="0"/>
          <p:nvPr/>
        </p:nvPicPr>
        <p:blipFill>
          <a:blip r:embed="rId3"/>
          <a:stretch>
            <a:fillRect/>
          </a:stretch>
        </p:blipFill>
        <p:spPr>
          <a:xfrm rot="1979996">
            <a:off y="1627070" x="554589"/>
            <a:ext cy="2844675" cx="4267017"/>
          </a:xfrm>
          <a:prstGeom prst="rect">
            <a:avLst/>
          </a:prstGeom>
        </p:spPr>
      </p:pic>
      <p:sp>
        <p:nvSpPr>
          <p:cNvPr id="69" name="Shape 69"/>
          <p:cNvSpPr/>
          <p:nvPr/>
        </p:nvSpPr>
        <p:spPr>
          <a:xfrm>
            <a:off y="1875950" x="736625"/>
            <a:ext cy="2887499" cx="3398399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0" name="Shape 70"/>
          <p:cNvSpPr/>
          <p:nvPr/>
        </p:nvSpPr>
        <p:spPr>
          <a:xfrm rot="2808541">
            <a:off y="2838496" x="923181"/>
            <a:ext cy="147293" cx="89373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1" name="Shape 71"/>
          <p:cNvSpPr txBox="1"/>
          <p:nvPr/>
        </p:nvSpPr>
        <p:spPr>
          <a:xfrm>
            <a:off y="1841400" x="815200"/>
            <a:ext cy="510600" cx="785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can ignore now</a:t>
            </a:r>
          </a:p>
        </p:txBody>
      </p:sp>
      <p:sp>
        <p:nvSpPr>
          <p:cNvPr id="72" name="Shape 72"/>
          <p:cNvSpPr/>
          <p:nvPr/>
        </p:nvSpPr>
        <p:spPr>
          <a:xfrm>
            <a:off y="1964350" x="834850"/>
            <a:ext cy="571500" cx="667799"/>
          </a:xfrm>
          <a:prstGeom prst="rect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Resolving other Forces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460500" x="5725225"/>
            <a:ext cy="3465299" cx="2961600"/>
          </a:xfrm>
          <a:prstGeom prst="rect">
            <a:avLst/>
          </a:prstGeom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If this box is moving with uniform motion then F</a:t>
            </a:r>
            <a:r>
              <a:rPr baseline="-25000" sz="2400" lang="en"/>
              <a:t>net</a:t>
            </a:r>
            <a:r>
              <a:rPr sz="2400" lang="en"/>
              <a:t>=0</a:t>
            </a:r>
          </a:p>
          <a:p>
            <a:pPr rtl="0" lvl="0">
              <a:buNone/>
            </a:pPr>
            <a:r>
              <a:rPr sz="2400" lang="en"/>
              <a:t>so,</a:t>
            </a:r>
          </a:p>
          <a:p>
            <a:pPr rtl="0" lvl="0">
              <a:buNone/>
            </a:pPr>
            <a:r>
              <a:rPr sz="2400" lang="en"/>
              <a:t>F</a:t>
            </a:r>
            <a:r>
              <a:rPr baseline="-25000" sz="2400" lang="en"/>
              <a:t>N</a:t>
            </a:r>
            <a:r>
              <a:rPr sz="2400" lang="en"/>
              <a:t>+F</a:t>
            </a:r>
            <a:r>
              <a:rPr baseline="-25000" sz="2400" lang="en"/>
              <a:t>y</a:t>
            </a:r>
            <a:r>
              <a:rPr sz="2400" lang="en"/>
              <a:t> = F</a:t>
            </a:r>
            <a:r>
              <a:rPr baseline="-25000" sz="2400" lang="en"/>
              <a:t>g</a:t>
            </a:r>
          </a:p>
          <a:p>
            <a:pPr rtl="0" lvl="0">
              <a:buNone/>
            </a:pPr>
            <a:r>
              <a:rPr sz="2400" lang="en"/>
              <a:t>and</a:t>
            </a:r>
          </a:p>
          <a:p>
            <a:pPr>
              <a:buNone/>
            </a:pPr>
            <a:r>
              <a:rPr sz="2400" lang="en"/>
              <a:t>F</a:t>
            </a:r>
            <a:r>
              <a:rPr baseline="-25000" sz="2400" lang="en"/>
              <a:t>f</a:t>
            </a:r>
            <a:r>
              <a:rPr sz="2400" lang="en"/>
              <a:t> = F</a:t>
            </a:r>
            <a:r>
              <a:rPr baseline="-25000" sz="2400" lang="en"/>
              <a:t>x</a:t>
            </a:r>
          </a:p>
        </p:txBody>
      </p:sp>
      <p:sp>
        <p:nvSpPr>
          <p:cNvPr id="79" name="Shape 79"/>
          <p:cNvSpPr/>
          <p:nvPr/>
        </p:nvSpPr>
        <p:spPr>
          <a:xfrm>
            <a:off y="2966150" x="1021450"/>
            <a:ext cy="1365299" cx="27600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80" name="Shape 80"/>
          <p:cNvCxnSpPr/>
          <p:nvPr/>
        </p:nvCxnSpPr>
        <p:spPr>
          <a:xfrm rot="10800000" flipH="1">
            <a:off y="2023325" x="3801000"/>
            <a:ext cy="932999" cx="1178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81" name="Shape 81"/>
          <p:cNvCxnSpPr/>
          <p:nvPr/>
        </p:nvCxnSpPr>
        <p:spPr>
          <a:xfrm>
            <a:off y="2141124" x="2386675"/>
            <a:ext cy="1581300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82" name="Shape 82"/>
          <p:cNvCxnSpPr/>
          <p:nvPr/>
        </p:nvCxnSpPr>
        <p:spPr>
          <a:xfrm flipH="1">
            <a:off y="3840275" x="2386600"/>
            <a:ext cy="844799" cx="98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w="lg" len="lg" type="none"/>
            <a:tailEnd w="lg" len="lg" type="triangle"/>
          </a:ln>
        </p:spPr>
      </p:cxnSp>
      <p:cxnSp>
        <p:nvCxnSpPr>
          <p:cNvPr id="83" name="Shape 83"/>
          <p:cNvCxnSpPr/>
          <p:nvPr/>
        </p:nvCxnSpPr>
        <p:spPr>
          <a:xfrm rot="10800000" flipH="1">
            <a:off y="2966075" x="3801000"/>
            <a:ext cy="9899" cx="1296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w="lg" len="lg" type="none"/>
            <a:tailEnd w="lg" len="lg" type="triangle"/>
          </a:ln>
        </p:spPr>
      </p:cxnSp>
      <p:cxnSp>
        <p:nvCxnSpPr>
          <p:cNvPr id="84" name="Shape 84"/>
          <p:cNvCxnSpPr/>
          <p:nvPr/>
        </p:nvCxnSpPr>
        <p:spPr>
          <a:xfrm rot="10800000" flipH="1">
            <a:off y="2033150" x="5009075"/>
            <a:ext cy="932999" cx="98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ot"/>
            <a:round/>
            <a:headEnd w="lg" len="lg" type="none"/>
            <a:tailEnd w="lg" len="lg" type="triangle"/>
          </a:ln>
        </p:spPr>
      </p:cxnSp>
      <p:sp>
        <p:nvSpPr>
          <p:cNvPr id="85" name="Shape 85"/>
          <p:cNvSpPr txBox="1"/>
          <p:nvPr/>
        </p:nvSpPr>
        <p:spPr>
          <a:xfrm>
            <a:off y="4409925" x="2485225"/>
            <a:ext cy="343800" cx="54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F</a:t>
            </a:r>
            <a:r>
              <a:rPr baseline="-25000" lang="en"/>
              <a:t>g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y="2141125" x="4027225"/>
            <a:ext cy="343800" cx="333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F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y="2399850" x="2485225"/>
            <a:ext cy="343800" cx="54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F</a:t>
            </a:r>
            <a:r>
              <a:rPr baseline="-25000" lang="en"/>
              <a:t>N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y="3079575" x="4361125"/>
            <a:ext cy="343800" cx="54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F</a:t>
            </a:r>
            <a:r>
              <a:rPr baseline="-25000" lang="en" i="1"/>
              <a:t>x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y="2367350" x="5097300"/>
            <a:ext cy="343800" cx="54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F</a:t>
            </a:r>
            <a:r>
              <a:rPr baseline="-25000" lang="en" i="1"/>
              <a:t>y</a:t>
            </a:r>
          </a:p>
        </p:txBody>
      </p:sp>
      <p:cxnSp>
        <p:nvCxnSpPr>
          <p:cNvPr id="90" name="Shape 90"/>
          <p:cNvCxnSpPr/>
          <p:nvPr/>
        </p:nvCxnSpPr>
        <p:spPr>
          <a:xfrm flipH="1">
            <a:off y="4478700" x="932949"/>
            <a:ext cy="9899" cx="992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91" name="Shape 91"/>
          <p:cNvSpPr txBox="1"/>
          <p:nvPr/>
        </p:nvSpPr>
        <p:spPr>
          <a:xfrm>
            <a:off y="4532850" x="1223300"/>
            <a:ext cy="343800" cx="54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F</a:t>
            </a:r>
            <a:r>
              <a:rPr baseline="-25000" lang="en"/>
              <a:t>f</a:t>
            </a:r>
          </a:p>
        </p:txBody>
      </p:sp>
      <p:sp>
        <p:nvSpPr>
          <p:cNvPr id="92" name="Shape 92"/>
          <p:cNvSpPr/>
          <p:nvPr/>
        </p:nvSpPr>
        <p:spPr>
          <a:xfrm>
            <a:off y="1573850" x="628550"/>
            <a:ext cy="3398399" cx="4832400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 30.0kg crate experiences an applied force of 100N acting at an angle of 30</a:t>
            </a:r>
            <a:r>
              <a:rPr baseline="30000" lang="en"/>
              <a:t>O</a:t>
            </a:r>
            <a:r>
              <a:rPr lang="en"/>
              <a:t> above the horizontal.  What is the normal force F</a:t>
            </a:r>
            <a:r>
              <a:rPr baseline="-25000" lang="en"/>
              <a:t>N</a:t>
            </a:r>
            <a:r>
              <a:rPr lang="en"/>
              <a:t> on the block?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What is the horizontal acceleration?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y="205977" x="457200"/>
            <a:ext cy="1141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Friction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1460499" x="457200"/>
            <a:ext cy="3465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 force that oppose two objects sliding against one another.  </a:t>
            </a:r>
          </a:p>
          <a:p>
            <a:pPr rtl="0" lvl="0">
              <a:buNone/>
            </a:pPr>
            <a:r>
              <a:rPr lang="en"/>
              <a:t>Two types</a:t>
            </a:r>
          </a:p>
          <a:p>
            <a:pPr rtl="0" lvl="0">
              <a:buNone/>
            </a:pPr>
            <a:r>
              <a:rPr lang="en"/>
              <a:t>	a) kinetic friction	</a:t>
            </a:r>
          </a:p>
          <a:p>
            <a:pPr>
              <a:buNone/>
            </a:pPr>
            <a:r>
              <a:rPr lang="en"/>
              <a:t>	b) static friction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123675" x="5077825"/>
            <a:ext cy="2743200" cx="2743200"/>
          </a:xfrm>
          <a:prstGeom prst="rect">
            <a:avLst/>
          </a:prstGeom>
        </p:spPr>
      </p:pic>
      <p:sp>
        <p:nvSpPr>
          <p:cNvPr id="106" name="Shape 106"/>
          <p:cNvSpPr/>
          <p:nvPr/>
        </p:nvSpPr>
        <p:spPr>
          <a:xfrm>
            <a:off y="2131300" x="5087650"/>
            <a:ext cy="2794500" cx="2779500"/>
          </a:xfrm>
          <a:prstGeom prst="rect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