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Default Extension="gif" ContentType="image/gif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2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9" name="Shape 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6" name="Shape 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4" name="Shape 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2" name="Shape 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>
            <a:off y="2914648" x="0"/>
            <a:ext cy="2228999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9" name="Shape 9"/>
          <p:cNvCxnSpPr/>
          <p:nvPr/>
        </p:nvCxnSpPr>
        <p:spPr>
          <a:xfrm>
            <a:off y="2914649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10" name="Shape 10"/>
          <p:cNvSpPr txBox="1"/>
          <p:nvPr>
            <p:ph type="ctrTitle"/>
          </p:nvPr>
        </p:nvSpPr>
        <p:spPr>
          <a:xfrm>
            <a:off y="1618313" x="685800"/>
            <a:ext cy="12380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indent="304800"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1pPr>
            <a:lvl2pPr indent="304800"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2pPr>
            <a:lvl3pPr indent="304800"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3pPr>
            <a:lvl4pPr indent="304800"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4pPr>
            <a:lvl5pPr indent="304800"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5pPr>
            <a:lvl6pPr indent="304800"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6pPr>
            <a:lvl7pPr indent="304800"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7pPr>
            <a:lvl8pPr indent="304800"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8pPr>
            <a:lvl9pPr indent="304800"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y="2964777" x="685800"/>
            <a:ext cy="944700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2286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1pPr>
            <a:lvl2pPr indent="2286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2pPr>
            <a:lvl3pPr indent="2286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3pPr>
            <a:lvl4pPr indent="2286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4pPr>
            <a:lvl5pPr indent="2286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5pPr>
            <a:lvl6pPr indent="2286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6pPr>
            <a:lvl7pPr indent="2286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7pPr>
            <a:lvl8pPr indent="2286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8pPr>
            <a:lvl9pPr indent="2286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" name="Shape 13"/>
          <p:cNvSpPr/>
          <p:nvPr/>
        </p:nvSpPr>
        <p:spPr>
          <a:xfrm>
            <a:off y="0" x="0"/>
            <a:ext cy="11277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14" name="Shape 14"/>
          <p:cNvCxnSpPr/>
          <p:nvPr/>
        </p:nvCxnSpPr>
        <p:spPr>
          <a:xfrm>
            <a:off y="1127679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15" name="Shape 1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/>
          <p:nvPr/>
        </p:nvSpPr>
        <p:spPr>
          <a:xfrm>
            <a:off y="0" x="0"/>
            <a:ext cy="11277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19" name="Shape 19"/>
          <p:cNvCxnSpPr/>
          <p:nvPr/>
        </p:nvCxnSpPr>
        <p:spPr>
          <a:xfrm>
            <a:off y="1127679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20" name="Shape 2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3" name="Shape 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" name="Shape 24"/>
          <p:cNvSpPr/>
          <p:nvPr/>
        </p:nvSpPr>
        <p:spPr>
          <a:xfrm>
            <a:off y="0" x="0"/>
            <a:ext cy="11277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25" name="Shape 25"/>
          <p:cNvCxnSpPr/>
          <p:nvPr/>
        </p:nvCxnSpPr>
        <p:spPr>
          <a:xfrm>
            <a:off y="1127679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26" name="Shape 2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/>
          <p:nvPr/>
        </p:nvSpPr>
        <p:spPr>
          <a:xfrm>
            <a:off y="4225081" x="0"/>
            <a:ext cy="9183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29" name="Shape 29"/>
          <p:cNvCxnSpPr/>
          <p:nvPr/>
        </p:nvCxnSpPr>
        <p:spPr>
          <a:xfrm>
            <a:off y="4225081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30" name="Shape 30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indent="-171450" marL="285750">
              <a:spcBef>
                <a:spcPts val="0"/>
              </a:spcBef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3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marL="0"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228600" marL="0"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228600" marL="0"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228600" marL="0"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228600" marL="0"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228600" marL="0"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228600" marL="0"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228600" marL="0"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228600" marL="0"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-152400" marL="342900">
              <a:spcBef>
                <a:spcPts val="600"/>
              </a:spcBef>
              <a:buClr>
                <a:schemeClr val="dk2"/>
              </a:buClr>
              <a:buSzPct val="100000"/>
              <a:buFont typeface="Trebuchet MS"/>
              <a:defRPr sz="3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33350" marL="742950"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76200" marL="1143000"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14300" marL="1600200"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14300" marL="2057400"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14300" marL="2514600"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14300" marL="2971800"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14300" marL="3429000"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14300" marL="3886200"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gif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gif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gif" Type="http://schemas.openxmlformats.org/officeDocument/2006/relationships/image" Id="rId4"/><Relationship Target="../media/image02.jp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 txBox="1"/>
          <p:nvPr>
            <p:ph type="ctrTitle"/>
          </p:nvPr>
        </p:nvSpPr>
        <p:spPr>
          <a:xfrm>
            <a:off y="1618313" x="685800"/>
            <a:ext cy="12380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Kinematics	</a:t>
            </a:r>
          </a:p>
        </p:txBody>
      </p:sp>
      <p:sp>
        <p:nvSpPr>
          <p:cNvPr id="34" name="Shape 34"/>
          <p:cNvSpPr txBox="1"/>
          <p:nvPr>
            <p:ph idx="1" type="subTitle"/>
          </p:nvPr>
        </p:nvSpPr>
        <p:spPr>
          <a:xfrm>
            <a:off y="2964777" x="685800"/>
            <a:ext cy="9447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The Study of Motion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Scalar and vector</a:t>
            </a:r>
          </a:p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I drove 125 kms and reached my destination</a:t>
            </a:r>
          </a:p>
          <a:p>
            <a:r>
              <a:t/>
            </a:r>
          </a:p>
          <a:p>
            <a:pPr>
              <a:buNone/>
            </a:pPr>
            <a:r>
              <a:rPr lang="en"/>
              <a:t>I drove 125 kms south and reached my destination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Scalars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Described by their magnitude only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ex.  distance(d) = 5 km</a:t>
            </a:r>
          </a:p>
          <a:p>
            <a:pPr rtl="0" lvl="0">
              <a:buNone/>
            </a:pPr>
            <a:r>
              <a:rPr lang="en"/>
              <a:t>	  speed(v)  =  20ft/s</a:t>
            </a:r>
          </a:p>
          <a:p>
            <a:pPr rtl="0" lvl="0">
              <a:buNone/>
            </a:pPr>
            <a:r>
              <a:rPr lang="en"/>
              <a:t>	  mass(m) = 0.56 g</a:t>
            </a:r>
          </a:p>
          <a:p>
            <a:pPr>
              <a:buNone/>
            </a:pPr>
            <a:r>
              <a:rPr lang="en"/>
              <a:t>	   time(t) = 3.7 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Vector</a:t>
            </a:r>
          </a:p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quantities are described by both their magnitude and direction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ex.	displacement (d) =5km [north]</a:t>
            </a:r>
          </a:p>
          <a:p>
            <a:pPr rtl="0" lvl="0">
              <a:buNone/>
            </a:pPr>
            <a:r>
              <a:rPr lang="en"/>
              <a:t>		velocity (v) = 20ft/s [NW]</a:t>
            </a:r>
          </a:p>
          <a:p>
            <a:pPr>
              <a:buNone/>
            </a:pPr>
            <a:r>
              <a:rPr lang="en"/>
              <a:t>		force (F) = 340N [fwd]</a:t>
            </a:r>
          </a:p>
        </p:txBody>
      </p:sp>
      <p:cxnSp>
        <p:nvCxnSpPr>
          <p:cNvPr id="53" name="Shape 53"/>
          <p:cNvCxnSpPr/>
          <p:nvPr/>
        </p:nvCxnSpPr>
        <p:spPr>
          <a:xfrm>
            <a:off y="2912625" x="3992450"/>
            <a:ext cy="9899" cx="2573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54" name="Shape 54"/>
          <p:cNvCxnSpPr/>
          <p:nvPr/>
        </p:nvCxnSpPr>
        <p:spPr>
          <a:xfrm>
            <a:off y="3491000" x="3055100"/>
            <a:ext cy="9899" cx="2573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55" name="Shape 55"/>
          <p:cNvCxnSpPr/>
          <p:nvPr/>
        </p:nvCxnSpPr>
        <p:spPr>
          <a:xfrm>
            <a:off y="3970325" x="2613100"/>
            <a:ext cy="9899" cx="2573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distance and displacement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u="sng" lang="en"/>
              <a:t>distance</a:t>
            </a:r>
            <a:r>
              <a:rPr lang="en"/>
              <a:t> - how far an object has travelled from its original position</a:t>
            </a:r>
          </a:p>
          <a:p>
            <a:r>
              <a:t/>
            </a:r>
          </a:p>
          <a:p>
            <a:pPr>
              <a:buNone/>
            </a:pPr>
            <a:r>
              <a:rPr u="sng" lang="en"/>
              <a:t>displacement </a:t>
            </a:r>
            <a:r>
              <a:rPr lang="en"/>
              <a:t>- how far away an object is from its original position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pic>
        <p:nvPicPr>
          <p:cNvPr id="67" name="Shape 6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386375" x="457200"/>
            <a:ext cy="4567049" cx="6141724"/>
          </a:xfrm>
          <a:prstGeom prst="rect">
            <a:avLst/>
          </a:prstGeom>
        </p:spPr>
      </p:pic>
      <p:sp>
        <p:nvSpPr>
          <p:cNvPr id="68" name="Shape 68"/>
          <p:cNvSpPr txBox="1"/>
          <p:nvPr/>
        </p:nvSpPr>
        <p:spPr>
          <a:xfrm>
            <a:off y="1396850" x="6905050"/>
            <a:ext cy="2377500" cx="19319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How is the butterfly’s distance different than its displacement?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y="3546650" x="457200"/>
            <a:ext cy="13790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What is the skiers distance and displacement at t=1min, t=2 min and t=3 min?</a:t>
            </a:r>
          </a:p>
        </p:txBody>
      </p:sp>
      <p:pic>
        <p:nvPicPr>
          <p:cNvPr id="75" name="Shape 7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05975" x="457200"/>
            <a:ext cy="3171824" cx="8229599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Graphing time and position</a:t>
            </a:r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pic>
        <p:nvPicPr>
          <p:cNvPr id="82" name="Shape 8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200150" x="356625"/>
            <a:ext cy="3725700" cx="4790186"/>
          </a:xfrm>
          <a:prstGeom prst="rect">
            <a:avLst/>
          </a:prstGeom>
        </p:spPr>
      </p:pic>
      <p:sp>
        <p:nvSpPr>
          <p:cNvPr id="83" name="Shape 83"/>
          <p:cNvSpPr txBox="1"/>
          <p:nvPr/>
        </p:nvSpPr>
        <p:spPr>
          <a:xfrm>
            <a:off y="1297800" x="5419025"/>
            <a:ext cy="1812900" cx="32195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2400" lang="en"/>
              <a:t>What does the graph tell us about the objects movement?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y="3916050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How are these two graphs different?  What do they tell us about how the motion is different?</a:t>
            </a:r>
          </a:p>
        </p:txBody>
      </p:sp>
      <p:pic>
        <p:nvPicPr>
          <p:cNvPr id="90" name="Shape 90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05975" x="457200"/>
            <a:ext cy="3642449" cx="3693749"/>
          </a:xfrm>
          <a:prstGeom prst="rect">
            <a:avLst/>
          </a:prstGeom>
        </p:spPr>
      </p:pic>
      <p:pic>
        <p:nvPicPr>
          <p:cNvPr id="91" name="Shape 91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436125" x="4378825"/>
            <a:ext cy="3182150" cx="462857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 name="khaki">
  <a:themeElements>
    <a:clrScheme name="Custom 349">
      <a:dk1>
        <a:srgbClr val="262626"/>
      </a:dk1>
      <a:lt1>
        <a:srgbClr val="E6D6BD"/>
      </a:lt1>
      <a:dk2>
        <a:srgbClr val="535353"/>
      </a:dk2>
      <a:lt2>
        <a:srgbClr val="B4AD9E"/>
      </a:lt2>
      <a:accent1>
        <a:srgbClr val="ADB48E"/>
      </a:accent1>
      <a:accent2>
        <a:srgbClr val="867961"/>
      </a:accent2>
      <a:accent3>
        <a:srgbClr val="CBB680"/>
      </a:accent3>
      <a:accent4>
        <a:srgbClr val="78A3C0"/>
      </a:accent4>
      <a:accent5>
        <a:srgbClr val="C0AE91"/>
      </a:accent5>
      <a:accent6>
        <a:srgbClr val="668874"/>
      </a:accent6>
      <a:hlink>
        <a:srgbClr val="4B94B3"/>
      </a:hlink>
      <a:folHlink>
        <a:srgbClr val="414141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