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85" r:id="rId3"/>
    <p:sldId id="256" r:id="rId4"/>
    <p:sldId id="257" r:id="rId5"/>
    <p:sldId id="284" r:id="rId6"/>
    <p:sldId id="264" r:id="rId7"/>
    <p:sldId id="260" r:id="rId8"/>
    <p:sldId id="263" r:id="rId9"/>
    <p:sldId id="261" r:id="rId10"/>
    <p:sldId id="265" r:id="rId11"/>
    <p:sldId id="266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6" r:id="rId26"/>
    <p:sldId id="287" r:id="rId27"/>
    <p:sldId id="25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bg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D0CEA-B984-4ACE-AA71-8F3E0FFEE00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774607-50B4-4CBD-BFE9-8A1D3BC32FA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CAC7B-80A1-4FC2-99E6-58AFA67E43A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277036-8B65-4050-96DB-67F1158FB04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E2D95-A4CB-45DB-B32A-AF5B6EF440A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4016E-989C-4062-B074-5A27235ED23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C2D6E3-98AE-4465-B730-2F46E135E6A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326B6-79DC-485D-934C-E2A337B5F0F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1F7E8-97D6-45D8-AFC2-E3E46C277C0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F16F7B-15CC-4B77-BD5F-419EC10CAF3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3DD52-C823-461D-9221-9B46A8BD085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99992-7284-47B5-AFB4-BA3D251FCD1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D2D5-995B-464F-8E36-D15CE12C113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FACC8-E930-4AF4-87EB-8868CA49ED2C}" type="datetimeFigureOut">
              <a:rPr lang="en-US" smtClean="0"/>
              <a:pPr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12992-2A6D-4728-9347-D303DC3639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E64EB31-8997-4340-AC6D-F4ED7D0C4900}" type="slidenum">
              <a:rPr lang="es-ES">
                <a:solidFill>
                  <a:srgbClr val="000000"/>
                </a:solidFill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ransition spd="slow">
    <p:zoom dir="in"/>
    <p:sndAc>
      <p:stSnd>
        <p:snd r:embed="rId15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n.edu/science/credential/cset/cset-physics/ppt/kinematics-graphing.ppt" TargetMode="External"/><Relationship Id="rId2" Type="http://schemas.openxmlformats.org/officeDocument/2006/relationships/hyperlink" Target="http://www.thestudentroom.co.uk/wiki/Revision:Kinematics_-_Equations_of_Motion_for_Constant_Acceler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earnapphysics.com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javascript:void(0)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2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Class Opener: What do these 3 Graphs show?</a:t>
            </a:r>
          </a:p>
        </p:txBody>
      </p:sp>
      <p:sp>
        <p:nvSpPr>
          <p:cNvPr id="44039" name="Text Box 21"/>
          <p:cNvSpPr txBox="1">
            <a:spLocks noChangeArrowheads="1"/>
          </p:cNvSpPr>
          <p:nvPr/>
        </p:nvSpPr>
        <p:spPr bwMode="auto">
          <a:xfrm>
            <a:off x="8382000" y="3276600"/>
            <a:ext cx="28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/>
              <a:t>t</a:t>
            </a:r>
          </a:p>
        </p:txBody>
      </p:sp>
      <p:sp>
        <p:nvSpPr>
          <p:cNvPr id="44043" name="Text Box 25"/>
          <p:cNvSpPr txBox="1">
            <a:spLocks noChangeArrowheads="1"/>
          </p:cNvSpPr>
          <p:nvPr/>
        </p:nvSpPr>
        <p:spPr bwMode="auto">
          <a:xfrm>
            <a:off x="8382000" y="5334000"/>
            <a:ext cx="28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/>
              <a:t>t</a:t>
            </a:r>
          </a:p>
        </p:txBody>
      </p:sp>
      <p:sp>
        <p:nvSpPr>
          <p:cNvPr id="44051" name="Line 33"/>
          <p:cNvSpPr>
            <a:spLocks noChangeShapeType="1"/>
          </p:cNvSpPr>
          <p:nvPr/>
        </p:nvSpPr>
        <p:spPr bwMode="auto">
          <a:xfrm>
            <a:off x="762000" y="5181600"/>
            <a:ext cx="1828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28600" y="1066800"/>
            <a:ext cx="8610600" cy="5791200"/>
            <a:chOff x="0" y="228600"/>
            <a:chExt cx="8839200" cy="6629400"/>
          </a:xfrm>
        </p:grpSpPr>
        <p:grpSp>
          <p:nvGrpSpPr>
            <p:cNvPr id="2" name="Group 36"/>
            <p:cNvGrpSpPr>
              <a:grpSpLocks/>
            </p:cNvGrpSpPr>
            <p:nvPr/>
          </p:nvGrpSpPr>
          <p:grpSpPr bwMode="auto">
            <a:xfrm>
              <a:off x="0" y="228600"/>
              <a:ext cx="8839200" cy="2057400"/>
              <a:chOff x="0" y="144"/>
              <a:chExt cx="5568" cy="1296"/>
            </a:xfrm>
          </p:grpSpPr>
          <p:sp>
            <p:nvSpPr>
              <p:cNvPr id="44054" name="Line 5"/>
              <p:cNvSpPr>
                <a:spLocks noChangeShapeType="1"/>
              </p:cNvSpPr>
              <p:nvPr/>
            </p:nvSpPr>
            <p:spPr bwMode="auto">
              <a:xfrm>
                <a:off x="325" y="776"/>
                <a:ext cx="4825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44055" name="Line 6"/>
              <p:cNvSpPr>
                <a:spLocks noChangeShapeType="1"/>
              </p:cNvSpPr>
              <p:nvPr/>
            </p:nvSpPr>
            <p:spPr bwMode="auto">
              <a:xfrm>
                <a:off x="325" y="144"/>
                <a:ext cx="0" cy="12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44056" name="Text Box 7"/>
              <p:cNvSpPr txBox="1">
                <a:spLocks noChangeArrowheads="1"/>
              </p:cNvSpPr>
              <p:nvPr/>
            </p:nvSpPr>
            <p:spPr bwMode="auto">
              <a:xfrm>
                <a:off x="5150" y="650"/>
                <a:ext cx="41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i="1" dirty="0"/>
                  <a:t>t</a:t>
                </a:r>
              </a:p>
            </p:txBody>
          </p:sp>
          <p:sp>
            <p:nvSpPr>
              <p:cNvPr id="44057" name="Freeform 8"/>
              <p:cNvSpPr>
                <a:spLocks/>
              </p:cNvSpPr>
              <p:nvPr/>
            </p:nvSpPr>
            <p:spPr bwMode="auto">
              <a:xfrm>
                <a:off x="330" y="351"/>
                <a:ext cx="4509" cy="855"/>
              </a:xfrm>
              <a:custGeom>
                <a:avLst/>
                <a:gdLst>
                  <a:gd name="T0" fmla="*/ 0 w 4665"/>
                  <a:gd name="T1" fmla="*/ 1152 h 1298"/>
                  <a:gd name="T2" fmla="*/ 349 w 4665"/>
                  <a:gd name="T3" fmla="*/ 1127 h 1298"/>
                  <a:gd name="T4" fmla="*/ 616 w 4665"/>
                  <a:gd name="T5" fmla="*/ 1071 h 1298"/>
                  <a:gd name="T6" fmla="*/ 722 w 4665"/>
                  <a:gd name="T7" fmla="*/ 1014 h 1298"/>
                  <a:gd name="T8" fmla="*/ 916 w 4665"/>
                  <a:gd name="T9" fmla="*/ 892 h 1298"/>
                  <a:gd name="T10" fmla="*/ 957 w 4665"/>
                  <a:gd name="T11" fmla="*/ 852 h 1298"/>
                  <a:gd name="T12" fmla="*/ 973 w 4665"/>
                  <a:gd name="T13" fmla="*/ 827 h 1298"/>
                  <a:gd name="T14" fmla="*/ 998 w 4665"/>
                  <a:gd name="T15" fmla="*/ 811 h 1298"/>
                  <a:gd name="T16" fmla="*/ 1136 w 4665"/>
                  <a:gd name="T17" fmla="*/ 689 h 1298"/>
                  <a:gd name="T18" fmla="*/ 1225 w 4665"/>
                  <a:gd name="T19" fmla="*/ 559 h 1298"/>
                  <a:gd name="T20" fmla="*/ 1306 w 4665"/>
                  <a:gd name="T21" fmla="*/ 454 h 1298"/>
                  <a:gd name="T22" fmla="*/ 1598 w 4665"/>
                  <a:gd name="T23" fmla="*/ 154 h 1298"/>
                  <a:gd name="T24" fmla="*/ 1695 w 4665"/>
                  <a:gd name="T25" fmla="*/ 97 h 1298"/>
                  <a:gd name="T26" fmla="*/ 1793 w 4665"/>
                  <a:gd name="T27" fmla="*/ 56 h 1298"/>
                  <a:gd name="T28" fmla="*/ 1987 w 4665"/>
                  <a:gd name="T29" fmla="*/ 0 h 1298"/>
                  <a:gd name="T30" fmla="*/ 2239 w 4665"/>
                  <a:gd name="T31" fmla="*/ 8 h 1298"/>
                  <a:gd name="T32" fmla="*/ 2401 w 4665"/>
                  <a:gd name="T33" fmla="*/ 65 h 1298"/>
                  <a:gd name="T34" fmla="*/ 2442 w 4665"/>
                  <a:gd name="T35" fmla="*/ 97 h 1298"/>
                  <a:gd name="T36" fmla="*/ 2490 w 4665"/>
                  <a:gd name="T37" fmla="*/ 121 h 1298"/>
                  <a:gd name="T38" fmla="*/ 2555 w 4665"/>
                  <a:gd name="T39" fmla="*/ 178 h 1298"/>
                  <a:gd name="T40" fmla="*/ 2596 w 4665"/>
                  <a:gd name="T41" fmla="*/ 211 h 1298"/>
                  <a:gd name="T42" fmla="*/ 2644 w 4665"/>
                  <a:gd name="T43" fmla="*/ 243 h 1298"/>
                  <a:gd name="T44" fmla="*/ 2766 w 4665"/>
                  <a:gd name="T45" fmla="*/ 365 h 1298"/>
                  <a:gd name="T46" fmla="*/ 2799 w 4665"/>
                  <a:gd name="T47" fmla="*/ 413 h 1298"/>
                  <a:gd name="T48" fmla="*/ 2831 w 4665"/>
                  <a:gd name="T49" fmla="*/ 454 h 1298"/>
                  <a:gd name="T50" fmla="*/ 2864 w 4665"/>
                  <a:gd name="T51" fmla="*/ 495 h 1298"/>
                  <a:gd name="T52" fmla="*/ 2872 w 4665"/>
                  <a:gd name="T53" fmla="*/ 519 h 1298"/>
                  <a:gd name="T54" fmla="*/ 2896 w 4665"/>
                  <a:gd name="T55" fmla="*/ 551 h 1298"/>
                  <a:gd name="T56" fmla="*/ 2937 w 4665"/>
                  <a:gd name="T57" fmla="*/ 624 h 1298"/>
                  <a:gd name="T58" fmla="*/ 2993 w 4665"/>
                  <a:gd name="T59" fmla="*/ 714 h 1298"/>
                  <a:gd name="T60" fmla="*/ 3058 w 4665"/>
                  <a:gd name="T61" fmla="*/ 795 h 1298"/>
                  <a:gd name="T62" fmla="*/ 3204 w 4665"/>
                  <a:gd name="T63" fmla="*/ 949 h 1298"/>
                  <a:gd name="T64" fmla="*/ 3269 w 4665"/>
                  <a:gd name="T65" fmla="*/ 1006 h 1298"/>
                  <a:gd name="T66" fmla="*/ 3318 w 4665"/>
                  <a:gd name="T67" fmla="*/ 1022 h 1298"/>
                  <a:gd name="T68" fmla="*/ 3594 w 4665"/>
                  <a:gd name="T69" fmla="*/ 1119 h 1298"/>
                  <a:gd name="T70" fmla="*/ 3732 w 4665"/>
                  <a:gd name="T71" fmla="*/ 1168 h 1298"/>
                  <a:gd name="T72" fmla="*/ 4121 w 4665"/>
                  <a:gd name="T73" fmla="*/ 1241 h 1298"/>
                  <a:gd name="T74" fmla="*/ 4470 w 4665"/>
                  <a:gd name="T75" fmla="*/ 1265 h 1298"/>
                  <a:gd name="T76" fmla="*/ 4665 w 4665"/>
                  <a:gd name="T77" fmla="*/ 1298 h 1298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665"/>
                  <a:gd name="T118" fmla="*/ 0 h 1298"/>
                  <a:gd name="T119" fmla="*/ 4665 w 4665"/>
                  <a:gd name="T120" fmla="*/ 1298 h 1298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665" h="1298">
                    <a:moveTo>
                      <a:pt x="0" y="1152"/>
                    </a:moveTo>
                    <a:cubicBezTo>
                      <a:pt x="115" y="1136"/>
                      <a:pt x="233" y="1135"/>
                      <a:pt x="349" y="1127"/>
                    </a:cubicBezTo>
                    <a:cubicBezTo>
                      <a:pt x="440" y="1114"/>
                      <a:pt x="526" y="1086"/>
                      <a:pt x="616" y="1071"/>
                    </a:cubicBezTo>
                    <a:cubicBezTo>
                      <a:pt x="645" y="1042"/>
                      <a:pt x="686" y="1034"/>
                      <a:pt x="722" y="1014"/>
                    </a:cubicBezTo>
                    <a:cubicBezTo>
                      <a:pt x="788" y="978"/>
                      <a:pt x="844" y="916"/>
                      <a:pt x="916" y="892"/>
                    </a:cubicBezTo>
                    <a:cubicBezTo>
                      <a:pt x="969" y="817"/>
                      <a:pt x="895" y="915"/>
                      <a:pt x="957" y="852"/>
                    </a:cubicBezTo>
                    <a:cubicBezTo>
                      <a:pt x="964" y="845"/>
                      <a:pt x="966" y="834"/>
                      <a:pt x="973" y="827"/>
                    </a:cubicBezTo>
                    <a:cubicBezTo>
                      <a:pt x="980" y="820"/>
                      <a:pt x="990" y="817"/>
                      <a:pt x="998" y="811"/>
                    </a:cubicBezTo>
                    <a:cubicBezTo>
                      <a:pt x="1045" y="772"/>
                      <a:pt x="1091" y="731"/>
                      <a:pt x="1136" y="689"/>
                    </a:cubicBezTo>
                    <a:cubicBezTo>
                      <a:pt x="1161" y="639"/>
                      <a:pt x="1193" y="603"/>
                      <a:pt x="1225" y="559"/>
                    </a:cubicBezTo>
                    <a:cubicBezTo>
                      <a:pt x="1253" y="522"/>
                      <a:pt x="1273" y="487"/>
                      <a:pt x="1306" y="454"/>
                    </a:cubicBezTo>
                    <a:cubicBezTo>
                      <a:pt x="1359" y="329"/>
                      <a:pt x="1482" y="219"/>
                      <a:pt x="1598" y="154"/>
                    </a:cubicBezTo>
                    <a:cubicBezTo>
                      <a:pt x="1634" y="134"/>
                      <a:pt x="1657" y="110"/>
                      <a:pt x="1695" y="97"/>
                    </a:cubicBezTo>
                    <a:cubicBezTo>
                      <a:pt x="1723" y="71"/>
                      <a:pt x="1758" y="67"/>
                      <a:pt x="1793" y="56"/>
                    </a:cubicBezTo>
                    <a:cubicBezTo>
                      <a:pt x="1858" y="36"/>
                      <a:pt x="1920" y="11"/>
                      <a:pt x="1987" y="0"/>
                    </a:cubicBezTo>
                    <a:cubicBezTo>
                      <a:pt x="2071" y="3"/>
                      <a:pt x="2155" y="3"/>
                      <a:pt x="2239" y="8"/>
                    </a:cubicBezTo>
                    <a:cubicBezTo>
                      <a:pt x="2296" y="11"/>
                      <a:pt x="2348" y="50"/>
                      <a:pt x="2401" y="65"/>
                    </a:cubicBezTo>
                    <a:cubicBezTo>
                      <a:pt x="2415" y="75"/>
                      <a:pt x="2427" y="88"/>
                      <a:pt x="2442" y="97"/>
                    </a:cubicBezTo>
                    <a:cubicBezTo>
                      <a:pt x="2496" y="129"/>
                      <a:pt x="2435" y="77"/>
                      <a:pt x="2490" y="121"/>
                    </a:cubicBezTo>
                    <a:cubicBezTo>
                      <a:pt x="2512" y="139"/>
                      <a:pt x="2533" y="160"/>
                      <a:pt x="2555" y="178"/>
                    </a:cubicBezTo>
                    <a:cubicBezTo>
                      <a:pt x="2569" y="189"/>
                      <a:pt x="2582" y="200"/>
                      <a:pt x="2596" y="211"/>
                    </a:cubicBezTo>
                    <a:cubicBezTo>
                      <a:pt x="2611" y="223"/>
                      <a:pt x="2644" y="243"/>
                      <a:pt x="2644" y="243"/>
                    </a:cubicBezTo>
                    <a:cubicBezTo>
                      <a:pt x="2678" y="290"/>
                      <a:pt x="2717" y="332"/>
                      <a:pt x="2766" y="365"/>
                    </a:cubicBezTo>
                    <a:cubicBezTo>
                      <a:pt x="2786" y="424"/>
                      <a:pt x="2757" y="351"/>
                      <a:pt x="2799" y="413"/>
                    </a:cubicBezTo>
                    <a:cubicBezTo>
                      <a:pt x="2832" y="462"/>
                      <a:pt x="2776" y="417"/>
                      <a:pt x="2831" y="454"/>
                    </a:cubicBezTo>
                    <a:cubicBezTo>
                      <a:pt x="2841" y="469"/>
                      <a:pt x="2855" y="480"/>
                      <a:pt x="2864" y="495"/>
                    </a:cubicBezTo>
                    <a:cubicBezTo>
                      <a:pt x="2868" y="502"/>
                      <a:pt x="2868" y="512"/>
                      <a:pt x="2872" y="519"/>
                    </a:cubicBezTo>
                    <a:cubicBezTo>
                      <a:pt x="2879" y="531"/>
                      <a:pt x="2888" y="540"/>
                      <a:pt x="2896" y="551"/>
                    </a:cubicBezTo>
                    <a:cubicBezTo>
                      <a:pt x="2905" y="578"/>
                      <a:pt x="2937" y="624"/>
                      <a:pt x="2937" y="624"/>
                    </a:cubicBezTo>
                    <a:cubicBezTo>
                      <a:pt x="2948" y="659"/>
                      <a:pt x="2968" y="687"/>
                      <a:pt x="2993" y="714"/>
                    </a:cubicBezTo>
                    <a:cubicBezTo>
                      <a:pt x="3004" y="747"/>
                      <a:pt x="3029" y="776"/>
                      <a:pt x="3058" y="795"/>
                    </a:cubicBezTo>
                    <a:cubicBezTo>
                      <a:pt x="3094" y="849"/>
                      <a:pt x="3150" y="913"/>
                      <a:pt x="3204" y="949"/>
                    </a:cubicBezTo>
                    <a:cubicBezTo>
                      <a:pt x="3220" y="973"/>
                      <a:pt x="3242" y="994"/>
                      <a:pt x="3269" y="1006"/>
                    </a:cubicBezTo>
                    <a:cubicBezTo>
                      <a:pt x="3285" y="1013"/>
                      <a:pt x="3318" y="1022"/>
                      <a:pt x="3318" y="1022"/>
                    </a:cubicBezTo>
                    <a:cubicBezTo>
                      <a:pt x="3391" y="1071"/>
                      <a:pt x="3509" y="1092"/>
                      <a:pt x="3594" y="1119"/>
                    </a:cubicBezTo>
                    <a:cubicBezTo>
                      <a:pt x="3635" y="1146"/>
                      <a:pt x="3686" y="1153"/>
                      <a:pt x="3732" y="1168"/>
                    </a:cubicBezTo>
                    <a:cubicBezTo>
                      <a:pt x="3859" y="1210"/>
                      <a:pt x="3988" y="1231"/>
                      <a:pt x="4121" y="1241"/>
                    </a:cubicBezTo>
                    <a:cubicBezTo>
                      <a:pt x="4238" y="1260"/>
                      <a:pt x="4350" y="1261"/>
                      <a:pt x="4470" y="1265"/>
                    </a:cubicBezTo>
                    <a:cubicBezTo>
                      <a:pt x="4537" y="1273"/>
                      <a:pt x="4597" y="1298"/>
                      <a:pt x="4665" y="1298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44058" name="Text Box 9"/>
              <p:cNvSpPr txBox="1">
                <a:spLocks noChangeArrowheads="1"/>
              </p:cNvSpPr>
              <p:nvPr/>
            </p:nvSpPr>
            <p:spPr bwMode="auto">
              <a:xfrm>
                <a:off x="0" y="144"/>
                <a:ext cx="384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 dirty="0"/>
                  <a:t> </a:t>
                </a:r>
                <a:r>
                  <a:rPr lang="en-US" sz="2400" i="1" dirty="0" smtClean="0"/>
                  <a:t>d</a:t>
                </a:r>
                <a:endParaRPr lang="en-US" sz="2800" i="1" dirty="0"/>
              </a:p>
            </p:txBody>
          </p:sp>
        </p:grpSp>
        <p:sp>
          <p:nvSpPr>
            <p:cNvPr id="44036" name="Line 18"/>
            <p:cNvSpPr>
              <a:spLocks noChangeShapeType="1"/>
            </p:cNvSpPr>
            <p:nvPr/>
          </p:nvSpPr>
          <p:spPr bwMode="auto">
            <a:xfrm>
              <a:off x="533400" y="2590800"/>
              <a:ext cx="0" cy="1828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37" name="Line 19"/>
            <p:cNvSpPr>
              <a:spLocks noChangeShapeType="1"/>
            </p:cNvSpPr>
            <p:nvPr/>
          </p:nvSpPr>
          <p:spPr bwMode="auto">
            <a:xfrm>
              <a:off x="533400" y="3505200"/>
              <a:ext cx="777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38" name="Text Box 20"/>
            <p:cNvSpPr txBox="1">
              <a:spLocks noChangeArrowheads="1"/>
            </p:cNvSpPr>
            <p:nvPr/>
          </p:nvSpPr>
          <p:spPr bwMode="auto">
            <a:xfrm>
              <a:off x="152400" y="2514600"/>
              <a:ext cx="36195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i="1" dirty="0"/>
                <a:t>v</a:t>
              </a:r>
            </a:p>
          </p:txBody>
        </p:sp>
        <p:sp>
          <p:nvSpPr>
            <p:cNvPr id="44040" name="Line 22"/>
            <p:cNvSpPr>
              <a:spLocks noChangeShapeType="1"/>
            </p:cNvSpPr>
            <p:nvPr/>
          </p:nvSpPr>
          <p:spPr bwMode="auto">
            <a:xfrm>
              <a:off x="533400" y="4648200"/>
              <a:ext cx="0" cy="1828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41" name="Line 23"/>
            <p:cNvSpPr>
              <a:spLocks noChangeShapeType="1"/>
            </p:cNvSpPr>
            <p:nvPr/>
          </p:nvSpPr>
          <p:spPr bwMode="auto">
            <a:xfrm>
              <a:off x="533400" y="5562600"/>
              <a:ext cx="777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42" name="Text Box 24"/>
            <p:cNvSpPr txBox="1">
              <a:spLocks noChangeArrowheads="1"/>
            </p:cNvSpPr>
            <p:nvPr/>
          </p:nvSpPr>
          <p:spPr bwMode="auto">
            <a:xfrm>
              <a:off x="152400" y="4572000"/>
              <a:ext cx="36195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i="1" dirty="0">
                  <a:latin typeface="Times New Roman" charset="0"/>
                </a:rPr>
                <a:t>a</a:t>
              </a:r>
            </a:p>
          </p:txBody>
        </p:sp>
        <p:sp>
          <p:nvSpPr>
            <p:cNvPr id="44044" name="Line 26"/>
            <p:cNvSpPr>
              <a:spLocks noChangeShapeType="1"/>
            </p:cNvSpPr>
            <p:nvPr/>
          </p:nvSpPr>
          <p:spPr bwMode="auto">
            <a:xfrm>
              <a:off x="2362200" y="304800"/>
              <a:ext cx="0" cy="6553200"/>
            </a:xfrm>
            <a:prstGeom prst="line">
              <a:avLst/>
            </a:prstGeom>
            <a:noFill/>
            <a:ln w="38100" cap="rnd">
              <a:solidFill>
                <a:srgbClr val="9900CC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45" name="Line 27"/>
            <p:cNvSpPr>
              <a:spLocks noChangeShapeType="1"/>
            </p:cNvSpPr>
            <p:nvPr/>
          </p:nvSpPr>
          <p:spPr bwMode="auto">
            <a:xfrm>
              <a:off x="3733800" y="304800"/>
              <a:ext cx="0" cy="6553200"/>
            </a:xfrm>
            <a:prstGeom prst="line">
              <a:avLst/>
            </a:prstGeom>
            <a:noFill/>
            <a:ln w="38100" cap="rnd">
              <a:solidFill>
                <a:srgbClr val="9900CC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46" name="Line 28"/>
            <p:cNvSpPr>
              <a:spLocks noChangeShapeType="1"/>
            </p:cNvSpPr>
            <p:nvPr/>
          </p:nvSpPr>
          <p:spPr bwMode="auto">
            <a:xfrm>
              <a:off x="4937125" y="247650"/>
              <a:ext cx="0" cy="6553200"/>
            </a:xfrm>
            <a:prstGeom prst="line">
              <a:avLst/>
            </a:prstGeom>
            <a:noFill/>
            <a:ln w="38100" cap="rnd">
              <a:solidFill>
                <a:srgbClr val="9900CC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47" name="Line 29"/>
            <p:cNvSpPr>
              <a:spLocks noChangeShapeType="1"/>
            </p:cNvSpPr>
            <p:nvPr/>
          </p:nvSpPr>
          <p:spPr bwMode="auto">
            <a:xfrm flipV="1">
              <a:off x="533400" y="2895600"/>
              <a:ext cx="1828800" cy="60960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48" name="Line 30"/>
            <p:cNvSpPr>
              <a:spLocks noChangeShapeType="1"/>
            </p:cNvSpPr>
            <p:nvPr/>
          </p:nvSpPr>
          <p:spPr bwMode="auto">
            <a:xfrm>
              <a:off x="2362200" y="2895600"/>
              <a:ext cx="2590800" cy="114300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49" name="Line 31"/>
            <p:cNvSpPr>
              <a:spLocks noChangeShapeType="1"/>
            </p:cNvSpPr>
            <p:nvPr/>
          </p:nvSpPr>
          <p:spPr bwMode="auto">
            <a:xfrm>
              <a:off x="7239000" y="990600"/>
              <a:ext cx="0" cy="5867400"/>
            </a:xfrm>
            <a:prstGeom prst="line">
              <a:avLst/>
            </a:prstGeom>
            <a:noFill/>
            <a:ln w="38100" cap="rnd">
              <a:solidFill>
                <a:srgbClr val="9900CC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50" name="Line 32"/>
            <p:cNvSpPr>
              <a:spLocks noChangeShapeType="1"/>
            </p:cNvSpPr>
            <p:nvPr/>
          </p:nvSpPr>
          <p:spPr bwMode="auto">
            <a:xfrm flipV="1">
              <a:off x="4953000" y="3505200"/>
              <a:ext cx="2286000" cy="53340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52" name="Line 34"/>
            <p:cNvSpPr>
              <a:spLocks noChangeShapeType="1"/>
            </p:cNvSpPr>
            <p:nvPr/>
          </p:nvSpPr>
          <p:spPr bwMode="auto">
            <a:xfrm>
              <a:off x="2362200" y="6248400"/>
              <a:ext cx="2590800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053" name="Line 35"/>
            <p:cNvSpPr>
              <a:spLocks noChangeShapeType="1"/>
            </p:cNvSpPr>
            <p:nvPr/>
          </p:nvSpPr>
          <p:spPr bwMode="auto">
            <a:xfrm>
              <a:off x="4953000" y="5410200"/>
              <a:ext cx="2286000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990600"/>
            <a:ext cx="8382000" cy="50783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066800"/>
            <a:ext cx="8229600" cy="5181600"/>
          </a:xfrm>
          <a:blipFill rotWithShape="1">
            <a:blip r:embed="rId2" cstate="print"/>
            <a:stretch>
              <a:fillRect t="-1059" r="-1259"/>
            </a:stretch>
          </a:blipFill>
          <a:extLst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Accelerated Motion</a:t>
            </a:r>
            <a:endParaRPr lang="en-US" dirty="0"/>
          </a:p>
        </p:txBody>
      </p:sp>
      <p:sp>
        <p:nvSpPr>
          <p:cNvPr id="440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solidFill>
                <a:srgbClr val="000000"/>
              </a:solidFill>
              <a:latin typeface="Lucida Sans Unicode" pitchFamily="34" charset="0"/>
            </a:endParaRP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en-US" sz="5900" b="1" dirty="0" smtClean="0">
                <a:solidFill>
                  <a:schemeClr val="bg1"/>
                </a:solidFill>
              </a:rPr>
              <a:t>Uniform accelerated motion is a </a:t>
            </a:r>
            <a:r>
              <a:rPr lang="en-US" sz="5900" b="1" i="1" dirty="0" smtClean="0">
                <a:solidFill>
                  <a:schemeClr val="bg1"/>
                </a:solidFill>
              </a:rPr>
              <a:t>motion</a:t>
            </a:r>
            <a:r>
              <a:rPr lang="en-US" sz="5900" b="1" dirty="0" smtClean="0">
                <a:solidFill>
                  <a:schemeClr val="bg1"/>
                </a:solidFill>
              </a:rPr>
              <a:t> </a:t>
            </a:r>
            <a:r>
              <a:rPr lang="en-US" sz="5900" b="1" i="1" dirty="0" smtClean="0">
                <a:solidFill>
                  <a:schemeClr val="bg1"/>
                </a:solidFill>
              </a:rPr>
              <a:t>with the constant acceleration </a:t>
            </a:r>
            <a:r>
              <a:rPr lang="en-US" sz="5900" b="1" dirty="0" smtClean="0">
                <a:solidFill>
                  <a:schemeClr val="bg1"/>
                </a:solidFill>
              </a:rPr>
              <a:t>(a – const)</a:t>
            </a:r>
          </a:p>
          <a:p>
            <a:pPr eaLnBrk="1" hangingPunct="1"/>
            <a:r>
              <a:rPr lang="en-US" sz="5900" b="1" dirty="0" smtClean="0">
                <a:solidFill>
                  <a:schemeClr val="bg1"/>
                </a:solidFill>
              </a:rPr>
              <a:t>Slope (gradient) of the velocity –time graph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5900" b="1" dirty="0" smtClean="0">
                <a:solidFill>
                  <a:schemeClr val="bg1"/>
                </a:solidFill>
              </a:rPr>
              <a:t>                   v(t) = acceleration</a:t>
            </a:r>
          </a:p>
          <a:p>
            <a:pPr eaLnBrk="1" hangingPunct="1"/>
            <a:r>
              <a:rPr lang="en-US" sz="5900" b="1" dirty="0" smtClean="0">
                <a:solidFill>
                  <a:schemeClr val="bg1"/>
                </a:solidFill>
              </a:rPr>
              <a:t>The </a:t>
            </a:r>
            <a:r>
              <a:rPr lang="en-US" sz="5900" b="1" i="1" dirty="0" smtClean="0">
                <a:solidFill>
                  <a:schemeClr val="bg1"/>
                </a:solidFill>
              </a:rPr>
              <a:t>steeper the line </a:t>
            </a:r>
            <a:r>
              <a:rPr lang="en-US" sz="5900" b="1" dirty="0" smtClean="0">
                <a:solidFill>
                  <a:schemeClr val="bg1"/>
                </a:solidFill>
              </a:rPr>
              <a:t>of the graph </a:t>
            </a:r>
            <a:r>
              <a:rPr lang="en-US" sz="5900" b="1" i="1" dirty="0" smtClean="0">
                <a:solidFill>
                  <a:schemeClr val="bg1"/>
                </a:solidFill>
              </a:rPr>
              <a:t>v(t)  </a:t>
            </a:r>
            <a:r>
              <a:rPr lang="en-US" sz="5900" b="1" dirty="0" smtClean="0">
                <a:solidFill>
                  <a:schemeClr val="bg1"/>
                </a:solidFill>
              </a:rPr>
              <a:t>the </a:t>
            </a:r>
            <a:r>
              <a:rPr lang="en-US" sz="5900" b="1" i="1" dirty="0" smtClean="0">
                <a:solidFill>
                  <a:schemeClr val="bg1"/>
                </a:solidFill>
              </a:rPr>
              <a:t>greater the acceleration </a:t>
            </a:r>
            <a:r>
              <a:rPr lang="en-US" sz="5900" b="1" dirty="0" smtClean="0">
                <a:solidFill>
                  <a:schemeClr val="bg1"/>
                </a:solidFill>
              </a:rPr>
              <a:t>of the body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5900" b="1" dirty="0" smtClean="0">
                <a:solidFill>
                  <a:schemeClr val="bg1"/>
                </a:solidFill>
              </a:rPr>
              <a:t>                    v(m/s)          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5900" b="1" dirty="0" smtClean="0">
                <a:solidFill>
                  <a:schemeClr val="bg1"/>
                </a:solidFill>
              </a:rPr>
              <a:t>                                          1                  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5900" b="1" dirty="0" smtClean="0">
                <a:solidFill>
                  <a:schemeClr val="bg1"/>
                </a:solidFill>
              </a:rPr>
              <a:t>                                                             2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5900" b="1" dirty="0" smtClean="0">
                <a:solidFill>
                  <a:schemeClr val="bg1"/>
                </a:solidFill>
              </a:rPr>
              <a:t>                                                                    3              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5900" b="1" dirty="0" smtClean="0">
                <a:solidFill>
                  <a:schemeClr val="bg1"/>
                </a:solidFill>
              </a:rPr>
              <a:t>                                                                t(s)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5900" b="1" dirty="0" smtClean="0">
                <a:solidFill>
                  <a:schemeClr val="bg1"/>
                </a:solidFill>
              </a:rPr>
              <a:t>                           a</a:t>
            </a:r>
            <a:r>
              <a:rPr lang="en-US" sz="5900" b="1" baseline="-25000" dirty="0" smtClean="0">
                <a:solidFill>
                  <a:schemeClr val="bg1"/>
                </a:solidFill>
              </a:rPr>
              <a:t>1 </a:t>
            </a:r>
            <a:r>
              <a:rPr lang="en-US" sz="5900" b="1" dirty="0" smtClean="0">
                <a:solidFill>
                  <a:schemeClr val="bg1"/>
                </a:solidFill>
              </a:rPr>
              <a:t>&gt; a</a:t>
            </a:r>
            <a:r>
              <a:rPr lang="en-US" sz="5900" b="1" baseline="-25000" dirty="0" smtClean="0">
                <a:solidFill>
                  <a:schemeClr val="bg1"/>
                </a:solidFill>
              </a:rPr>
              <a:t>2 </a:t>
            </a:r>
            <a:r>
              <a:rPr lang="en-US" sz="5900" b="1" dirty="0" smtClean="0">
                <a:solidFill>
                  <a:schemeClr val="bg1"/>
                </a:solidFill>
              </a:rPr>
              <a:t>&gt; a</a:t>
            </a:r>
            <a:r>
              <a:rPr lang="en-US" sz="5900" b="1" baseline="-25000" dirty="0" smtClean="0">
                <a:solidFill>
                  <a:schemeClr val="bg1"/>
                </a:solidFill>
              </a:rPr>
              <a:t>3                                                    </a:t>
            </a:r>
            <a:r>
              <a:rPr lang="en-US" b="1" dirty="0" smtClean="0"/>
              <a:t>                                                           </a:t>
            </a:r>
          </a:p>
          <a:p>
            <a:pPr eaLnBrk="1" hangingPunct="1">
              <a:buFont typeface="Wingdings 3" pitchFamily="18" charset="2"/>
              <a:buNone/>
            </a:pPr>
            <a:endParaRPr lang="en-US" b="1" dirty="0" smtClean="0"/>
          </a:p>
          <a:p>
            <a:pPr eaLnBrk="1" hangingPunct="1">
              <a:buFont typeface="Wingdings 3" pitchFamily="18" charset="2"/>
              <a:buNone/>
            </a:pPr>
            <a:endParaRPr lang="en-US" b="1" dirty="0" smtClean="0"/>
          </a:p>
          <a:p>
            <a:pPr eaLnBrk="1" hangingPunct="1"/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Velocity-time Graphs</a:t>
            </a:r>
            <a:endParaRPr lang="en-US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3657600" y="3810000"/>
            <a:ext cx="3430587" cy="1905000"/>
            <a:chOff x="3657600" y="3810000"/>
            <a:chExt cx="3430587" cy="1905000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2706688" y="4760912"/>
              <a:ext cx="1905000" cy="31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3659187" y="5713412"/>
              <a:ext cx="2971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3125787" y="4570412"/>
              <a:ext cx="1676400" cy="6096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659187" y="4418012"/>
              <a:ext cx="2590800" cy="12954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3659187" y="5256212"/>
              <a:ext cx="3429000" cy="457200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8153400" cy="6858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Graphing Negative Displacement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81000" y="0"/>
            <a:ext cx="8763000" cy="3733800"/>
            <a:chOff x="240" y="384"/>
            <a:chExt cx="5520" cy="2352"/>
          </a:xfrm>
        </p:grpSpPr>
        <p:sp>
          <p:nvSpPr>
            <p:cNvPr id="36870" name="Line 4"/>
            <p:cNvSpPr>
              <a:spLocks noChangeShapeType="1"/>
            </p:cNvSpPr>
            <p:nvPr/>
          </p:nvSpPr>
          <p:spPr bwMode="auto">
            <a:xfrm>
              <a:off x="336" y="768"/>
              <a:ext cx="0" cy="19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6871" name="Line 5"/>
            <p:cNvSpPr>
              <a:spLocks noChangeShapeType="1"/>
            </p:cNvSpPr>
            <p:nvPr/>
          </p:nvSpPr>
          <p:spPr bwMode="auto">
            <a:xfrm>
              <a:off x="336" y="1728"/>
              <a:ext cx="49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6872" name="Text Box 6"/>
            <p:cNvSpPr txBox="1">
              <a:spLocks noChangeArrowheads="1"/>
            </p:cNvSpPr>
            <p:nvPr/>
          </p:nvSpPr>
          <p:spPr bwMode="auto">
            <a:xfrm>
              <a:off x="240" y="384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 smtClean="0">
                  <a:solidFill>
                    <a:srgbClr val="000000"/>
                  </a:solidFill>
                  <a:ea typeface="ＭＳ Ｐゴシック" charset="-128"/>
                </a:rPr>
                <a:t>d</a:t>
              </a:r>
              <a:endParaRPr lang="en-US" sz="2800" i="1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6873" name="Text Box 7"/>
            <p:cNvSpPr txBox="1">
              <a:spLocks noChangeArrowheads="1"/>
            </p:cNvSpPr>
            <p:nvPr/>
          </p:nvSpPr>
          <p:spPr bwMode="auto">
            <a:xfrm>
              <a:off x="5328" y="1536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36874" name="Line 8"/>
            <p:cNvSpPr>
              <a:spLocks noChangeShapeType="1"/>
            </p:cNvSpPr>
            <p:nvPr/>
          </p:nvSpPr>
          <p:spPr bwMode="auto">
            <a:xfrm flipV="1">
              <a:off x="336" y="1152"/>
              <a:ext cx="1392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6875" name="Line 9"/>
            <p:cNvSpPr>
              <a:spLocks noChangeShapeType="1"/>
            </p:cNvSpPr>
            <p:nvPr/>
          </p:nvSpPr>
          <p:spPr bwMode="auto">
            <a:xfrm>
              <a:off x="1728" y="1152"/>
              <a:ext cx="1488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6876" name="Line 10"/>
            <p:cNvSpPr>
              <a:spLocks noChangeShapeType="1"/>
            </p:cNvSpPr>
            <p:nvPr/>
          </p:nvSpPr>
          <p:spPr bwMode="auto">
            <a:xfrm>
              <a:off x="3216" y="1152"/>
              <a:ext cx="1296" cy="1584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6877" name="Text Box 11"/>
            <p:cNvSpPr txBox="1">
              <a:spLocks noChangeArrowheads="1"/>
            </p:cNvSpPr>
            <p:nvPr/>
          </p:nvSpPr>
          <p:spPr bwMode="auto">
            <a:xfrm>
              <a:off x="816" y="1200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FF0000"/>
                  </a:solidFill>
                  <a:ea typeface="ＭＳ Ｐゴシック" charset="-128"/>
                </a:rPr>
                <a:t>A</a:t>
              </a:r>
            </a:p>
          </p:txBody>
        </p:sp>
        <p:sp>
          <p:nvSpPr>
            <p:cNvPr id="36878" name="Text Box 12"/>
            <p:cNvSpPr txBox="1">
              <a:spLocks noChangeArrowheads="1"/>
            </p:cNvSpPr>
            <p:nvPr/>
          </p:nvSpPr>
          <p:spPr bwMode="auto">
            <a:xfrm>
              <a:off x="2544" y="864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8000"/>
                  </a:solidFill>
                  <a:ea typeface="ＭＳ Ｐゴシック" charset="-128"/>
                </a:rPr>
                <a:t>B</a:t>
              </a:r>
            </a:p>
          </p:txBody>
        </p:sp>
        <p:sp>
          <p:nvSpPr>
            <p:cNvPr id="36879" name="Text Box 13"/>
            <p:cNvSpPr txBox="1">
              <a:spLocks noChangeArrowheads="1"/>
            </p:cNvSpPr>
            <p:nvPr/>
          </p:nvSpPr>
          <p:spPr bwMode="auto">
            <a:xfrm>
              <a:off x="3936" y="2256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00CC"/>
                  </a:solidFill>
                  <a:ea typeface="ＭＳ Ｐゴシック" charset="-128"/>
                </a:rPr>
                <a:t>C</a:t>
              </a:r>
            </a:p>
          </p:txBody>
        </p:sp>
      </p:grpSp>
      <p:sp>
        <p:nvSpPr>
          <p:cNvPr id="36868" name="Text Box 15"/>
          <p:cNvSpPr txBox="1">
            <a:spLocks noChangeArrowheads="1"/>
          </p:cNvSpPr>
          <p:nvPr/>
        </p:nvSpPr>
        <p:spPr bwMode="auto">
          <a:xfrm>
            <a:off x="228600" y="3962400"/>
            <a:ext cx="85344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ea typeface="ＭＳ Ｐゴシック" charset="-128"/>
              </a:rPr>
              <a:t>A … Starts at home (origin) and goes forward slowly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8000"/>
                </a:solidFill>
                <a:ea typeface="ＭＳ Ｐゴシック" charset="-128"/>
              </a:rPr>
              <a:t>B … Not moving (position remains constant as time 	progresses)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CC"/>
                </a:solidFill>
                <a:ea typeface="ＭＳ Ｐゴシック" charset="-128"/>
              </a:rPr>
              <a:t>C … Turns around and goes in the other direction </a:t>
            </a:r>
            <a:br>
              <a:rPr lang="en-US" sz="2800" dirty="0">
                <a:solidFill>
                  <a:srgbClr val="0000CC"/>
                </a:solidFill>
                <a:ea typeface="ＭＳ Ｐゴシック" charset="-128"/>
              </a:rPr>
            </a:br>
            <a:r>
              <a:rPr lang="en-US" sz="2800" dirty="0">
                <a:solidFill>
                  <a:srgbClr val="0000CC"/>
                </a:solidFill>
                <a:ea typeface="ＭＳ Ｐゴシック" charset="-128"/>
              </a:rPr>
              <a:t>        quickly, passing up home</a:t>
            </a:r>
          </a:p>
        </p:txBody>
      </p:sp>
      <p:sp>
        <p:nvSpPr>
          <p:cNvPr id="36869" name="Text Box 17"/>
          <p:cNvSpPr txBox="1">
            <a:spLocks noChangeArrowheads="1"/>
          </p:cNvSpPr>
          <p:nvPr/>
        </p:nvSpPr>
        <p:spPr bwMode="auto">
          <a:xfrm>
            <a:off x="6553200" y="8382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-128"/>
              </a:rPr>
              <a:t>1 – D Motion</a:t>
            </a: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228600"/>
            <a:ext cx="42672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Tangent Lines show velocity</a:t>
            </a:r>
          </a:p>
        </p:txBody>
      </p:sp>
      <p:sp>
        <p:nvSpPr>
          <p:cNvPr id="38915" name="Line 5"/>
          <p:cNvSpPr>
            <a:spLocks noChangeShapeType="1"/>
          </p:cNvSpPr>
          <p:nvPr/>
        </p:nvSpPr>
        <p:spPr bwMode="auto">
          <a:xfrm>
            <a:off x="533400" y="17526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533400" y="228600"/>
            <a:ext cx="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8917" name="Text Box 6"/>
          <p:cNvSpPr txBox="1">
            <a:spLocks noChangeArrowheads="1"/>
          </p:cNvSpPr>
          <p:nvPr/>
        </p:nvSpPr>
        <p:spPr bwMode="auto">
          <a:xfrm>
            <a:off x="8458200" y="1447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0000"/>
                </a:solidFill>
                <a:ea typeface="ＭＳ Ｐゴシック" charset="-128"/>
              </a:rPr>
              <a:t>t</a:t>
            </a:r>
          </a:p>
        </p:txBody>
      </p:sp>
      <p:sp>
        <p:nvSpPr>
          <p:cNvPr id="38918" name="Freeform 10"/>
          <p:cNvSpPr>
            <a:spLocks/>
          </p:cNvSpPr>
          <p:nvPr/>
        </p:nvSpPr>
        <p:spPr bwMode="auto">
          <a:xfrm>
            <a:off x="541338" y="727075"/>
            <a:ext cx="7405687" cy="2060575"/>
          </a:xfrm>
          <a:custGeom>
            <a:avLst/>
            <a:gdLst>
              <a:gd name="T0" fmla="*/ 0 w 4665"/>
              <a:gd name="T1" fmla="*/ 1152 h 1298"/>
              <a:gd name="T2" fmla="*/ 349 w 4665"/>
              <a:gd name="T3" fmla="*/ 1127 h 1298"/>
              <a:gd name="T4" fmla="*/ 616 w 4665"/>
              <a:gd name="T5" fmla="*/ 1071 h 1298"/>
              <a:gd name="T6" fmla="*/ 722 w 4665"/>
              <a:gd name="T7" fmla="*/ 1014 h 1298"/>
              <a:gd name="T8" fmla="*/ 916 w 4665"/>
              <a:gd name="T9" fmla="*/ 892 h 1298"/>
              <a:gd name="T10" fmla="*/ 957 w 4665"/>
              <a:gd name="T11" fmla="*/ 852 h 1298"/>
              <a:gd name="T12" fmla="*/ 973 w 4665"/>
              <a:gd name="T13" fmla="*/ 827 h 1298"/>
              <a:gd name="T14" fmla="*/ 998 w 4665"/>
              <a:gd name="T15" fmla="*/ 811 h 1298"/>
              <a:gd name="T16" fmla="*/ 1136 w 4665"/>
              <a:gd name="T17" fmla="*/ 689 h 1298"/>
              <a:gd name="T18" fmla="*/ 1225 w 4665"/>
              <a:gd name="T19" fmla="*/ 559 h 1298"/>
              <a:gd name="T20" fmla="*/ 1306 w 4665"/>
              <a:gd name="T21" fmla="*/ 454 h 1298"/>
              <a:gd name="T22" fmla="*/ 1598 w 4665"/>
              <a:gd name="T23" fmla="*/ 154 h 1298"/>
              <a:gd name="T24" fmla="*/ 1695 w 4665"/>
              <a:gd name="T25" fmla="*/ 97 h 1298"/>
              <a:gd name="T26" fmla="*/ 1793 w 4665"/>
              <a:gd name="T27" fmla="*/ 56 h 1298"/>
              <a:gd name="T28" fmla="*/ 1987 w 4665"/>
              <a:gd name="T29" fmla="*/ 0 h 1298"/>
              <a:gd name="T30" fmla="*/ 2239 w 4665"/>
              <a:gd name="T31" fmla="*/ 8 h 1298"/>
              <a:gd name="T32" fmla="*/ 2401 w 4665"/>
              <a:gd name="T33" fmla="*/ 65 h 1298"/>
              <a:gd name="T34" fmla="*/ 2442 w 4665"/>
              <a:gd name="T35" fmla="*/ 97 h 1298"/>
              <a:gd name="T36" fmla="*/ 2490 w 4665"/>
              <a:gd name="T37" fmla="*/ 121 h 1298"/>
              <a:gd name="T38" fmla="*/ 2555 w 4665"/>
              <a:gd name="T39" fmla="*/ 178 h 1298"/>
              <a:gd name="T40" fmla="*/ 2596 w 4665"/>
              <a:gd name="T41" fmla="*/ 211 h 1298"/>
              <a:gd name="T42" fmla="*/ 2644 w 4665"/>
              <a:gd name="T43" fmla="*/ 243 h 1298"/>
              <a:gd name="T44" fmla="*/ 2766 w 4665"/>
              <a:gd name="T45" fmla="*/ 365 h 1298"/>
              <a:gd name="T46" fmla="*/ 2799 w 4665"/>
              <a:gd name="T47" fmla="*/ 413 h 1298"/>
              <a:gd name="T48" fmla="*/ 2831 w 4665"/>
              <a:gd name="T49" fmla="*/ 454 h 1298"/>
              <a:gd name="T50" fmla="*/ 2864 w 4665"/>
              <a:gd name="T51" fmla="*/ 495 h 1298"/>
              <a:gd name="T52" fmla="*/ 2872 w 4665"/>
              <a:gd name="T53" fmla="*/ 519 h 1298"/>
              <a:gd name="T54" fmla="*/ 2896 w 4665"/>
              <a:gd name="T55" fmla="*/ 551 h 1298"/>
              <a:gd name="T56" fmla="*/ 2937 w 4665"/>
              <a:gd name="T57" fmla="*/ 624 h 1298"/>
              <a:gd name="T58" fmla="*/ 2993 w 4665"/>
              <a:gd name="T59" fmla="*/ 714 h 1298"/>
              <a:gd name="T60" fmla="*/ 3058 w 4665"/>
              <a:gd name="T61" fmla="*/ 795 h 1298"/>
              <a:gd name="T62" fmla="*/ 3204 w 4665"/>
              <a:gd name="T63" fmla="*/ 949 h 1298"/>
              <a:gd name="T64" fmla="*/ 3269 w 4665"/>
              <a:gd name="T65" fmla="*/ 1006 h 1298"/>
              <a:gd name="T66" fmla="*/ 3318 w 4665"/>
              <a:gd name="T67" fmla="*/ 1022 h 1298"/>
              <a:gd name="T68" fmla="*/ 3594 w 4665"/>
              <a:gd name="T69" fmla="*/ 1119 h 1298"/>
              <a:gd name="T70" fmla="*/ 3732 w 4665"/>
              <a:gd name="T71" fmla="*/ 1168 h 1298"/>
              <a:gd name="T72" fmla="*/ 4121 w 4665"/>
              <a:gd name="T73" fmla="*/ 1241 h 1298"/>
              <a:gd name="T74" fmla="*/ 4470 w 4665"/>
              <a:gd name="T75" fmla="*/ 1265 h 1298"/>
              <a:gd name="T76" fmla="*/ 4665 w 4665"/>
              <a:gd name="T77" fmla="*/ 1298 h 129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665"/>
              <a:gd name="T118" fmla="*/ 0 h 1298"/>
              <a:gd name="T119" fmla="*/ 4665 w 4665"/>
              <a:gd name="T120" fmla="*/ 1298 h 129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665" h="1298">
                <a:moveTo>
                  <a:pt x="0" y="1152"/>
                </a:moveTo>
                <a:cubicBezTo>
                  <a:pt x="115" y="1136"/>
                  <a:pt x="233" y="1135"/>
                  <a:pt x="349" y="1127"/>
                </a:cubicBezTo>
                <a:cubicBezTo>
                  <a:pt x="440" y="1114"/>
                  <a:pt x="526" y="1086"/>
                  <a:pt x="616" y="1071"/>
                </a:cubicBezTo>
                <a:cubicBezTo>
                  <a:pt x="645" y="1042"/>
                  <a:pt x="686" y="1034"/>
                  <a:pt x="722" y="1014"/>
                </a:cubicBezTo>
                <a:cubicBezTo>
                  <a:pt x="788" y="978"/>
                  <a:pt x="844" y="916"/>
                  <a:pt x="916" y="892"/>
                </a:cubicBezTo>
                <a:cubicBezTo>
                  <a:pt x="969" y="817"/>
                  <a:pt x="895" y="915"/>
                  <a:pt x="957" y="852"/>
                </a:cubicBezTo>
                <a:cubicBezTo>
                  <a:pt x="964" y="845"/>
                  <a:pt x="966" y="834"/>
                  <a:pt x="973" y="827"/>
                </a:cubicBezTo>
                <a:cubicBezTo>
                  <a:pt x="980" y="820"/>
                  <a:pt x="990" y="817"/>
                  <a:pt x="998" y="811"/>
                </a:cubicBezTo>
                <a:cubicBezTo>
                  <a:pt x="1045" y="772"/>
                  <a:pt x="1091" y="731"/>
                  <a:pt x="1136" y="689"/>
                </a:cubicBezTo>
                <a:cubicBezTo>
                  <a:pt x="1161" y="639"/>
                  <a:pt x="1193" y="603"/>
                  <a:pt x="1225" y="559"/>
                </a:cubicBezTo>
                <a:cubicBezTo>
                  <a:pt x="1253" y="522"/>
                  <a:pt x="1273" y="487"/>
                  <a:pt x="1306" y="454"/>
                </a:cubicBezTo>
                <a:cubicBezTo>
                  <a:pt x="1359" y="329"/>
                  <a:pt x="1482" y="219"/>
                  <a:pt x="1598" y="154"/>
                </a:cubicBezTo>
                <a:cubicBezTo>
                  <a:pt x="1634" y="134"/>
                  <a:pt x="1657" y="110"/>
                  <a:pt x="1695" y="97"/>
                </a:cubicBezTo>
                <a:cubicBezTo>
                  <a:pt x="1723" y="71"/>
                  <a:pt x="1758" y="67"/>
                  <a:pt x="1793" y="56"/>
                </a:cubicBezTo>
                <a:cubicBezTo>
                  <a:pt x="1858" y="36"/>
                  <a:pt x="1920" y="11"/>
                  <a:pt x="1987" y="0"/>
                </a:cubicBezTo>
                <a:cubicBezTo>
                  <a:pt x="2071" y="3"/>
                  <a:pt x="2155" y="3"/>
                  <a:pt x="2239" y="8"/>
                </a:cubicBezTo>
                <a:cubicBezTo>
                  <a:pt x="2296" y="11"/>
                  <a:pt x="2348" y="50"/>
                  <a:pt x="2401" y="65"/>
                </a:cubicBezTo>
                <a:cubicBezTo>
                  <a:pt x="2415" y="75"/>
                  <a:pt x="2427" y="88"/>
                  <a:pt x="2442" y="97"/>
                </a:cubicBezTo>
                <a:cubicBezTo>
                  <a:pt x="2496" y="129"/>
                  <a:pt x="2435" y="77"/>
                  <a:pt x="2490" y="121"/>
                </a:cubicBezTo>
                <a:cubicBezTo>
                  <a:pt x="2512" y="139"/>
                  <a:pt x="2533" y="160"/>
                  <a:pt x="2555" y="178"/>
                </a:cubicBezTo>
                <a:cubicBezTo>
                  <a:pt x="2569" y="189"/>
                  <a:pt x="2582" y="200"/>
                  <a:pt x="2596" y="211"/>
                </a:cubicBezTo>
                <a:cubicBezTo>
                  <a:pt x="2611" y="223"/>
                  <a:pt x="2644" y="243"/>
                  <a:pt x="2644" y="243"/>
                </a:cubicBezTo>
                <a:cubicBezTo>
                  <a:pt x="2678" y="290"/>
                  <a:pt x="2717" y="332"/>
                  <a:pt x="2766" y="365"/>
                </a:cubicBezTo>
                <a:cubicBezTo>
                  <a:pt x="2786" y="424"/>
                  <a:pt x="2757" y="351"/>
                  <a:pt x="2799" y="413"/>
                </a:cubicBezTo>
                <a:cubicBezTo>
                  <a:pt x="2832" y="462"/>
                  <a:pt x="2776" y="417"/>
                  <a:pt x="2831" y="454"/>
                </a:cubicBezTo>
                <a:cubicBezTo>
                  <a:pt x="2841" y="469"/>
                  <a:pt x="2855" y="480"/>
                  <a:pt x="2864" y="495"/>
                </a:cubicBezTo>
                <a:cubicBezTo>
                  <a:pt x="2868" y="502"/>
                  <a:pt x="2868" y="512"/>
                  <a:pt x="2872" y="519"/>
                </a:cubicBezTo>
                <a:cubicBezTo>
                  <a:pt x="2879" y="531"/>
                  <a:pt x="2888" y="540"/>
                  <a:pt x="2896" y="551"/>
                </a:cubicBezTo>
                <a:cubicBezTo>
                  <a:pt x="2905" y="578"/>
                  <a:pt x="2937" y="624"/>
                  <a:pt x="2937" y="624"/>
                </a:cubicBezTo>
                <a:cubicBezTo>
                  <a:pt x="2948" y="659"/>
                  <a:pt x="2968" y="687"/>
                  <a:pt x="2993" y="714"/>
                </a:cubicBezTo>
                <a:cubicBezTo>
                  <a:pt x="3004" y="747"/>
                  <a:pt x="3029" y="776"/>
                  <a:pt x="3058" y="795"/>
                </a:cubicBezTo>
                <a:cubicBezTo>
                  <a:pt x="3094" y="849"/>
                  <a:pt x="3150" y="913"/>
                  <a:pt x="3204" y="949"/>
                </a:cubicBezTo>
                <a:cubicBezTo>
                  <a:pt x="3220" y="973"/>
                  <a:pt x="3242" y="994"/>
                  <a:pt x="3269" y="1006"/>
                </a:cubicBezTo>
                <a:cubicBezTo>
                  <a:pt x="3285" y="1013"/>
                  <a:pt x="3318" y="1022"/>
                  <a:pt x="3318" y="1022"/>
                </a:cubicBezTo>
                <a:cubicBezTo>
                  <a:pt x="3391" y="1071"/>
                  <a:pt x="3509" y="1092"/>
                  <a:pt x="3594" y="1119"/>
                </a:cubicBezTo>
                <a:cubicBezTo>
                  <a:pt x="3635" y="1146"/>
                  <a:pt x="3686" y="1153"/>
                  <a:pt x="3732" y="1168"/>
                </a:cubicBezTo>
                <a:cubicBezTo>
                  <a:pt x="3859" y="1210"/>
                  <a:pt x="3988" y="1231"/>
                  <a:pt x="4121" y="1241"/>
                </a:cubicBezTo>
                <a:cubicBezTo>
                  <a:pt x="4238" y="1260"/>
                  <a:pt x="4350" y="1261"/>
                  <a:pt x="4470" y="1265"/>
                </a:cubicBezTo>
                <a:cubicBezTo>
                  <a:pt x="4537" y="1273"/>
                  <a:pt x="4597" y="1298"/>
                  <a:pt x="4665" y="1298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8919" name="Rectangle 12"/>
          <p:cNvSpPr>
            <a:spLocks noChangeArrowheads="1"/>
          </p:cNvSpPr>
          <p:nvPr/>
        </p:nvSpPr>
        <p:spPr bwMode="auto">
          <a:xfrm>
            <a:off x="7708900" y="2590800"/>
            <a:ext cx="304800" cy="2286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8920" name="Line 13"/>
          <p:cNvSpPr>
            <a:spLocks noChangeShapeType="1"/>
          </p:cNvSpPr>
          <p:nvPr/>
        </p:nvSpPr>
        <p:spPr bwMode="auto">
          <a:xfrm flipV="1">
            <a:off x="1236663" y="1524000"/>
            <a:ext cx="1658937" cy="1141413"/>
          </a:xfrm>
          <a:prstGeom prst="line">
            <a:avLst/>
          </a:pr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8921" name="Line 14"/>
          <p:cNvSpPr>
            <a:spLocks noChangeShapeType="1"/>
          </p:cNvSpPr>
          <p:nvPr/>
        </p:nvSpPr>
        <p:spPr bwMode="auto">
          <a:xfrm>
            <a:off x="3082925" y="708025"/>
            <a:ext cx="1731963" cy="9525"/>
          </a:xfrm>
          <a:prstGeom prst="line">
            <a:avLst/>
          </a:pr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8922" name="Line 15"/>
          <p:cNvSpPr>
            <a:spLocks noChangeShapeType="1"/>
          </p:cNvSpPr>
          <p:nvPr/>
        </p:nvSpPr>
        <p:spPr bwMode="auto">
          <a:xfrm>
            <a:off x="5014913" y="1963738"/>
            <a:ext cx="1784350" cy="903287"/>
          </a:xfrm>
          <a:prstGeom prst="line">
            <a:avLst/>
          </a:pr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graphicFrame>
        <p:nvGraphicFramePr>
          <p:cNvPr id="23645" name="Group 93"/>
          <p:cNvGraphicFramePr>
            <a:graphicFrameLocks noGrp="1"/>
          </p:cNvGraphicFramePr>
          <p:nvPr/>
        </p:nvGraphicFramePr>
        <p:xfrm>
          <a:off x="228600" y="3657600"/>
          <a:ext cx="4343400" cy="2778126"/>
        </p:xfrm>
        <a:graphic>
          <a:graphicData uri="http://schemas.openxmlformats.org/drawingml/2006/table">
            <a:tbl>
              <a:tblPr/>
              <a:tblGrid>
                <a:gridCol w="2171700"/>
                <a:gridCol w="2171700"/>
              </a:tblGrid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VELOCITY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Positive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Positive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Negative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Negative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Zero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Zero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47" name="Group 95"/>
          <p:cNvGraphicFramePr>
            <a:graphicFrameLocks noGrp="1"/>
          </p:cNvGraphicFramePr>
          <p:nvPr/>
        </p:nvGraphicFramePr>
        <p:xfrm>
          <a:off x="5029200" y="3657600"/>
          <a:ext cx="3962400" cy="2778126"/>
        </p:xfrm>
        <a:graphic>
          <a:graphicData uri="http://schemas.openxmlformats.org/drawingml/2006/table">
            <a:tbl>
              <a:tblPr/>
              <a:tblGrid>
                <a:gridCol w="1943100"/>
                <a:gridCol w="2019300"/>
              </a:tblGrid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SPEED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Steep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Gentle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Flat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Zero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7" name="Text Box 97"/>
          <p:cNvSpPr txBox="1">
            <a:spLocks noChangeArrowheads="1"/>
          </p:cNvSpPr>
          <p:nvPr/>
        </p:nvSpPr>
        <p:spPr bwMode="auto">
          <a:xfrm>
            <a:off x="0" y="2286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dirty="0" smtClean="0">
                <a:solidFill>
                  <a:srgbClr val="000000"/>
                </a:solidFill>
                <a:ea typeface="ＭＳ Ｐゴシック" charset="-128"/>
              </a:rPr>
              <a:t>d</a:t>
            </a:r>
            <a:endParaRPr lang="en-US" sz="2800" i="1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8958" name="Rectangle 98"/>
          <p:cNvSpPr>
            <a:spLocks noChangeArrowheads="1"/>
          </p:cNvSpPr>
          <p:nvPr/>
        </p:nvSpPr>
        <p:spPr bwMode="auto">
          <a:xfrm>
            <a:off x="2438400" y="3122613"/>
            <a:ext cx="4716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CC"/>
                </a:solidFill>
                <a:ea typeface="ＭＳ Ｐゴシック" charset="-128"/>
              </a:rPr>
              <a:t>On a position vs. time graph:</a:t>
            </a: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600" y="152400"/>
            <a:ext cx="4038600" cy="13716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Increasing &amp; Decreasing Displacement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228600"/>
            <a:ext cx="9144000" cy="3124200"/>
            <a:chOff x="0" y="144"/>
            <a:chExt cx="5760" cy="1968"/>
          </a:xfrm>
        </p:grpSpPr>
        <p:sp>
          <p:nvSpPr>
            <p:cNvPr id="39945" name="Line 4"/>
            <p:cNvSpPr>
              <a:spLocks noChangeShapeType="1"/>
            </p:cNvSpPr>
            <p:nvPr/>
          </p:nvSpPr>
          <p:spPr bwMode="auto">
            <a:xfrm>
              <a:off x="336" y="1104"/>
              <a:ext cx="49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9946" name="Line 5"/>
            <p:cNvSpPr>
              <a:spLocks noChangeShapeType="1"/>
            </p:cNvSpPr>
            <p:nvPr/>
          </p:nvSpPr>
          <p:spPr bwMode="auto">
            <a:xfrm>
              <a:off x="336" y="144"/>
              <a:ext cx="0" cy="19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9947" name="Text Box 6"/>
            <p:cNvSpPr txBox="1">
              <a:spLocks noChangeArrowheads="1"/>
            </p:cNvSpPr>
            <p:nvPr/>
          </p:nvSpPr>
          <p:spPr bwMode="auto">
            <a:xfrm>
              <a:off x="5328" y="912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39948" name="Freeform 7"/>
            <p:cNvSpPr>
              <a:spLocks/>
            </p:cNvSpPr>
            <p:nvPr/>
          </p:nvSpPr>
          <p:spPr bwMode="auto">
            <a:xfrm>
              <a:off x="341" y="458"/>
              <a:ext cx="4665" cy="1298"/>
            </a:xfrm>
            <a:custGeom>
              <a:avLst/>
              <a:gdLst>
                <a:gd name="T0" fmla="*/ 0 w 4665"/>
                <a:gd name="T1" fmla="*/ 1152 h 1298"/>
                <a:gd name="T2" fmla="*/ 349 w 4665"/>
                <a:gd name="T3" fmla="*/ 1127 h 1298"/>
                <a:gd name="T4" fmla="*/ 616 w 4665"/>
                <a:gd name="T5" fmla="*/ 1071 h 1298"/>
                <a:gd name="T6" fmla="*/ 722 w 4665"/>
                <a:gd name="T7" fmla="*/ 1014 h 1298"/>
                <a:gd name="T8" fmla="*/ 916 w 4665"/>
                <a:gd name="T9" fmla="*/ 892 h 1298"/>
                <a:gd name="T10" fmla="*/ 957 w 4665"/>
                <a:gd name="T11" fmla="*/ 852 h 1298"/>
                <a:gd name="T12" fmla="*/ 973 w 4665"/>
                <a:gd name="T13" fmla="*/ 827 h 1298"/>
                <a:gd name="T14" fmla="*/ 998 w 4665"/>
                <a:gd name="T15" fmla="*/ 811 h 1298"/>
                <a:gd name="T16" fmla="*/ 1136 w 4665"/>
                <a:gd name="T17" fmla="*/ 689 h 1298"/>
                <a:gd name="T18" fmla="*/ 1225 w 4665"/>
                <a:gd name="T19" fmla="*/ 559 h 1298"/>
                <a:gd name="T20" fmla="*/ 1306 w 4665"/>
                <a:gd name="T21" fmla="*/ 454 h 1298"/>
                <a:gd name="T22" fmla="*/ 1598 w 4665"/>
                <a:gd name="T23" fmla="*/ 154 h 1298"/>
                <a:gd name="T24" fmla="*/ 1695 w 4665"/>
                <a:gd name="T25" fmla="*/ 97 h 1298"/>
                <a:gd name="T26" fmla="*/ 1793 w 4665"/>
                <a:gd name="T27" fmla="*/ 56 h 1298"/>
                <a:gd name="T28" fmla="*/ 1987 w 4665"/>
                <a:gd name="T29" fmla="*/ 0 h 1298"/>
                <a:gd name="T30" fmla="*/ 2239 w 4665"/>
                <a:gd name="T31" fmla="*/ 8 h 1298"/>
                <a:gd name="T32" fmla="*/ 2401 w 4665"/>
                <a:gd name="T33" fmla="*/ 65 h 1298"/>
                <a:gd name="T34" fmla="*/ 2442 w 4665"/>
                <a:gd name="T35" fmla="*/ 97 h 1298"/>
                <a:gd name="T36" fmla="*/ 2490 w 4665"/>
                <a:gd name="T37" fmla="*/ 121 h 1298"/>
                <a:gd name="T38" fmla="*/ 2555 w 4665"/>
                <a:gd name="T39" fmla="*/ 178 h 1298"/>
                <a:gd name="T40" fmla="*/ 2596 w 4665"/>
                <a:gd name="T41" fmla="*/ 211 h 1298"/>
                <a:gd name="T42" fmla="*/ 2644 w 4665"/>
                <a:gd name="T43" fmla="*/ 243 h 1298"/>
                <a:gd name="T44" fmla="*/ 2766 w 4665"/>
                <a:gd name="T45" fmla="*/ 365 h 1298"/>
                <a:gd name="T46" fmla="*/ 2799 w 4665"/>
                <a:gd name="T47" fmla="*/ 413 h 1298"/>
                <a:gd name="T48" fmla="*/ 2831 w 4665"/>
                <a:gd name="T49" fmla="*/ 454 h 1298"/>
                <a:gd name="T50" fmla="*/ 2864 w 4665"/>
                <a:gd name="T51" fmla="*/ 495 h 1298"/>
                <a:gd name="T52" fmla="*/ 2872 w 4665"/>
                <a:gd name="T53" fmla="*/ 519 h 1298"/>
                <a:gd name="T54" fmla="*/ 2896 w 4665"/>
                <a:gd name="T55" fmla="*/ 551 h 1298"/>
                <a:gd name="T56" fmla="*/ 2937 w 4665"/>
                <a:gd name="T57" fmla="*/ 624 h 1298"/>
                <a:gd name="T58" fmla="*/ 2993 w 4665"/>
                <a:gd name="T59" fmla="*/ 714 h 1298"/>
                <a:gd name="T60" fmla="*/ 3058 w 4665"/>
                <a:gd name="T61" fmla="*/ 795 h 1298"/>
                <a:gd name="T62" fmla="*/ 3204 w 4665"/>
                <a:gd name="T63" fmla="*/ 949 h 1298"/>
                <a:gd name="T64" fmla="*/ 3269 w 4665"/>
                <a:gd name="T65" fmla="*/ 1006 h 1298"/>
                <a:gd name="T66" fmla="*/ 3318 w 4665"/>
                <a:gd name="T67" fmla="*/ 1022 h 1298"/>
                <a:gd name="T68" fmla="*/ 3594 w 4665"/>
                <a:gd name="T69" fmla="*/ 1119 h 1298"/>
                <a:gd name="T70" fmla="*/ 3732 w 4665"/>
                <a:gd name="T71" fmla="*/ 1168 h 1298"/>
                <a:gd name="T72" fmla="*/ 4121 w 4665"/>
                <a:gd name="T73" fmla="*/ 1241 h 1298"/>
                <a:gd name="T74" fmla="*/ 4470 w 4665"/>
                <a:gd name="T75" fmla="*/ 1265 h 1298"/>
                <a:gd name="T76" fmla="*/ 4665 w 4665"/>
                <a:gd name="T77" fmla="*/ 1298 h 129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665"/>
                <a:gd name="T118" fmla="*/ 0 h 1298"/>
                <a:gd name="T119" fmla="*/ 4665 w 4665"/>
                <a:gd name="T120" fmla="*/ 1298 h 129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665" h="1298">
                  <a:moveTo>
                    <a:pt x="0" y="1152"/>
                  </a:moveTo>
                  <a:cubicBezTo>
                    <a:pt x="115" y="1136"/>
                    <a:pt x="233" y="1135"/>
                    <a:pt x="349" y="1127"/>
                  </a:cubicBezTo>
                  <a:cubicBezTo>
                    <a:pt x="440" y="1114"/>
                    <a:pt x="526" y="1086"/>
                    <a:pt x="616" y="1071"/>
                  </a:cubicBezTo>
                  <a:cubicBezTo>
                    <a:pt x="645" y="1042"/>
                    <a:pt x="686" y="1034"/>
                    <a:pt x="722" y="1014"/>
                  </a:cubicBezTo>
                  <a:cubicBezTo>
                    <a:pt x="788" y="978"/>
                    <a:pt x="844" y="916"/>
                    <a:pt x="916" y="892"/>
                  </a:cubicBezTo>
                  <a:cubicBezTo>
                    <a:pt x="969" y="817"/>
                    <a:pt x="895" y="915"/>
                    <a:pt x="957" y="852"/>
                  </a:cubicBezTo>
                  <a:cubicBezTo>
                    <a:pt x="964" y="845"/>
                    <a:pt x="966" y="834"/>
                    <a:pt x="973" y="827"/>
                  </a:cubicBezTo>
                  <a:cubicBezTo>
                    <a:pt x="980" y="820"/>
                    <a:pt x="990" y="817"/>
                    <a:pt x="998" y="811"/>
                  </a:cubicBezTo>
                  <a:cubicBezTo>
                    <a:pt x="1045" y="772"/>
                    <a:pt x="1091" y="731"/>
                    <a:pt x="1136" y="689"/>
                  </a:cubicBezTo>
                  <a:cubicBezTo>
                    <a:pt x="1161" y="639"/>
                    <a:pt x="1193" y="603"/>
                    <a:pt x="1225" y="559"/>
                  </a:cubicBezTo>
                  <a:cubicBezTo>
                    <a:pt x="1253" y="522"/>
                    <a:pt x="1273" y="487"/>
                    <a:pt x="1306" y="454"/>
                  </a:cubicBezTo>
                  <a:cubicBezTo>
                    <a:pt x="1359" y="329"/>
                    <a:pt x="1482" y="219"/>
                    <a:pt x="1598" y="154"/>
                  </a:cubicBezTo>
                  <a:cubicBezTo>
                    <a:pt x="1634" y="134"/>
                    <a:pt x="1657" y="110"/>
                    <a:pt x="1695" y="97"/>
                  </a:cubicBezTo>
                  <a:cubicBezTo>
                    <a:pt x="1723" y="71"/>
                    <a:pt x="1758" y="67"/>
                    <a:pt x="1793" y="56"/>
                  </a:cubicBezTo>
                  <a:cubicBezTo>
                    <a:pt x="1858" y="36"/>
                    <a:pt x="1920" y="11"/>
                    <a:pt x="1987" y="0"/>
                  </a:cubicBezTo>
                  <a:cubicBezTo>
                    <a:pt x="2071" y="3"/>
                    <a:pt x="2155" y="3"/>
                    <a:pt x="2239" y="8"/>
                  </a:cubicBezTo>
                  <a:cubicBezTo>
                    <a:pt x="2296" y="11"/>
                    <a:pt x="2348" y="50"/>
                    <a:pt x="2401" y="65"/>
                  </a:cubicBezTo>
                  <a:cubicBezTo>
                    <a:pt x="2415" y="75"/>
                    <a:pt x="2427" y="88"/>
                    <a:pt x="2442" y="97"/>
                  </a:cubicBezTo>
                  <a:cubicBezTo>
                    <a:pt x="2496" y="129"/>
                    <a:pt x="2435" y="77"/>
                    <a:pt x="2490" y="121"/>
                  </a:cubicBezTo>
                  <a:cubicBezTo>
                    <a:pt x="2512" y="139"/>
                    <a:pt x="2533" y="160"/>
                    <a:pt x="2555" y="178"/>
                  </a:cubicBezTo>
                  <a:cubicBezTo>
                    <a:pt x="2569" y="189"/>
                    <a:pt x="2582" y="200"/>
                    <a:pt x="2596" y="211"/>
                  </a:cubicBezTo>
                  <a:cubicBezTo>
                    <a:pt x="2611" y="223"/>
                    <a:pt x="2644" y="243"/>
                    <a:pt x="2644" y="243"/>
                  </a:cubicBezTo>
                  <a:cubicBezTo>
                    <a:pt x="2678" y="290"/>
                    <a:pt x="2717" y="332"/>
                    <a:pt x="2766" y="365"/>
                  </a:cubicBezTo>
                  <a:cubicBezTo>
                    <a:pt x="2786" y="424"/>
                    <a:pt x="2757" y="351"/>
                    <a:pt x="2799" y="413"/>
                  </a:cubicBezTo>
                  <a:cubicBezTo>
                    <a:pt x="2832" y="462"/>
                    <a:pt x="2776" y="417"/>
                    <a:pt x="2831" y="454"/>
                  </a:cubicBezTo>
                  <a:cubicBezTo>
                    <a:pt x="2841" y="469"/>
                    <a:pt x="2855" y="480"/>
                    <a:pt x="2864" y="495"/>
                  </a:cubicBezTo>
                  <a:cubicBezTo>
                    <a:pt x="2868" y="502"/>
                    <a:pt x="2868" y="512"/>
                    <a:pt x="2872" y="519"/>
                  </a:cubicBezTo>
                  <a:cubicBezTo>
                    <a:pt x="2879" y="531"/>
                    <a:pt x="2888" y="540"/>
                    <a:pt x="2896" y="551"/>
                  </a:cubicBezTo>
                  <a:cubicBezTo>
                    <a:pt x="2905" y="578"/>
                    <a:pt x="2937" y="624"/>
                    <a:pt x="2937" y="624"/>
                  </a:cubicBezTo>
                  <a:cubicBezTo>
                    <a:pt x="2948" y="659"/>
                    <a:pt x="2968" y="687"/>
                    <a:pt x="2993" y="714"/>
                  </a:cubicBezTo>
                  <a:cubicBezTo>
                    <a:pt x="3004" y="747"/>
                    <a:pt x="3029" y="776"/>
                    <a:pt x="3058" y="795"/>
                  </a:cubicBezTo>
                  <a:cubicBezTo>
                    <a:pt x="3094" y="849"/>
                    <a:pt x="3150" y="913"/>
                    <a:pt x="3204" y="949"/>
                  </a:cubicBezTo>
                  <a:cubicBezTo>
                    <a:pt x="3220" y="973"/>
                    <a:pt x="3242" y="994"/>
                    <a:pt x="3269" y="1006"/>
                  </a:cubicBezTo>
                  <a:cubicBezTo>
                    <a:pt x="3285" y="1013"/>
                    <a:pt x="3318" y="1022"/>
                    <a:pt x="3318" y="1022"/>
                  </a:cubicBezTo>
                  <a:cubicBezTo>
                    <a:pt x="3391" y="1071"/>
                    <a:pt x="3509" y="1092"/>
                    <a:pt x="3594" y="1119"/>
                  </a:cubicBezTo>
                  <a:cubicBezTo>
                    <a:pt x="3635" y="1146"/>
                    <a:pt x="3686" y="1153"/>
                    <a:pt x="3732" y="1168"/>
                  </a:cubicBezTo>
                  <a:cubicBezTo>
                    <a:pt x="3859" y="1210"/>
                    <a:pt x="3988" y="1231"/>
                    <a:pt x="4121" y="1241"/>
                  </a:cubicBezTo>
                  <a:cubicBezTo>
                    <a:pt x="4238" y="1260"/>
                    <a:pt x="4350" y="1261"/>
                    <a:pt x="4470" y="1265"/>
                  </a:cubicBezTo>
                  <a:cubicBezTo>
                    <a:pt x="4537" y="1273"/>
                    <a:pt x="4597" y="1298"/>
                    <a:pt x="4665" y="1298"/>
                  </a:cubicBezTo>
                </a:path>
              </a:pathLst>
            </a:custGeom>
            <a:noFill/>
            <a:ln w="28575">
              <a:solidFill>
                <a:srgbClr val="DDDDDD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9949" name="Text Box 8"/>
            <p:cNvSpPr txBox="1">
              <a:spLocks noChangeArrowheads="1"/>
            </p:cNvSpPr>
            <p:nvPr/>
          </p:nvSpPr>
          <p:spPr bwMode="auto">
            <a:xfrm>
              <a:off x="0" y="144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latin typeface="Times New Roman" charset="0"/>
                  <a:ea typeface="ＭＳ Ｐゴシック" charset="-128"/>
                </a:rPr>
                <a:t> </a:t>
              </a:r>
              <a:r>
                <a:rPr lang="en-US" sz="2400" dirty="0" smtClean="0">
                  <a:solidFill>
                    <a:srgbClr val="000000"/>
                  </a:solidFill>
                  <a:latin typeface="Times New Roman" charset="0"/>
                  <a:ea typeface="ＭＳ Ｐゴシック" charset="-128"/>
                </a:rPr>
                <a:t>d</a:t>
              </a:r>
              <a:endParaRPr lang="en-US" sz="2800" i="1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9950" name="Rectangle 9"/>
            <p:cNvSpPr>
              <a:spLocks noChangeArrowheads="1"/>
            </p:cNvSpPr>
            <p:nvPr/>
          </p:nvSpPr>
          <p:spPr bwMode="auto">
            <a:xfrm>
              <a:off x="4832" y="1728"/>
              <a:ext cx="192" cy="14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39940" name="Freeform 10"/>
          <p:cNvSpPr>
            <a:spLocks/>
          </p:cNvSpPr>
          <p:nvPr/>
        </p:nvSpPr>
        <p:spPr bwMode="auto">
          <a:xfrm>
            <a:off x="541338" y="708025"/>
            <a:ext cx="3335337" cy="1854200"/>
          </a:xfrm>
          <a:custGeom>
            <a:avLst/>
            <a:gdLst>
              <a:gd name="T0" fmla="*/ 0 w 2101"/>
              <a:gd name="T1" fmla="*/ 1168 h 1168"/>
              <a:gd name="T2" fmla="*/ 57 w 2101"/>
              <a:gd name="T3" fmla="*/ 1160 h 1168"/>
              <a:gd name="T4" fmla="*/ 243 w 2101"/>
              <a:gd name="T5" fmla="*/ 1152 h 1168"/>
              <a:gd name="T6" fmla="*/ 292 w 2101"/>
              <a:gd name="T7" fmla="*/ 1136 h 1168"/>
              <a:gd name="T8" fmla="*/ 535 w 2101"/>
              <a:gd name="T9" fmla="*/ 1112 h 1168"/>
              <a:gd name="T10" fmla="*/ 657 w 2101"/>
              <a:gd name="T11" fmla="*/ 1071 h 1168"/>
              <a:gd name="T12" fmla="*/ 681 w 2101"/>
              <a:gd name="T13" fmla="*/ 1055 h 1168"/>
              <a:gd name="T14" fmla="*/ 714 w 2101"/>
              <a:gd name="T15" fmla="*/ 1047 h 1168"/>
              <a:gd name="T16" fmla="*/ 762 w 2101"/>
              <a:gd name="T17" fmla="*/ 1031 h 1168"/>
              <a:gd name="T18" fmla="*/ 795 w 2101"/>
              <a:gd name="T19" fmla="*/ 990 h 1168"/>
              <a:gd name="T20" fmla="*/ 843 w 2101"/>
              <a:gd name="T21" fmla="*/ 974 h 1168"/>
              <a:gd name="T22" fmla="*/ 892 w 2101"/>
              <a:gd name="T23" fmla="*/ 941 h 1168"/>
              <a:gd name="T24" fmla="*/ 957 w 2101"/>
              <a:gd name="T25" fmla="*/ 893 h 1168"/>
              <a:gd name="T26" fmla="*/ 1079 w 2101"/>
              <a:gd name="T27" fmla="*/ 795 h 1168"/>
              <a:gd name="T28" fmla="*/ 1111 w 2101"/>
              <a:gd name="T29" fmla="*/ 747 h 1168"/>
              <a:gd name="T30" fmla="*/ 1144 w 2101"/>
              <a:gd name="T31" fmla="*/ 714 h 1168"/>
              <a:gd name="T32" fmla="*/ 1225 w 2101"/>
              <a:gd name="T33" fmla="*/ 592 h 1168"/>
              <a:gd name="T34" fmla="*/ 1233 w 2101"/>
              <a:gd name="T35" fmla="*/ 568 h 1168"/>
              <a:gd name="T36" fmla="*/ 1257 w 2101"/>
              <a:gd name="T37" fmla="*/ 552 h 1168"/>
              <a:gd name="T38" fmla="*/ 1322 w 2101"/>
              <a:gd name="T39" fmla="*/ 487 h 1168"/>
              <a:gd name="T40" fmla="*/ 1338 w 2101"/>
              <a:gd name="T41" fmla="*/ 463 h 1168"/>
              <a:gd name="T42" fmla="*/ 1355 w 2101"/>
              <a:gd name="T43" fmla="*/ 446 h 1168"/>
              <a:gd name="T44" fmla="*/ 1387 w 2101"/>
              <a:gd name="T45" fmla="*/ 398 h 1168"/>
              <a:gd name="T46" fmla="*/ 1436 w 2101"/>
              <a:gd name="T47" fmla="*/ 308 h 1168"/>
              <a:gd name="T48" fmla="*/ 1525 w 2101"/>
              <a:gd name="T49" fmla="*/ 211 h 1168"/>
              <a:gd name="T50" fmla="*/ 1549 w 2101"/>
              <a:gd name="T51" fmla="*/ 187 h 1168"/>
              <a:gd name="T52" fmla="*/ 1606 w 2101"/>
              <a:gd name="T53" fmla="*/ 171 h 1168"/>
              <a:gd name="T54" fmla="*/ 1647 w 2101"/>
              <a:gd name="T55" fmla="*/ 138 h 1168"/>
              <a:gd name="T56" fmla="*/ 1663 w 2101"/>
              <a:gd name="T57" fmla="*/ 114 h 1168"/>
              <a:gd name="T58" fmla="*/ 1712 w 2101"/>
              <a:gd name="T59" fmla="*/ 98 h 1168"/>
              <a:gd name="T60" fmla="*/ 1785 w 2101"/>
              <a:gd name="T61" fmla="*/ 73 h 1168"/>
              <a:gd name="T62" fmla="*/ 1987 w 2101"/>
              <a:gd name="T63" fmla="*/ 25 h 1168"/>
              <a:gd name="T64" fmla="*/ 2068 w 2101"/>
              <a:gd name="T65" fmla="*/ 8 h 1168"/>
              <a:gd name="T66" fmla="*/ 2101 w 2101"/>
              <a:gd name="T67" fmla="*/ 0 h 116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101"/>
              <a:gd name="T103" fmla="*/ 0 h 1168"/>
              <a:gd name="T104" fmla="*/ 2101 w 2101"/>
              <a:gd name="T105" fmla="*/ 1168 h 116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101" h="1168">
                <a:moveTo>
                  <a:pt x="0" y="1168"/>
                </a:moveTo>
                <a:cubicBezTo>
                  <a:pt x="19" y="1165"/>
                  <a:pt x="38" y="1161"/>
                  <a:pt x="57" y="1160"/>
                </a:cubicBezTo>
                <a:cubicBezTo>
                  <a:pt x="119" y="1156"/>
                  <a:pt x="181" y="1158"/>
                  <a:pt x="243" y="1152"/>
                </a:cubicBezTo>
                <a:cubicBezTo>
                  <a:pt x="260" y="1150"/>
                  <a:pt x="292" y="1136"/>
                  <a:pt x="292" y="1136"/>
                </a:cubicBezTo>
                <a:cubicBezTo>
                  <a:pt x="372" y="1152"/>
                  <a:pt x="455" y="1122"/>
                  <a:pt x="535" y="1112"/>
                </a:cubicBezTo>
                <a:cubicBezTo>
                  <a:pt x="573" y="1100"/>
                  <a:pt x="625" y="1092"/>
                  <a:pt x="657" y="1071"/>
                </a:cubicBezTo>
                <a:cubicBezTo>
                  <a:pt x="665" y="1066"/>
                  <a:pt x="672" y="1059"/>
                  <a:pt x="681" y="1055"/>
                </a:cubicBezTo>
                <a:cubicBezTo>
                  <a:pt x="691" y="1051"/>
                  <a:pt x="703" y="1050"/>
                  <a:pt x="714" y="1047"/>
                </a:cubicBezTo>
                <a:cubicBezTo>
                  <a:pt x="730" y="1042"/>
                  <a:pt x="762" y="1031"/>
                  <a:pt x="762" y="1031"/>
                </a:cubicBezTo>
                <a:cubicBezTo>
                  <a:pt x="774" y="1019"/>
                  <a:pt x="780" y="999"/>
                  <a:pt x="795" y="990"/>
                </a:cubicBezTo>
                <a:cubicBezTo>
                  <a:pt x="809" y="981"/>
                  <a:pt x="843" y="974"/>
                  <a:pt x="843" y="974"/>
                </a:cubicBezTo>
                <a:cubicBezTo>
                  <a:pt x="859" y="963"/>
                  <a:pt x="881" y="957"/>
                  <a:pt x="892" y="941"/>
                </a:cubicBezTo>
                <a:cubicBezTo>
                  <a:pt x="911" y="913"/>
                  <a:pt x="925" y="904"/>
                  <a:pt x="957" y="893"/>
                </a:cubicBezTo>
                <a:cubicBezTo>
                  <a:pt x="998" y="864"/>
                  <a:pt x="1048" y="836"/>
                  <a:pt x="1079" y="795"/>
                </a:cubicBezTo>
                <a:cubicBezTo>
                  <a:pt x="1091" y="780"/>
                  <a:pt x="1098" y="761"/>
                  <a:pt x="1111" y="747"/>
                </a:cubicBezTo>
                <a:cubicBezTo>
                  <a:pt x="1122" y="736"/>
                  <a:pt x="1135" y="726"/>
                  <a:pt x="1144" y="714"/>
                </a:cubicBezTo>
                <a:cubicBezTo>
                  <a:pt x="1171" y="679"/>
                  <a:pt x="1205" y="633"/>
                  <a:pt x="1225" y="592"/>
                </a:cubicBezTo>
                <a:cubicBezTo>
                  <a:pt x="1229" y="584"/>
                  <a:pt x="1228" y="575"/>
                  <a:pt x="1233" y="568"/>
                </a:cubicBezTo>
                <a:cubicBezTo>
                  <a:pt x="1239" y="560"/>
                  <a:pt x="1250" y="558"/>
                  <a:pt x="1257" y="552"/>
                </a:cubicBezTo>
                <a:cubicBezTo>
                  <a:pt x="1283" y="530"/>
                  <a:pt x="1294" y="506"/>
                  <a:pt x="1322" y="487"/>
                </a:cubicBezTo>
                <a:cubicBezTo>
                  <a:pt x="1327" y="479"/>
                  <a:pt x="1332" y="470"/>
                  <a:pt x="1338" y="463"/>
                </a:cubicBezTo>
                <a:cubicBezTo>
                  <a:pt x="1343" y="457"/>
                  <a:pt x="1350" y="452"/>
                  <a:pt x="1355" y="446"/>
                </a:cubicBezTo>
                <a:cubicBezTo>
                  <a:pt x="1367" y="431"/>
                  <a:pt x="1387" y="398"/>
                  <a:pt x="1387" y="398"/>
                </a:cubicBezTo>
                <a:cubicBezTo>
                  <a:pt x="1397" y="367"/>
                  <a:pt x="1413" y="331"/>
                  <a:pt x="1436" y="308"/>
                </a:cubicBezTo>
                <a:cubicBezTo>
                  <a:pt x="1452" y="259"/>
                  <a:pt x="1487" y="242"/>
                  <a:pt x="1525" y="211"/>
                </a:cubicBezTo>
                <a:cubicBezTo>
                  <a:pt x="1534" y="204"/>
                  <a:pt x="1540" y="193"/>
                  <a:pt x="1549" y="187"/>
                </a:cubicBezTo>
                <a:cubicBezTo>
                  <a:pt x="1555" y="183"/>
                  <a:pt x="1602" y="172"/>
                  <a:pt x="1606" y="171"/>
                </a:cubicBezTo>
                <a:cubicBezTo>
                  <a:pt x="1620" y="161"/>
                  <a:pt x="1636" y="152"/>
                  <a:pt x="1647" y="138"/>
                </a:cubicBezTo>
                <a:cubicBezTo>
                  <a:pt x="1653" y="131"/>
                  <a:pt x="1655" y="119"/>
                  <a:pt x="1663" y="114"/>
                </a:cubicBezTo>
                <a:cubicBezTo>
                  <a:pt x="1678" y="105"/>
                  <a:pt x="1696" y="103"/>
                  <a:pt x="1712" y="98"/>
                </a:cubicBezTo>
                <a:cubicBezTo>
                  <a:pt x="1736" y="90"/>
                  <a:pt x="1785" y="73"/>
                  <a:pt x="1785" y="73"/>
                </a:cubicBezTo>
                <a:cubicBezTo>
                  <a:pt x="1850" y="30"/>
                  <a:pt x="1910" y="31"/>
                  <a:pt x="1987" y="25"/>
                </a:cubicBezTo>
                <a:cubicBezTo>
                  <a:pt x="2014" y="19"/>
                  <a:pt x="2041" y="14"/>
                  <a:pt x="2068" y="8"/>
                </a:cubicBezTo>
                <a:cubicBezTo>
                  <a:pt x="2079" y="6"/>
                  <a:pt x="2101" y="0"/>
                  <a:pt x="2101" y="0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9941" name="Freeform 11"/>
          <p:cNvSpPr>
            <a:spLocks/>
          </p:cNvSpPr>
          <p:nvPr/>
        </p:nvSpPr>
        <p:spPr bwMode="auto">
          <a:xfrm>
            <a:off x="3914775" y="709613"/>
            <a:ext cx="3760788" cy="2033587"/>
          </a:xfrm>
          <a:custGeom>
            <a:avLst/>
            <a:gdLst>
              <a:gd name="T0" fmla="*/ 0 w 2369"/>
              <a:gd name="T1" fmla="*/ 24 h 1281"/>
              <a:gd name="T2" fmla="*/ 236 w 2369"/>
              <a:gd name="T3" fmla="*/ 64 h 1281"/>
              <a:gd name="T4" fmla="*/ 300 w 2369"/>
              <a:gd name="T5" fmla="*/ 105 h 1281"/>
              <a:gd name="T6" fmla="*/ 317 w 2369"/>
              <a:gd name="T7" fmla="*/ 121 h 1281"/>
              <a:gd name="T8" fmla="*/ 365 w 2369"/>
              <a:gd name="T9" fmla="*/ 137 h 1281"/>
              <a:gd name="T10" fmla="*/ 406 w 2369"/>
              <a:gd name="T11" fmla="*/ 161 h 1281"/>
              <a:gd name="T12" fmla="*/ 446 w 2369"/>
              <a:gd name="T13" fmla="*/ 194 h 1281"/>
              <a:gd name="T14" fmla="*/ 601 w 2369"/>
              <a:gd name="T15" fmla="*/ 348 h 1281"/>
              <a:gd name="T16" fmla="*/ 617 w 2369"/>
              <a:gd name="T17" fmla="*/ 397 h 1281"/>
              <a:gd name="T18" fmla="*/ 682 w 2369"/>
              <a:gd name="T19" fmla="*/ 445 h 1281"/>
              <a:gd name="T20" fmla="*/ 747 w 2369"/>
              <a:gd name="T21" fmla="*/ 527 h 1281"/>
              <a:gd name="T22" fmla="*/ 812 w 2369"/>
              <a:gd name="T23" fmla="*/ 640 h 1281"/>
              <a:gd name="T24" fmla="*/ 868 w 2369"/>
              <a:gd name="T25" fmla="*/ 721 h 1281"/>
              <a:gd name="T26" fmla="*/ 901 w 2369"/>
              <a:gd name="T27" fmla="*/ 770 h 1281"/>
              <a:gd name="T28" fmla="*/ 917 w 2369"/>
              <a:gd name="T29" fmla="*/ 794 h 1281"/>
              <a:gd name="T30" fmla="*/ 1104 w 2369"/>
              <a:gd name="T31" fmla="*/ 965 h 1281"/>
              <a:gd name="T32" fmla="*/ 1185 w 2369"/>
              <a:gd name="T33" fmla="*/ 1038 h 1281"/>
              <a:gd name="T34" fmla="*/ 1323 w 2369"/>
              <a:gd name="T35" fmla="*/ 1103 h 1281"/>
              <a:gd name="T36" fmla="*/ 1355 w 2369"/>
              <a:gd name="T37" fmla="*/ 1111 h 1281"/>
              <a:gd name="T38" fmla="*/ 1404 w 2369"/>
              <a:gd name="T39" fmla="*/ 1127 h 1281"/>
              <a:gd name="T40" fmla="*/ 1428 w 2369"/>
              <a:gd name="T41" fmla="*/ 1143 h 1281"/>
              <a:gd name="T42" fmla="*/ 1477 w 2369"/>
              <a:gd name="T43" fmla="*/ 1159 h 1281"/>
              <a:gd name="T44" fmla="*/ 1680 w 2369"/>
              <a:gd name="T45" fmla="*/ 1200 h 1281"/>
              <a:gd name="T46" fmla="*/ 1801 w 2369"/>
              <a:gd name="T47" fmla="*/ 1240 h 1281"/>
              <a:gd name="T48" fmla="*/ 1850 w 2369"/>
              <a:gd name="T49" fmla="*/ 1257 h 1281"/>
              <a:gd name="T50" fmla="*/ 2174 w 2369"/>
              <a:gd name="T51" fmla="*/ 1281 h 1281"/>
              <a:gd name="T52" fmla="*/ 2369 w 2369"/>
              <a:gd name="T53" fmla="*/ 1281 h 128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369"/>
              <a:gd name="T82" fmla="*/ 0 h 1281"/>
              <a:gd name="T83" fmla="*/ 2369 w 2369"/>
              <a:gd name="T84" fmla="*/ 1281 h 1281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369" h="1281">
                <a:moveTo>
                  <a:pt x="0" y="24"/>
                </a:moveTo>
                <a:cubicBezTo>
                  <a:pt x="108" y="0"/>
                  <a:pt x="150" y="36"/>
                  <a:pt x="236" y="64"/>
                </a:cubicBezTo>
                <a:cubicBezTo>
                  <a:pt x="255" y="93"/>
                  <a:pt x="268" y="94"/>
                  <a:pt x="300" y="105"/>
                </a:cubicBezTo>
                <a:cubicBezTo>
                  <a:pt x="306" y="110"/>
                  <a:pt x="310" y="118"/>
                  <a:pt x="317" y="121"/>
                </a:cubicBezTo>
                <a:cubicBezTo>
                  <a:pt x="332" y="128"/>
                  <a:pt x="365" y="137"/>
                  <a:pt x="365" y="137"/>
                </a:cubicBezTo>
                <a:cubicBezTo>
                  <a:pt x="415" y="184"/>
                  <a:pt x="346" y="123"/>
                  <a:pt x="406" y="161"/>
                </a:cubicBezTo>
                <a:cubicBezTo>
                  <a:pt x="421" y="170"/>
                  <a:pt x="432" y="184"/>
                  <a:pt x="446" y="194"/>
                </a:cubicBezTo>
                <a:cubicBezTo>
                  <a:pt x="474" y="269"/>
                  <a:pt x="546" y="296"/>
                  <a:pt x="601" y="348"/>
                </a:cubicBezTo>
                <a:cubicBezTo>
                  <a:pt x="606" y="364"/>
                  <a:pt x="603" y="387"/>
                  <a:pt x="617" y="397"/>
                </a:cubicBezTo>
                <a:cubicBezTo>
                  <a:pt x="658" y="424"/>
                  <a:pt x="656" y="419"/>
                  <a:pt x="682" y="445"/>
                </a:cubicBezTo>
                <a:cubicBezTo>
                  <a:pt x="706" y="469"/>
                  <a:pt x="725" y="500"/>
                  <a:pt x="747" y="527"/>
                </a:cubicBezTo>
                <a:cubicBezTo>
                  <a:pt x="775" y="562"/>
                  <a:pt x="780" y="609"/>
                  <a:pt x="812" y="640"/>
                </a:cubicBezTo>
                <a:cubicBezTo>
                  <a:pt x="823" y="672"/>
                  <a:pt x="841" y="703"/>
                  <a:pt x="868" y="721"/>
                </a:cubicBezTo>
                <a:cubicBezTo>
                  <a:pt x="879" y="737"/>
                  <a:pt x="890" y="754"/>
                  <a:pt x="901" y="770"/>
                </a:cubicBezTo>
                <a:cubicBezTo>
                  <a:pt x="906" y="778"/>
                  <a:pt x="917" y="794"/>
                  <a:pt x="917" y="794"/>
                </a:cubicBezTo>
                <a:cubicBezTo>
                  <a:pt x="943" y="876"/>
                  <a:pt x="1026" y="937"/>
                  <a:pt x="1104" y="965"/>
                </a:cubicBezTo>
                <a:cubicBezTo>
                  <a:pt x="1122" y="991"/>
                  <a:pt x="1156" y="1029"/>
                  <a:pt x="1185" y="1038"/>
                </a:cubicBezTo>
                <a:cubicBezTo>
                  <a:pt x="1229" y="1067"/>
                  <a:pt x="1273" y="1085"/>
                  <a:pt x="1323" y="1103"/>
                </a:cubicBezTo>
                <a:cubicBezTo>
                  <a:pt x="1333" y="1107"/>
                  <a:pt x="1344" y="1108"/>
                  <a:pt x="1355" y="1111"/>
                </a:cubicBezTo>
                <a:cubicBezTo>
                  <a:pt x="1371" y="1116"/>
                  <a:pt x="1404" y="1127"/>
                  <a:pt x="1404" y="1127"/>
                </a:cubicBezTo>
                <a:cubicBezTo>
                  <a:pt x="1412" y="1132"/>
                  <a:pt x="1419" y="1139"/>
                  <a:pt x="1428" y="1143"/>
                </a:cubicBezTo>
                <a:cubicBezTo>
                  <a:pt x="1444" y="1150"/>
                  <a:pt x="1477" y="1159"/>
                  <a:pt x="1477" y="1159"/>
                </a:cubicBezTo>
                <a:cubicBezTo>
                  <a:pt x="1520" y="1205"/>
                  <a:pt x="1629" y="1197"/>
                  <a:pt x="1680" y="1200"/>
                </a:cubicBezTo>
                <a:cubicBezTo>
                  <a:pt x="1720" y="1213"/>
                  <a:pt x="1761" y="1226"/>
                  <a:pt x="1801" y="1240"/>
                </a:cubicBezTo>
                <a:cubicBezTo>
                  <a:pt x="1817" y="1246"/>
                  <a:pt x="1850" y="1257"/>
                  <a:pt x="1850" y="1257"/>
                </a:cubicBezTo>
                <a:cubicBezTo>
                  <a:pt x="1958" y="1245"/>
                  <a:pt x="2067" y="1260"/>
                  <a:pt x="2174" y="1281"/>
                </a:cubicBezTo>
                <a:cubicBezTo>
                  <a:pt x="2236" y="1269"/>
                  <a:pt x="2307" y="1281"/>
                  <a:pt x="2369" y="1281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9942" name="AutoShape 12"/>
          <p:cNvSpPr>
            <a:spLocks/>
          </p:cNvSpPr>
          <p:nvPr/>
        </p:nvSpPr>
        <p:spPr bwMode="auto">
          <a:xfrm>
            <a:off x="1981200" y="2286000"/>
            <a:ext cx="1611313" cy="357188"/>
          </a:xfrm>
          <a:prstGeom prst="borderCallout2">
            <a:avLst>
              <a:gd name="adj1" fmla="val 32000"/>
              <a:gd name="adj2" fmla="val -4727"/>
              <a:gd name="adj3" fmla="val 32000"/>
              <a:gd name="adj4" fmla="val -8569"/>
              <a:gd name="adj5" fmla="val 5333"/>
              <a:gd name="adj6" fmla="val -12611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-128"/>
              </a:rPr>
              <a:t>Increasing</a:t>
            </a:r>
          </a:p>
        </p:txBody>
      </p:sp>
      <p:sp>
        <p:nvSpPr>
          <p:cNvPr id="39943" name="AutoShape 13"/>
          <p:cNvSpPr>
            <a:spLocks/>
          </p:cNvSpPr>
          <p:nvPr/>
        </p:nvSpPr>
        <p:spPr bwMode="auto">
          <a:xfrm>
            <a:off x="5486400" y="2743200"/>
            <a:ext cx="1611313" cy="357188"/>
          </a:xfrm>
          <a:prstGeom prst="borderCallout2">
            <a:avLst>
              <a:gd name="adj1" fmla="val 32000"/>
              <a:gd name="adj2" fmla="val -4727"/>
              <a:gd name="adj3" fmla="val 32000"/>
              <a:gd name="adj4" fmla="val -109949"/>
              <a:gd name="adj5" fmla="val -80000"/>
              <a:gd name="adj6" fmla="val -22069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-128"/>
              </a:rPr>
              <a:t>Decreasing</a:t>
            </a:r>
          </a:p>
        </p:txBody>
      </p:sp>
      <p:sp>
        <p:nvSpPr>
          <p:cNvPr id="39944" name="Text Box 14"/>
          <p:cNvSpPr txBox="1">
            <a:spLocks noChangeArrowheads="1"/>
          </p:cNvSpPr>
          <p:nvPr/>
        </p:nvSpPr>
        <p:spPr bwMode="auto">
          <a:xfrm>
            <a:off x="381000" y="3886200"/>
            <a:ext cx="86106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700" dirty="0">
                <a:solidFill>
                  <a:srgbClr val="000000"/>
                </a:solidFill>
                <a:ea typeface="ＭＳ Ｐゴシック" charset="-128"/>
              </a:rPr>
              <a:t>On a position vs. time graph: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700" dirty="0">
                <a:solidFill>
                  <a:srgbClr val="0000FF"/>
                </a:solidFill>
                <a:ea typeface="ＭＳ Ｐゴシック" charset="-128"/>
              </a:rPr>
              <a:t>Increasing</a:t>
            </a:r>
            <a:r>
              <a:rPr lang="en-US" sz="2700" dirty="0">
                <a:solidFill>
                  <a:srgbClr val="000000"/>
                </a:solidFill>
                <a:ea typeface="ＭＳ Ｐゴシック" charset="-128"/>
              </a:rPr>
              <a:t> means moving forward (positive direction).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700" dirty="0">
                <a:solidFill>
                  <a:srgbClr val="FF0000"/>
                </a:solidFill>
                <a:ea typeface="ＭＳ Ｐゴシック" charset="-128"/>
              </a:rPr>
              <a:t>Decreasing</a:t>
            </a:r>
            <a:r>
              <a:rPr lang="en-US" sz="2700" dirty="0">
                <a:solidFill>
                  <a:srgbClr val="000000"/>
                </a:solidFill>
                <a:ea typeface="ＭＳ Ｐゴシック" charset="-128"/>
              </a:rPr>
              <a:t> means moving backwards (negative direction).</a:t>
            </a: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48200" y="533400"/>
            <a:ext cx="4114800" cy="6858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Concavity shows acceleration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228600"/>
            <a:ext cx="9144000" cy="3124200"/>
            <a:chOff x="0" y="144"/>
            <a:chExt cx="5760" cy="1968"/>
          </a:xfrm>
        </p:grpSpPr>
        <p:sp>
          <p:nvSpPr>
            <p:cNvPr id="40968" name="Line 4"/>
            <p:cNvSpPr>
              <a:spLocks noChangeShapeType="1"/>
            </p:cNvSpPr>
            <p:nvPr/>
          </p:nvSpPr>
          <p:spPr bwMode="auto">
            <a:xfrm>
              <a:off x="336" y="1104"/>
              <a:ext cx="49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0969" name="Line 5"/>
            <p:cNvSpPr>
              <a:spLocks noChangeShapeType="1"/>
            </p:cNvSpPr>
            <p:nvPr/>
          </p:nvSpPr>
          <p:spPr bwMode="auto">
            <a:xfrm>
              <a:off x="336" y="144"/>
              <a:ext cx="0" cy="19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0970" name="Text Box 6"/>
            <p:cNvSpPr txBox="1">
              <a:spLocks noChangeArrowheads="1"/>
            </p:cNvSpPr>
            <p:nvPr/>
          </p:nvSpPr>
          <p:spPr bwMode="auto">
            <a:xfrm>
              <a:off x="5328" y="912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0971" name="Freeform 7"/>
            <p:cNvSpPr>
              <a:spLocks/>
            </p:cNvSpPr>
            <p:nvPr/>
          </p:nvSpPr>
          <p:spPr bwMode="auto">
            <a:xfrm>
              <a:off x="341" y="458"/>
              <a:ext cx="4665" cy="1298"/>
            </a:xfrm>
            <a:custGeom>
              <a:avLst/>
              <a:gdLst>
                <a:gd name="T0" fmla="*/ 0 w 4665"/>
                <a:gd name="T1" fmla="*/ 1152 h 1298"/>
                <a:gd name="T2" fmla="*/ 349 w 4665"/>
                <a:gd name="T3" fmla="*/ 1127 h 1298"/>
                <a:gd name="T4" fmla="*/ 616 w 4665"/>
                <a:gd name="T5" fmla="*/ 1071 h 1298"/>
                <a:gd name="T6" fmla="*/ 722 w 4665"/>
                <a:gd name="T7" fmla="*/ 1014 h 1298"/>
                <a:gd name="T8" fmla="*/ 916 w 4665"/>
                <a:gd name="T9" fmla="*/ 892 h 1298"/>
                <a:gd name="T10" fmla="*/ 957 w 4665"/>
                <a:gd name="T11" fmla="*/ 852 h 1298"/>
                <a:gd name="T12" fmla="*/ 973 w 4665"/>
                <a:gd name="T13" fmla="*/ 827 h 1298"/>
                <a:gd name="T14" fmla="*/ 998 w 4665"/>
                <a:gd name="T15" fmla="*/ 811 h 1298"/>
                <a:gd name="T16" fmla="*/ 1136 w 4665"/>
                <a:gd name="T17" fmla="*/ 689 h 1298"/>
                <a:gd name="T18" fmla="*/ 1225 w 4665"/>
                <a:gd name="T19" fmla="*/ 559 h 1298"/>
                <a:gd name="T20" fmla="*/ 1306 w 4665"/>
                <a:gd name="T21" fmla="*/ 454 h 1298"/>
                <a:gd name="T22" fmla="*/ 1598 w 4665"/>
                <a:gd name="T23" fmla="*/ 154 h 1298"/>
                <a:gd name="T24" fmla="*/ 1695 w 4665"/>
                <a:gd name="T25" fmla="*/ 97 h 1298"/>
                <a:gd name="T26" fmla="*/ 1793 w 4665"/>
                <a:gd name="T27" fmla="*/ 56 h 1298"/>
                <a:gd name="T28" fmla="*/ 1987 w 4665"/>
                <a:gd name="T29" fmla="*/ 0 h 1298"/>
                <a:gd name="T30" fmla="*/ 2239 w 4665"/>
                <a:gd name="T31" fmla="*/ 8 h 1298"/>
                <a:gd name="T32" fmla="*/ 2401 w 4665"/>
                <a:gd name="T33" fmla="*/ 65 h 1298"/>
                <a:gd name="T34" fmla="*/ 2442 w 4665"/>
                <a:gd name="T35" fmla="*/ 97 h 1298"/>
                <a:gd name="T36" fmla="*/ 2490 w 4665"/>
                <a:gd name="T37" fmla="*/ 121 h 1298"/>
                <a:gd name="T38" fmla="*/ 2555 w 4665"/>
                <a:gd name="T39" fmla="*/ 178 h 1298"/>
                <a:gd name="T40" fmla="*/ 2596 w 4665"/>
                <a:gd name="T41" fmla="*/ 211 h 1298"/>
                <a:gd name="T42" fmla="*/ 2644 w 4665"/>
                <a:gd name="T43" fmla="*/ 243 h 1298"/>
                <a:gd name="T44" fmla="*/ 2766 w 4665"/>
                <a:gd name="T45" fmla="*/ 365 h 1298"/>
                <a:gd name="T46" fmla="*/ 2799 w 4665"/>
                <a:gd name="T47" fmla="*/ 413 h 1298"/>
                <a:gd name="T48" fmla="*/ 2831 w 4665"/>
                <a:gd name="T49" fmla="*/ 454 h 1298"/>
                <a:gd name="T50" fmla="*/ 2864 w 4665"/>
                <a:gd name="T51" fmla="*/ 495 h 1298"/>
                <a:gd name="T52" fmla="*/ 2872 w 4665"/>
                <a:gd name="T53" fmla="*/ 519 h 1298"/>
                <a:gd name="T54" fmla="*/ 2896 w 4665"/>
                <a:gd name="T55" fmla="*/ 551 h 1298"/>
                <a:gd name="T56" fmla="*/ 2937 w 4665"/>
                <a:gd name="T57" fmla="*/ 624 h 1298"/>
                <a:gd name="T58" fmla="*/ 2993 w 4665"/>
                <a:gd name="T59" fmla="*/ 714 h 1298"/>
                <a:gd name="T60" fmla="*/ 3058 w 4665"/>
                <a:gd name="T61" fmla="*/ 795 h 1298"/>
                <a:gd name="T62" fmla="*/ 3204 w 4665"/>
                <a:gd name="T63" fmla="*/ 949 h 1298"/>
                <a:gd name="T64" fmla="*/ 3269 w 4665"/>
                <a:gd name="T65" fmla="*/ 1006 h 1298"/>
                <a:gd name="T66" fmla="*/ 3318 w 4665"/>
                <a:gd name="T67" fmla="*/ 1022 h 1298"/>
                <a:gd name="T68" fmla="*/ 3594 w 4665"/>
                <a:gd name="T69" fmla="*/ 1119 h 1298"/>
                <a:gd name="T70" fmla="*/ 3732 w 4665"/>
                <a:gd name="T71" fmla="*/ 1168 h 1298"/>
                <a:gd name="T72" fmla="*/ 4121 w 4665"/>
                <a:gd name="T73" fmla="*/ 1241 h 1298"/>
                <a:gd name="T74" fmla="*/ 4470 w 4665"/>
                <a:gd name="T75" fmla="*/ 1265 h 1298"/>
                <a:gd name="T76" fmla="*/ 4665 w 4665"/>
                <a:gd name="T77" fmla="*/ 1298 h 129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665"/>
                <a:gd name="T118" fmla="*/ 0 h 1298"/>
                <a:gd name="T119" fmla="*/ 4665 w 4665"/>
                <a:gd name="T120" fmla="*/ 1298 h 129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665" h="1298">
                  <a:moveTo>
                    <a:pt x="0" y="1152"/>
                  </a:moveTo>
                  <a:cubicBezTo>
                    <a:pt x="115" y="1136"/>
                    <a:pt x="233" y="1135"/>
                    <a:pt x="349" y="1127"/>
                  </a:cubicBezTo>
                  <a:cubicBezTo>
                    <a:pt x="440" y="1114"/>
                    <a:pt x="526" y="1086"/>
                    <a:pt x="616" y="1071"/>
                  </a:cubicBezTo>
                  <a:cubicBezTo>
                    <a:pt x="645" y="1042"/>
                    <a:pt x="686" y="1034"/>
                    <a:pt x="722" y="1014"/>
                  </a:cubicBezTo>
                  <a:cubicBezTo>
                    <a:pt x="788" y="978"/>
                    <a:pt x="844" y="916"/>
                    <a:pt x="916" y="892"/>
                  </a:cubicBezTo>
                  <a:cubicBezTo>
                    <a:pt x="969" y="817"/>
                    <a:pt x="895" y="915"/>
                    <a:pt x="957" y="852"/>
                  </a:cubicBezTo>
                  <a:cubicBezTo>
                    <a:pt x="964" y="845"/>
                    <a:pt x="966" y="834"/>
                    <a:pt x="973" y="827"/>
                  </a:cubicBezTo>
                  <a:cubicBezTo>
                    <a:pt x="980" y="820"/>
                    <a:pt x="990" y="817"/>
                    <a:pt x="998" y="811"/>
                  </a:cubicBezTo>
                  <a:cubicBezTo>
                    <a:pt x="1045" y="772"/>
                    <a:pt x="1091" y="731"/>
                    <a:pt x="1136" y="689"/>
                  </a:cubicBezTo>
                  <a:cubicBezTo>
                    <a:pt x="1161" y="639"/>
                    <a:pt x="1193" y="603"/>
                    <a:pt x="1225" y="559"/>
                  </a:cubicBezTo>
                  <a:cubicBezTo>
                    <a:pt x="1253" y="522"/>
                    <a:pt x="1273" y="487"/>
                    <a:pt x="1306" y="454"/>
                  </a:cubicBezTo>
                  <a:cubicBezTo>
                    <a:pt x="1359" y="329"/>
                    <a:pt x="1482" y="219"/>
                    <a:pt x="1598" y="154"/>
                  </a:cubicBezTo>
                  <a:cubicBezTo>
                    <a:pt x="1634" y="134"/>
                    <a:pt x="1657" y="110"/>
                    <a:pt x="1695" y="97"/>
                  </a:cubicBezTo>
                  <a:cubicBezTo>
                    <a:pt x="1723" y="71"/>
                    <a:pt x="1758" y="67"/>
                    <a:pt x="1793" y="56"/>
                  </a:cubicBezTo>
                  <a:cubicBezTo>
                    <a:pt x="1858" y="36"/>
                    <a:pt x="1920" y="11"/>
                    <a:pt x="1987" y="0"/>
                  </a:cubicBezTo>
                  <a:cubicBezTo>
                    <a:pt x="2071" y="3"/>
                    <a:pt x="2155" y="3"/>
                    <a:pt x="2239" y="8"/>
                  </a:cubicBezTo>
                  <a:cubicBezTo>
                    <a:pt x="2296" y="11"/>
                    <a:pt x="2348" y="50"/>
                    <a:pt x="2401" y="65"/>
                  </a:cubicBezTo>
                  <a:cubicBezTo>
                    <a:pt x="2415" y="75"/>
                    <a:pt x="2427" y="88"/>
                    <a:pt x="2442" y="97"/>
                  </a:cubicBezTo>
                  <a:cubicBezTo>
                    <a:pt x="2496" y="129"/>
                    <a:pt x="2435" y="77"/>
                    <a:pt x="2490" y="121"/>
                  </a:cubicBezTo>
                  <a:cubicBezTo>
                    <a:pt x="2512" y="139"/>
                    <a:pt x="2533" y="160"/>
                    <a:pt x="2555" y="178"/>
                  </a:cubicBezTo>
                  <a:cubicBezTo>
                    <a:pt x="2569" y="189"/>
                    <a:pt x="2582" y="200"/>
                    <a:pt x="2596" y="211"/>
                  </a:cubicBezTo>
                  <a:cubicBezTo>
                    <a:pt x="2611" y="223"/>
                    <a:pt x="2644" y="243"/>
                    <a:pt x="2644" y="243"/>
                  </a:cubicBezTo>
                  <a:cubicBezTo>
                    <a:pt x="2678" y="290"/>
                    <a:pt x="2717" y="332"/>
                    <a:pt x="2766" y="365"/>
                  </a:cubicBezTo>
                  <a:cubicBezTo>
                    <a:pt x="2786" y="424"/>
                    <a:pt x="2757" y="351"/>
                    <a:pt x="2799" y="413"/>
                  </a:cubicBezTo>
                  <a:cubicBezTo>
                    <a:pt x="2832" y="462"/>
                    <a:pt x="2776" y="417"/>
                    <a:pt x="2831" y="454"/>
                  </a:cubicBezTo>
                  <a:cubicBezTo>
                    <a:pt x="2841" y="469"/>
                    <a:pt x="2855" y="480"/>
                    <a:pt x="2864" y="495"/>
                  </a:cubicBezTo>
                  <a:cubicBezTo>
                    <a:pt x="2868" y="502"/>
                    <a:pt x="2868" y="512"/>
                    <a:pt x="2872" y="519"/>
                  </a:cubicBezTo>
                  <a:cubicBezTo>
                    <a:pt x="2879" y="531"/>
                    <a:pt x="2888" y="540"/>
                    <a:pt x="2896" y="551"/>
                  </a:cubicBezTo>
                  <a:cubicBezTo>
                    <a:pt x="2905" y="578"/>
                    <a:pt x="2937" y="624"/>
                    <a:pt x="2937" y="624"/>
                  </a:cubicBezTo>
                  <a:cubicBezTo>
                    <a:pt x="2948" y="659"/>
                    <a:pt x="2968" y="687"/>
                    <a:pt x="2993" y="714"/>
                  </a:cubicBezTo>
                  <a:cubicBezTo>
                    <a:pt x="3004" y="747"/>
                    <a:pt x="3029" y="776"/>
                    <a:pt x="3058" y="795"/>
                  </a:cubicBezTo>
                  <a:cubicBezTo>
                    <a:pt x="3094" y="849"/>
                    <a:pt x="3150" y="913"/>
                    <a:pt x="3204" y="949"/>
                  </a:cubicBezTo>
                  <a:cubicBezTo>
                    <a:pt x="3220" y="973"/>
                    <a:pt x="3242" y="994"/>
                    <a:pt x="3269" y="1006"/>
                  </a:cubicBezTo>
                  <a:cubicBezTo>
                    <a:pt x="3285" y="1013"/>
                    <a:pt x="3318" y="1022"/>
                    <a:pt x="3318" y="1022"/>
                  </a:cubicBezTo>
                  <a:cubicBezTo>
                    <a:pt x="3391" y="1071"/>
                    <a:pt x="3509" y="1092"/>
                    <a:pt x="3594" y="1119"/>
                  </a:cubicBezTo>
                  <a:cubicBezTo>
                    <a:pt x="3635" y="1146"/>
                    <a:pt x="3686" y="1153"/>
                    <a:pt x="3732" y="1168"/>
                  </a:cubicBezTo>
                  <a:cubicBezTo>
                    <a:pt x="3859" y="1210"/>
                    <a:pt x="3988" y="1231"/>
                    <a:pt x="4121" y="1241"/>
                  </a:cubicBezTo>
                  <a:cubicBezTo>
                    <a:pt x="4238" y="1260"/>
                    <a:pt x="4350" y="1261"/>
                    <a:pt x="4470" y="1265"/>
                  </a:cubicBezTo>
                  <a:cubicBezTo>
                    <a:pt x="4537" y="1273"/>
                    <a:pt x="4597" y="1298"/>
                    <a:pt x="4665" y="1298"/>
                  </a:cubicBezTo>
                </a:path>
              </a:pathLst>
            </a:custGeom>
            <a:noFill/>
            <a:ln w="28575">
              <a:solidFill>
                <a:srgbClr val="DDDDDD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0972" name="Text Box 8"/>
            <p:cNvSpPr txBox="1">
              <a:spLocks noChangeArrowheads="1"/>
            </p:cNvSpPr>
            <p:nvPr/>
          </p:nvSpPr>
          <p:spPr bwMode="auto">
            <a:xfrm>
              <a:off x="0" y="144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latin typeface="Times New Roman" charset="0"/>
                  <a:ea typeface="ＭＳ Ｐゴシック" charset="-128"/>
                </a:rPr>
                <a:t> </a:t>
              </a:r>
              <a:r>
                <a:rPr lang="en-US" sz="2400" dirty="0" smtClean="0">
                  <a:solidFill>
                    <a:srgbClr val="000000"/>
                  </a:solidFill>
                  <a:latin typeface="Times New Roman" charset="0"/>
                  <a:ea typeface="ＭＳ Ｐゴシック" charset="-128"/>
                </a:rPr>
                <a:t>d</a:t>
              </a:r>
              <a:endParaRPr lang="en-US" sz="2800" i="1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0973" name="Rectangle 9"/>
            <p:cNvSpPr>
              <a:spLocks noChangeArrowheads="1"/>
            </p:cNvSpPr>
            <p:nvPr/>
          </p:nvSpPr>
          <p:spPr bwMode="auto">
            <a:xfrm>
              <a:off x="4832" y="1728"/>
              <a:ext cx="192" cy="14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40964" name="Freeform 12"/>
          <p:cNvSpPr>
            <a:spLocks/>
          </p:cNvSpPr>
          <p:nvPr/>
        </p:nvSpPr>
        <p:spPr bwMode="auto">
          <a:xfrm>
            <a:off x="541338" y="1738313"/>
            <a:ext cx="1905000" cy="811212"/>
          </a:xfrm>
          <a:custGeom>
            <a:avLst/>
            <a:gdLst>
              <a:gd name="T0" fmla="*/ 0 w 1200"/>
              <a:gd name="T1" fmla="*/ 511 h 511"/>
              <a:gd name="T2" fmla="*/ 146 w 1200"/>
              <a:gd name="T3" fmla="*/ 503 h 511"/>
              <a:gd name="T4" fmla="*/ 405 w 1200"/>
              <a:gd name="T5" fmla="*/ 495 h 511"/>
              <a:gd name="T6" fmla="*/ 527 w 1200"/>
              <a:gd name="T7" fmla="*/ 471 h 511"/>
              <a:gd name="T8" fmla="*/ 657 w 1200"/>
              <a:gd name="T9" fmla="*/ 438 h 511"/>
              <a:gd name="T10" fmla="*/ 697 w 1200"/>
              <a:gd name="T11" fmla="*/ 390 h 511"/>
              <a:gd name="T12" fmla="*/ 779 w 1200"/>
              <a:gd name="T13" fmla="*/ 365 h 511"/>
              <a:gd name="T14" fmla="*/ 916 w 1200"/>
              <a:gd name="T15" fmla="*/ 268 h 511"/>
              <a:gd name="T16" fmla="*/ 965 w 1200"/>
              <a:gd name="T17" fmla="*/ 252 h 511"/>
              <a:gd name="T18" fmla="*/ 998 w 1200"/>
              <a:gd name="T19" fmla="*/ 219 h 511"/>
              <a:gd name="T20" fmla="*/ 1071 w 1200"/>
              <a:gd name="T21" fmla="*/ 146 h 511"/>
              <a:gd name="T22" fmla="*/ 1136 w 1200"/>
              <a:gd name="T23" fmla="*/ 106 h 511"/>
              <a:gd name="T24" fmla="*/ 1200 w 1200"/>
              <a:gd name="T25" fmla="*/ 0 h 51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00"/>
              <a:gd name="T40" fmla="*/ 0 h 511"/>
              <a:gd name="T41" fmla="*/ 1200 w 1200"/>
              <a:gd name="T42" fmla="*/ 511 h 51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00" h="511">
                <a:moveTo>
                  <a:pt x="0" y="511"/>
                </a:moveTo>
                <a:cubicBezTo>
                  <a:pt x="55" y="505"/>
                  <a:pt x="94" y="493"/>
                  <a:pt x="146" y="503"/>
                </a:cubicBezTo>
                <a:cubicBezTo>
                  <a:pt x="237" y="494"/>
                  <a:pt x="308" y="500"/>
                  <a:pt x="405" y="495"/>
                </a:cubicBezTo>
                <a:cubicBezTo>
                  <a:pt x="445" y="482"/>
                  <a:pt x="485" y="477"/>
                  <a:pt x="527" y="471"/>
                </a:cubicBezTo>
                <a:cubicBezTo>
                  <a:pt x="574" y="456"/>
                  <a:pt x="607" y="445"/>
                  <a:pt x="657" y="438"/>
                </a:cubicBezTo>
                <a:cubicBezTo>
                  <a:pt x="672" y="423"/>
                  <a:pt x="681" y="403"/>
                  <a:pt x="697" y="390"/>
                </a:cubicBezTo>
                <a:cubicBezTo>
                  <a:pt x="716" y="375"/>
                  <a:pt x="756" y="372"/>
                  <a:pt x="779" y="365"/>
                </a:cubicBezTo>
                <a:cubicBezTo>
                  <a:pt x="795" y="355"/>
                  <a:pt x="901" y="273"/>
                  <a:pt x="916" y="268"/>
                </a:cubicBezTo>
                <a:cubicBezTo>
                  <a:pt x="932" y="263"/>
                  <a:pt x="965" y="252"/>
                  <a:pt x="965" y="252"/>
                </a:cubicBezTo>
                <a:cubicBezTo>
                  <a:pt x="976" y="241"/>
                  <a:pt x="989" y="231"/>
                  <a:pt x="998" y="219"/>
                </a:cubicBezTo>
                <a:cubicBezTo>
                  <a:pt x="1027" y="181"/>
                  <a:pt x="1027" y="160"/>
                  <a:pt x="1071" y="146"/>
                </a:cubicBezTo>
                <a:cubicBezTo>
                  <a:pt x="1094" y="131"/>
                  <a:pt x="1116" y="125"/>
                  <a:pt x="1136" y="106"/>
                </a:cubicBezTo>
                <a:cubicBezTo>
                  <a:pt x="1150" y="64"/>
                  <a:pt x="1181" y="38"/>
                  <a:pt x="1200" y="0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0965" name="Freeform 13"/>
          <p:cNvSpPr>
            <a:spLocks/>
          </p:cNvSpPr>
          <p:nvPr/>
        </p:nvSpPr>
        <p:spPr bwMode="auto">
          <a:xfrm>
            <a:off x="5100638" y="1531938"/>
            <a:ext cx="2549525" cy="1250950"/>
          </a:xfrm>
          <a:custGeom>
            <a:avLst/>
            <a:gdLst>
              <a:gd name="T0" fmla="*/ 0 w 1606"/>
              <a:gd name="T1" fmla="*/ 0 h 788"/>
              <a:gd name="T2" fmla="*/ 16 w 1606"/>
              <a:gd name="T3" fmla="*/ 17 h 788"/>
              <a:gd name="T4" fmla="*/ 32 w 1606"/>
              <a:gd name="T5" fmla="*/ 65 h 788"/>
              <a:gd name="T6" fmla="*/ 65 w 1606"/>
              <a:gd name="T7" fmla="*/ 106 h 788"/>
              <a:gd name="T8" fmla="*/ 146 w 1606"/>
              <a:gd name="T9" fmla="*/ 244 h 788"/>
              <a:gd name="T10" fmla="*/ 219 w 1606"/>
              <a:gd name="T11" fmla="*/ 317 h 788"/>
              <a:gd name="T12" fmla="*/ 300 w 1606"/>
              <a:gd name="T13" fmla="*/ 414 h 788"/>
              <a:gd name="T14" fmla="*/ 397 w 1606"/>
              <a:gd name="T15" fmla="*/ 503 h 788"/>
              <a:gd name="T16" fmla="*/ 470 w 1606"/>
              <a:gd name="T17" fmla="*/ 528 h 788"/>
              <a:gd name="T18" fmla="*/ 494 w 1606"/>
              <a:gd name="T19" fmla="*/ 536 h 788"/>
              <a:gd name="T20" fmla="*/ 608 w 1606"/>
              <a:gd name="T21" fmla="*/ 585 h 788"/>
              <a:gd name="T22" fmla="*/ 657 w 1606"/>
              <a:gd name="T23" fmla="*/ 609 h 788"/>
              <a:gd name="T24" fmla="*/ 787 w 1606"/>
              <a:gd name="T25" fmla="*/ 658 h 788"/>
              <a:gd name="T26" fmla="*/ 884 w 1606"/>
              <a:gd name="T27" fmla="*/ 690 h 788"/>
              <a:gd name="T28" fmla="*/ 1233 w 1606"/>
              <a:gd name="T29" fmla="*/ 747 h 788"/>
              <a:gd name="T30" fmla="*/ 1460 w 1606"/>
              <a:gd name="T31" fmla="*/ 771 h 788"/>
              <a:gd name="T32" fmla="*/ 1606 w 1606"/>
              <a:gd name="T33" fmla="*/ 779 h 7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606"/>
              <a:gd name="T52" fmla="*/ 0 h 788"/>
              <a:gd name="T53" fmla="*/ 1606 w 1606"/>
              <a:gd name="T54" fmla="*/ 788 h 7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606" h="788">
                <a:moveTo>
                  <a:pt x="0" y="0"/>
                </a:moveTo>
                <a:cubicBezTo>
                  <a:pt x="5" y="6"/>
                  <a:pt x="13" y="10"/>
                  <a:pt x="16" y="17"/>
                </a:cubicBezTo>
                <a:cubicBezTo>
                  <a:pt x="23" y="32"/>
                  <a:pt x="20" y="53"/>
                  <a:pt x="32" y="65"/>
                </a:cubicBezTo>
                <a:cubicBezTo>
                  <a:pt x="55" y="89"/>
                  <a:pt x="44" y="76"/>
                  <a:pt x="65" y="106"/>
                </a:cubicBezTo>
                <a:cubicBezTo>
                  <a:pt x="82" y="158"/>
                  <a:pt x="113" y="201"/>
                  <a:pt x="146" y="244"/>
                </a:cubicBezTo>
                <a:cubicBezTo>
                  <a:pt x="175" y="282"/>
                  <a:pt x="175" y="303"/>
                  <a:pt x="219" y="317"/>
                </a:cubicBezTo>
                <a:cubicBezTo>
                  <a:pt x="258" y="375"/>
                  <a:pt x="229" y="391"/>
                  <a:pt x="300" y="414"/>
                </a:cubicBezTo>
                <a:cubicBezTo>
                  <a:pt x="337" y="439"/>
                  <a:pt x="361" y="484"/>
                  <a:pt x="397" y="503"/>
                </a:cubicBezTo>
                <a:cubicBezTo>
                  <a:pt x="420" y="515"/>
                  <a:pt x="446" y="520"/>
                  <a:pt x="470" y="528"/>
                </a:cubicBezTo>
                <a:cubicBezTo>
                  <a:pt x="478" y="531"/>
                  <a:pt x="494" y="536"/>
                  <a:pt x="494" y="536"/>
                </a:cubicBezTo>
                <a:cubicBezTo>
                  <a:pt x="527" y="567"/>
                  <a:pt x="570" y="565"/>
                  <a:pt x="608" y="585"/>
                </a:cubicBezTo>
                <a:cubicBezTo>
                  <a:pt x="662" y="613"/>
                  <a:pt x="602" y="591"/>
                  <a:pt x="657" y="609"/>
                </a:cubicBezTo>
                <a:cubicBezTo>
                  <a:pt x="697" y="636"/>
                  <a:pt x="748" y="632"/>
                  <a:pt x="787" y="658"/>
                </a:cubicBezTo>
                <a:cubicBezTo>
                  <a:pt x="821" y="681"/>
                  <a:pt x="842" y="683"/>
                  <a:pt x="884" y="690"/>
                </a:cubicBezTo>
                <a:cubicBezTo>
                  <a:pt x="994" y="727"/>
                  <a:pt x="1119" y="740"/>
                  <a:pt x="1233" y="747"/>
                </a:cubicBezTo>
                <a:cubicBezTo>
                  <a:pt x="1312" y="773"/>
                  <a:pt x="1362" y="766"/>
                  <a:pt x="1460" y="771"/>
                </a:cubicBezTo>
                <a:cubicBezTo>
                  <a:pt x="1529" y="788"/>
                  <a:pt x="1481" y="779"/>
                  <a:pt x="1606" y="779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0966" name="Freeform 14"/>
          <p:cNvSpPr>
            <a:spLocks/>
          </p:cNvSpPr>
          <p:nvPr/>
        </p:nvSpPr>
        <p:spPr bwMode="auto">
          <a:xfrm>
            <a:off x="2420938" y="708025"/>
            <a:ext cx="2692400" cy="1004888"/>
          </a:xfrm>
          <a:custGeom>
            <a:avLst/>
            <a:gdLst>
              <a:gd name="T0" fmla="*/ 0 w 1696"/>
              <a:gd name="T1" fmla="*/ 633 h 633"/>
              <a:gd name="T2" fmla="*/ 33 w 1696"/>
              <a:gd name="T3" fmla="*/ 560 h 633"/>
              <a:gd name="T4" fmla="*/ 57 w 1696"/>
              <a:gd name="T5" fmla="*/ 544 h 633"/>
              <a:gd name="T6" fmla="*/ 114 w 1696"/>
              <a:gd name="T7" fmla="*/ 479 h 633"/>
              <a:gd name="T8" fmla="*/ 138 w 1696"/>
              <a:gd name="T9" fmla="*/ 438 h 633"/>
              <a:gd name="T10" fmla="*/ 211 w 1696"/>
              <a:gd name="T11" fmla="*/ 365 h 633"/>
              <a:gd name="T12" fmla="*/ 252 w 1696"/>
              <a:gd name="T13" fmla="*/ 300 h 633"/>
              <a:gd name="T14" fmla="*/ 308 w 1696"/>
              <a:gd name="T15" fmla="*/ 252 h 633"/>
              <a:gd name="T16" fmla="*/ 454 w 1696"/>
              <a:gd name="T17" fmla="*/ 138 h 633"/>
              <a:gd name="T18" fmla="*/ 519 w 1696"/>
              <a:gd name="T19" fmla="*/ 106 h 633"/>
              <a:gd name="T20" fmla="*/ 544 w 1696"/>
              <a:gd name="T21" fmla="*/ 98 h 633"/>
              <a:gd name="T22" fmla="*/ 763 w 1696"/>
              <a:gd name="T23" fmla="*/ 33 h 633"/>
              <a:gd name="T24" fmla="*/ 787 w 1696"/>
              <a:gd name="T25" fmla="*/ 25 h 633"/>
              <a:gd name="T26" fmla="*/ 803 w 1696"/>
              <a:gd name="T27" fmla="*/ 8 h 633"/>
              <a:gd name="T28" fmla="*/ 868 w 1696"/>
              <a:gd name="T29" fmla="*/ 0 h 633"/>
              <a:gd name="T30" fmla="*/ 1177 w 1696"/>
              <a:gd name="T31" fmla="*/ 41 h 633"/>
              <a:gd name="T32" fmla="*/ 1225 w 1696"/>
              <a:gd name="T33" fmla="*/ 65 h 633"/>
              <a:gd name="T34" fmla="*/ 1298 w 1696"/>
              <a:gd name="T35" fmla="*/ 106 h 633"/>
              <a:gd name="T36" fmla="*/ 1363 w 1696"/>
              <a:gd name="T37" fmla="*/ 154 h 633"/>
              <a:gd name="T38" fmla="*/ 1420 w 1696"/>
              <a:gd name="T39" fmla="*/ 203 h 633"/>
              <a:gd name="T40" fmla="*/ 1542 w 1696"/>
              <a:gd name="T41" fmla="*/ 341 h 633"/>
              <a:gd name="T42" fmla="*/ 1631 w 1696"/>
              <a:gd name="T43" fmla="*/ 446 h 633"/>
              <a:gd name="T44" fmla="*/ 1696 w 1696"/>
              <a:gd name="T45" fmla="*/ 519 h 63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696"/>
              <a:gd name="T70" fmla="*/ 0 h 633"/>
              <a:gd name="T71" fmla="*/ 1696 w 1696"/>
              <a:gd name="T72" fmla="*/ 633 h 63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696" h="633">
                <a:moveTo>
                  <a:pt x="0" y="633"/>
                </a:moveTo>
                <a:cubicBezTo>
                  <a:pt x="26" y="595"/>
                  <a:pt x="13" y="618"/>
                  <a:pt x="33" y="560"/>
                </a:cubicBezTo>
                <a:cubicBezTo>
                  <a:pt x="36" y="551"/>
                  <a:pt x="50" y="550"/>
                  <a:pt x="57" y="544"/>
                </a:cubicBezTo>
                <a:cubicBezTo>
                  <a:pt x="76" y="528"/>
                  <a:pt x="102" y="503"/>
                  <a:pt x="114" y="479"/>
                </a:cubicBezTo>
                <a:cubicBezTo>
                  <a:pt x="136" y="436"/>
                  <a:pt x="106" y="472"/>
                  <a:pt x="138" y="438"/>
                </a:cubicBezTo>
                <a:cubicBezTo>
                  <a:pt x="149" y="405"/>
                  <a:pt x="182" y="384"/>
                  <a:pt x="211" y="365"/>
                </a:cubicBezTo>
                <a:cubicBezTo>
                  <a:pt x="220" y="337"/>
                  <a:pt x="231" y="321"/>
                  <a:pt x="252" y="300"/>
                </a:cubicBezTo>
                <a:cubicBezTo>
                  <a:pt x="265" y="260"/>
                  <a:pt x="276" y="277"/>
                  <a:pt x="308" y="252"/>
                </a:cubicBezTo>
                <a:cubicBezTo>
                  <a:pt x="356" y="213"/>
                  <a:pt x="405" y="176"/>
                  <a:pt x="454" y="138"/>
                </a:cubicBezTo>
                <a:cubicBezTo>
                  <a:pt x="493" y="107"/>
                  <a:pt x="442" y="131"/>
                  <a:pt x="519" y="106"/>
                </a:cubicBezTo>
                <a:cubicBezTo>
                  <a:pt x="527" y="103"/>
                  <a:pt x="544" y="98"/>
                  <a:pt x="544" y="98"/>
                </a:cubicBezTo>
                <a:cubicBezTo>
                  <a:pt x="599" y="39"/>
                  <a:pt x="686" y="39"/>
                  <a:pt x="763" y="33"/>
                </a:cubicBezTo>
                <a:cubicBezTo>
                  <a:pt x="771" y="30"/>
                  <a:pt x="780" y="29"/>
                  <a:pt x="787" y="25"/>
                </a:cubicBezTo>
                <a:cubicBezTo>
                  <a:pt x="794" y="21"/>
                  <a:pt x="796" y="10"/>
                  <a:pt x="803" y="8"/>
                </a:cubicBezTo>
                <a:cubicBezTo>
                  <a:pt x="824" y="2"/>
                  <a:pt x="846" y="3"/>
                  <a:pt x="868" y="0"/>
                </a:cubicBezTo>
                <a:cubicBezTo>
                  <a:pt x="973" y="7"/>
                  <a:pt x="1076" y="9"/>
                  <a:pt x="1177" y="41"/>
                </a:cubicBezTo>
                <a:cubicBezTo>
                  <a:pt x="1241" y="84"/>
                  <a:pt x="1163" y="34"/>
                  <a:pt x="1225" y="65"/>
                </a:cubicBezTo>
                <a:cubicBezTo>
                  <a:pt x="1252" y="78"/>
                  <a:pt x="1269" y="96"/>
                  <a:pt x="1298" y="106"/>
                </a:cubicBezTo>
                <a:cubicBezTo>
                  <a:pt x="1322" y="142"/>
                  <a:pt x="1332" y="128"/>
                  <a:pt x="1363" y="154"/>
                </a:cubicBezTo>
                <a:cubicBezTo>
                  <a:pt x="1383" y="171"/>
                  <a:pt x="1398" y="188"/>
                  <a:pt x="1420" y="203"/>
                </a:cubicBezTo>
                <a:cubicBezTo>
                  <a:pt x="1454" y="253"/>
                  <a:pt x="1498" y="300"/>
                  <a:pt x="1542" y="341"/>
                </a:cubicBezTo>
                <a:cubicBezTo>
                  <a:pt x="1556" y="383"/>
                  <a:pt x="1605" y="407"/>
                  <a:pt x="1631" y="446"/>
                </a:cubicBezTo>
                <a:cubicBezTo>
                  <a:pt x="1644" y="485"/>
                  <a:pt x="1660" y="501"/>
                  <a:pt x="1696" y="519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0967" name="Text Box 15"/>
          <p:cNvSpPr txBox="1">
            <a:spLocks noChangeArrowheads="1"/>
          </p:cNvSpPr>
          <p:nvPr/>
        </p:nvSpPr>
        <p:spPr bwMode="auto">
          <a:xfrm>
            <a:off x="381000" y="3886200"/>
            <a:ext cx="86106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charset="0"/>
                <a:ea typeface="ＭＳ Ｐゴシック" charset="-128"/>
              </a:rPr>
              <a:t>On a position vs. time graph: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FF"/>
                </a:solidFill>
                <a:latin typeface="Times New Roman" charset="0"/>
                <a:ea typeface="ＭＳ Ｐゴシック" charset="-128"/>
              </a:rPr>
              <a:t>Concave up</a:t>
            </a:r>
            <a:r>
              <a:rPr lang="en-US" sz="3200" dirty="0">
                <a:solidFill>
                  <a:srgbClr val="000000"/>
                </a:solidFill>
                <a:latin typeface="Times New Roman" charset="0"/>
                <a:ea typeface="ＭＳ Ｐゴシック" charset="-128"/>
              </a:rPr>
              <a:t> means positive acceleration.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charset="0"/>
                <a:ea typeface="ＭＳ Ｐゴシック" charset="-128"/>
              </a:rPr>
              <a:t>Concave down</a:t>
            </a:r>
            <a:r>
              <a:rPr lang="en-US" sz="3200" dirty="0">
                <a:solidFill>
                  <a:srgbClr val="000000"/>
                </a:solidFill>
                <a:latin typeface="Times New Roman" charset="0"/>
                <a:ea typeface="ＭＳ Ｐゴシック" charset="-128"/>
              </a:rPr>
              <a:t> means negative acceleration.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200" dirty="0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457200"/>
            <a:ext cx="2057400" cy="1143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Special Points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0" y="228600"/>
            <a:ext cx="9144000" cy="3124200"/>
            <a:chOff x="0" y="144"/>
            <a:chExt cx="5760" cy="1968"/>
          </a:xfrm>
        </p:grpSpPr>
        <p:sp>
          <p:nvSpPr>
            <p:cNvPr id="42014" name="Line 22"/>
            <p:cNvSpPr>
              <a:spLocks noChangeShapeType="1"/>
            </p:cNvSpPr>
            <p:nvPr/>
          </p:nvSpPr>
          <p:spPr bwMode="auto">
            <a:xfrm>
              <a:off x="336" y="1104"/>
              <a:ext cx="49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2015" name="Line 23"/>
            <p:cNvSpPr>
              <a:spLocks noChangeShapeType="1"/>
            </p:cNvSpPr>
            <p:nvPr/>
          </p:nvSpPr>
          <p:spPr bwMode="auto">
            <a:xfrm>
              <a:off x="336" y="144"/>
              <a:ext cx="0" cy="19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2016" name="Text Box 24"/>
            <p:cNvSpPr txBox="1">
              <a:spLocks noChangeArrowheads="1"/>
            </p:cNvSpPr>
            <p:nvPr/>
          </p:nvSpPr>
          <p:spPr bwMode="auto">
            <a:xfrm>
              <a:off x="5328" y="912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2017" name="Freeform 25"/>
            <p:cNvSpPr>
              <a:spLocks/>
            </p:cNvSpPr>
            <p:nvPr/>
          </p:nvSpPr>
          <p:spPr bwMode="auto">
            <a:xfrm>
              <a:off x="341" y="458"/>
              <a:ext cx="4665" cy="1298"/>
            </a:xfrm>
            <a:custGeom>
              <a:avLst/>
              <a:gdLst>
                <a:gd name="T0" fmla="*/ 0 w 4665"/>
                <a:gd name="T1" fmla="*/ 1152 h 1298"/>
                <a:gd name="T2" fmla="*/ 349 w 4665"/>
                <a:gd name="T3" fmla="*/ 1127 h 1298"/>
                <a:gd name="T4" fmla="*/ 616 w 4665"/>
                <a:gd name="T5" fmla="*/ 1071 h 1298"/>
                <a:gd name="T6" fmla="*/ 722 w 4665"/>
                <a:gd name="T7" fmla="*/ 1014 h 1298"/>
                <a:gd name="T8" fmla="*/ 916 w 4665"/>
                <a:gd name="T9" fmla="*/ 892 h 1298"/>
                <a:gd name="T10" fmla="*/ 957 w 4665"/>
                <a:gd name="T11" fmla="*/ 852 h 1298"/>
                <a:gd name="T12" fmla="*/ 973 w 4665"/>
                <a:gd name="T13" fmla="*/ 827 h 1298"/>
                <a:gd name="T14" fmla="*/ 998 w 4665"/>
                <a:gd name="T15" fmla="*/ 811 h 1298"/>
                <a:gd name="T16" fmla="*/ 1136 w 4665"/>
                <a:gd name="T17" fmla="*/ 689 h 1298"/>
                <a:gd name="T18" fmla="*/ 1225 w 4665"/>
                <a:gd name="T19" fmla="*/ 559 h 1298"/>
                <a:gd name="T20" fmla="*/ 1306 w 4665"/>
                <a:gd name="T21" fmla="*/ 454 h 1298"/>
                <a:gd name="T22" fmla="*/ 1598 w 4665"/>
                <a:gd name="T23" fmla="*/ 154 h 1298"/>
                <a:gd name="T24" fmla="*/ 1695 w 4665"/>
                <a:gd name="T25" fmla="*/ 97 h 1298"/>
                <a:gd name="T26" fmla="*/ 1793 w 4665"/>
                <a:gd name="T27" fmla="*/ 56 h 1298"/>
                <a:gd name="T28" fmla="*/ 1987 w 4665"/>
                <a:gd name="T29" fmla="*/ 0 h 1298"/>
                <a:gd name="T30" fmla="*/ 2239 w 4665"/>
                <a:gd name="T31" fmla="*/ 8 h 1298"/>
                <a:gd name="T32" fmla="*/ 2401 w 4665"/>
                <a:gd name="T33" fmla="*/ 65 h 1298"/>
                <a:gd name="T34" fmla="*/ 2442 w 4665"/>
                <a:gd name="T35" fmla="*/ 97 h 1298"/>
                <a:gd name="T36" fmla="*/ 2490 w 4665"/>
                <a:gd name="T37" fmla="*/ 121 h 1298"/>
                <a:gd name="T38" fmla="*/ 2555 w 4665"/>
                <a:gd name="T39" fmla="*/ 178 h 1298"/>
                <a:gd name="T40" fmla="*/ 2596 w 4665"/>
                <a:gd name="T41" fmla="*/ 211 h 1298"/>
                <a:gd name="T42" fmla="*/ 2644 w 4665"/>
                <a:gd name="T43" fmla="*/ 243 h 1298"/>
                <a:gd name="T44" fmla="*/ 2766 w 4665"/>
                <a:gd name="T45" fmla="*/ 365 h 1298"/>
                <a:gd name="T46" fmla="*/ 2799 w 4665"/>
                <a:gd name="T47" fmla="*/ 413 h 1298"/>
                <a:gd name="T48" fmla="*/ 2831 w 4665"/>
                <a:gd name="T49" fmla="*/ 454 h 1298"/>
                <a:gd name="T50" fmla="*/ 2864 w 4665"/>
                <a:gd name="T51" fmla="*/ 495 h 1298"/>
                <a:gd name="T52" fmla="*/ 2872 w 4665"/>
                <a:gd name="T53" fmla="*/ 519 h 1298"/>
                <a:gd name="T54" fmla="*/ 2896 w 4665"/>
                <a:gd name="T55" fmla="*/ 551 h 1298"/>
                <a:gd name="T56" fmla="*/ 2937 w 4665"/>
                <a:gd name="T57" fmla="*/ 624 h 1298"/>
                <a:gd name="T58" fmla="*/ 2993 w 4665"/>
                <a:gd name="T59" fmla="*/ 714 h 1298"/>
                <a:gd name="T60" fmla="*/ 3058 w 4665"/>
                <a:gd name="T61" fmla="*/ 795 h 1298"/>
                <a:gd name="T62" fmla="*/ 3204 w 4665"/>
                <a:gd name="T63" fmla="*/ 949 h 1298"/>
                <a:gd name="T64" fmla="*/ 3269 w 4665"/>
                <a:gd name="T65" fmla="*/ 1006 h 1298"/>
                <a:gd name="T66" fmla="*/ 3318 w 4665"/>
                <a:gd name="T67" fmla="*/ 1022 h 1298"/>
                <a:gd name="T68" fmla="*/ 3594 w 4665"/>
                <a:gd name="T69" fmla="*/ 1119 h 1298"/>
                <a:gd name="T70" fmla="*/ 3732 w 4665"/>
                <a:gd name="T71" fmla="*/ 1168 h 1298"/>
                <a:gd name="T72" fmla="*/ 4121 w 4665"/>
                <a:gd name="T73" fmla="*/ 1241 h 1298"/>
                <a:gd name="T74" fmla="*/ 4470 w 4665"/>
                <a:gd name="T75" fmla="*/ 1265 h 1298"/>
                <a:gd name="T76" fmla="*/ 4665 w 4665"/>
                <a:gd name="T77" fmla="*/ 1298 h 129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665"/>
                <a:gd name="T118" fmla="*/ 0 h 1298"/>
                <a:gd name="T119" fmla="*/ 4665 w 4665"/>
                <a:gd name="T120" fmla="*/ 1298 h 129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665" h="1298">
                  <a:moveTo>
                    <a:pt x="0" y="1152"/>
                  </a:moveTo>
                  <a:cubicBezTo>
                    <a:pt x="115" y="1136"/>
                    <a:pt x="233" y="1135"/>
                    <a:pt x="349" y="1127"/>
                  </a:cubicBezTo>
                  <a:cubicBezTo>
                    <a:pt x="440" y="1114"/>
                    <a:pt x="526" y="1086"/>
                    <a:pt x="616" y="1071"/>
                  </a:cubicBezTo>
                  <a:cubicBezTo>
                    <a:pt x="645" y="1042"/>
                    <a:pt x="686" y="1034"/>
                    <a:pt x="722" y="1014"/>
                  </a:cubicBezTo>
                  <a:cubicBezTo>
                    <a:pt x="788" y="978"/>
                    <a:pt x="844" y="916"/>
                    <a:pt x="916" y="892"/>
                  </a:cubicBezTo>
                  <a:cubicBezTo>
                    <a:pt x="969" y="817"/>
                    <a:pt x="895" y="915"/>
                    <a:pt x="957" y="852"/>
                  </a:cubicBezTo>
                  <a:cubicBezTo>
                    <a:pt x="964" y="845"/>
                    <a:pt x="966" y="834"/>
                    <a:pt x="973" y="827"/>
                  </a:cubicBezTo>
                  <a:cubicBezTo>
                    <a:pt x="980" y="820"/>
                    <a:pt x="990" y="817"/>
                    <a:pt x="998" y="811"/>
                  </a:cubicBezTo>
                  <a:cubicBezTo>
                    <a:pt x="1045" y="772"/>
                    <a:pt x="1091" y="731"/>
                    <a:pt x="1136" y="689"/>
                  </a:cubicBezTo>
                  <a:cubicBezTo>
                    <a:pt x="1161" y="639"/>
                    <a:pt x="1193" y="603"/>
                    <a:pt x="1225" y="559"/>
                  </a:cubicBezTo>
                  <a:cubicBezTo>
                    <a:pt x="1253" y="522"/>
                    <a:pt x="1273" y="487"/>
                    <a:pt x="1306" y="454"/>
                  </a:cubicBezTo>
                  <a:cubicBezTo>
                    <a:pt x="1359" y="329"/>
                    <a:pt x="1482" y="219"/>
                    <a:pt x="1598" y="154"/>
                  </a:cubicBezTo>
                  <a:cubicBezTo>
                    <a:pt x="1634" y="134"/>
                    <a:pt x="1657" y="110"/>
                    <a:pt x="1695" y="97"/>
                  </a:cubicBezTo>
                  <a:cubicBezTo>
                    <a:pt x="1723" y="71"/>
                    <a:pt x="1758" y="67"/>
                    <a:pt x="1793" y="56"/>
                  </a:cubicBezTo>
                  <a:cubicBezTo>
                    <a:pt x="1858" y="36"/>
                    <a:pt x="1920" y="11"/>
                    <a:pt x="1987" y="0"/>
                  </a:cubicBezTo>
                  <a:cubicBezTo>
                    <a:pt x="2071" y="3"/>
                    <a:pt x="2155" y="3"/>
                    <a:pt x="2239" y="8"/>
                  </a:cubicBezTo>
                  <a:cubicBezTo>
                    <a:pt x="2296" y="11"/>
                    <a:pt x="2348" y="50"/>
                    <a:pt x="2401" y="65"/>
                  </a:cubicBezTo>
                  <a:cubicBezTo>
                    <a:pt x="2415" y="75"/>
                    <a:pt x="2427" y="88"/>
                    <a:pt x="2442" y="97"/>
                  </a:cubicBezTo>
                  <a:cubicBezTo>
                    <a:pt x="2496" y="129"/>
                    <a:pt x="2435" y="77"/>
                    <a:pt x="2490" y="121"/>
                  </a:cubicBezTo>
                  <a:cubicBezTo>
                    <a:pt x="2512" y="139"/>
                    <a:pt x="2533" y="160"/>
                    <a:pt x="2555" y="178"/>
                  </a:cubicBezTo>
                  <a:cubicBezTo>
                    <a:pt x="2569" y="189"/>
                    <a:pt x="2582" y="200"/>
                    <a:pt x="2596" y="211"/>
                  </a:cubicBezTo>
                  <a:cubicBezTo>
                    <a:pt x="2611" y="223"/>
                    <a:pt x="2644" y="243"/>
                    <a:pt x="2644" y="243"/>
                  </a:cubicBezTo>
                  <a:cubicBezTo>
                    <a:pt x="2678" y="290"/>
                    <a:pt x="2717" y="332"/>
                    <a:pt x="2766" y="365"/>
                  </a:cubicBezTo>
                  <a:cubicBezTo>
                    <a:pt x="2786" y="424"/>
                    <a:pt x="2757" y="351"/>
                    <a:pt x="2799" y="413"/>
                  </a:cubicBezTo>
                  <a:cubicBezTo>
                    <a:pt x="2832" y="462"/>
                    <a:pt x="2776" y="417"/>
                    <a:pt x="2831" y="454"/>
                  </a:cubicBezTo>
                  <a:cubicBezTo>
                    <a:pt x="2841" y="469"/>
                    <a:pt x="2855" y="480"/>
                    <a:pt x="2864" y="495"/>
                  </a:cubicBezTo>
                  <a:cubicBezTo>
                    <a:pt x="2868" y="502"/>
                    <a:pt x="2868" y="512"/>
                    <a:pt x="2872" y="519"/>
                  </a:cubicBezTo>
                  <a:cubicBezTo>
                    <a:pt x="2879" y="531"/>
                    <a:pt x="2888" y="540"/>
                    <a:pt x="2896" y="551"/>
                  </a:cubicBezTo>
                  <a:cubicBezTo>
                    <a:pt x="2905" y="578"/>
                    <a:pt x="2937" y="624"/>
                    <a:pt x="2937" y="624"/>
                  </a:cubicBezTo>
                  <a:cubicBezTo>
                    <a:pt x="2948" y="659"/>
                    <a:pt x="2968" y="687"/>
                    <a:pt x="2993" y="714"/>
                  </a:cubicBezTo>
                  <a:cubicBezTo>
                    <a:pt x="3004" y="747"/>
                    <a:pt x="3029" y="776"/>
                    <a:pt x="3058" y="795"/>
                  </a:cubicBezTo>
                  <a:cubicBezTo>
                    <a:pt x="3094" y="849"/>
                    <a:pt x="3150" y="913"/>
                    <a:pt x="3204" y="949"/>
                  </a:cubicBezTo>
                  <a:cubicBezTo>
                    <a:pt x="3220" y="973"/>
                    <a:pt x="3242" y="994"/>
                    <a:pt x="3269" y="1006"/>
                  </a:cubicBezTo>
                  <a:cubicBezTo>
                    <a:pt x="3285" y="1013"/>
                    <a:pt x="3318" y="1022"/>
                    <a:pt x="3318" y="1022"/>
                  </a:cubicBezTo>
                  <a:cubicBezTo>
                    <a:pt x="3391" y="1071"/>
                    <a:pt x="3509" y="1092"/>
                    <a:pt x="3594" y="1119"/>
                  </a:cubicBezTo>
                  <a:cubicBezTo>
                    <a:pt x="3635" y="1146"/>
                    <a:pt x="3686" y="1153"/>
                    <a:pt x="3732" y="1168"/>
                  </a:cubicBezTo>
                  <a:cubicBezTo>
                    <a:pt x="3859" y="1210"/>
                    <a:pt x="3988" y="1231"/>
                    <a:pt x="4121" y="1241"/>
                  </a:cubicBezTo>
                  <a:cubicBezTo>
                    <a:pt x="4238" y="1260"/>
                    <a:pt x="4350" y="1261"/>
                    <a:pt x="4470" y="1265"/>
                  </a:cubicBezTo>
                  <a:cubicBezTo>
                    <a:pt x="4537" y="1273"/>
                    <a:pt x="4597" y="1298"/>
                    <a:pt x="4665" y="1298"/>
                  </a:cubicBezTo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2018" name="Text Box 26"/>
            <p:cNvSpPr txBox="1">
              <a:spLocks noChangeArrowheads="1"/>
            </p:cNvSpPr>
            <p:nvPr/>
          </p:nvSpPr>
          <p:spPr bwMode="auto">
            <a:xfrm>
              <a:off x="0" y="14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latin typeface="Times New Roman" charset="0"/>
                  <a:ea typeface="ＭＳ Ｐゴシック" charset="-128"/>
                </a:rPr>
                <a:t> </a:t>
              </a:r>
              <a:r>
                <a:rPr lang="en-US" sz="2400" dirty="0" smtClean="0">
                  <a:solidFill>
                    <a:srgbClr val="000000"/>
                  </a:solidFill>
                  <a:latin typeface="Times New Roman" charset="0"/>
                  <a:ea typeface="ＭＳ Ｐゴシック" charset="-128"/>
                </a:rPr>
                <a:t>d</a:t>
              </a:r>
              <a:endParaRPr lang="en-US" sz="2400" i="1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2019" name="Rectangle 27"/>
            <p:cNvSpPr>
              <a:spLocks noChangeArrowheads="1"/>
            </p:cNvSpPr>
            <p:nvPr/>
          </p:nvSpPr>
          <p:spPr bwMode="auto">
            <a:xfrm>
              <a:off x="4832" y="1728"/>
              <a:ext cx="192" cy="14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41988" name="Oval 29"/>
          <p:cNvSpPr>
            <a:spLocks noChangeArrowheads="1"/>
          </p:cNvSpPr>
          <p:nvPr/>
        </p:nvSpPr>
        <p:spPr bwMode="auto">
          <a:xfrm>
            <a:off x="2286000" y="1600200"/>
            <a:ext cx="228600" cy="2286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1989" name="Oval 30"/>
          <p:cNvSpPr>
            <a:spLocks noChangeArrowheads="1"/>
          </p:cNvSpPr>
          <p:nvPr/>
        </p:nvSpPr>
        <p:spPr bwMode="auto">
          <a:xfrm>
            <a:off x="3779838" y="609600"/>
            <a:ext cx="228600" cy="2286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1990" name="Oval 31"/>
          <p:cNvSpPr>
            <a:spLocks noChangeArrowheads="1"/>
          </p:cNvSpPr>
          <p:nvPr/>
        </p:nvSpPr>
        <p:spPr bwMode="auto">
          <a:xfrm>
            <a:off x="5040313" y="1476375"/>
            <a:ext cx="228600" cy="2286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1991" name="Text Box 32"/>
          <p:cNvSpPr txBox="1">
            <a:spLocks noChangeArrowheads="1"/>
          </p:cNvSpPr>
          <p:nvPr/>
        </p:nvSpPr>
        <p:spPr bwMode="auto">
          <a:xfrm>
            <a:off x="2057400" y="1219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P</a:t>
            </a:r>
          </a:p>
        </p:txBody>
      </p:sp>
      <p:sp>
        <p:nvSpPr>
          <p:cNvPr id="41992" name="Text Box 33"/>
          <p:cNvSpPr txBox="1">
            <a:spLocks noChangeArrowheads="1"/>
          </p:cNvSpPr>
          <p:nvPr/>
        </p:nvSpPr>
        <p:spPr bwMode="auto">
          <a:xfrm>
            <a:off x="3657600" y="838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Q</a:t>
            </a:r>
          </a:p>
        </p:txBody>
      </p:sp>
      <p:sp>
        <p:nvSpPr>
          <p:cNvPr id="41993" name="Text Box 34"/>
          <p:cNvSpPr txBox="1">
            <a:spLocks noChangeArrowheads="1"/>
          </p:cNvSpPr>
          <p:nvPr/>
        </p:nvSpPr>
        <p:spPr bwMode="auto">
          <a:xfrm>
            <a:off x="5257800" y="1143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R</a:t>
            </a:r>
          </a:p>
        </p:txBody>
      </p:sp>
      <p:graphicFrame>
        <p:nvGraphicFramePr>
          <p:cNvPr id="25661" name="Group 61"/>
          <p:cNvGraphicFramePr>
            <a:graphicFrameLocks noGrp="1"/>
          </p:cNvGraphicFramePr>
          <p:nvPr/>
        </p:nvGraphicFramePr>
        <p:xfrm>
          <a:off x="457200" y="3810000"/>
          <a:ext cx="8077200" cy="2045018"/>
        </p:xfrm>
        <a:graphic>
          <a:graphicData uri="http://schemas.openxmlformats.org/drawingml/2006/table">
            <a:tbl>
              <a:tblPr/>
              <a:tblGrid>
                <a:gridCol w="2590800"/>
                <a:gridCol w="1143000"/>
                <a:gridCol w="4343400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Inflection Pt.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P, 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Change of concavity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Peak or Valley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Turning point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Time Axis Intercept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P, 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Times when you are at “home”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12" name="Oval 59"/>
          <p:cNvSpPr>
            <a:spLocks noChangeArrowheads="1"/>
          </p:cNvSpPr>
          <p:nvPr/>
        </p:nvSpPr>
        <p:spPr bwMode="auto">
          <a:xfrm>
            <a:off x="5105400" y="1600200"/>
            <a:ext cx="228600" cy="2286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2013" name="Text Box 60"/>
          <p:cNvSpPr txBox="1">
            <a:spLocks noChangeArrowheads="1"/>
          </p:cNvSpPr>
          <p:nvPr/>
        </p:nvSpPr>
        <p:spPr bwMode="auto">
          <a:xfrm>
            <a:off x="4800600" y="1752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S</a:t>
            </a: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0" y="152400"/>
            <a:ext cx="3581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Curve Summary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228600"/>
            <a:ext cx="9144000" cy="3124200"/>
            <a:chOff x="0" y="144"/>
            <a:chExt cx="5760" cy="1968"/>
          </a:xfrm>
        </p:grpSpPr>
        <p:sp>
          <p:nvSpPr>
            <p:cNvPr id="43017" name="Line 5"/>
            <p:cNvSpPr>
              <a:spLocks noChangeShapeType="1"/>
            </p:cNvSpPr>
            <p:nvPr/>
          </p:nvSpPr>
          <p:spPr bwMode="auto">
            <a:xfrm>
              <a:off x="336" y="1104"/>
              <a:ext cx="49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3018" name="Line 6"/>
            <p:cNvSpPr>
              <a:spLocks noChangeShapeType="1"/>
            </p:cNvSpPr>
            <p:nvPr/>
          </p:nvSpPr>
          <p:spPr bwMode="auto">
            <a:xfrm>
              <a:off x="336" y="144"/>
              <a:ext cx="0" cy="19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3019" name="Text Box 7"/>
            <p:cNvSpPr txBox="1">
              <a:spLocks noChangeArrowheads="1"/>
            </p:cNvSpPr>
            <p:nvPr/>
          </p:nvSpPr>
          <p:spPr bwMode="auto">
            <a:xfrm>
              <a:off x="5328" y="912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3020" name="Freeform 8"/>
            <p:cNvSpPr>
              <a:spLocks/>
            </p:cNvSpPr>
            <p:nvPr/>
          </p:nvSpPr>
          <p:spPr bwMode="auto">
            <a:xfrm>
              <a:off x="341" y="458"/>
              <a:ext cx="4665" cy="1298"/>
            </a:xfrm>
            <a:custGeom>
              <a:avLst/>
              <a:gdLst>
                <a:gd name="T0" fmla="*/ 0 w 4665"/>
                <a:gd name="T1" fmla="*/ 1152 h 1298"/>
                <a:gd name="T2" fmla="*/ 349 w 4665"/>
                <a:gd name="T3" fmla="*/ 1127 h 1298"/>
                <a:gd name="T4" fmla="*/ 616 w 4665"/>
                <a:gd name="T5" fmla="*/ 1071 h 1298"/>
                <a:gd name="T6" fmla="*/ 722 w 4665"/>
                <a:gd name="T7" fmla="*/ 1014 h 1298"/>
                <a:gd name="T8" fmla="*/ 916 w 4665"/>
                <a:gd name="T9" fmla="*/ 892 h 1298"/>
                <a:gd name="T10" fmla="*/ 957 w 4665"/>
                <a:gd name="T11" fmla="*/ 852 h 1298"/>
                <a:gd name="T12" fmla="*/ 973 w 4665"/>
                <a:gd name="T13" fmla="*/ 827 h 1298"/>
                <a:gd name="T14" fmla="*/ 998 w 4665"/>
                <a:gd name="T15" fmla="*/ 811 h 1298"/>
                <a:gd name="T16" fmla="*/ 1136 w 4665"/>
                <a:gd name="T17" fmla="*/ 689 h 1298"/>
                <a:gd name="T18" fmla="*/ 1225 w 4665"/>
                <a:gd name="T19" fmla="*/ 559 h 1298"/>
                <a:gd name="T20" fmla="*/ 1306 w 4665"/>
                <a:gd name="T21" fmla="*/ 454 h 1298"/>
                <a:gd name="T22" fmla="*/ 1598 w 4665"/>
                <a:gd name="T23" fmla="*/ 154 h 1298"/>
                <a:gd name="T24" fmla="*/ 1695 w 4665"/>
                <a:gd name="T25" fmla="*/ 97 h 1298"/>
                <a:gd name="T26" fmla="*/ 1793 w 4665"/>
                <a:gd name="T27" fmla="*/ 56 h 1298"/>
                <a:gd name="T28" fmla="*/ 1987 w 4665"/>
                <a:gd name="T29" fmla="*/ 0 h 1298"/>
                <a:gd name="T30" fmla="*/ 2239 w 4665"/>
                <a:gd name="T31" fmla="*/ 8 h 1298"/>
                <a:gd name="T32" fmla="*/ 2401 w 4665"/>
                <a:gd name="T33" fmla="*/ 65 h 1298"/>
                <a:gd name="T34" fmla="*/ 2442 w 4665"/>
                <a:gd name="T35" fmla="*/ 97 h 1298"/>
                <a:gd name="T36" fmla="*/ 2490 w 4665"/>
                <a:gd name="T37" fmla="*/ 121 h 1298"/>
                <a:gd name="T38" fmla="*/ 2555 w 4665"/>
                <a:gd name="T39" fmla="*/ 178 h 1298"/>
                <a:gd name="T40" fmla="*/ 2596 w 4665"/>
                <a:gd name="T41" fmla="*/ 211 h 1298"/>
                <a:gd name="T42" fmla="*/ 2644 w 4665"/>
                <a:gd name="T43" fmla="*/ 243 h 1298"/>
                <a:gd name="T44" fmla="*/ 2766 w 4665"/>
                <a:gd name="T45" fmla="*/ 365 h 1298"/>
                <a:gd name="T46" fmla="*/ 2799 w 4665"/>
                <a:gd name="T47" fmla="*/ 413 h 1298"/>
                <a:gd name="T48" fmla="*/ 2831 w 4665"/>
                <a:gd name="T49" fmla="*/ 454 h 1298"/>
                <a:gd name="T50" fmla="*/ 2864 w 4665"/>
                <a:gd name="T51" fmla="*/ 495 h 1298"/>
                <a:gd name="T52" fmla="*/ 2872 w 4665"/>
                <a:gd name="T53" fmla="*/ 519 h 1298"/>
                <a:gd name="T54" fmla="*/ 2896 w 4665"/>
                <a:gd name="T55" fmla="*/ 551 h 1298"/>
                <a:gd name="T56" fmla="*/ 2937 w 4665"/>
                <a:gd name="T57" fmla="*/ 624 h 1298"/>
                <a:gd name="T58" fmla="*/ 2993 w 4665"/>
                <a:gd name="T59" fmla="*/ 714 h 1298"/>
                <a:gd name="T60" fmla="*/ 3058 w 4665"/>
                <a:gd name="T61" fmla="*/ 795 h 1298"/>
                <a:gd name="T62" fmla="*/ 3204 w 4665"/>
                <a:gd name="T63" fmla="*/ 949 h 1298"/>
                <a:gd name="T64" fmla="*/ 3269 w 4665"/>
                <a:gd name="T65" fmla="*/ 1006 h 1298"/>
                <a:gd name="T66" fmla="*/ 3318 w 4665"/>
                <a:gd name="T67" fmla="*/ 1022 h 1298"/>
                <a:gd name="T68" fmla="*/ 3594 w 4665"/>
                <a:gd name="T69" fmla="*/ 1119 h 1298"/>
                <a:gd name="T70" fmla="*/ 3732 w 4665"/>
                <a:gd name="T71" fmla="*/ 1168 h 1298"/>
                <a:gd name="T72" fmla="*/ 4121 w 4665"/>
                <a:gd name="T73" fmla="*/ 1241 h 1298"/>
                <a:gd name="T74" fmla="*/ 4470 w 4665"/>
                <a:gd name="T75" fmla="*/ 1265 h 1298"/>
                <a:gd name="T76" fmla="*/ 4665 w 4665"/>
                <a:gd name="T77" fmla="*/ 1298 h 129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665"/>
                <a:gd name="T118" fmla="*/ 0 h 1298"/>
                <a:gd name="T119" fmla="*/ 4665 w 4665"/>
                <a:gd name="T120" fmla="*/ 1298 h 129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665" h="1298">
                  <a:moveTo>
                    <a:pt x="0" y="1152"/>
                  </a:moveTo>
                  <a:cubicBezTo>
                    <a:pt x="115" y="1136"/>
                    <a:pt x="233" y="1135"/>
                    <a:pt x="349" y="1127"/>
                  </a:cubicBezTo>
                  <a:cubicBezTo>
                    <a:pt x="440" y="1114"/>
                    <a:pt x="526" y="1086"/>
                    <a:pt x="616" y="1071"/>
                  </a:cubicBezTo>
                  <a:cubicBezTo>
                    <a:pt x="645" y="1042"/>
                    <a:pt x="686" y="1034"/>
                    <a:pt x="722" y="1014"/>
                  </a:cubicBezTo>
                  <a:cubicBezTo>
                    <a:pt x="788" y="978"/>
                    <a:pt x="844" y="916"/>
                    <a:pt x="916" y="892"/>
                  </a:cubicBezTo>
                  <a:cubicBezTo>
                    <a:pt x="969" y="817"/>
                    <a:pt x="895" y="915"/>
                    <a:pt x="957" y="852"/>
                  </a:cubicBezTo>
                  <a:cubicBezTo>
                    <a:pt x="964" y="845"/>
                    <a:pt x="966" y="834"/>
                    <a:pt x="973" y="827"/>
                  </a:cubicBezTo>
                  <a:cubicBezTo>
                    <a:pt x="980" y="820"/>
                    <a:pt x="990" y="817"/>
                    <a:pt x="998" y="811"/>
                  </a:cubicBezTo>
                  <a:cubicBezTo>
                    <a:pt x="1045" y="772"/>
                    <a:pt x="1091" y="731"/>
                    <a:pt x="1136" y="689"/>
                  </a:cubicBezTo>
                  <a:cubicBezTo>
                    <a:pt x="1161" y="639"/>
                    <a:pt x="1193" y="603"/>
                    <a:pt x="1225" y="559"/>
                  </a:cubicBezTo>
                  <a:cubicBezTo>
                    <a:pt x="1253" y="522"/>
                    <a:pt x="1273" y="487"/>
                    <a:pt x="1306" y="454"/>
                  </a:cubicBezTo>
                  <a:cubicBezTo>
                    <a:pt x="1359" y="329"/>
                    <a:pt x="1482" y="219"/>
                    <a:pt x="1598" y="154"/>
                  </a:cubicBezTo>
                  <a:cubicBezTo>
                    <a:pt x="1634" y="134"/>
                    <a:pt x="1657" y="110"/>
                    <a:pt x="1695" y="97"/>
                  </a:cubicBezTo>
                  <a:cubicBezTo>
                    <a:pt x="1723" y="71"/>
                    <a:pt x="1758" y="67"/>
                    <a:pt x="1793" y="56"/>
                  </a:cubicBezTo>
                  <a:cubicBezTo>
                    <a:pt x="1858" y="36"/>
                    <a:pt x="1920" y="11"/>
                    <a:pt x="1987" y="0"/>
                  </a:cubicBezTo>
                  <a:cubicBezTo>
                    <a:pt x="2071" y="3"/>
                    <a:pt x="2155" y="3"/>
                    <a:pt x="2239" y="8"/>
                  </a:cubicBezTo>
                  <a:cubicBezTo>
                    <a:pt x="2296" y="11"/>
                    <a:pt x="2348" y="50"/>
                    <a:pt x="2401" y="65"/>
                  </a:cubicBezTo>
                  <a:cubicBezTo>
                    <a:pt x="2415" y="75"/>
                    <a:pt x="2427" y="88"/>
                    <a:pt x="2442" y="97"/>
                  </a:cubicBezTo>
                  <a:cubicBezTo>
                    <a:pt x="2496" y="129"/>
                    <a:pt x="2435" y="77"/>
                    <a:pt x="2490" y="121"/>
                  </a:cubicBezTo>
                  <a:cubicBezTo>
                    <a:pt x="2512" y="139"/>
                    <a:pt x="2533" y="160"/>
                    <a:pt x="2555" y="178"/>
                  </a:cubicBezTo>
                  <a:cubicBezTo>
                    <a:pt x="2569" y="189"/>
                    <a:pt x="2582" y="200"/>
                    <a:pt x="2596" y="211"/>
                  </a:cubicBezTo>
                  <a:cubicBezTo>
                    <a:pt x="2611" y="223"/>
                    <a:pt x="2644" y="243"/>
                    <a:pt x="2644" y="243"/>
                  </a:cubicBezTo>
                  <a:cubicBezTo>
                    <a:pt x="2678" y="290"/>
                    <a:pt x="2717" y="332"/>
                    <a:pt x="2766" y="365"/>
                  </a:cubicBezTo>
                  <a:cubicBezTo>
                    <a:pt x="2786" y="424"/>
                    <a:pt x="2757" y="351"/>
                    <a:pt x="2799" y="413"/>
                  </a:cubicBezTo>
                  <a:cubicBezTo>
                    <a:pt x="2832" y="462"/>
                    <a:pt x="2776" y="417"/>
                    <a:pt x="2831" y="454"/>
                  </a:cubicBezTo>
                  <a:cubicBezTo>
                    <a:pt x="2841" y="469"/>
                    <a:pt x="2855" y="480"/>
                    <a:pt x="2864" y="495"/>
                  </a:cubicBezTo>
                  <a:cubicBezTo>
                    <a:pt x="2868" y="502"/>
                    <a:pt x="2868" y="512"/>
                    <a:pt x="2872" y="519"/>
                  </a:cubicBezTo>
                  <a:cubicBezTo>
                    <a:pt x="2879" y="531"/>
                    <a:pt x="2888" y="540"/>
                    <a:pt x="2896" y="551"/>
                  </a:cubicBezTo>
                  <a:cubicBezTo>
                    <a:pt x="2905" y="578"/>
                    <a:pt x="2937" y="624"/>
                    <a:pt x="2937" y="624"/>
                  </a:cubicBezTo>
                  <a:cubicBezTo>
                    <a:pt x="2948" y="659"/>
                    <a:pt x="2968" y="687"/>
                    <a:pt x="2993" y="714"/>
                  </a:cubicBezTo>
                  <a:cubicBezTo>
                    <a:pt x="3004" y="747"/>
                    <a:pt x="3029" y="776"/>
                    <a:pt x="3058" y="795"/>
                  </a:cubicBezTo>
                  <a:cubicBezTo>
                    <a:pt x="3094" y="849"/>
                    <a:pt x="3150" y="913"/>
                    <a:pt x="3204" y="949"/>
                  </a:cubicBezTo>
                  <a:cubicBezTo>
                    <a:pt x="3220" y="973"/>
                    <a:pt x="3242" y="994"/>
                    <a:pt x="3269" y="1006"/>
                  </a:cubicBezTo>
                  <a:cubicBezTo>
                    <a:pt x="3285" y="1013"/>
                    <a:pt x="3318" y="1022"/>
                    <a:pt x="3318" y="1022"/>
                  </a:cubicBezTo>
                  <a:cubicBezTo>
                    <a:pt x="3391" y="1071"/>
                    <a:pt x="3509" y="1092"/>
                    <a:pt x="3594" y="1119"/>
                  </a:cubicBezTo>
                  <a:cubicBezTo>
                    <a:pt x="3635" y="1146"/>
                    <a:pt x="3686" y="1153"/>
                    <a:pt x="3732" y="1168"/>
                  </a:cubicBezTo>
                  <a:cubicBezTo>
                    <a:pt x="3859" y="1210"/>
                    <a:pt x="3988" y="1231"/>
                    <a:pt x="4121" y="1241"/>
                  </a:cubicBezTo>
                  <a:cubicBezTo>
                    <a:pt x="4238" y="1260"/>
                    <a:pt x="4350" y="1261"/>
                    <a:pt x="4470" y="1265"/>
                  </a:cubicBezTo>
                  <a:cubicBezTo>
                    <a:pt x="4537" y="1273"/>
                    <a:pt x="4597" y="1298"/>
                    <a:pt x="4665" y="1298"/>
                  </a:cubicBezTo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3021" name="Text Box 9"/>
            <p:cNvSpPr txBox="1">
              <a:spLocks noChangeArrowheads="1"/>
            </p:cNvSpPr>
            <p:nvPr/>
          </p:nvSpPr>
          <p:spPr bwMode="auto">
            <a:xfrm>
              <a:off x="0" y="144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 smtClean="0">
                  <a:solidFill>
                    <a:srgbClr val="000000"/>
                  </a:solidFill>
                  <a:ea typeface="ＭＳ Ｐゴシック" charset="-128"/>
                </a:rPr>
                <a:t>d</a:t>
              </a:r>
              <a:endParaRPr lang="en-US" sz="2800" i="1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3022" name="Rectangle 10"/>
            <p:cNvSpPr>
              <a:spLocks noChangeArrowheads="1"/>
            </p:cNvSpPr>
            <p:nvPr/>
          </p:nvSpPr>
          <p:spPr bwMode="auto">
            <a:xfrm>
              <a:off x="4832" y="1728"/>
              <a:ext cx="192" cy="14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855663" y="3163888"/>
          <a:ext cx="7650162" cy="3600450"/>
        </p:xfrm>
        <a:graphic>
          <a:graphicData uri="http://schemas.openxmlformats.org/presentationml/2006/ole">
            <p:oleObj spid="_x0000_s2050" name="Document" r:id="rId4" imgW="7854456" imgH="3699093" progId="Word.Document.8">
              <p:embed/>
            </p:oleObj>
          </a:graphicData>
        </a:graphic>
      </p:graphicFrame>
      <p:sp>
        <p:nvSpPr>
          <p:cNvPr id="43013" name="Text Box 14"/>
          <p:cNvSpPr txBox="1">
            <a:spLocks noChangeArrowheads="1"/>
          </p:cNvSpPr>
          <p:nvPr/>
        </p:nvSpPr>
        <p:spPr bwMode="auto">
          <a:xfrm>
            <a:off x="1752600" y="2133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FF"/>
                </a:solidFill>
                <a:ea typeface="ＭＳ Ｐゴシック" charset="-128"/>
              </a:rPr>
              <a:t>A</a:t>
            </a:r>
          </a:p>
        </p:txBody>
      </p:sp>
      <p:sp>
        <p:nvSpPr>
          <p:cNvPr id="43014" name="Text Box 15"/>
          <p:cNvSpPr txBox="1">
            <a:spLocks noChangeArrowheads="1"/>
          </p:cNvSpPr>
          <p:nvPr/>
        </p:nvSpPr>
        <p:spPr bwMode="auto">
          <a:xfrm>
            <a:off x="2590800" y="685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8000"/>
                </a:solidFill>
                <a:ea typeface="ＭＳ Ｐゴシック" charset="-128"/>
              </a:rPr>
              <a:t>B</a:t>
            </a:r>
          </a:p>
        </p:txBody>
      </p:sp>
      <p:sp>
        <p:nvSpPr>
          <p:cNvPr id="43015" name="Text Box 16"/>
          <p:cNvSpPr txBox="1">
            <a:spLocks noChangeArrowheads="1"/>
          </p:cNvSpPr>
          <p:nvPr/>
        </p:nvSpPr>
        <p:spPr bwMode="auto">
          <a:xfrm>
            <a:off x="4953000" y="1066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C</a:t>
            </a:r>
          </a:p>
        </p:txBody>
      </p:sp>
      <p:sp>
        <p:nvSpPr>
          <p:cNvPr id="43016" name="Text Box 17"/>
          <p:cNvSpPr txBox="1">
            <a:spLocks noChangeArrowheads="1"/>
          </p:cNvSpPr>
          <p:nvPr/>
        </p:nvSpPr>
        <p:spPr bwMode="auto">
          <a:xfrm>
            <a:off x="6553200" y="2209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9900CC"/>
                </a:solidFill>
                <a:ea typeface="ＭＳ Ｐゴシック" charset="-128"/>
              </a:rPr>
              <a:t>D</a:t>
            </a:r>
          </a:p>
        </p:txBody>
      </p:sp>
    </p:spTree>
  </p:cSld>
  <p:clrMapOvr>
    <a:masterClrMapping/>
  </p:clrMapOvr>
  <p:transition spd="slow">
    <p:zoom dir="in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943600" y="152400"/>
            <a:ext cx="2743200" cy="762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All 3 Graphs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0" y="228600"/>
            <a:ext cx="8839200" cy="2057400"/>
            <a:chOff x="0" y="144"/>
            <a:chExt cx="5568" cy="1296"/>
          </a:xfrm>
        </p:grpSpPr>
        <p:sp>
          <p:nvSpPr>
            <p:cNvPr id="44054" name="Line 5"/>
            <p:cNvSpPr>
              <a:spLocks noChangeShapeType="1"/>
            </p:cNvSpPr>
            <p:nvPr/>
          </p:nvSpPr>
          <p:spPr bwMode="auto">
            <a:xfrm>
              <a:off x="325" y="776"/>
              <a:ext cx="4825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4055" name="Line 6"/>
            <p:cNvSpPr>
              <a:spLocks noChangeShapeType="1"/>
            </p:cNvSpPr>
            <p:nvPr/>
          </p:nvSpPr>
          <p:spPr bwMode="auto">
            <a:xfrm>
              <a:off x="325" y="144"/>
              <a:ext cx="0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4056" name="Text Box 7"/>
            <p:cNvSpPr txBox="1">
              <a:spLocks noChangeArrowheads="1"/>
            </p:cNvSpPr>
            <p:nvPr/>
          </p:nvSpPr>
          <p:spPr bwMode="auto">
            <a:xfrm>
              <a:off x="5150" y="650"/>
              <a:ext cx="4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4057" name="Freeform 8"/>
            <p:cNvSpPr>
              <a:spLocks/>
            </p:cNvSpPr>
            <p:nvPr/>
          </p:nvSpPr>
          <p:spPr bwMode="auto">
            <a:xfrm>
              <a:off x="330" y="351"/>
              <a:ext cx="4509" cy="855"/>
            </a:xfrm>
            <a:custGeom>
              <a:avLst/>
              <a:gdLst>
                <a:gd name="T0" fmla="*/ 0 w 4665"/>
                <a:gd name="T1" fmla="*/ 1152 h 1298"/>
                <a:gd name="T2" fmla="*/ 349 w 4665"/>
                <a:gd name="T3" fmla="*/ 1127 h 1298"/>
                <a:gd name="T4" fmla="*/ 616 w 4665"/>
                <a:gd name="T5" fmla="*/ 1071 h 1298"/>
                <a:gd name="T6" fmla="*/ 722 w 4665"/>
                <a:gd name="T7" fmla="*/ 1014 h 1298"/>
                <a:gd name="T8" fmla="*/ 916 w 4665"/>
                <a:gd name="T9" fmla="*/ 892 h 1298"/>
                <a:gd name="T10" fmla="*/ 957 w 4665"/>
                <a:gd name="T11" fmla="*/ 852 h 1298"/>
                <a:gd name="T12" fmla="*/ 973 w 4665"/>
                <a:gd name="T13" fmla="*/ 827 h 1298"/>
                <a:gd name="T14" fmla="*/ 998 w 4665"/>
                <a:gd name="T15" fmla="*/ 811 h 1298"/>
                <a:gd name="T16" fmla="*/ 1136 w 4665"/>
                <a:gd name="T17" fmla="*/ 689 h 1298"/>
                <a:gd name="T18" fmla="*/ 1225 w 4665"/>
                <a:gd name="T19" fmla="*/ 559 h 1298"/>
                <a:gd name="T20" fmla="*/ 1306 w 4665"/>
                <a:gd name="T21" fmla="*/ 454 h 1298"/>
                <a:gd name="T22" fmla="*/ 1598 w 4665"/>
                <a:gd name="T23" fmla="*/ 154 h 1298"/>
                <a:gd name="T24" fmla="*/ 1695 w 4665"/>
                <a:gd name="T25" fmla="*/ 97 h 1298"/>
                <a:gd name="T26" fmla="*/ 1793 w 4665"/>
                <a:gd name="T27" fmla="*/ 56 h 1298"/>
                <a:gd name="T28" fmla="*/ 1987 w 4665"/>
                <a:gd name="T29" fmla="*/ 0 h 1298"/>
                <a:gd name="T30" fmla="*/ 2239 w 4665"/>
                <a:gd name="T31" fmla="*/ 8 h 1298"/>
                <a:gd name="T32" fmla="*/ 2401 w 4665"/>
                <a:gd name="T33" fmla="*/ 65 h 1298"/>
                <a:gd name="T34" fmla="*/ 2442 w 4665"/>
                <a:gd name="T35" fmla="*/ 97 h 1298"/>
                <a:gd name="T36" fmla="*/ 2490 w 4665"/>
                <a:gd name="T37" fmla="*/ 121 h 1298"/>
                <a:gd name="T38" fmla="*/ 2555 w 4665"/>
                <a:gd name="T39" fmla="*/ 178 h 1298"/>
                <a:gd name="T40" fmla="*/ 2596 w 4665"/>
                <a:gd name="T41" fmla="*/ 211 h 1298"/>
                <a:gd name="T42" fmla="*/ 2644 w 4665"/>
                <a:gd name="T43" fmla="*/ 243 h 1298"/>
                <a:gd name="T44" fmla="*/ 2766 w 4665"/>
                <a:gd name="T45" fmla="*/ 365 h 1298"/>
                <a:gd name="T46" fmla="*/ 2799 w 4665"/>
                <a:gd name="T47" fmla="*/ 413 h 1298"/>
                <a:gd name="T48" fmla="*/ 2831 w 4665"/>
                <a:gd name="T49" fmla="*/ 454 h 1298"/>
                <a:gd name="T50" fmla="*/ 2864 w 4665"/>
                <a:gd name="T51" fmla="*/ 495 h 1298"/>
                <a:gd name="T52" fmla="*/ 2872 w 4665"/>
                <a:gd name="T53" fmla="*/ 519 h 1298"/>
                <a:gd name="T54" fmla="*/ 2896 w 4665"/>
                <a:gd name="T55" fmla="*/ 551 h 1298"/>
                <a:gd name="T56" fmla="*/ 2937 w 4665"/>
                <a:gd name="T57" fmla="*/ 624 h 1298"/>
                <a:gd name="T58" fmla="*/ 2993 w 4665"/>
                <a:gd name="T59" fmla="*/ 714 h 1298"/>
                <a:gd name="T60" fmla="*/ 3058 w 4665"/>
                <a:gd name="T61" fmla="*/ 795 h 1298"/>
                <a:gd name="T62" fmla="*/ 3204 w 4665"/>
                <a:gd name="T63" fmla="*/ 949 h 1298"/>
                <a:gd name="T64" fmla="*/ 3269 w 4665"/>
                <a:gd name="T65" fmla="*/ 1006 h 1298"/>
                <a:gd name="T66" fmla="*/ 3318 w 4665"/>
                <a:gd name="T67" fmla="*/ 1022 h 1298"/>
                <a:gd name="T68" fmla="*/ 3594 w 4665"/>
                <a:gd name="T69" fmla="*/ 1119 h 1298"/>
                <a:gd name="T70" fmla="*/ 3732 w 4665"/>
                <a:gd name="T71" fmla="*/ 1168 h 1298"/>
                <a:gd name="T72" fmla="*/ 4121 w 4665"/>
                <a:gd name="T73" fmla="*/ 1241 h 1298"/>
                <a:gd name="T74" fmla="*/ 4470 w 4665"/>
                <a:gd name="T75" fmla="*/ 1265 h 1298"/>
                <a:gd name="T76" fmla="*/ 4665 w 4665"/>
                <a:gd name="T77" fmla="*/ 1298 h 129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665"/>
                <a:gd name="T118" fmla="*/ 0 h 1298"/>
                <a:gd name="T119" fmla="*/ 4665 w 4665"/>
                <a:gd name="T120" fmla="*/ 1298 h 129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665" h="1298">
                  <a:moveTo>
                    <a:pt x="0" y="1152"/>
                  </a:moveTo>
                  <a:cubicBezTo>
                    <a:pt x="115" y="1136"/>
                    <a:pt x="233" y="1135"/>
                    <a:pt x="349" y="1127"/>
                  </a:cubicBezTo>
                  <a:cubicBezTo>
                    <a:pt x="440" y="1114"/>
                    <a:pt x="526" y="1086"/>
                    <a:pt x="616" y="1071"/>
                  </a:cubicBezTo>
                  <a:cubicBezTo>
                    <a:pt x="645" y="1042"/>
                    <a:pt x="686" y="1034"/>
                    <a:pt x="722" y="1014"/>
                  </a:cubicBezTo>
                  <a:cubicBezTo>
                    <a:pt x="788" y="978"/>
                    <a:pt x="844" y="916"/>
                    <a:pt x="916" y="892"/>
                  </a:cubicBezTo>
                  <a:cubicBezTo>
                    <a:pt x="969" y="817"/>
                    <a:pt x="895" y="915"/>
                    <a:pt x="957" y="852"/>
                  </a:cubicBezTo>
                  <a:cubicBezTo>
                    <a:pt x="964" y="845"/>
                    <a:pt x="966" y="834"/>
                    <a:pt x="973" y="827"/>
                  </a:cubicBezTo>
                  <a:cubicBezTo>
                    <a:pt x="980" y="820"/>
                    <a:pt x="990" y="817"/>
                    <a:pt x="998" y="811"/>
                  </a:cubicBezTo>
                  <a:cubicBezTo>
                    <a:pt x="1045" y="772"/>
                    <a:pt x="1091" y="731"/>
                    <a:pt x="1136" y="689"/>
                  </a:cubicBezTo>
                  <a:cubicBezTo>
                    <a:pt x="1161" y="639"/>
                    <a:pt x="1193" y="603"/>
                    <a:pt x="1225" y="559"/>
                  </a:cubicBezTo>
                  <a:cubicBezTo>
                    <a:pt x="1253" y="522"/>
                    <a:pt x="1273" y="487"/>
                    <a:pt x="1306" y="454"/>
                  </a:cubicBezTo>
                  <a:cubicBezTo>
                    <a:pt x="1359" y="329"/>
                    <a:pt x="1482" y="219"/>
                    <a:pt x="1598" y="154"/>
                  </a:cubicBezTo>
                  <a:cubicBezTo>
                    <a:pt x="1634" y="134"/>
                    <a:pt x="1657" y="110"/>
                    <a:pt x="1695" y="97"/>
                  </a:cubicBezTo>
                  <a:cubicBezTo>
                    <a:pt x="1723" y="71"/>
                    <a:pt x="1758" y="67"/>
                    <a:pt x="1793" y="56"/>
                  </a:cubicBezTo>
                  <a:cubicBezTo>
                    <a:pt x="1858" y="36"/>
                    <a:pt x="1920" y="11"/>
                    <a:pt x="1987" y="0"/>
                  </a:cubicBezTo>
                  <a:cubicBezTo>
                    <a:pt x="2071" y="3"/>
                    <a:pt x="2155" y="3"/>
                    <a:pt x="2239" y="8"/>
                  </a:cubicBezTo>
                  <a:cubicBezTo>
                    <a:pt x="2296" y="11"/>
                    <a:pt x="2348" y="50"/>
                    <a:pt x="2401" y="65"/>
                  </a:cubicBezTo>
                  <a:cubicBezTo>
                    <a:pt x="2415" y="75"/>
                    <a:pt x="2427" y="88"/>
                    <a:pt x="2442" y="97"/>
                  </a:cubicBezTo>
                  <a:cubicBezTo>
                    <a:pt x="2496" y="129"/>
                    <a:pt x="2435" y="77"/>
                    <a:pt x="2490" y="121"/>
                  </a:cubicBezTo>
                  <a:cubicBezTo>
                    <a:pt x="2512" y="139"/>
                    <a:pt x="2533" y="160"/>
                    <a:pt x="2555" y="178"/>
                  </a:cubicBezTo>
                  <a:cubicBezTo>
                    <a:pt x="2569" y="189"/>
                    <a:pt x="2582" y="200"/>
                    <a:pt x="2596" y="211"/>
                  </a:cubicBezTo>
                  <a:cubicBezTo>
                    <a:pt x="2611" y="223"/>
                    <a:pt x="2644" y="243"/>
                    <a:pt x="2644" y="243"/>
                  </a:cubicBezTo>
                  <a:cubicBezTo>
                    <a:pt x="2678" y="290"/>
                    <a:pt x="2717" y="332"/>
                    <a:pt x="2766" y="365"/>
                  </a:cubicBezTo>
                  <a:cubicBezTo>
                    <a:pt x="2786" y="424"/>
                    <a:pt x="2757" y="351"/>
                    <a:pt x="2799" y="413"/>
                  </a:cubicBezTo>
                  <a:cubicBezTo>
                    <a:pt x="2832" y="462"/>
                    <a:pt x="2776" y="417"/>
                    <a:pt x="2831" y="454"/>
                  </a:cubicBezTo>
                  <a:cubicBezTo>
                    <a:pt x="2841" y="469"/>
                    <a:pt x="2855" y="480"/>
                    <a:pt x="2864" y="495"/>
                  </a:cubicBezTo>
                  <a:cubicBezTo>
                    <a:pt x="2868" y="502"/>
                    <a:pt x="2868" y="512"/>
                    <a:pt x="2872" y="519"/>
                  </a:cubicBezTo>
                  <a:cubicBezTo>
                    <a:pt x="2879" y="531"/>
                    <a:pt x="2888" y="540"/>
                    <a:pt x="2896" y="551"/>
                  </a:cubicBezTo>
                  <a:cubicBezTo>
                    <a:pt x="2905" y="578"/>
                    <a:pt x="2937" y="624"/>
                    <a:pt x="2937" y="624"/>
                  </a:cubicBezTo>
                  <a:cubicBezTo>
                    <a:pt x="2948" y="659"/>
                    <a:pt x="2968" y="687"/>
                    <a:pt x="2993" y="714"/>
                  </a:cubicBezTo>
                  <a:cubicBezTo>
                    <a:pt x="3004" y="747"/>
                    <a:pt x="3029" y="776"/>
                    <a:pt x="3058" y="795"/>
                  </a:cubicBezTo>
                  <a:cubicBezTo>
                    <a:pt x="3094" y="849"/>
                    <a:pt x="3150" y="913"/>
                    <a:pt x="3204" y="949"/>
                  </a:cubicBezTo>
                  <a:cubicBezTo>
                    <a:pt x="3220" y="973"/>
                    <a:pt x="3242" y="994"/>
                    <a:pt x="3269" y="1006"/>
                  </a:cubicBezTo>
                  <a:cubicBezTo>
                    <a:pt x="3285" y="1013"/>
                    <a:pt x="3318" y="1022"/>
                    <a:pt x="3318" y="1022"/>
                  </a:cubicBezTo>
                  <a:cubicBezTo>
                    <a:pt x="3391" y="1071"/>
                    <a:pt x="3509" y="1092"/>
                    <a:pt x="3594" y="1119"/>
                  </a:cubicBezTo>
                  <a:cubicBezTo>
                    <a:pt x="3635" y="1146"/>
                    <a:pt x="3686" y="1153"/>
                    <a:pt x="3732" y="1168"/>
                  </a:cubicBezTo>
                  <a:cubicBezTo>
                    <a:pt x="3859" y="1210"/>
                    <a:pt x="3988" y="1231"/>
                    <a:pt x="4121" y="1241"/>
                  </a:cubicBezTo>
                  <a:cubicBezTo>
                    <a:pt x="4238" y="1260"/>
                    <a:pt x="4350" y="1261"/>
                    <a:pt x="4470" y="1265"/>
                  </a:cubicBezTo>
                  <a:cubicBezTo>
                    <a:pt x="4537" y="1273"/>
                    <a:pt x="4597" y="1298"/>
                    <a:pt x="4665" y="129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4058" name="Text Box 9"/>
            <p:cNvSpPr txBox="1">
              <a:spLocks noChangeArrowheads="1"/>
            </p:cNvSpPr>
            <p:nvPr/>
          </p:nvSpPr>
          <p:spPr bwMode="auto">
            <a:xfrm>
              <a:off x="0" y="144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i="1" dirty="0">
                  <a:solidFill>
                    <a:srgbClr val="000000"/>
                  </a:solidFill>
                  <a:ea typeface="ＭＳ Ｐゴシック" charset="-128"/>
                </a:rPr>
                <a:t> </a:t>
              </a: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d</a:t>
              </a:r>
            </a:p>
          </p:txBody>
        </p:sp>
        <p:sp>
          <p:nvSpPr>
            <p:cNvPr id="44059" name="Rectangle 10"/>
            <p:cNvSpPr>
              <a:spLocks noChangeArrowheads="1"/>
            </p:cNvSpPr>
            <p:nvPr/>
          </p:nvSpPr>
          <p:spPr bwMode="auto">
            <a:xfrm>
              <a:off x="4671" y="1187"/>
              <a:ext cx="186" cy="9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44036" name="Line 18"/>
          <p:cNvSpPr>
            <a:spLocks noChangeShapeType="1"/>
          </p:cNvSpPr>
          <p:nvPr/>
        </p:nvSpPr>
        <p:spPr bwMode="auto">
          <a:xfrm>
            <a:off x="533400" y="25908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37" name="Line 19"/>
          <p:cNvSpPr>
            <a:spLocks noChangeShapeType="1"/>
          </p:cNvSpPr>
          <p:nvPr/>
        </p:nvSpPr>
        <p:spPr bwMode="auto">
          <a:xfrm>
            <a:off x="533400" y="35052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38" name="Text Box 20"/>
          <p:cNvSpPr txBox="1">
            <a:spLocks noChangeArrowheads="1"/>
          </p:cNvSpPr>
          <p:nvPr/>
        </p:nvSpPr>
        <p:spPr bwMode="auto">
          <a:xfrm>
            <a:off x="152400" y="25146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0000"/>
                </a:solidFill>
                <a:ea typeface="ＭＳ Ｐゴシック" charset="-128"/>
              </a:rPr>
              <a:t>v</a:t>
            </a:r>
          </a:p>
        </p:txBody>
      </p:sp>
      <p:sp>
        <p:nvSpPr>
          <p:cNvPr id="44039" name="Text Box 21"/>
          <p:cNvSpPr txBox="1">
            <a:spLocks noChangeArrowheads="1"/>
          </p:cNvSpPr>
          <p:nvPr/>
        </p:nvSpPr>
        <p:spPr bwMode="auto">
          <a:xfrm>
            <a:off x="8382000" y="3276600"/>
            <a:ext cx="28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0000"/>
                </a:solidFill>
                <a:ea typeface="ＭＳ Ｐゴシック" charset="-128"/>
              </a:rPr>
              <a:t>t</a:t>
            </a:r>
          </a:p>
        </p:txBody>
      </p:sp>
      <p:sp>
        <p:nvSpPr>
          <p:cNvPr id="44040" name="Line 22"/>
          <p:cNvSpPr>
            <a:spLocks noChangeShapeType="1"/>
          </p:cNvSpPr>
          <p:nvPr/>
        </p:nvSpPr>
        <p:spPr bwMode="auto">
          <a:xfrm>
            <a:off x="533400" y="46482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41" name="Line 23"/>
          <p:cNvSpPr>
            <a:spLocks noChangeShapeType="1"/>
          </p:cNvSpPr>
          <p:nvPr/>
        </p:nvSpPr>
        <p:spPr bwMode="auto">
          <a:xfrm>
            <a:off x="533400" y="5562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42" name="Text Box 24"/>
          <p:cNvSpPr txBox="1">
            <a:spLocks noChangeArrowheads="1"/>
          </p:cNvSpPr>
          <p:nvPr/>
        </p:nvSpPr>
        <p:spPr bwMode="auto">
          <a:xfrm>
            <a:off x="152400" y="457200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 smtClean="0">
                <a:solidFill>
                  <a:srgbClr val="000000"/>
                </a:solidFill>
                <a:latin typeface="Times New Roman" charset="0"/>
                <a:ea typeface="ＭＳ Ｐゴシック" charset="-128"/>
              </a:rPr>
              <a:t>a</a:t>
            </a:r>
            <a:endParaRPr lang="en-US" sz="2800" b="1" i="1" dirty="0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44043" name="Text Box 25"/>
          <p:cNvSpPr txBox="1">
            <a:spLocks noChangeArrowheads="1"/>
          </p:cNvSpPr>
          <p:nvPr/>
        </p:nvSpPr>
        <p:spPr bwMode="auto">
          <a:xfrm>
            <a:off x="8382000" y="5334000"/>
            <a:ext cx="28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0000"/>
                </a:solidFill>
                <a:ea typeface="ＭＳ Ｐゴシック" charset="-128"/>
              </a:rPr>
              <a:t>t</a:t>
            </a:r>
          </a:p>
        </p:txBody>
      </p:sp>
      <p:sp>
        <p:nvSpPr>
          <p:cNvPr id="44044" name="Line 26"/>
          <p:cNvSpPr>
            <a:spLocks noChangeShapeType="1"/>
          </p:cNvSpPr>
          <p:nvPr/>
        </p:nvSpPr>
        <p:spPr bwMode="auto">
          <a:xfrm>
            <a:off x="2362200" y="304800"/>
            <a:ext cx="0" cy="655320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45" name="Line 27"/>
          <p:cNvSpPr>
            <a:spLocks noChangeShapeType="1"/>
          </p:cNvSpPr>
          <p:nvPr/>
        </p:nvSpPr>
        <p:spPr bwMode="auto">
          <a:xfrm>
            <a:off x="3733800" y="304800"/>
            <a:ext cx="0" cy="655320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46" name="Line 28"/>
          <p:cNvSpPr>
            <a:spLocks noChangeShapeType="1"/>
          </p:cNvSpPr>
          <p:nvPr/>
        </p:nvSpPr>
        <p:spPr bwMode="auto">
          <a:xfrm>
            <a:off x="4937125" y="247650"/>
            <a:ext cx="0" cy="655320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47" name="Line 29"/>
          <p:cNvSpPr>
            <a:spLocks noChangeShapeType="1"/>
          </p:cNvSpPr>
          <p:nvPr/>
        </p:nvSpPr>
        <p:spPr bwMode="auto">
          <a:xfrm flipV="1">
            <a:off x="533400" y="2895600"/>
            <a:ext cx="1828800" cy="6096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48" name="Line 30"/>
          <p:cNvSpPr>
            <a:spLocks noChangeShapeType="1"/>
          </p:cNvSpPr>
          <p:nvPr/>
        </p:nvSpPr>
        <p:spPr bwMode="auto">
          <a:xfrm>
            <a:off x="2362200" y="2895600"/>
            <a:ext cx="2590800" cy="11430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49" name="Line 31"/>
          <p:cNvSpPr>
            <a:spLocks noChangeShapeType="1"/>
          </p:cNvSpPr>
          <p:nvPr/>
        </p:nvSpPr>
        <p:spPr bwMode="auto">
          <a:xfrm>
            <a:off x="7239000" y="990600"/>
            <a:ext cx="0" cy="586740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50" name="Line 32"/>
          <p:cNvSpPr>
            <a:spLocks noChangeShapeType="1"/>
          </p:cNvSpPr>
          <p:nvPr/>
        </p:nvSpPr>
        <p:spPr bwMode="auto">
          <a:xfrm flipV="1">
            <a:off x="4953000" y="3505200"/>
            <a:ext cx="2286000" cy="5334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51" name="Line 33"/>
          <p:cNvSpPr>
            <a:spLocks noChangeShapeType="1"/>
          </p:cNvSpPr>
          <p:nvPr/>
        </p:nvSpPr>
        <p:spPr bwMode="auto">
          <a:xfrm>
            <a:off x="533400" y="5181600"/>
            <a:ext cx="1828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52" name="Line 34"/>
          <p:cNvSpPr>
            <a:spLocks noChangeShapeType="1"/>
          </p:cNvSpPr>
          <p:nvPr/>
        </p:nvSpPr>
        <p:spPr bwMode="auto">
          <a:xfrm>
            <a:off x="2362200" y="6248400"/>
            <a:ext cx="2590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4053" name="Line 35"/>
          <p:cNvSpPr>
            <a:spLocks noChangeShapeType="1"/>
          </p:cNvSpPr>
          <p:nvPr/>
        </p:nvSpPr>
        <p:spPr bwMode="auto">
          <a:xfrm>
            <a:off x="4953000" y="5410200"/>
            <a:ext cx="22860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152400"/>
            <a:ext cx="3581400" cy="6858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Graphing Tips</a:t>
            </a:r>
          </a:p>
        </p:txBody>
      </p:sp>
      <p:sp>
        <p:nvSpPr>
          <p:cNvPr id="46083" name="Line 32"/>
          <p:cNvSpPr>
            <a:spLocks noChangeShapeType="1"/>
          </p:cNvSpPr>
          <p:nvPr/>
        </p:nvSpPr>
        <p:spPr bwMode="auto">
          <a:xfrm>
            <a:off x="4937125" y="247650"/>
            <a:ext cx="15875" cy="4095750"/>
          </a:xfrm>
          <a:prstGeom prst="line">
            <a:avLst/>
          </a:prstGeom>
          <a:noFill/>
          <a:ln w="28575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6084" name="Line 34"/>
          <p:cNvSpPr>
            <a:spLocks noChangeShapeType="1"/>
          </p:cNvSpPr>
          <p:nvPr/>
        </p:nvSpPr>
        <p:spPr bwMode="auto">
          <a:xfrm>
            <a:off x="3733800" y="228600"/>
            <a:ext cx="15875" cy="4095750"/>
          </a:xfrm>
          <a:prstGeom prst="line">
            <a:avLst/>
          </a:prstGeom>
          <a:noFill/>
          <a:ln w="28575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6085" name="Line 35"/>
          <p:cNvSpPr>
            <a:spLocks noChangeShapeType="1"/>
          </p:cNvSpPr>
          <p:nvPr/>
        </p:nvSpPr>
        <p:spPr bwMode="auto">
          <a:xfrm>
            <a:off x="2324100" y="304800"/>
            <a:ext cx="15875" cy="4095750"/>
          </a:xfrm>
          <a:prstGeom prst="line">
            <a:avLst/>
          </a:prstGeom>
          <a:noFill/>
          <a:ln w="28575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6086" name="Line 36"/>
          <p:cNvSpPr>
            <a:spLocks noChangeShapeType="1"/>
          </p:cNvSpPr>
          <p:nvPr/>
        </p:nvSpPr>
        <p:spPr bwMode="auto">
          <a:xfrm>
            <a:off x="7239000" y="914400"/>
            <a:ext cx="0" cy="3429000"/>
          </a:xfrm>
          <a:prstGeom prst="line">
            <a:avLst/>
          </a:prstGeom>
          <a:noFill/>
          <a:ln w="28575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6087" name="Text Box 37"/>
          <p:cNvSpPr txBox="1">
            <a:spLocks noChangeArrowheads="1"/>
          </p:cNvSpPr>
          <p:nvPr/>
        </p:nvSpPr>
        <p:spPr bwMode="auto">
          <a:xfrm>
            <a:off x="381000" y="4572000"/>
            <a:ext cx="86820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 Line up the graphs vertically.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 Draw vertical dashed lines at special points except intercepts.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 Map the slopes of the position graph onto the velocity graph.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 A red peak or valley means a blue time intercept.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400" dirty="0">
              <a:solidFill>
                <a:srgbClr val="000000"/>
              </a:solidFill>
              <a:ea typeface="ＭＳ Ｐゴシック" charset="-128"/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0" y="228600"/>
            <a:ext cx="8839200" cy="2057400"/>
            <a:chOff x="0" y="144"/>
            <a:chExt cx="5568" cy="1296"/>
          </a:xfrm>
        </p:grpSpPr>
        <p:sp>
          <p:nvSpPr>
            <p:cNvPr id="46097" name="Line 39"/>
            <p:cNvSpPr>
              <a:spLocks noChangeShapeType="1"/>
            </p:cNvSpPr>
            <p:nvPr/>
          </p:nvSpPr>
          <p:spPr bwMode="auto">
            <a:xfrm>
              <a:off x="325" y="776"/>
              <a:ext cx="4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6098" name="Line 40"/>
            <p:cNvSpPr>
              <a:spLocks noChangeShapeType="1"/>
            </p:cNvSpPr>
            <p:nvPr/>
          </p:nvSpPr>
          <p:spPr bwMode="auto">
            <a:xfrm>
              <a:off x="325" y="144"/>
              <a:ext cx="0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6099" name="Text Box 41"/>
            <p:cNvSpPr txBox="1">
              <a:spLocks noChangeArrowheads="1"/>
            </p:cNvSpPr>
            <p:nvPr/>
          </p:nvSpPr>
          <p:spPr bwMode="auto">
            <a:xfrm>
              <a:off x="5150" y="650"/>
              <a:ext cx="4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6100" name="Freeform 42"/>
            <p:cNvSpPr>
              <a:spLocks/>
            </p:cNvSpPr>
            <p:nvPr/>
          </p:nvSpPr>
          <p:spPr bwMode="auto">
            <a:xfrm>
              <a:off x="330" y="351"/>
              <a:ext cx="4509" cy="855"/>
            </a:xfrm>
            <a:custGeom>
              <a:avLst/>
              <a:gdLst>
                <a:gd name="T0" fmla="*/ 0 w 4665"/>
                <a:gd name="T1" fmla="*/ 1152 h 1298"/>
                <a:gd name="T2" fmla="*/ 349 w 4665"/>
                <a:gd name="T3" fmla="*/ 1127 h 1298"/>
                <a:gd name="T4" fmla="*/ 616 w 4665"/>
                <a:gd name="T5" fmla="*/ 1071 h 1298"/>
                <a:gd name="T6" fmla="*/ 722 w 4665"/>
                <a:gd name="T7" fmla="*/ 1014 h 1298"/>
                <a:gd name="T8" fmla="*/ 916 w 4665"/>
                <a:gd name="T9" fmla="*/ 892 h 1298"/>
                <a:gd name="T10" fmla="*/ 957 w 4665"/>
                <a:gd name="T11" fmla="*/ 852 h 1298"/>
                <a:gd name="T12" fmla="*/ 973 w 4665"/>
                <a:gd name="T13" fmla="*/ 827 h 1298"/>
                <a:gd name="T14" fmla="*/ 998 w 4665"/>
                <a:gd name="T15" fmla="*/ 811 h 1298"/>
                <a:gd name="T16" fmla="*/ 1136 w 4665"/>
                <a:gd name="T17" fmla="*/ 689 h 1298"/>
                <a:gd name="T18" fmla="*/ 1225 w 4665"/>
                <a:gd name="T19" fmla="*/ 559 h 1298"/>
                <a:gd name="T20" fmla="*/ 1306 w 4665"/>
                <a:gd name="T21" fmla="*/ 454 h 1298"/>
                <a:gd name="T22" fmla="*/ 1598 w 4665"/>
                <a:gd name="T23" fmla="*/ 154 h 1298"/>
                <a:gd name="T24" fmla="*/ 1695 w 4665"/>
                <a:gd name="T25" fmla="*/ 97 h 1298"/>
                <a:gd name="T26" fmla="*/ 1793 w 4665"/>
                <a:gd name="T27" fmla="*/ 56 h 1298"/>
                <a:gd name="T28" fmla="*/ 1987 w 4665"/>
                <a:gd name="T29" fmla="*/ 0 h 1298"/>
                <a:gd name="T30" fmla="*/ 2239 w 4665"/>
                <a:gd name="T31" fmla="*/ 8 h 1298"/>
                <a:gd name="T32" fmla="*/ 2401 w 4665"/>
                <a:gd name="T33" fmla="*/ 65 h 1298"/>
                <a:gd name="T34" fmla="*/ 2442 w 4665"/>
                <a:gd name="T35" fmla="*/ 97 h 1298"/>
                <a:gd name="T36" fmla="*/ 2490 w 4665"/>
                <a:gd name="T37" fmla="*/ 121 h 1298"/>
                <a:gd name="T38" fmla="*/ 2555 w 4665"/>
                <a:gd name="T39" fmla="*/ 178 h 1298"/>
                <a:gd name="T40" fmla="*/ 2596 w 4665"/>
                <a:gd name="T41" fmla="*/ 211 h 1298"/>
                <a:gd name="T42" fmla="*/ 2644 w 4665"/>
                <a:gd name="T43" fmla="*/ 243 h 1298"/>
                <a:gd name="T44" fmla="*/ 2766 w 4665"/>
                <a:gd name="T45" fmla="*/ 365 h 1298"/>
                <a:gd name="T46" fmla="*/ 2799 w 4665"/>
                <a:gd name="T47" fmla="*/ 413 h 1298"/>
                <a:gd name="T48" fmla="*/ 2831 w 4665"/>
                <a:gd name="T49" fmla="*/ 454 h 1298"/>
                <a:gd name="T50" fmla="*/ 2864 w 4665"/>
                <a:gd name="T51" fmla="*/ 495 h 1298"/>
                <a:gd name="T52" fmla="*/ 2872 w 4665"/>
                <a:gd name="T53" fmla="*/ 519 h 1298"/>
                <a:gd name="T54" fmla="*/ 2896 w 4665"/>
                <a:gd name="T55" fmla="*/ 551 h 1298"/>
                <a:gd name="T56" fmla="*/ 2937 w 4665"/>
                <a:gd name="T57" fmla="*/ 624 h 1298"/>
                <a:gd name="T58" fmla="*/ 2993 w 4665"/>
                <a:gd name="T59" fmla="*/ 714 h 1298"/>
                <a:gd name="T60" fmla="*/ 3058 w 4665"/>
                <a:gd name="T61" fmla="*/ 795 h 1298"/>
                <a:gd name="T62" fmla="*/ 3204 w 4665"/>
                <a:gd name="T63" fmla="*/ 949 h 1298"/>
                <a:gd name="T64" fmla="*/ 3269 w 4665"/>
                <a:gd name="T65" fmla="*/ 1006 h 1298"/>
                <a:gd name="T66" fmla="*/ 3318 w 4665"/>
                <a:gd name="T67" fmla="*/ 1022 h 1298"/>
                <a:gd name="T68" fmla="*/ 3594 w 4665"/>
                <a:gd name="T69" fmla="*/ 1119 h 1298"/>
                <a:gd name="T70" fmla="*/ 3732 w 4665"/>
                <a:gd name="T71" fmla="*/ 1168 h 1298"/>
                <a:gd name="T72" fmla="*/ 4121 w 4665"/>
                <a:gd name="T73" fmla="*/ 1241 h 1298"/>
                <a:gd name="T74" fmla="*/ 4470 w 4665"/>
                <a:gd name="T75" fmla="*/ 1265 h 1298"/>
                <a:gd name="T76" fmla="*/ 4665 w 4665"/>
                <a:gd name="T77" fmla="*/ 1298 h 129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665"/>
                <a:gd name="T118" fmla="*/ 0 h 1298"/>
                <a:gd name="T119" fmla="*/ 4665 w 4665"/>
                <a:gd name="T120" fmla="*/ 1298 h 129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665" h="1298">
                  <a:moveTo>
                    <a:pt x="0" y="1152"/>
                  </a:moveTo>
                  <a:cubicBezTo>
                    <a:pt x="115" y="1136"/>
                    <a:pt x="233" y="1135"/>
                    <a:pt x="349" y="1127"/>
                  </a:cubicBezTo>
                  <a:cubicBezTo>
                    <a:pt x="440" y="1114"/>
                    <a:pt x="526" y="1086"/>
                    <a:pt x="616" y="1071"/>
                  </a:cubicBezTo>
                  <a:cubicBezTo>
                    <a:pt x="645" y="1042"/>
                    <a:pt x="686" y="1034"/>
                    <a:pt x="722" y="1014"/>
                  </a:cubicBezTo>
                  <a:cubicBezTo>
                    <a:pt x="788" y="978"/>
                    <a:pt x="844" y="916"/>
                    <a:pt x="916" y="892"/>
                  </a:cubicBezTo>
                  <a:cubicBezTo>
                    <a:pt x="969" y="817"/>
                    <a:pt x="895" y="915"/>
                    <a:pt x="957" y="852"/>
                  </a:cubicBezTo>
                  <a:cubicBezTo>
                    <a:pt x="964" y="845"/>
                    <a:pt x="966" y="834"/>
                    <a:pt x="973" y="827"/>
                  </a:cubicBezTo>
                  <a:cubicBezTo>
                    <a:pt x="980" y="820"/>
                    <a:pt x="990" y="817"/>
                    <a:pt x="998" y="811"/>
                  </a:cubicBezTo>
                  <a:cubicBezTo>
                    <a:pt x="1045" y="772"/>
                    <a:pt x="1091" y="731"/>
                    <a:pt x="1136" y="689"/>
                  </a:cubicBezTo>
                  <a:cubicBezTo>
                    <a:pt x="1161" y="639"/>
                    <a:pt x="1193" y="603"/>
                    <a:pt x="1225" y="559"/>
                  </a:cubicBezTo>
                  <a:cubicBezTo>
                    <a:pt x="1253" y="522"/>
                    <a:pt x="1273" y="487"/>
                    <a:pt x="1306" y="454"/>
                  </a:cubicBezTo>
                  <a:cubicBezTo>
                    <a:pt x="1359" y="329"/>
                    <a:pt x="1482" y="219"/>
                    <a:pt x="1598" y="154"/>
                  </a:cubicBezTo>
                  <a:cubicBezTo>
                    <a:pt x="1634" y="134"/>
                    <a:pt x="1657" y="110"/>
                    <a:pt x="1695" y="97"/>
                  </a:cubicBezTo>
                  <a:cubicBezTo>
                    <a:pt x="1723" y="71"/>
                    <a:pt x="1758" y="67"/>
                    <a:pt x="1793" y="56"/>
                  </a:cubicBezTo>
                  <a:cubicBezTo>
                    <a:pt x="1858" y="36"/>
                    <a:pt x="1920" y="11"/>
                    <a:pt x="1987" y="0"/>
                  </a:cubicBezTo>
                  <a:cubicBezTo>
                    <a:pt x="2071" y="3"/>
                    <a:pt x="2155" y="3"/>
                    <a:pt x="2239" y="8"/>
                  </a:cubicBezTo>
                  <a:cubicBezTo>
                    <a:pt x="2296" y="11"/>
                    <a:pt x="2348" y="50"/>
                    <a:pt x="2401" y="65"/>
                  </a:cubicBezTo>
                  <a:cubicBezTo>
                    <a:pt x="2415" y="75"/>
                    <a:pt x="2427" y="88"/>
                    <a:pt x="2442" y="97"/>
                  </a:cubicBezTo>
                  <a:cubicBezTo>
                    <a:pt x="2496" y="129"/>
                    <a:pt x="2435" y="77"/>
                    <a:pt x="2490" y="121"/>
                  </a:cubicBezTo>
                  <a:cubicBezTo>
                    <a:pt x="2512" y="139"/>
                    <a:pt x="2533" y="160"/>
                    <a:pt x="2555" y="178"/>
                  </a:cubicBezTo>
                  <a:cubicBezTo>
                    <a:pt x="2569" y="189"/>
                    <a:pt x="2582" y="200"/>
                    <a:pt x="2596" y="211"/>
                  </a:cubicBezTo>
                  <a:cubicBezTo>
                    <a:pt x="2611" y="223"/>
                    <a:pt x="2644" y="243"/>
                    <a:pt x="2644" y="243"/>
                  </a:cubicBezTo>
                  <a:cubicBezTo>
                    <a:pt x="2678" y="290"/>
                    <a:pt x="2717" y="332"/>
                    <a:pt x="2766" y="365"/>
                  </a:cubicBezTo>
                  <a:cubicBezTo>
                    <a:pt x="2786" y="424"/>
                    <a:pt x="2757" y="351"/>
                    <a:pt x="2799" y="413"/>
                  </a:cubicBezTo>
                  <a:cubicBezTo>
                    <a:pt x="2832" y="462"/>
                    <a:pt x="2776" y="417"/>
                    <a:pt x="2831" y="454"/>
                  </a:cubicBezTo>
                  <a:cubicBezTo>
                    <a:pt x="2841" y="469"/>
                    <a:pt x="2855" y="480"/>
                    <a:pt x="2864" y="495"/>
                  </a:cubicBezTo>
                  <a:cubicBezTo>
                    <a:pt x="2868" y="502"/>
                    <a:pt x="2868" y="512"/>
                    <a:pt x="2872" y="519"/>
                  </a:cubicBezTo>
                  <a:cubicBezTo>
                    <a:pt x="2879" y="531"/>
                    <a:pt x="2888" y="540"/>
                    <a:pt x="2896" y="551"/>
                  </a:cubicBezTo>
                  <a:cubicBezTo>
                    <a:pt x="2905" y="578"/>
                    <a:pt x="2937" y="624"/>
                    <a:pt x="2937" y="624"/>
                  </a:cubicBezTo>
                  <a:cubicBezTo>
                    <a:pt x="2948" y="659"/>
                    <a:pt x="2968" y="687"/>
                    <a:pt x="2993" y="714"/>
                  </a:cubicBezTo>
                  <a:cubicBezTo>
                    <a:pt x="3004" y="747"/>
                    <a:pt x="3029" y="776"/>
                    <a:pt x="3058" y="795"/>
                  </a:cubicBezTo>
                  <a:cubicBezTo>
                    <a:pt x="3094" y="849"/>
                    <a:pt x="3150" y="913"/>
                    <a:pt x="3204" y="949"/>
                  </a:cubicBezTo>
                  <a:cubicBezTo>
                    <a:pt x="3220" y="973"/>
                    <a:pt x="3242" y="994"/>
                    <a:pt x="3269" y="1006"/>
                  </a:cubicBezTo>
                  <a:cubicBezTo>
                    <a:pt x="3285" y="1013"/>
                    <a:pt x="3318" y="1022"/>
                    <a:pt x="3318" y="1022"/>
                  </a:cubicBezTo>
                  <a:cubicBezTo>
                    <a:pt x="3391" y="1071"/>
                    <a:pt x="3509" y="1092"/>
                    <a:pt x="3594" y="1119"/>
                  </a:cubicBezTo>
                  <a:cubicBezTo>
                    <a:pt x="3635" y="1146"/>
                    <a:pt x="3686" y="1153"/>
                    <a:pt x="3732" y="1168"/>
                  </a:cubicBezTo>
                  <a:cubicBezTo>
                    <a:pt x="3859" y="1210"/>
                    <a:pt x="3988" y="1231"/>
                    <a:pt x="4121" y="1241"/>
                  </a:cubicBezTo>
                  <a:cubicBezTo>
                    <a:pt x="4238" y="1260"/>
                    <a:pt x="4350" y="1261"/>
                    <a:pt x="4470" y="1265"/>
                  </a:cubicBezTo>
                  <a:cubicBezTo>
                    <a:pt x="4537" y="1273"/>
                    <a:pt x="4597" y="1298"/>
                    <a:pt x="4665" y="129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6101" name="Text Box 43"/>
            <p:cNvSpPr txBox="1">
              <a:spLocks noChangeArrowheads="1"/>
            </p:cNvSpPr>
            <p:nvPr/>
          </p:nvSpPr>
          <p:spPr bwMode="auto">
            <a:xfrm>
              <a:off x="0" y="144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i="1" dirty="0">
                  <a:solidFill>
                    <a:srgbClr val="000000"/>
                  </a:solidFill>
                  <a:ea typeface="ＭＳ Ｐゴシック" charset="-128"/>
                </a:rPr>
                <a:t> </a:t>
              </a: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d</a:t>
              </a:r>
            </a:p>
          </p:txBody>
        </p:sp>
        <p:sp>
          <p:nvSpPr>
            <p:cNvPr id="46102" name="Rectangle 44"/>
            <p:cNvSpPr>
              <a:spLocks noChangeArrowheads="1"/>
            </p:cNvSpPr>
            <p:nvPr/>
          </p:nvSpPr>
          <p:spPr bwMode="auto">
            <a:xfrm>
              <a:off x="4671" y="1187"/>
              <a:ext cx="186" cy="9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152400" y="2514600"/>
            <a:ext cx="8512175" cy="1905000"/>
            <a:chOff x="96" y="1584"/>
            <a:chExt cx="5362" cy="1200"/>
          </a:xfrm>
        </p:grpSpPr>
        <p:sp>
          <p:nvSpPr>
            <p:cNvPr id="46090" name="Line 45"/>
            <p:cNvSpPr>
              <a:spLocks noChangeShapeType="1"/>
            </p:cNvSpPr>
            <p:nvPr/>
          </p:nvSpPr>
          <p:spPr bwMode="auto">
            <a:xfrm>
              <a:off x="336" y="1632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6091" name="Line 46"/>
            <p:cNvSpPr>
              <a:spLocks noChangeShapeType="1"/>
            </p:cNvSpPr>
            <p:nvPr/>
          </p:nvSpPr>
          <p:spPr bwMode="auto">
            <a:xfrm>
              <a:off x="336" y="2208"/>
              <a:ext cx="48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6092" name="Text Box 47"/>
            <p:cNvSpPr txBox="1">
              <a:spLocks noChangeArrowheads="1"/>
            </p:cNvSpPr>
            <p:nvPr/>
          </p:nvSpPr>
          <p:spPr bwMode="auto">
            <a:xfrm>
              <a:off x="96" y="1584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v</a:t>
              </a:r>
            </a:p>
          </p:txBody>
        </p:sp>
        <p:sp>
          <p:nvSpPr>
            <p:cNvPr id="46093" name="Text Box 48"/>
            <p:cNvSpPr txBox="1">
              <a:spLocks noChangeArrowheads="1"/>
            </p:cNvSpPr>
            <p:nvPr/>
          </p:nvSpPr>
          <p:spPr bwMode="auto">
            <a:xfrm>
              <a:off x="5280" y="2064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6094" name="Line 49"/>
            <p:cNvSpPr>
              <a:spLocks noChangeShapeType="1"/>
            </p:cNvSpPr>
            <p:nvPr/>
          </p:nvSpPr>
          <p:spPr bwMode="auto">
            <a:xfrm flipV="1">
              <a:off x="336" y="1824"/>
              <a:ext cx="1152" cy="384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6095" name="Line 50"/>
            <p:cNvSpPr>
              <a:spLocks noChangeShapeType="1"/>
            </p:cNvSpPr>
            <p:nvPr/>
          </p:nvSpPr>
          <p:spPr bwMode="auto">
            <a:xfrm>
              <a:off x="1488" y="1824"/>
              <a:ext cx="1632" cy="72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6096" name="Line 51"/>
            <p:cNvSpPr>
              <a:spLocks noChangeShapeType="1"/>
            </p:cNvSpPr>
            <p:nvPr/>
          </p:nvSpPr>
          <p:spPr bwMode="auto">
            <a:xfrm flipV="1">
              <a:off x="3120" y="2208"/>
              <a:ext cx="1440" cy="33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Kinematic Equations</a:t>
            </a:r>
            <a:br>
              <a:rPr lang="en-US" sz="4800" b="1" dirty="0" smtClean="0"/>
            </a:br>
            <a:r>
              <a:rPr lang="en-US" sz="3600" b="1" dirty="0" smtClean="0"/>
              <a:t>Kinematics is the study of objects in Motion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4114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Grade 11 Physics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NIS, Taldykorgan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Mr. Marty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CIMG36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1905000"/>
            <a:ext cx="5086350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3810000" cy="5334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Graphing Tips</a:t>
            </a:r>
          </a:p>
        </p:txBody>
      </p:sp>
      <p:sp>
        <p:nvSpPr>
          <p:cNvPr id="47107" name="Line 24"/>
          <p:cNvSpPr>
            <a:spLocks noChangeShapeType="1"/>
          </p:cNvSpPr>
          <p:nvPr/>
        </p:nvSpPr>
        <p:spPr bwMode="auto">
          <a:xfrm>
            <a:off x="2362200" y="2590800"/>
            <a:ext cx="15875" cy="409575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7108" name="Line 25"/>
          <p:cNvSpPr>
            <a:spLocks noChangeShapeType="1"/>
          </p:cNvSpPr>
          <p:nvPr/>
        </p:nvSpPr>
        <p:spPr bwMode="auto">
          <a:xfrm>
            <a:off x="4953000" y="2590800"/>
            <a:ext cx="15875" cy="409575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7109" name="Line 26"/>
          <p:cNvSpPr>
            <a:spLocks noChangeShapeType="1"/>
          </p:cNvSpPr>
          <p:nvPr/>
        </p:nvSpPr>
        <p:spPr bwMode="auto">
          <a:xfrm>
            <a:off x="7239000" y="2590800"/>
            <a:ext cx="15875" cy="409575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7110" name="Text Box 27"/>
          <p:cNvSpPr txBox="1">
            <a:spLocks noChangeArrowheads="1"/>
          </p:cNvSpPr>
          <p:nvPr/>
        </p:nvSpPr>
        <p:spPr bwMode="auto">
          <a:xfrm>
            <a:off x="152400" y="685800"/>
            <a:ext cx="8915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The same rules apply in making an acceleration graph from a velocity graph.  Just graph the slopes!  Note: a positive constant slope in blue means a positive constant green segment.  The steeper the blue slope, the farther the green segment is from the time axis.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52400" y="4572000"/>
            <a:ext cx="8512175" cy="1905000"/>
            <a:chOff x="96" y="2880"/>
            <a:chExt cx="5362" cy="1200"/>
          </a:xfrm>
        </p:grpSpPr>
        <p:sp>
          <p:nvSpPr>
            <p:cNvPr id="47120" name="Line 28"/>
            <p:cNvSpPr>
              <a:spLocks noChangeShapeType="1"/>
            </p:cNvSpPr>
            <p:nvPr/>
          </p:nvSpPr>
          <p:spPr bwMode="auto">
            <a:xfrm>
              <a:off x="336" y="2928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7121" name="Line 29"/>
            <p:cNvSpPr>
              <a:spLocks noChangeShapeType="1"/>
            </p:cNvSpPr>
            <p:nvPr/>
          </p:nvSpPr>
          <p:spPr bwMode="auto">
            <a:xfrm>
              <a:off x="336" y="3504"/>
              <a:ext cx="48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7122" name="Text Box 30"/>
            <p:cNvSpPr txBox="1">
              <a:spLocks noChangeArrowheads="1"/>
            </p:cNvSpPr>
            <p:nvPr/>
          </p:nvSpPr>
          <p:spPr bwMode="auto">
            <a:xfrm>
              <a:off x="96" y="2880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latin typeface="Times New Roman" charset="0"/>
                  <a:ea typeface="ＭＳ Ｐゴシック" charset="-128"/>
                </a:rPr>
                <a:t>a</a:t>
              </a:r>
            </a:p>
          </p:txBody>
        </p:sp>
        <p:sp>
          <p:nvSpPr>
            <p:cNvPr id="47123" name="Text Box 31"/>
            <p:cNvSpPr txBox="1">
              <a:spLocks noChangeArrowheads="1"/>
            </p:cNvSpPr>
            <p:nvPr/>
          </p:nvSpPr>
          <p:spPr bwMode="auto">
            <a:xfrm>
              <a:off x="5280" y="336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7124" name="Line 32"/>
            <p:cNvSpPr>
              <a:spLocks noChangeShapeType="1"/>
            </p:cNvSpPr>
            <p:nvPr/>
          </p:nvSpPr>
          <p:spPr bwMode="auto">
            <a:xfrm>
              <a:off x="336" y="3264"/>
              <a:ext cx="1152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7125" name="Line 33"/>
            <p:cNvSpPr>
              <a:spLocks noChangeShapeType="1"/>
            </p:cNvSpPr>
            <p:nvPr/>
          </p:nvSpPr>
          <p:spPr bwMode="auto">
            <a:xfrm>
              <a:off x="1488" y="3936"/>
              <a:ext cx="1632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7126" name="Line 34"/>
            <p:cNvSpPr>
              <a:spLocks noChangeShapeType="1"/>
            </p:cNvSpPr>
            <p:nvPr/>
          </p:nvSpPr>
          <p:spPr bwMode="auto">
            <a:xfrm>
              <a:off x="3120" y="3408"/>
              <a:ext cx="1440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152400" y="2514600"/>
            <a:ext cx="8512175" cy="1905000"/>
            <a:chOff x="96" y="1584"/>
            <a:chExt cx="5362" cy="1200"/>
          </a:xfrm>
        </p:grpSpPr>
        <p:sp>
          <p:nvSpPr>
            <p:cNvPr id="47113" name="Line 36"/>
            <p:cNvSpPr>
              <a:spLocks noChangeShapeType="1"/>
            </p:cNvSpPr>
            <p:nvPr/>
          </p:nvSpPr>
          <p:spPr bwMode="auto">
            <a:xfrm>
              <a:off x="336" y="1632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7114" name="Line 37"/>
            <p:cNvSpPr>
              <a:spLocks noChangeShapeType="1"/>
            </p:cNvSpPr>
            <p:nvPr/>
          </p:nvSpPr>
          <p:spPr bwMode="auto">
            <a:xfrm>
              <a:off x="336" y="2208"/>
              <a:ext cx="48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7115" name="Text Box 38"/>
            <p:cNvSpPr txBox="1">
              <a:spLocks noChangeArrowheads="1"/>
            </p:cNvSpPr>
            <p:nvPr/>
          </p:nvSpPr>
          <p:spPr bwMode="auto">
            <a:xfrm>
              <a:off x="96" y="1584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v</a:t>
              </a:r>
            </a:p>
          </p:txBody>
        </p:sp>
        <p:sp>
          <p:nvSpPr>
            <p:cNvPr id="47116" name="Text Box 39"/>
            <p:cNvSpPr txBox="1">
              <a:spLocks noChangeArrowheads="1"/>
            </p:cNvSpPr>
            <p:nvPr/>
          </p:nvSpPr>
          <p:spPr bwMode="auto">
            <a:xfrm>
              <a:off x="5280" y="2064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7117" name="Line 40"/>
            <p:cNvSpPr>
              <a:spLocks noChangeShapeType="1"/>
            </p:cNvSpPr>
            <p:nvPr/>
          </p:nvSpPr>
          <p:spPr bwMode="auto">
            <a:xfrm flipV="1">
              <a:off x="336" y="1824"/>
              <a:ext cx="1152" cy="384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7118" name="Line 41"/>
            <p:cNvSpPr>
              <a:spLocks noChangeShapeType="1"/>
            </p:cNvSpPr>
            <p:nvPr/>
          </p:nvSpPr>
          <p:spPr bwMode="auto">
            <a:xfrm>
              <a:off x="1488" y="1824"/>
              <a:ext cx="1632" cy="72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7119" name="Line 42"/>
            <p:cNvSpPr>
              <a:spLocks noChangeShapeType="1"/>
            </p:cNvSpPr>
            <p:nvPr/>
          </p:nvSpPr>
          <p:spPr bwMode="auto">
            <a:xfrm flipV="1">
              <a:off x="3120" y="2208"/>
              <a:ext cx="1440" cy="33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52400"/>
            <a:ext cx="2438400" cy="762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00CC"/>
                </a:solidFill>
              </a:rPr>
              <a:t>Real life</a:t>
            </a:r>
          </a:p>
        </p:txBody>
      </p:sp>
      <p:sp>
        <p:nvSpPr>
          <p:cNvPr id="48131" name="Text Box 20"/>
          <p:cNvSpPr txBox="1">
            <a:spLocks noChangeArrowheads="1"/>
          </p:cNvSpPr>
          <p:nvPr/>
        </p:nvSpPr>
        <p:spPr bwMode="auto">
          <a:xfrm>
            <a:off x="304800" y="838200"/>
            <a:ext cx="8839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Note how the  </a:t>
            </a:r>
            <a:r>
              <a:rPr lang="en-US" sz="2400" i="1" dirty="0">
                <a:solidFill>
                  <a:srgbClr val="000000"/>
                </a:solidFill>
                <a:ea typeface="ＭＳ Ｐゴシック" charset="-128"/>
              </a:rPr>
              <a:t>v</a:t>
            </a: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  graph is pointy and the  </a:t>
            </a:r>
            <a:r>
              <a:rPr lang="en-US" sz="2400" i="1" dirty="0">
                <a:solidFill>
                  <a:srgbClr val="000000"/>
                </a:solidFill>
                <a:latin typeface="Times New Roman" charset="0"/>
                <a:ea typeface="ＭＳ Ｐゴシック" charset="-128"/>
              </a:rPr>
              <a:t>a</a:t>
            </a: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  graph skips.  In real life, the blue points would be smooth curves and the green segments would be connected.  In our class, however, we’ll mainly deal with constant acceleration.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52400" y="4572000"/>
            <a:ext cx="8512175" cy="1905000"/>
            <a:chOff x="96" y="2880"/>
            <a:chExt cx="5362" cy="1200"/>
          </a:xfrm>
        </p:grpSpPr>
        <p:sp>
          <p:nvSpPr>
            <p:cNvPr id="48144" name="Line 22"/>
            <p:cNvSpPr>
              <a:spLocks noChangeShapeType="1"/>
            </p:cNvSpPr>
            <p:nvPr/>
          </p:nvSpPr>
          <p:spPr bwMode="auto">
            <a:xfrm>
              <a:off x="336" y="2928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8145" name="Line 23"/>
            <p:cNvSpPr>
              <a:spLocks noChangeShapeType="1"/>
            </p:cNvSpPr>
            <p:nvPr/>
          </p:nvSpPr>
          <p:spPr bwMode="auto">
            <a:xfrm>
              <a:off x="336" y="3504"/>
              <a:ext cx="48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8146" name="Text Box 24"/>
            <p:cNvSpPr txBox="1">
              <a:spLocks noChangeArrowheads="1"/>
            </p:cNvSpPr>
            <p:nvPr/>
          </p:nvSpPr>
          <p:spPr bwMode="auto">
            <a:xfrm>
              <a:off x="96" y="2880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latin typeface="Times New Roman" charset="0"/>
                  <a:ea typeface="ＭＳ Ｐゴシック" charset="-128"/>
                </a:rPr>
                <a:t>a</a:t>
              </a:r>
            </a:p>
          </p:txBody>
        </p:sp>
        <p:sp>
          <p:nvSpPr>
            <p:cNvPr id="48147" name="Text Box 25"/>
            <p:cNvSpPr txBox="1">
              <a:spLocks noChangeArrowheads="1"/>
            </p:cNvSpPr>
            <p:nvPr/>
          </p:nvSpPr>
          <p:spPr bwMode="auto">
            <a:xfrm>
              <a:off x="5280" y="336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8148" name="Line 26"/>
            <p:cNvSpPr>
              <a:spLocks noChangeShapeType="1"/>
            </p:cNvSpPr>
            <p:nvPr/>
          </p:nvSpPr>
          <p:spPr bwMode="auto">
            <a:xfrm>
              <a:off x="336" y="3264"/>
              <a:ext cx="1152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8149" name="Line 27"/>
            <p:cNvSpPr>
              <a:spLocks noChangeShapeType="1"/>
            </p:cNvSpPr>
            <p:nvPr/>
          </p:nvSpPr>
          <p:spPr bwMode="auto">
            <a:xfrm>
              <a:off x="1488" y="3936"/>
              <a:ext cx="1632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8150" name="Line 28"/>
            <p:cNvSpPr>
              <a:spLocks noChangeShapeType="1"/>
            </p:cNvSpPr>
            <p:nvPr/>
          </p:nvSpPr>
          <p:spPr bwMode="auto">
            <a:xfrm>
              <a:off x="3120" y="3408"/>
              <a:ext cx="1440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52400" y="2514600"/>
            <a:ext cx="8512175" cy="1905000"/>
            <a:chOff x="96" y="1584"/>
            <a:chExt cx="5362" cy="1200"/>
          </a:xfrm>
        </p:grpSpPr>
        <p:sp>
          <p:nvSpPr>
            <p:cNvPr id="48137" name="Line 30"/>
            <p:cNvSpPr>
              <a:spLocks noChangeShapeType="1"/>
            </p:cNvSpPr>
            <p:nvPr/>
          </p:nvSpPr>
          <p:spPr bwMode="auto">
            <a:xfrm>
              <a:off x="336" y="1632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8138" name="Line 31"/>
            <p:cNvSpPr>
              <a:spLocks noChangeShapeType="1"/>
            </p:cNvSpPr>
            <p:nvPr/>
          </p:nvSpPr>
          <p:spPr bwMode="auto">
            <a:xfrm>
              <a:off x="336" y="2208"/>
              <a:ext cx="48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8139" name="Text Box 32"/>
            <p:cNvSpPr txBox="1">
              <a:spLocks noChangeArrowheads="1"/>
            </p:cNvSpPr>
            <p:nvPr/>
          </p:nvSpPr>
          <p:spPr bwMode="auto">
            <a:xfrm>
              <a:off x="96" y="1584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v</a:t>
              </a:r>
            </a:p>
          </p:txBody>
        </p:sp>
        <p:sp>
          <p:nvSpPr>
            <p:cNvPr id="48140" name="Text Box 33"/>
            <p:cNvSpPr txBox="1">
              <a:spLocks noChangeArrowheads="1"/>
            </p:cNvSpPr>
            <p:nvPr/>
          </p:nvSpPr>
          <p:spPr bwMode="auto">
            <a:xfrm>
              <a:off x="5280" y="2064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8141" name="Line 34"/>
            <p:cNvSpPr>
              <a:spLocks noChangeShapeType="1"/>
            </p:cNvSpPr>
            <p:nvPr/>
          </p:nvSpPr>
          <p:spPr bwMode="auto">
            <a:xfrm flipV="1">
              <a:off x="336" y="1824"/>
              <a:ext cx="1152" cy="384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8142" name="Line 35"/>
            <p:cNvSpPr>
              <a:spLocks noChangeShapeType="1"/>
            </p:cNvSpPr>
            <p:nvPr/>
          </p:nvSpPr>
          <p:spPr bwMode="auto">
            <a:xfrm>
              <a:off x="1488" y="1824"/>
              <a:ext cx="1632" cy="72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8143" name="Line 36"/>
            <p:cNvSpPr>
              <a:spLocks noChangeShapeType="1"/>
            </p:cNvSpPr>
            <p:nvPr/>
          </p:nvSpPr>
          <p:spPr bwMode="auto">
            <a:xfrm flipV="1">
              <a:off x="3120" y="2208"/>
              <a:ext cx="1440" cy="33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48134" name="Line 37"/>
          <p:cNvSpPr>
            <a:spLocks noChangeShapeType="1"/>
          </p:cNvSpPr>
          <p:nvPr/>
        </p:nvSpPr>
        <p:spPr bwMode="auto">
          <a:xfrm>
            <a:off x="2362200" y="2590800"/>
            <a:ext cx="15875" cy="409575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8135" name="Line 38"/>
          <p:cNvSpPr>
            <a:spLocks noChangeShapeType="1"/>
          </p:cNvSpPr>
          <p:nvPr/>
        </p:nvSpPr>
        <p:spPr bwMode="auto">
          <a:xfrm>
            <a:off x="4953000" y="2590800"/>
            <a:ext cx="15875" cy="409575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8136" name="Line 39"/>
          <p:cNvSpPr>
            <a:spLocks noChangeShapeType="1"/>
          </p:cNvSpPr>
          <p:nvPr/>
        </p:nvSpPr>
        <p:spPr bwMode="auto">
          <a:xfrm>
            <a:off x="7239000" y="2590800"/>
            <a:ext cx="15875" cy="4095750"/>
          </a:xfrm>
          <a:prstGeom prst="line">
            <a:avLst/>
          </a:prstGeom>
          <a:noFill/>
          <a:ln w="38100" cap="rnd">
            <a:solidFill>
              <a:srgbClr val="9900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Area under a velocity graph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28600" y="685800"/>
            <a:ext cx="8459788" cy="2895600"/>
            <a:chOff x="144" y="432"/>
            <a:chExt cx="5329" cy="1824"/>
          </a:xfrm>
        </p:grpSpPr>
        <p:sp>
          <p:nvSpPr>
            <p:cNvPr id="49168" name="Line 3"/>
            <p:cNvSpPr>
              <a:spLocks noChangeShapeType="1"/>
            </p:cNvSpPr>
            <p:nvPr/>
          </p:nvSpPr>
          <p:spPr bwMode="auto">
            <a:xfrm>
              <a:off x="383" y="505"/>
              <a:ext cx="0" cy="17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9169" name="Line 4"/>
            <p:cNvSpPr>
              <a:spLocks noChangeShapeType="1"/>
            </p:cNvSpPr>
            <p:nvPr/>
          </p:nvSpPr>
          <p:spPr bwMode="auto">
            <a:xfrm>
              <a:off x="383" y="1380"/>
              <a:ext cx="48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9170" name="Text Box 5"/>
            <p:cNvSpPr txBox="1">
              <a:spLocks noChangeArrowheads="1"/>
            </p:cNvSpPr>
            <p:nvPr/>
          </p:nvSpPr>
          <p:spPr bwMode="auto">
            <a:xfrm>
              <a:off x="144" y="432"/>
              <a:ext cx="212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i="1" dirty="0">
                  <a:solidFill>
                    <a:srgbClr val="000000"/>
                  </a:solidFill>
                  <a:ea typeface="ＭＳ Ｐゴシック" charset="-128"/>
                </a:rPr>
                <a:t>v</a:t>
              </a:r>
            </a:p>
          </p:txBody>
        </p:sp>
        <p:sp>
          <p:nvSpPr>
            <p:cNvPr id="49171" name="Text Box 6"/>
            <p:cNvSpPr txBox="1">
              <a:spLocks noChangeArrowheads="1"/>
            </p:cNvSpPr>
            <p:nvPr/>
          </p:nvSpPr>
          <p:spPr bwMode="auto">
            <a:xfrm>
              <a:off x="5304" y="1162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49172" name="Line 7"/>
            <p:cNvSpPr>
              <a:spLocks noChangeShapeType="1"/>
            </p:cNvSpPr>
            <p:nvPr/>
          </p:nvSpPr>
          <p:spPr bwMode="auto">
            <a:xfrm flipV="1">
              <a:off x="383" y="797"/>
              <a:ext cx="1147" cy="583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9173" name="Line 8"/>
            <p:cNvSpPr>
              <a:spLocks noChangeShapeType="1"/>
            </p:cNvSpPr>
            <p:nvPr/>
          </p:nvSpPr>
          <p:spPr bwMode="auto">
            <a:xfrm>
              <a:off x="1530" y="797"/>
              <a:ext cx="1624" cy="1094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9174" name="Line 9"/>
            <p:cNvSpPr>
              <a:spLocks noChangeShapeType="1"/>
            </p:cNvSpPr>
            <p:nvPr/>
          </p:nvSpPr>
          <p:spPr bwMode="auto">
            <a:xfrm flipV="1">
              <a:off x="3154" y="1380"/>
              <a:ext cx="1433" cy="511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143000" y="1371600"/>
            <a:ext cx="2057400" cy="838200"/>
            <a:chOff x="672" y="912"/>
            <a:chExt cx="1296" cy="480"/>
          </a:xfrm>
        </p:grpSpPr>
        <p:sp>
          <p:nvSpPr>
            <p:cNvPr id="49164" name="Line 11"/>
            <p:cNvSpPr>
              <a:spLocks noChangeShapeType="1"/>
            </p:cNvSpPr>
            <p:nvPr/>
          </p:nvSpPr>
          <p:spPr bwMode="auto">
            <a:xfrm>
              <a:off x="672" y="1248"/>
              <a:ext cx="144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9165" name="Line 12"/>
            <p:cNvSpPr>
              <a:spLocks noChangeShapeType="1"/>
            </p:cNvSpPr>
            <p:nvPr/>
          </p:nvSpPr>
          <p:spPr bwMode="auto">
            <a:xfrm>
              <a:off x="864" y="1152"/>
              <a:ext cx="336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9166" name="Line 13"/>
            <p:cNvSpPr>
              <a:spLocks noChangeShapeType="1"/>
            </p:cNvSpPr>
            <p:nvPr/>
          </p:nvSpPr>
          <p:spPr bwMode="auto">
            <a:xfrm>
              <a:off x="1056" y="1056"/>
              <a:ext cx="48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49167" name="Line 14"/>
            <p:cNvSpPr>
              <a:spLocks noChangeShapeType="1"/>
            </p:cNvSpPr>
            <p:nvPr/>
          </p:nvSpPr>
          <p:spPr bwMode="auto">
            <a:xfrm>
              <a:off x="1296" y="912"/>
              <a:ext cx="672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49157" name="Line 15"/>
          <p:cNvSpPr>
            <a:spLocks noChangeShapeType="1"/>
          </p:cNvSpPr>
          <p:nvPr/>
        </p:nvSpPr>
        <p:spPr bwMode="auto">
          <a:xfrm flipH="1">
            <a:off x="4800600" y="2209800"/>
            <a:ext cx="1676400" cy="6096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9158" name="Line 16"/>
          <p:cNvSpPr>
            <a:spLocks noChangeShapeType="1"/>
          </p:cNvSpPr>
          <p:nvPr/>
        </p:nvSpPr>
        <p:spPr bwMode="auto">
          <a:xfrm flipH="1">
            <a:off x="4572000" y="2209800"/>
            <a:ext cx="1143000" cy="4572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9159" name="Line 17"/>
          <p:cNvSpPr>
            <a:spLocks noChangeShapeType="1"/>
          </p:cNvSpPr>
          <p:nvPr/>
        </p:nvSpPr>
        <p:spPr bwMode="auto">
          <a:xfrm flipH="1">
            <a:off x="4343400" y="2209800"/>
            <a:ext cx="762000" cy="3048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9160" name="Line 18"/>
          <p:cNvSpPr>
            <a:spLocks noChangeShapeType="1"/>
          </p:cNvSpPr>
          <p:nvPr/>
        </p:nvSpPr>
        <p:spPr bwMode="auto">
          <a:xfrm flipH="1">
            <a:off x="4114800" y="2209800"/>
            <a:ext cx="457200" cy="1524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9161" name="Text Box 19"/>
          <p:cNvSpPr txBox="1">
            <a:spLocks noChangeArrowheads="1"/>
          </p:cNvSpPr>
          <p:nvPr/>
        </p:nvSpPr>
        <p:spPr bwMode="auto">
          <a:xfrm>
            <a:off x="1371600" y="762000"/>
            <a:ext cx="2424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ea typeface="ＭＳ Ｐゴシック" charset="-128"/>
              </a:rPr>
              <a:t>“forward area”</a:t>
            </a:r>
          </a:p>
        </p:txBody>
      </p:sp>
      <p:sp>
        <p:nvSpPr>
          <p:cNvPr id="49162" name="Text Box 20"/>
          <p:cNvSpPr txBox="1">
            <a:spLocks noChangeArrowheads="1"/>
          </p:cNvSpPr>
          <p:nvPr/>
        </p:nvSpPr>
        <p:spPr bwMode="auto">
          <a:xfrm>
            <a:off x="6248400" y="2590800"/>
            <a:ext cx="2760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9900CC"/>
                </a:solidFill>
                <a:ea typeface="ＭＳ Ｐゴシック" charset="-128"/>
              </a:rPr>
              <a:t>“backward area”</a:t>
            </a:r>
          </a:p>
        </p:txBody>
      </p:sp>
      <p:sp>
        <p:nvSpPr>
          <p:cNvPr id="49163" name="Text Box 21"/>
          <p:cNvSpPr txBox="1">
            <a:spLocks noChangeArrowheads="1"/>
          </p:cNvSpPr>
          <p:nvPr/>
        </p:nvSpPr>
        <p:spPr bwMode="auto">
          <a:xfrm>
            <a:off x="381000" y="4191000"/>
            <a:ext cx="8567738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Area above the time axis = forward (positive) displacement.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9900CC"/>
                </a:solidFill>
                <a:ea typeface="ＭＳ Ｐゴシック" charset="-128"/>
              </a:rPr>
              <a:t>Area below the time axis = backward (negative) displacement.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Net area (above - below) = net displacement.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Total area (above + below) = total distance traveled.</a:t>
            </a: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010400" y="152400"/>
            <a:ext cx="1447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Area</a:t>
            </a:r>
          </a:p>
        </p:txBody>
      </p:sp>
      <p:sp>
        <p:nvSpPr>
          <p:cNvPr id="50179" name="Text Box 21"/>
          <p:cNvSpPr txBox="1">
            <a:spLocks noChangeArrowheads="1"/>
          </p:cNvSpPr>
          <p:nvPr/>
        </p:nvSpPr>
        <p:spPr bwMode="auto">
          <a:xfrm>
            <a:off x="304800" y="2867025"/>
            <a:ext cx="8382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The areas above and below are about equal, so even though a significant distance may have been covered, the displacement is about zero, meaning the stopping point was near the starting point.  The position graph shows this too.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52400" y="152400"/>
            <a:ext cx="8780463" cy="2743200"/>
            <a:chOff x="96" y="96"/>
            <a:chExt cx="5531" cy="1824"/>
          </a:xfrm>
        </p:grpSpPr>
        <p:grpSp>
          <p:nvGrpSpPr>
            <p:cNvPr id="3" name="Group 32"/>
            <p:cNvGrpSpPr>
              <a:grpSpLocks/>
            </p:cNvGrpSpPr>
            <p:nvPr/>
          </p:nvGrpSpPr>
          <p:grpSpPr bwMode="auto">
            <a:xfrm>
              <a:off x="96" y="96"/>
              <a:ext cx="5329" cy="1824"/>
              <a:chOff x="144" y="432"/>
              <a:chExt cx="5329" cy="1824"/>
            </a:xfrm>
          </p:grpSpPr>
          <p:sp>
            <p:nvSpPr>
              <p:cNvPr id="50201" name="Line 33"/>
              <p:cNvSpPr>
                <a:spLocks noChangeShapeType="1"/>
              </p:cNvSpPr>
              <p:nvPr/>
            </p:nvSpPr>
            <p:spPr bwMode="auto">
              <a:xfrm>
                <a:off x="383" y="505"/>
                <a:ext cx="0" cy="175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ea typeface="ＭＳ Ｐゴシック" charset="-128"/>
                </a:endParaRPr>
              </a:p>
            </p:txBody>
          </p:sp>
          <p:sp>
            <p:nvSpPr>
              <p:cNvPr id="50202" name="Line 34"/>
              <p:cNvSpPr>
                <a:spLocks noChangeShapeType="1"/>
              </p:cNvSpPr>
              <p:nvPr/>
            </p:nvSpPr>
            <p:spPr bwMode="auto">
              <a:xfrm>
                <a:off x="383" y="1380"/>
                <a:ext cx="487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ea typeface="ＭＳ Ｐゴシック" charset="-128"/>
                </a:endParaRPr>
              </a:p>
            </p:txBody>
          </p:sp>
          <p:sp>
            <p:nvSpPr>
              <p:cNvPr id="50203" name="Text Box 35"/>
              <p:cNvSpPr txBox="1">
                <a:spLocks noChangeArrowheads="1"/>
              </p:cNvSpPr>
              <p:nvPr/>
            </p:nvSpPr>
            <p:spPr bwMode="auto">
              <a:xfrm>
                <a:off x="144" y="432"/>
                <a:ext cx="212" cy="3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 i="1" dirty="0">
                    <a:solidFill>
                      <a:srgbClr val="000000"/>
                    </a:solidFill>
                    <a:ea typeface="ＭＳ Ｐゴシック" charset="-128"/>
                  </a:rPr>
                  <a:t>v</a:t>
                </a:r>
              </a:p>
            </p:txBody>
          </p:sp>
          <p:sp>
            <p:nvSpPr>
              <p:cNvPr id="50204" name="Text Box 36"/>
              <p:cNvSpPr txBox="1">
                <a:spLocks noChangeArrowheads="1"/>
              </p:cNvSpPr>
              <p:nvPr/>
            </p:nvSpPr>
            <p:spPr bwMode="auto">
              <a:xfrm>
                <a:off x="5304" y="1162"/>
                <a:ext cx="169" cy="3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 i="1" dirty="0">
                    <a:solidFill>
                      <a:srgbClr val="000000"/>
                    </a:solidFill>
                    <a:ea typeface="ＭＳ Ｐゴシック" charset="-128"/>
                  </a:rPr>
                  <a:t>t</a:t>
                </a:r>
              </a:p>
            </p:txBody>
          </p:sp>
          <p:sp>
            <p:nvSpPr>
              <p:cNvPr id="50205" name="Line 37"/>
              <p:cNvSpPr>
                <a:spLocks noChangeShapeType="1"/>
              </p:cNvSpPr>
              <p:nvPr/>
            </p:nvSpPr>
            <p:spPr bwMode="auto">
              <a:xfrm flipV="1">
                <a:off x="383" y="797"/>
                <a:ext cx="1147" cy="583"/>
              </a:xfrm>
              <a:prstGeom prst="line">
                <a:avLst/>
              </a:prstGeom>
              <a:noFill/>
              <a:ln w="5715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ea typeface="ＭＳ Ｐゴシック" charset="-128"/>
                </a:endParaRPr>
              </a:p>
            </p:txBody>
          </p:sp>
          <p:sp>
            <p:nvSpPr>
              <p:cNvPr id="50206" name="Line 38"/>
              <p:cNvSpPr>
                <a:spLocks noChangeShapeType="1"/>
              </p:cNvSpPr>
              <p:nvPr/>
            </p:nvSpPr>
            <p:spPr bwMode="auto">
              <a:xfrm>
                <a:off x="1530" y="797"/>
                <a:ext cx="1624" cy="1094"/>
              </a:xfrm>
              <a:prstGeom prst="line">
                <a:avLst/>
              </a:prstGeom>
              <a:noFill/>
              <a:ln w="5715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ea typeface="ＭＳ Ｐゴシック" charset="-128"/>
                </a:endParaRPr>
              </a:p>
            </p:txBody>
          </p:sp>
          <p:sp>
            <p:nvSpPr>
              <p:cNvPr id="50207" name="Line 39"/>
              <p:cNvSpPr>
                <a:spLocks noChangeShapeType="1"/>
              </p:cNvSpPr>
              <p:nvPr/>
            </p:nvSpPr>
            <p:spPr bwMode="auto">
              <a:xfrm flipV="1">
                <a:off x="3154" y="1380"/>
                <a:ext cx="1433" cy="511"/>
              </a:xfrm>
              <a:prstGeom prst="line">
                <a:avLst/>
              </a:prstGeom>
              <a:noFill/>
              <a:ln w="5715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ea typeface="ＭＳ Ｐゴシック" charset="-128"/>
                </a:endParaRPr>
              </a:p>
            </p:txBody>
          </p:sp>
        </p:grpSp>
        <p:grpSp>
          <p:nvGrpSpPr>
            <p:cNvPr id="4" name="Group 40"/>
            <p:cNvGrpSpPr>
              <a:grpSpLocks/>
            </p:cNvGrpSpPr>
            <p:nvPr/>
          </p:nvGrpSpPr>
          <p:grpSpPr bwMode="auto">
            <a:xfrm>
              <a:off x="672" y="528"/>
              <a:ext cx="1296" cy="528"/>
              <a:chOff x="672" y="912"/>
              <a:chExt cx="1296" cy="480"/>
            </a:xfrm>
          </p:grpSpPr>
          <p:sp>
            <p:nvSpPr>
              <p:cNvPr id="50197" name="Line 41"/>
              <p:cNvSpPr>
                <a:spLocks noChangeShapeType="1"/>
              </p:cNvSpPr>
              <p:nvPr/>
            </p:nvSpPr>
            <p:spPr bwMode="auto">
              <a:xfrm>
                <a:off x="672" y="1248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ea typeface="ＭＳ Ｐゴシック" charset="-128"/>
                </a:endParaRPr>
              </a:p>
            </p:txBody>
          </p:sp>
          <p:sp>
            <p:nvSpPr>
              <p:cNvPr id="50198" name="Line 42"/>
              <p:cNvSpPr>
                <a:spLocks noChangeShapeType="1"/>
              </p:cNvSpPr>
              <p:nvPr/>
            </p:nvSpPr>
            <p:spPr bwMode="auto">
              <a:xfrm>
                <a:off x="864" y="1152"/>
                <a:ext cx="336" cy="2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ea typeface="ＭＳ Ｐゴシック" charset="-128"/>
                </a:endParaRPr>
              </a:p>
            </p:txBody>
          </p:sp>
          <p:sp>
            <p:nvSpPr>
              <p:cNvPr id="50199" name="Line 43"/>
              <p:cNvSpPr>
                <a:spLocks noChangeShapeType="1"/>
              </p:cNvSpPr>
              <p:nvPr/>
            </p:nvSpPr>
            <p:spPr bwMode="auto">
              <a:xfrm>
                <a:off x="1056" y="1056"/>
                <a:ext cx="480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ea typeface="ＭＳ Ｐゴシック" charset="-128"/>
                </a:endParaRPr>
              </a:p>
            </p:txBody>
          </p:sp>
          <p:sp>
            <p:nvSpPr>
              <p:cNvPr id="50200" name="Line 44"/>
              <p:cNvSpPr>
                <a:spLocks noChangeShapeType="1"/>
              </p:cNvSpPr>
              <p:nvPr/>
            </p:nvSpPr>
            <p:spPr bwMode="auto">
              <a:xfrm>
                <a:off x="1296" y="912"/>
                <a:ext cx="672" cy="48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ea typeface="ＭＳ Ｐゴシック" charset="-128"/>
                </a:endParaRPr>
              </a:p>
            </p:txBody>
          </p:sp>
        </p:grpSp>
        <p:sp>
          <p:nvSpPr>
            <p:cNvPr id="50191" name="Line 45"/>
            <p:cNvSpPr>
              <a:spLocks noChangeShapeType="1"/>
            </p:cNvSpPr>
            <p:nvPr/>
          </p:nvSpPr>
          <p:spPr bwMode="auto">
            <a:xfrm flipH="1">
              <a:off x="2976" y="1056"/>
              <a:ext cx="1056" cy="384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0192" name="Line 46"/>
            <p:cNvSpPr>
              <a:spLocks noChangeShapeType="1"/>
            </p:cNvSpPr>
            <p:nvPr/>
          </p:nvSpPr>
          <p:spPr bwMode="auto">
            <a:xfrm flipH="1">
              <a:off x="2832" y="1056"/>
              <a:ext cx="720" cy="288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0193" name="Line 47"/>
            <p:cNvSpPr>
              <a:spLocks noChangeShapeType="1"/>
            </p:cNvSpPr>
            <p:nvPr/>
          </p:nvSpPr>
          <p:spPr bwMode="auto">
            <a:xfrm flipH="1">
              <a:off x="2688" y="1056"/>
              <a:ext cx="480" cy="192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0194" name="Line 48"/>
            <p:cNvSpPr>
              <a:spLocks noChangeShapeType="1"/>
            </p:cNvSpPr>
            <p:nvPr/>
          </p:nvSpPr>
          <p:spPr bwMode="auto">
            <a:xfrm flipH="1">
              <a:off x="2544" y="1056"/>
              <a:ext cx="288" cy="96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0195" name="Text Box 49"/>
            <p:cNvSpPr txBox="1">
              <a:spLocks noChangeArrowheads="1"/>
            </p:cNvSpPr>
            <p:nvPr/>
          </p:nvSpPr>
          <p:spPr bwMode="auto">
            <a:xfrm>
              <a:off x="816" y="144"/>
              <a:ext cx="1527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FF0000"/>
                  </a:solidFill>
                  <a:ea typeface="ＭＳ Ｐゴシック" charset="-128"/>
                </a:rPr>
                <a:t>“forward area”</a:t>
              </a:r>
            </a:p>
          </p:txBody>
        </p:sp>
        <p:sp>
          <p:nvSpPr>
            <p:cNvPr id="50196" name="Text Box 50"/>
            <p:cNvSpPr txBox="1">
              <a:spLocks noChangeArrowheads="1"/>
            </p:cNvSpPr>
            <p:nvPr/>
          </p:nvSpPr>
          <p:spPr bwMode="auto">
            <a:xfrm>
              <a:off x="3888" y="1296"/>
              <a:ext cx="1739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9900CC"/>
                  </a:solidFill>
                  <a:ea typeface="ＭＳ Ｐゴシック" charset="-128"/>
                </a:rPr>
                <a:t>“backward area”</a:t>
              </a:r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0" y="4572000"/>
            <a:ext cx="8839200" cy="2057400"/>
            <a:chOff x="0" y="2880"/>
            <a:chExt cx="5568" cy="1296"/>
          </a:xfrm>
        </p:grpSpPr>
        <p:sp>
          <p:nvSpPr>
            <p:cNvPr id="50183" name="Line 53"/>
            <p:cNvSpPr>
              <a:spLocks noChangeShapeType="1"/>
            </p:cNvSpPr>
            <p:nvPr/>
          </p:nvSpPr>
          <p:spPr bwMode="auto">
            <a:xfrm>
              <a:off x="325" y="3512"/>
              <a:ext cx="4825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0184" name="Line 54"/>
            <p:cNvSpPr>
              <a:spLocks noChangeShapeType="1"/>
            </p:cNvSpPr>
            <p:nvPr/>
          </p:nvSpPr>
          <p:spPr bwMode="auto">
            <a:xfrm>
              <a:off x="325" y="2880"/>
              <a:ext cx="0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0185" name="Text Box 55"/>
            <p:cNvSpPr txBox="1">
              <a:spLocks noChangeArrowheads="1"/>
            </p:cNvSpPr>
            <p:nvPr/>
          </p:nvSpPr>
          <p:spPr bwMode="auto">
            <a:xfrm>
              <a:off x="5150" y="3386"/>
              <a:ext cx="4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i="1" dirty="0">
                  <a:solidFill>
                    <a:srgbClr val="000000"/>
                  </a:solidFill>
                  <a:ea typeface="ＭＳ Ｐゴシック" charset="-128"/>
                </a:rPr>
                <a:t>t</a:t>
              </a:r>
            </a:p>
          </p:txBody>
        </p:sp>
        <p:sp>
          <p:nvSpPr>
            <p:cNvPr id="50186" name="Freeform 56"/>
            <p:cNvSpPr>
              <a:spLocks/>
            </p:cNvSpPr>
            <p:nvPr/>
          </p:nvSpPr>
          <p:spPr bwMode="auto">
            <a:xfrm>
              <a:off x="330" y="3087"/>
              <a:ext cx="4509" cy="855"/>
            </a:xfrm>
            <a:custGeom>
              <a:avLst/>
              <a:gdLst>
                <a:gd name="T0" fmla="*/ 0 w 4665"/>
                <a:gd name="T1" fmla="*/ 1152 h 1298"/>
                <a:gd name="T2" fmla="*/ 349 w 4665"/>
                <a:gd name="T3" fmla="*/ 1127 h 1298"/>
                <a:gd name="T4" fmla="*/ 616 w 4665"/>
                <a:gd name="T5" fmla="*/ 1071 h 1298"/>
                <a:gd name="T6" fmla="*/ 722 w 4665"/>
                <a:gd name="T7" fmla="*/ 1014 h 1298"/>
                <a:gd name="T8" fmla="*/ 916 w 4665"/>
                <a:gd name="T9" fmla="*/ 892 h 1298"/>
                <a:gd name="T10" fmla="*/ 957 w 4665"/>
                <a:gd name="T11" fmla="*/ 852 h 1298"/>
                <a:gd name="T12" fmla="*/ 973 w 4665"/>
                <a:gd name="T13" fmla="*/ 827 h 1298"/>
                <a:gd name="T14" fmla="*/ 998 w 4665"/>
                <a:gd name="T15" fmla="*/ 811 h 1298"/>
                <a:gd name="T16" fmla="*/ 1136 w 4665"/>
                <a:gd name="T17" fmla="*/ 689 h 1298"/>
                <a:gd name="T18" fmla="*/ 1225 w 4665"/>
                <a:gd name="T19" fmla="*/ 559 h 1298"/>
                <a:gd name="T20" fmla="*/ 1306 w 4665"/>
                <a:gd name="T21" fmla="*/ 454 h 1298"/>
                <a:gd name="T22" fmla="*/ 1598 w 4665"/>
                <a:gd name="T23" fmla="*/ 154 h 1298"/>
                <a:gd name="T24" fmla="*/ 1695 w 4665"/>
                <a:gd name="T25" fmla="*/ 97 h 1298"/>
                <a:gd name="T26" fmla="*/ 1793 w 4665"/>
                <a:gd name="T27" fmla="*/ 56 h 1298"/>
                <a:gd name="T28" fmla="*/ 1987 w 4665"/>
                <a:gd name="T29" fmla="*/ 0 h 1298"/>
                <a:gd name="T30" fmla="*/ 2239 w 4665"/>
                <a:gd name="T31" fmla="*/ 8 h 1298"/>
                <a:gd name="T32" fmla="*/ 2401 w 4665"/>
                <a:gd name="T33" fmla="*/ 65 h 1298"/>
                <a:gd name="T34" fmla="*/ 2442 w 4665"/>
                <a:gd name="T35" fmla="*/ 97 h 1298"/>
                <a:gd name="T36" fmla="*/ 2490 w 4665"/>
                <a:gd name="T37" fmla="*/ 121 h 1298"/>
                <a:gd name="T38" fmla="*/ 2555 w 4665"/>
                <a:gd name="T39" fmla="*/ 178 h 1298"/>
                <a:gd name="T40" fmla="*/ 2596 w 4665"/>
                <a:gd name="T41" fmla="*/ 211 h 1298"/>
                <a:gd name="T42" fmla="*/ 2644 w 4665"/>
                <a:gd name="T43" fmla="*/ 243 h 1298"/>
                <a:gd name="T44" fmla="*/ 2766 w 4665"/>
                <a:gd name="T45" fmla="*/ 365 h 1298"/>
                <a:gd name="T46" fmla="*/ 2799 w 4665"/>
                <a:gd name="T47" fmla="*/ 413 h 1298"/>
                <a:gd name="T48" fmla="*/ 2831 w 4665"/>
                <a:gd name="T49" fmla="*/ 454 h 1298"/>
                <a:gd name="T50" fmla="*/ 2864 w 4665"/>
                <a:gd name="T51" fmla="*/ 495 h 1298"/>
                <a:gd name="T52" fmla="*/ 2872 w 4665"/>
                <a:gd name="T53" fmla="*/ 519 h 1298"/>
                <a:gd name="T54" fmla="*/ 2896 w 4665"/>
                <a:gd name="T55" fmla="*/ 551 h 1298"/>
                <a:gd name="T56" fmla="*/ 2937 w 4665"/>
                <a:gd name="T57" fmla="*/ 624 h 1298"/>
                <a:gd name="T58" fmla="*/ 2993 w 4665"/>
                <a:gd name="T59" fmla="*/ 714 h 1298"/>
                <a:gd name="T60" fmla="*/ 3058 w 4665"/>
                <a:gd name="T61" fmla="*/ 795 h 1298"/>
                <a:gd name="T62" fmla="*/ 3204 w 4665"/>
                <a:gd name="T63" fmla="*/ 949 h 1298"/>
                <a:gd name="T64" fmla="*/ 3269 w 4665"/>
                <a:gd name="T65" fmla="*/ 1006 h 1298"/>
                <a:gd name="T66" fmla="*/ 3318 w 4665"/>
                <a:gd name="T67" fmla="*/ 1022 h 1298"/>
                <a:gd name="T68" fmla="*/ 3594 w 4665"/>
                <a:gd name="T69" fmla="*/ 1119 h 1298"/>
                <a:gd name="T70" fmla="*/ 3732 w 4665"/>
                <a:gd name="T71" fmla="*/ 1168 h 1298"/>
                <a:gd name="T72" fmla="*/ 4121 w 4665"/>
                <a:gd name="T73" fmla="*/ 1241 h 1298"/>
                <a:gd name="T74" fmla="*/ 4470 w 4665"/>
                <a:gd name="T75" fmla="*/ 1265 h 1298"/>
                <a:gd name="T76" fmla="*/ 4665 w 4665"/>
                <a:gd name="T77" fmla="*/ 1298 h 129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665"/>
                <a:gd name="T118" fmla="*/ 0 h 1298"/>
                <a:gd name="T119" fmla="*/ 4665 w 4665"/>
                <a:gd name="T120" fmla="*/ 1298 h 129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665" h="1298">
                  <a:moveTo>
                    <a:pt x="0" y="1152"/>
                  </a:moveTo>
                  <a:cubicBezTo>
                    <a:pt x="115" y="1136"/>
                    <a:pt x="233" y="1135"/>
                    <a:pt x="349" y="1127"/>
                  </a:cubicBezTo>
                  <a:cubicBezTo>
                    <a:pt x="440" y="1114"/>
                    <a:pt x="526" y="1086"/>
                    <a:pt x="616" y="1071"/>
                  </a:cubicBezTo>
                  <a:cubicBezTo>
                    <a:pt x="645" y="1042"/>
                    <a:pt x="686" y="1034"/>
                    <a:pt x="722" y="1014"/>
                  </a:cubicBezTo>
                  <a:cubicBezTo>
                    <a:pt x="788" y="978"/>
                    <a:pt x="844" y="916"/>
                    <a:pt x="916" y="892"/>
                  </a:cubicBezTo>
                  <a:cubicBezTo>
                    <a:pt x="969" y="817"/>
                    <a:pt x="895" y="915"/>
                    <a:pt x="957" y="852"/>
                  </a:cubicBezTo>
                  <a:cubicBezTo>
                    <a:pt x="964" y="845"/>
                    <a:pt x="966" y="834"/>
                    <a:pt x="973" y="827"/>
                  </a:cubicBezTo>
                  <a:cubicBezTo>
                    <a:pt x="980" y="820"/>
                    <a:pt x="990" y="817"/>
                    <a:pt x="998" y="811"/>
                  </a:cubicBezTo>
                  <a:cubicBezTo>
                    <a:pt x="1045" y="772"/>
                    <a:pt x="1091" y="731"/>
                    <a:pt x="1136" y="689"/>
                  </a:cubicBezTo>
                  <a:cubicBezTo>
                    <a:pt x="1161" y="639"/>
                    <a:pt x="1193" y="603"/>
                    <a:pt x="1225" y="559"/>
                  </a:cubicBezTo>
                  <a:cubicBezTo>
                    <a:pt x="1253" y="522"/>
                    <a:pt x="1273" y="487"/>
                    <a:pt x="1306" y="454"/>
                  </a:cubicBezTo>
                  <a:cubicBezTo>
                    <a:pt x="1359" y="329"/>
                    <a:pt x="1482" y="219"/>
                    <a:pt x="1598" y="154"/>
                  </a:cubicBezTo>
                  <a:cubicBezTo>
                    <a:pt x="1634" y="134"/>
                    <a:pt x="1657" y="110"/>
                    <a:pt x="1695" y="97"/>
                  </a:cubicBezTo>
                  <a:cubicBezTo>
                    <a:pt x="1723" y="71"/>
                    <a:pt x="1758" y="67"/>
                    <a:pt x="1793" y="56"/>
                  </a:cubicBezTo>
                  <a:cubicBezTo>
                    <a:pt x="1858" y="36"/>
                    <a:pt x="1920" y="11"/>
                    <a:pt x="1987" y="0"/>
                  </a:cubicBezTo>
                  <a:cubicBezTo>
                    <a:pt x="2071" y="3"/>
                    <a:pt x="2155" y="3"/>
                    <a:pt x="2239" y="8"/>
                  </a:cubicBezTo>
                  <a:cubicBezTo>
                    <a:pt x="2296" y="11"/>
                    <a:pt x="2348" y="50"/>
                    <a:pt x="2401" y="65"/>
                  </a:cubicBezTo>
                  <a:cubicBezTo>
                    <a:pt x="2415" y="75"/>
                    <a:pt x="2427" y="88"/>
                    <a:pt x="2442" y="97"/>
                  </a:cubicBezTo>
                  <a:cubicBezTo>
                    <a:pt x="2496" y="129"/>
                    <a:pt x="2435" y="77"/>
                    <a:pt x="2490" y="121"/>
                  </a:cubicBezTo>
                  <a:cubicBezTo>
                    <a:pt x="2512" y="139"/>
                    <a:pt x="2533" y="160"/>
                    <a:pt x="2555" y="178"/>
                  </a:cubicBezTo>
                  <a:cubicBezTo>
                    <a:pt x="2569" y="189"/>
                    <a:pt x="2582" y="200"/>
                    <a:pt x="2596" y="211"/>
                  </a:cubicBezTo>
                  <a:cubicBezTo>
                    <a:pt x="2611" y="223"/>
                    <a:pt x="2644" y="243"/>
                    <a:pt x="2644" y="243"/>
                  </a:cubicBezTo>
                  <a:cubicBezTo>
                    <a:pt x="2678" y="290"/>
                    <a:pt x="2717" y="332"/>
                    <a:pt x="2766" y="365"/>
                  </a:cubicBezTo>
                  <a:cubicBezTo>
                    <a:pt x="2786" y="424"/>
                    <a:pt x="2757" y="351"/>
                    <a:pt x="2799" y="413"/>
                  </a:cubicBezTo>
                  <a:cubicBezTo>
                    <a:pt x="2832" y="462"/>
                    <a:pt x="2776" y="417"/>
                    <a:pt x="2831" y="454"/>
                  </a:cubicBezTo>
                  <a:cubicBezTo>
                    <a:pt x="2841" y="469"/>
                    <a:pt x="2855" y="480"/>
                    <a:pt x="2864" y="495"/>
                  </a:cubicBezTo>
                  <a:cubicBezTo>
                    <a:pt x="2868" y="502"/>
                    <a:pt x="2868" y="512"/>
                    <a:pt x="2872" y="519"/>
                  </a:cubicBezTo>
                  <a:cubicBezTo>
                    <a:pt x="2879" y="531"/>
                    <a:pt x="2888" y="540"/>
                    <a:pt x="2896" y="551"/>
                  </a:cubicBezTo>
                  <a:cubicBezTo>
                    <a:pt x="2905" y="578"/>
                    <a:pt x="2937" y="624"/>
                    <a:pt x="2937" y="624"/>
                  </a:cubicBezTo>
                  <a:cubicBezTo>
                    <a:pt x="2948" y="659"/>
                    <a:pt x="2968" y="687"/>
                    <a:pt x="2993" y="714"/>
                  </a:cubicBezTo>
                  <a:cubicBezTo>
                    <a:pt x="3004" y="747"/>
                    <a:pt x="3029" y="776"/>
                    <a:pt x="3058" y="795"/>
                  </a:cubicBezTo>
                  <a:cubicBezTo>
                    <a:pt x="3094" y="849"/>
                    <a:pt x="3150" y="913"/>
                    <a:pt x="3204" y="949"/>
                  </a:cubicBezTo>
                  <a:cubicBezTo>
                    <a:pt x="3220" y="973"/>
                    <a:pt x="3242" y="994"/>
                    <a:pt x="3269" y="1006"/>
                  </a:cubicBezTo>
                  <a:cubicBezTo>
                    <a:pt x="3285" y="1013"/>
                    <a:pt x="3318" y="1022"/>
                    <a:pt x="3318" y="1022"/>
                  </a:cubicBezTo>
                  <a:cubicBezTo>
                    <a:pt x="3391" y="1071"/>
                    <a:pt x="3509" y="1092"/>
                    <a:pt x="3594" y="1119"/>
                  </a:cubicBezTo>
                  <a:cubicBezTo>
                    <a:pt x="3635" y="1146"/>
                    <a:pt x="3686" y="1153"/>
                    <a:pt x="3732" y="1168"/>
                  </a:cubicBezTo>
                  <a:cubicBezTo>
                    <a:pt x="3859" y="1210"/>
                    <a:pt x="3988" y="1231"/>
                    <a:pt x="4121" y="1241"/>
                  </a:cubicBezTo>
                  <a:cubicBezTo>
                    <a:pt x="4238" y="1260"/>
                    <a:pt x="4350" y="1261"/>
                    <a:pt x="4470" y="1265"/>
                  </a:cubicBezTo>
                  <a:cubicBezTo>
                    <a:pt x="4537" y="1273"/>
                    <a:pt x="4597" y="1298"/>
                    <a:pt x="4665" y="129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0187" name="Text Box 57"/>
            <p:cNvSpPr txBox="1">
              <a:spLocks noChangeArrowheads="1"/>
            </p:cNvSpPr>
            <p:nvPr/>
          </p:nvSpPr>
          <p:spPr bwMode="auto">
            <a:xfrm>
              <a:off x="0" y="2880"/>
              <a:ext cx="3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i="1" dirty="0">
                  <a:solidFill>
                    <a:srgbClr val="000000"/>
                  </a:solidFill>
                  <a:ea typeface="ＭＳ Ｐゴシック" charset="-128"/>
                </a:rPr>
                <a:t> </a:t>
              </a:r>
              <a:r>
                <a:rPr lang="en-US" sz="2400" i="1" dirty="0" smtClean="0">
                  <a:solidFill>
                    <a:srgbClr val="000000"/>
                  </a:solidFill>
                  <a:ea typeface="ＭＳ Ｐゴシック" charset="-128"/>
                </a:rPr>
                <a:t>d</a:t>
              </a:r>
              <a:endParaRPr lang="en-US" sz="2800" i="1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0188" name="Rectangle 58"/>
            <p:cNvSpPr>
              <a:spLocks noChangeArrowheads="1"/>
            </p:cNvSpPr>
            <p:nvPr/>
          </p:nvSpPr>
          <p:spPr bwMode="auto">
            <a:xfrm>
              <a:off x="4671" y="3923"/>
              <a:ext cx="186" cy="9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50182" name="Line 30"/>
          <p:cNvSpPr>
            <a:spLocks noChangeShapeType="1"/>
          </p:cNvSpPr>
          <p:nvPr/>
        </p:nvSpPr>
        <p:spPr bwMode="auto">
          <a:xfrm>
            <a:off x="533400" y="6248400"/>
            <a:ext cx="7543800" cy="0"/>
          </a:xfrm>
          <a:prstGeom prst="line">
            <a:avLst/>
          </a:prstGeom>
          <a:noFill/>
          <a:ln w="381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792162"/>
          </a:xfrm>
        </p:spPr>
        <p:txBody>
          <a:bodyPr/>
          <a:lstStyle/>
          <a:p>
            <a:r>
              <a:rPr lang="en-US" sz="4000" b="1" dirty="0" smtClean="0"/>
              <a:t>Example from AP Physics</a:t>
            </a:r>
            <a:endParaRPr lang="en-US" sz="4000" b="1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990600"/>
            <a:ext cx="6858000" cy="217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3124200"/>
            <a:ext cx="53721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B Explained:</a:t>
            </a:r>
            <a:endParaRPr lang="en-US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371600"/>
            <a:ext cx="856308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  <p:sndAc>
      <p:stSnd>
        <p:snd r:embed="rId2" name="camera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990600"/>
            <a:ext cx="8610600" cy="5632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hlinkClick r:id="rId2"/>
              </a:rPr>
              <a:t>http://www.thestudentroom.co.uk/wiki/Revision:Kinematics_-_Equations_of_Motion_for_Constant_Acceleration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 </a:t>
            </a:r>
            <a:r>
              <a:rPr lang="en-US" u="sng" dirty="0" smtClean="0">
                <a:hlinkClick r:id="rId3"/>
              </a:rPr>
              <a:t>https://www.csun.edu/science/credential/cset/cset-physics/ppt/kinematics-graphing.ppt</a:t>
            </a:r>
            <a:endParaRPr lang="en-US" u="sng" dirty="0" smtClean="0"/>
          </a:p>
          <a:p>
            <a:r>
              <a:rPr lang="en-US" u="sng" smtClean="0">
                <a:hlinkClick r:id="rId4"/>
              </a:rPr>
              <a:t>http</a:t>
            </a:r>
            <a:r>
              <a:rPr lang="en-US" u="sng" smtClean="0">
                <a:hlinkClick r:id="rId4"/>
              </a:rPr>
              <a:t>://</a:t>
            </a:r>
            <a:r>
              <a:rPr lang="en-US" u="sng" smtClean="0">
                <a:hlinkClick r:id="rId4"/>
              </a:rPr>
              <a:t>www.learnapphysics.com/index.html</a:t>
            </a:r>
            <a:r>
              <a:rPr lang="en-US" u="sng" smtClean="0"/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Objectives: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229600" cy="4876800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</a:pPr>
            <a:r>
              <a:rPr lang="en-GB" sz="2800" b="1" u="sng" dirty="0" smtClean="0"/>
              <a:t>Recall the definitions </a:t>
            </a:r>
            <a:r>
              <a:rPr lang="en-GB" sz="2800" b="1" dirty="0" smtClean="0"/>
              <a:t>of position, distance, displacement, speed, velocity and  acceleration and distinguish whether these are scalars or vectors.</a:t>
            </a:r>
          </a:p>
          <a:p>
            <a:pPr marL="0">
              <a:spcBef>
                <a:spcPts val="0"/>
              </a:spcBef>
            </a:pPr>
            <a:r>
              <a:rPr lang="en-GB" sz="2800" b="1" u="sng" dirty="0" smtClean="0"/>
              <a:t>Use the equations of motion </a:t>
            </a:r>
            <a:r>
              <a:rPr lang="en-GB" sz="2800" b="1" dirty="0" smtClean="0"/>
              <a:t>involving distance/displacement, speed/velocity, acceleration and time in calculations and in interpreting experimental results.</a:t>
            </a:r>
          </a:p>
          <a:p>
            <a:pPr marL="0">
              <a:spcBef>
                <a:spcPts val="0"/>
              </a:spcBef>
            </a:pPr>
            <a:r>
              <a:rPr lang="en-GB" sz="2800" b="1" u="sng" dirty="0" smtClean="0"/>
              <a:t>Plot and interpret DTVA Graphs </a:t>
            </a:r>
            <a:r>
              <a:rPr lang="en-GB" sz="2800" b="1" dirty="0" smtClean="0"/>
              <a:t>distance-time, velocity-time and acceleration-time graphs calculating the area under velocity-time graph to work out distance travelled for motion with constant velocity or constant acceleration.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Glossary- Kinematics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14400"/>
          <a:ext cx="8229600" cy="5480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42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Definition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Russian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Kazakh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Position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The location of an object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Положение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Distance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A scalar of the total amount of motion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Расстояние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Displacement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A vector  that connects initial and final position of a moving body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Перемещение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Speed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A scalar of how fast an object is moving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Скорость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Velocity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A vector of rate of change of displacement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Скорость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Acceleration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Rate of change of velocity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Ускорение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Gradient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The rate of change of an incline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Градиент, наклон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Scalars and Vectors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838200"/>
            <a:ext cx="4040188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Scalar is a quantity that has only magnitude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343400" y="838200"/>
            <a:ext cx="46482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Vector is a quantity that has magnitude and direction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3400" y="2057400"/>
            <a:ext cx="3429000" cy="4267200"/>
          </a:xfrm>
          <a:ln>
            <a:prstDash val="solid"/>
          </a:ln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buFont typeface="Wingdings 3" pitchFamily="18" charset="2"/>
              <a:buNone/>
            </a:pPr>
            <a:r>
              <a:rPr lang="en-US" sz="2800" b="1" dirty="0" smtClean="0"/>
              <a:t>Examples:</a:t>
            </a: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/>
              <a:t>distance</a:t>
            </a: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/>
              <a:t>time</a:t>
            </a: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/>
              <a:t>mass</a:t>
            </a: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/>
              <a:t>speed</a:t>
            </a: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/>
              <a:t>area</a:t>
            </a: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/>
              <a:t>work</a:t>
            </a: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/>
              <a:t>energy</a:t>
            </a: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/>
              <a:t>pressure</a:t>
            </a:r>
          </a:p>
          <a:p>
            <a:pPr eaLnBrk="1" hangingPunct="1">
              <a:buFont typeface="Wingdings 3" pitchFamily="18" charset="2"/>
              <a:buNone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7200" y="2057400"/>
            <a:ext cx="4041775" cy="3505200"/>
          </a:xfrm>
          <a:ln>
            <a:prstDash val="solid"/>
          </a:ln>
        </p:spPr>
        <p:txBody>
          <a:bodyPr/>
          <a:lstStyle/>
          <a:p>
            <a:pPr marL="0"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en-US" sz="2800" b="1" dirty="0" smtClean="0"/>
              <a:t>Examples:</a:t>
            </a:r>
          </a:p>
          <a:p>
            <a:pPr marL="0" eaLnBrk="1" hangingPunct="1">
              <a:spcBef>
                <a:spcPct val="0"/>
              </a:spcBef>
            </a:pPr>
            <a:r>
              <a:rPr lang="en-US" sz="2800" b="1" dirty="0" smtClean="0"/>
              <a:t>displacement</a:t>
            </a:r>
          </a:p>
          <a:p>
            <a:pPr marL="0" eaLnBrk="1" hangingPunct="1">
              <a:spcBef>
                <a:spcPct val="0"/>
              </a:spcBef>
            </a:pPr>
            <a:r>
              <a:rPr lang="en-US" sz="2800" b="1" dirty="0" smtClean="0"/>
              <a:t>velocity</a:t>
            </a:r>
          </a:p>
          <a:p>
            <a:pPr marL="0" eaLnBrk="1" hangingPunct="1">
              <a:spcBef>
                <a:spcPct val="0"/>
              </a:spcBef>
            </a:pPr>
            <a:r>
              <a:rPr lang="en-US" sz="2800" b="1" dirty="0" smtClean="0"/>
              <a:t>acceleration</a:t>
            </a:r>
          </a:p>
          <a:p>
            <a:pPr marL="0" eaLnBrk="1" hangingPunct="1">
              <a:spcBef>
                <a:spcPct val="0"/>
              </a:spcBef>
            </a:pPr>
            <a:r>
              <a:rPr lang="en-US" sz="2800" b="1" dirty="0" smtClean="0"/>
              <a:t>force</a:t>
            </a:r>
          </a:p>
          <a:p>
            <a:pPr marL="0" eaLnBrk="1" hangingPunct="1">
              <a:spcBef>
                <a:spcPct val="0"/>
              </a:spcBef>
            </a:pPr>
            <a:r>
              <a:rPr lang="en-US" sz="2800" b="1" dirty="0" smtClean="0"/>
              <a:t>momentum</a:t>
            </a:r>
          </a:p>
          <a:p>
            <a:pPr marL="0" eaLnBrk="1" hangingPunct="1">
              <a:spcBef>
                <a:spcPct val="0"/>
              </a:spcBef>
            </a:pPr>
            <a:r>
              <a:rPr lang="en-US" sz="2800" b="1" dirty="0" smtClean="0"/>
              <a:t>electric field strength</a:t>
            </a: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endParaRPr lang="en-US" b="1" dirty="0" smtClean="0"/>
          </a:p>
          <a:p>
            <a:pPr>
              <a:spcBef>
                <a:spcPct val="0"/>
              </a:spcBef>
              <a:buFont typeface="Wingdings 3" pitchFamily="18" charset="2"/>
              <a:buNone/>
            </a:pPr>
            <a:endParaRPr lang="en-US" dirty="0" smtClean="0"/>
          </a:p>
          <a:p>
            <a:pPr>
              <a:spcBef>
                <a:spcPct val="0"/>
              </a:spcBef>
              <a:buFont typeface="Wingdings 3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Learners should know the equations:</a:t>
            </a: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GB" b="1" i="1" dirty="0" smtClean="0"/>
              <a:t>s</a:t>
            </a:r>
            <a:r>
              <a:rPr lang="en-GB" b="1" dirty="0" smtClean="0"/>
              <a:t> =</a:t>
            </a:r>
            <a:r>
              <a:rPr lang="en-GB" b="1" i="1" dirty="0" smtClean="0"/>
              <a:t> ½ </a:t>
            </a:r>
            <a:r>
              <a:rPr lang="en-GB" b="1" dirty="0" smtClean="0"/>
              <a:t>(</a:t>
            </a:r>
            <a:r>
              <a:rPr lang="en-GB" b="1" i="1" dirty="0" smtClean="0"/>
              <a:t>u</a:t>
            </a:r>
            <a:r>
              <a:rPr lang="en-GB" b="1" dirty="0" smtClean="0"/>
              <a:t>+</a:t>
            </a:r>
            <a:r>
              <a:rPr lang="en-GB" b="1" i="1" dirty="0" smtClean="0"/>
              <a:t>v</a:t>
            </a:r>
            <a:r>
              <a:rPr lang="en-GB" b="1" dirty="0" smtClean="0"/>
              <a:t>)</a:t>
            </a:r>
            <a:r>
              <a:rPr lang="en-GB" b="1" i="1" dirty="0" smtClean="0"/>
              <a:t>t</a:t>
            </a:r>
            <a:endParaRPr lang="en-US" b="1" dirty="0" smtClean="0"/>
          </a:p>
          <a:p>
            <a:r>
              <a:rPr lang="en-GB" b="1" i="1" dirty="0" smtClean="0"/>
              <a:t>v </a:t>
            </a:r>
            <a:r>
              <a:rPr lang="en-GB" b="1" dirty="0" smtClean="0"/>
              <a:t>= </a:t>
            </a:r>
            <a:r>
              <a:rPr lang="en-GB" b="1" i="1" dirty="0" smtClean="0"/>
              <a:t>u</a:t>
            </a:r>
            <a:r>
              <a:rPr lang="en-GB" b="1" dirty="0" smtClean="0"/>
              <a:t> +</a:t>
            </a:r>
            <a:r>
              <a:rPr lang="en-GB" b="1" i="1" dirty="0" smtClean="0"/>
              <a:t>at</a:t>
            </a:r>
            <a:endParaRPr lang="en-US" b="1" dirty="0" smtClean="0"/>
          </a:p>
          <a:p>
            <a:r>
              <a:rPr lang="en-GB" b="1" i="1" dirty="0" smtClean="0"/>
              <a:t>v</a:t>
            </a:r>
            <a:r>
              <a:rPr lang="en-GB" b="1" i="1" baseline="30000" dirty="0" smtClean="0"/>
              <a:t>2</a:t>
            </a:r>
            <a:r>
              <a:rPr lang="en-GB" b="1" i="1" dirty="0" smtClean="0"/>
              <a:t> </a:t>
            </a:r>
            <a:r>
              <a:rPr lang="en-GB" b="1" dirty="0" smtClean="0"/>
              <a:t>= </a:t>
            </a:r>
            <a:r>
              <a:rPr lang="en-GB" b="1" i="1" dirty="0" smtClean="0"/>
              <a:t>u</a:t>
            </a:r>
            <a:r>
              <a:rPr lang="en-GB" b="1" i="1" baseline="30000" dirty="0" smtClean="0"/>
              <a:t>2</a:t>
            </a:r>
            <a:r>
              <a:rPr lang="en-GB" b="1" dirty="0" smtClean="0"/>
              <a:t> +2</a:t>
            </a:r>
            <a:r>
              <a:rPr lang="en-GB" b="1" i="1" dirty="0" smtClean="0"/>
              <a:t>as</a:t>
            </a:r>
            <a:endParaRPr lang="en-US" b="1" dirty="0" smtClean="0"/>
          </a:p>
          <a:p>
            <a:r>
              <a:rPr lang="en-GB" b="1" i="1" dirty="0" smtClean="0"/>
              <a:t>s</a:t>
            </a:r>
            <a:r>
              <a:rPr lang="en-GB" b="1" dirty="0" smtClean="0"/>
              <a:t> = </a:t>
            </a:r>
            <a:r>
              <a:rPr lang="en-GB" b="1" i="1" dirty="0" smtClean="0"/>
              <a:t>ut</a:t>
            </a:r>
            <a:r>
              <a:rPr lang="en-GB" b="1" dirty="0" smtClean="0"/>
              <a:t> + ½ </a:t>
            </a:r>
            <a:r>
              <a:rPr lang="en-GB" b="1" i="1" dirty="0" smtClean="0"/>
              <a:t>at</a:t>
            </a:r>
            <a:r>
              <a:rPr lang="en-GB" b="1" i="1" baseline="30000" dirty="0" smtClean="0"/>
              <a:t>2</a:t>
            </a:r>
          </a:p>
          <a:p>
            <a:endParaRPr lang="en-US" dirty="0" smtClean="0"/>
          </a:p>
          <a:p>
            <a:r>
              <a:rPr lang="en-GB" b="1" dirty="0" smtClean="0"/>
              <a:t>When 3 quantities are know the other 2 can be calculated</a:t>
            </a:r>
          </a:p>
          <a:p>
            <a:r>
              <a:rPr lang="en-GB" b="1" dirty="0" smtClean="0"/>
              <a:t>These equations only apply during constant acceleration (</a:t>
            </a:r>
            <a:r>
              <a:rPr lang="en-US" b="1" dirty="0" smtClean="0"/>
              <a:t>motion is one-dimensional motion with uniform acceleration).</a:t>
            </a:r>
          </a:p>
          <a:p>
            <a:r>
              <a:rPr lang="en-GB" b="1" dirty="0" smtClean="0"/>
              <a:t>When the acceleration is zero, </a:t>
            </a:r>
            <a:r>
              <a:rPr lang="en-GB" b="1" i="1" dirty="0" smtClean="0"/>
              <a:t>s</a:t>
            </a:r>
            <a:r>
              <a:rPr lang="en-GB" b="1" dirty="0" smtClean="0"/>
              <a:t> = </a:t>
            </a:r>
            <a:r>
              <a:rPr lang="en-GB" b="1" i="1" dirty="0" smtClean="0"/>
              <a:t>ut</a:t>
            </a:r>
            <a:r>
              <a:rPr lang="en-GB" b="1" dirty="0" smtClean="0"/>
              <a:t>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990600"/>
            <a:ext cx="5562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/>
              <a:t>Where:</a:t>
            </a:r>
          </a:p>
          <a:p>
            <a:r>
              <a:rPr lang="en-GB" sz="2200" b="1" i="1" dirty="0" smtClean="0"/>
              <a:t>s</a:t>
            </a:r>
            <a:r>
              <a:rPr lang="en-US" sz="2200" b="1" dirty="0" smtClean="0"/>
              <a:t>  = final displacement (metres)</a:t>
            </a:r>
            <a:br>
              <a:rPr lang="en-US" sz="2200" b="1" dirty="0" smtClean="0"/>
            </a:br>
            <a:r>
              <a:rPr lang="en-GB" sz="2200" b="1" i="1" dirty="0" smtClean="0"/>
              <a:t>u </a:t>
            </a:r>
            <a:r>
              <a:rPr lang="en-US" sz="2200" b="1" dirty="0" smtClean="0"/>
              <a:t> = initial velocity (metres per second, ms</a:t>
            </a:r>
            <a:r>
              <a:rPr lang="en-US" sz="2200" b="1" baseline="30000" dirty="0" smtClean="0"/>
              <a:t>-1</a:t>
            </a:r>
            <a:r>
              <a:rPr lang="en-US" sz="2200" b="1" dirty="0" smtClean="0"/>
              <a:t>)</a:t>
            </a:r>
            <a:br>
              <a:rPr lang="en-US" sz="2200" b="1" dirty="0" smtClean="0"/>
            </a:br>
            <a:r>
              <a:rPr lang="en-GB" sz="2200" b="1" i="1" dirty="0" smtClean="0"/>
              <a:t>v </a:t>
            </a:r>
            <a:r>
              <a:rPr lang="en-US" sz="2200" b="1" dirty="0" smtClean="0"/>
              <a:t> = final velocity (ms</a:t>
            </a:r>
            <a:r>
              <a:rPr lang="en-US" sz="2200" b="1" baseline="30000" dirty="0" smtClean="0"/>
              <a:t>-1</a:t>
            </a:r>
            <a:r>
              <a:rPr lang="en-US" sz="2200" b="1" dirty="0" smtClean="0"/>
              <a:t>)</a:t>
            </a:r>
            <a:br>
              <a:rPr lang="en-US" sz="2200" b="1" dirty="0" smtClean="0"/>
            </a:br>
            <a:r>
              <a:rPr lang="en-GB" sz="2200" b="1" i="1" dirty="0" smtClean="0"/>
              <a:t>a </a:t>
            </a:r>
            <a:r>
              <a:rPr lang="en-US" sz="2200" b="1" dirty="0" smtClean="0"/>
              <a:t> = acceleration (metres per second per second, ms</a:t>
            </a:r>
            <a:r>
              <a:rPr lang="en-US" sz="2200" b="1" baseline="30000" dirty="0" smtClean="0"/>
              <a:t>-2</a:t>
            </a:r>
            <a:r>
              <a:rPr lang="en-US" sz="2200" b="1" dirty="0" smtClean="0"/>
              <a:t>)</a:t>
            </a:r>
            <a:br>
              <a:rPr lang="en-US" sz="2200" b="1" dirty="0" smtClean="0"/>
            </a:br>
            <a:r>
              <a:rPr lang="en-US" sz="2200" b="1" dirty="0" smtClean="0"/>
              <a:t> </a:t>
            </a:r>
            <a:r>
              <a:rPr lang="en-GB" sz="2200" b="1" i="1" dirty="0" smtClean="0"/>
              <a:t>t </a:t>
            </a:r>
            <a:r>
              <a:rPr lang="en-US" sz="2200" b="1" dirty="0" smtClean="0"/>
              <a:t>= time taken (seconds, 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avid Hsieh\AppData\Local\Microsoft\Windows\Temporary Internet Files\Content.IE5\ZO1ON0RT\MC9003523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71260">
            <a:off x="4691314" y="3464178"/>
            <a:ext cx="3594382" cy="321907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Other symbols used in </a:t>
            </a:r>
            <a:br>
              <a:rPr lang="en-US" b="1" dirty="0" smtClean="0"/>
            </a:br>
            <a:r>
              <a:rPr lang="en-US" b="1" dirty="0" smtClean="0"/>
              <a:t>General Kinematic Equations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b="1" dirty="0" smtClean="0"/>
              <a:t>Final velocity: v</a:t>
            </a:r>
            <a:r>
              <a:rPr lang="en-US" b="1" baseline="-25000" dirty="0" smtClean="0"/>
              <a:t>f</a:t>
            </a:r>
            <a:r>
              <a:rPr lang="en-US" b="1" dirty="0" smtClean="0"/>
              <a:t> = v</a:t>
            </a:r>
            <a:r>
              <a:rPr lang="en-US" b="1" baseline="-25000" dirty="0" smtClean="0"/>
              <a:t>0</a:t>
            </a:r>
            <a:r>
              <a:rPr lang="en-US" b="1" dirty="0" smtClean="0"/>
              <a:t> + a(t)</a:t>
            </a:r>
          </a:p>
          <a:p>
            <a:r>
              <a:rPr lang="en-US" b="1" dirty="0" smtClean="0"/>
              <a:t>Distance traveled: d = v</a:t>
            </a:r>
            <a:r>
              <a:rPr lang="en-US" b="1" baseline="-25000" dirty="0" smtClean="0"/>
              <a:t>0</a:t>
            </a:r>
            <a:r>
              <a:rPr lang="en-US" b="1" dirty="0" smtClean="0"/>
              <a:t> t + (½)at</a:t>
            </a:r>
            <a:r>
              <a:rPr lang="en-US" b="1" baseline="30000" dirty="0" smtClean="0"/>
              <a:t>2</a:t>
            </a:r>
          </a:p>
          <a:p>
            <a:r>
              <a:rPr lang="en-US" b="1" dirty="0" smtClean="0"/>
              <a:t>(Final velocity)</a:t>
            </a:r>
            <a:r>
              <a:rPr lang="en-US" b="1" baseline="30000" dirty="0" smtClean="0"/>
              <a:t>2</a:t>
            </a:r>
            <a:r>
              <a:rPr lang="en-US" b="1" dirty="0" smtClean="0"/>
              <a:t>: v</a:t>
            </a:r>
            <a:r>
              <a:rPr lang="en-US" b="1" baseline="-25000" dirty="0" smtClean="0"/>
              <a:t>f</a:t>
            </a:r>
            <a:r>
              <a:rPr lang="en-US" b="1" baseline="30000" dirty="0" smtClean="0"/>
              <a:t>2</a:t>
            </a:r>
            <a:r>
              <a:rPr lang="en-US" b="1" dirty="0" smtClean="0"/>
              <a:t>= (v</a:t>
            </a:r>
            <a:r>
              <a:rPr lang="en-US" b="1" baseline="-25000" dirty="0" smtClean="0"/>
              <a:t>0</a:t>
            </a:r>
            <a:r>
              <a:rPr lang="en-US" b="1" dirty="0" smtClean="0"/>
              <a:t> t)</a:t>
            </a:r>
            <a:r>
              <a:rPr lang="en-US" b="1" baseline="30000" dirty="0" smtClean="0"/>
              <a:t>2</a:t>
            </a:r>
            <a:r>
              <a:rPr lang="en-US" b="1" dirty="0" smtClean="0"/>
              <a:t> + 2ad</a:t>
            </a:r>
          </a:p>
          <a:p>
            <a:r>
              <a:rPr lang="en-US" b="1" dirty="0" smtClean="0"/>
              <a:t>Distance traveled: d = [(v</a:t>
            </a:r>
            <a:r>
              <a:rPr lang="en-US" b="1" baseline="-25000" dirty="0" smtClean="0"/>
              <a:t>0</a:t>
            </a:r>
            <a:r>
              <a:rPr lang="en-US" b="1" dirty="0" smtClean="0"/>
              <a:t> + v</a:t>
            </a:r>
            <a:r>
              <a:rPr lang="en-US" b="1" baseline="-25000" dirty="0" smtClean="0"/>
              <a:t>f</a:t>
            </a:r>
            <a:r>
              <a:rPr lang="en-US" b="1" dirty="0" smtClean="0"/>
              <a:t>)/2]*t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0" y="2209800"/>
            <a:ext cx="4191000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Calculus formulas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4525963"/>
          </a:xfrm>
        </p:spPr>
        <p:txBody>
          <a:bodyPr/>
          <a:lstStyle/>
          <a:p>
            <a:r>
              <a:rPr lang="en-US" b="1" dirty="0" smtClean="0"/>
              <a:t>Acceleration is the second derivative of displacement and velocity is the first derivative of displacement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Integration will</a:t>
            </a:r>
          </a:p>
          <a:p>
            <a:pPr>
              <a:buNone/>
            </a:pPr>
            <a:r>
              <a:rPr lang="en-US" b="1" dirty="0" smtClean="0"/>
              <a:t>give the area under 						a curve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\dfrac{d^2s}{dt^2}=\dfrac{dv}{dt}=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362200"/>
            <a:ext cx="251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v=\dfrac{ds}{dt}=\int a\ dt = at + u">
            <a:hlinkClick r:id="rId2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3886200"/>
            <a:ext cx="3657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chemeClr val="bg1"/>
                </a:solidFill>
              </a:rPr>
              <a:t>Motion is described by the equation </a:t>
            </a:r>
            <a:r>
              <a:rPr lang="en-US" sz="2800" b="1" i="1" dirty="0" smtClean="0">
                <a:solidFill>
                  <a:schemeClr val="bg1"/>
                </a:solidFill>
              </a:rPr>
              <a:t>d = vt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chemeClr val="bg1"/>
                </a:solidFill>
              </a:rPr>
              <a:t>The slope (gradient) of the DT graph = Velocity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chemeClr val="bg1"/>
                </a:solidFill>
              </a:rPr>
              <a:t>The </a:t>
            </a:r>
            <a:r>
              <a:rPr lang="en-US" sz="2800" b="1" i="1" dirty="0" smtClean="0">
                <a:solidFill>
                  <a:schemeClr val="bg1"/>
                </a:solidFill>
              </a:rPr>
              <a:t>steeper the line </a:t>
            </a:r>
            <a:r>
              <a:rPr lang="en-US" sz="2800" b="1" dirty="0" smtClean="0">
                <a:solidFill>
                  <a:schemeClr val="bg1"/>
                </a:solidFill>
              </a:rPr>
              <a:t>of a DT graph,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the </a:t>
            </a:r>
            <a:r>
              <a:rPr lang="en-US" sz="2800" b="1" i="1" dirty="0" smtClean="0">
                <a:solidFill>
                  <a:schemeClr val="bg1"/>
                </a:solidFill>
              </a:rPr>
              <a:t>greater the velocity </a:t>
            </a:r>
            <a:r>
              <a:rPr lang="en-US" sz="2800" b="1" dirty="0" smtClean="0">
                <a:solidFill>
                  <a:schemeClr val="bg1"/>
                </a:solidFill>
              </a:rPr>
              <a:t>of the body</a:t>
            </a:r>
          </a:p>
          <a:p>
            <a:pPr eaLnBrk="1" hangingPunct="1">
              <a:lnSpc>
                <a:spcPct val="8000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300" b="1" dirty="0" smtClean="0"/>
              <a:t>                                     1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300" b="1" dirty="0" smtClean="0"/>
              <a:t>                      d(m)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300" b="1" dirty="0" smtClean="0"/>
              <a:t>                                                  2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300" b="1" dirty="0" smtClean="0"/>
              <a:t>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300" b="1" dirty="0" smtClean="0"/>
              <a:t>                                                                      3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300" b="1" dirty="0" smtClean="0"/>
              <a:t>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300" b="1" dirty="0" smtClean="0"/>
              <a:t>    v</a:t>
            </a:r>
            <a:r>
              <a:rPr lang="en-US" sz="2300" b="1" baseline="-25000" dirty="0" smtClean="0"/>
              <a:t>1  </a:t>
            </a:r>
            <a:r>
              <a:rPr lang="en-US" sz="2300" b="1" dirty="0" smtClean="0"/>
              <a:t>&gt; v</a:t>
            </a:r>
            <a:r>
              <a:rPr lang="en-US" sz="2300" b="1" baseline="-25000" dirty="0" smtClean="0"/>
              <a:t>2 </a:t>
            </a:r>
            <a:r>
              <a:rPr lang="en-US" sz="2300" b="1" dirty="0" smtClean="0"/>
              <a:t>&gt; v</a:t>
            </a:r>
            <a:r>
              <a:rPr lang="en-US" sz="2300" b="1" baseline="-25000" dirty="0" smtClean="0"/>
              <a:t>3                                                                              </a:t>
            </a:r>
            <a:endParaRPr lang="en-US" sz="2300" b="1" dirty="0" smtClean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300" b="1" dirty="0" smtClean="0"/>
              <a:t>                                                                         t(s)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Slope of Distance-Time Graphs</a:t>
            </a:r>
            <a:endParaRPr lang="en-US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2590800" y="3657600"/>
            <a:ext cx="4344987" cy="2057400"/>
            <a:chOff x="3656013" y="3582988"/>
            <a:chExt cx="4344987" cy="2057400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2628901" y="4610100"/>
              <a:ext cx="2057400" cy="31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3657600" y="5562600"/>
              <a:ext cx="4343400" cy="7620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3009900" y="4305300"/>
              <a:ext cx="1981200" cy="685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657600" y="4191000"/>
              <a:ext cx="1828800" cy="144780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3657600" y="4953000"/>
              <a:ext cx="3886200" cy="68580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e 11 Physics">
  <a:themeElements>
    <a:clrScheme name="Custom 2">
      <a:dk1>
        <a:sysClr val="windowText" lastClr="000000"/>
      </a:dk1>
      <a:lt1>
        <a:srgbClr val="000000"/>
      </a:lt1>
      <a:dk2>
        <a:srgbClr val="646B86"/>
      </a:dk2>
      <a:lt2>
        <a:srgbClr val="C5D1D7"/>
      </a:lt2>
      <a:accent1>
        <a:srgbClr val="C00000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Grade 11 Physics</Template>
  <TotalTime>1060</TotalTime>
  <Words>953</Words>
  <Application>Microsoft Office PowerPoint</Application>
  <PresentationFormat>On-screen Show (4:3)</PresentationFormat>
  <Paragraphs>272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Grade 11 Physics</vt:lpstr>
      <vt:lpstr>Default Design</vt:lpstr>
      <vt:lpstr>Document</vt:lpstr>
      <vt:lpstr>Class Opener: What do these 3 Graphs show?</vt:lpstr>
      <vt:lpstr>Kinematic Equations Kinematics is the study of objects in Motion</vt:lpstr>
      <vt:lpstr>Objectives:</vt:lpstr>
      <vt:lpstr>Glossary- Kinematics </vt:lpstr>
      <vt:lpstr>Scalars and Vectors</vt:lpstr>
      <vt:lpstr>Learners should know the equations:</vt:lpstr>
      <vt:lpstr>Other symbols used in  General Kinematic Equations</vt:lpstr>
      <vt:lpstr>Calculus formulas</vt:lpstr>
      <vt:lpstr>Slope of Distance-Time Graphs</vt:lpstr>
      <vt:lpstr>Accelerated Motion</vt:lpstr>
      <vt:lpstr>Velocity-time Graphs</vt:lpstr>
      <vt:lpstr>Graphing Negative Displacement</vt:lpstr>
      <vt:lpstr>Tangent Lines show velocity</vt:lpstr>
      <vt:lpstr>Increasing &amp; Decreasing Displacement</vt:lpstr>
      <vt:lpstr>Concavity shows acceleration</vt:lpstr>
      <vt:lpstr>Special Points</vt:lpstr>
      <vt:lpstr>Curve Summary</vt:lpstr>
      <vt:lpstr>All 3 Graphs</vt:lpstr>
      <vt:lpstr>Graphing Tips</vt:lpstr>
      <vt:lpstr>Graphing Tips</vt:lpstr>
      <vt:lpstr>Real life</vt:lpstr>
      <vt:lpstr>Area under a velocity graph</vt:lpstr>
      <vt:lpstr>Area</vt:lpstr>
      <vt:lpstr>Example from AP Physics</vt:lpstr>
      <vt:lpstr>Answer B Explained:</vt:lpstr>
      <vt:lpstr>References: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Opener:</dc:title>
  <dc:creator>hp</dc:creator>
  <cp:lastModifiedBy>hp</cp:lastModifiedBy>
  <cp:revision>22</cp:revision>
  <dcterms:created xsi:type="dcterms:W3CDTF">2014-09-09T08:48:36Z</dcterms:created>
  <dcterms:modified xsi:type="dcterms:W3CDTF">2014-09-24T22:41:13Z</dcterms:modified>
</cp:coreProperties>
</file>