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80" r:id="rId2"/>
    <p:sldId id="256" r:id="rId3"/>
    <p:sldId id="269" r:id="rId4"/>
    <p:sldId id="270" r:id="rId5"/>
    <p:sldId id="281" r:id="rId6"/>
    <p:sldId id="257" r:id="rId7"/>
    <p:sldId id="279" r:id="rId8"/>
    <p:sldId id="261" r:id="rId9"/>
    <p:sldId id="276" r:id="rId10"/>
    <p:sldId id="259" r:id="rId11"/>
    <p:sldId id="268" r:id="rId12"/>
    <p:sldId id="273" r:id="rId13"/>
    <p:sldId id="272" r:id="rId14"/>
    <p:sldId id="274" r:id="rId15"/>
    <p:sldId id="277" r:id="rId16"/>
    <p:sldId id="278" r:id="rId17"/>
    <p:sldId id="282" r:id="rId18"/>
    <p:sldId id="283" r:id="rId19"/>
    <p:sldId id="263" r:id="rId20"/>
    <p:sldId id="264" r:id="rId21"/>
    <p:sldId id="265" r:id="rId22"/>
    <p:sldId id="262"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85125" autoAdjust="0"/>
  </p:normalViewPr>
  <p:slideViewPr>
    <p:cSldViewPr>
      <p:cViewPr varScale="1">
        <p:scale>
          <a:sx n="62" d="100"/>
          <a:sy n="62" d="100"/>
        </p:scale>
        <p:origin x="-1590" y="-72"/>
      </p:cViewPr>
      <p:guideLst>
        <p:guide orient="horz" pos="2160"/>
        <p:guide pos="2880"/>
      </p:guideLst>
    </p:cSldViewPr>
  </p:slideViewPr>
  <p:outlineViewPr>
    <p:cViewPr>
      <p:scale>
        <a:sx n="33" d="100"/>
        <a:sy n="33" d="100"/>
      </p:scale>
      <p:origin x="42"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C6621E-2703-41D5-A57C-E286E8D2D23C}" type="datetimeFigureOut">
              <a:rPr lang="en-US" smtClean="0"/>
              <a:pPr/>
              <a:t>12/8/2014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97126F-735E-45B9-9C98-DCA282CBA52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psas.pdx.edu/orbit_intro/"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psas.pdx.edu/orbit_intro/"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Potential is always represented as a difference, there is nothing like an absolute potential, only the difference between the potential at one location and the potential at another.</a:t>
            </a:r>
            <a:endParaRPr lang="en-US" dirty="0"/>
          </a:p>
        </p:txBody>
      </p:sp>
      <p:sp>
        <p:nvSpPr>
          <p:cNvPr id="4" name="Slide Number Placeholder 3"/>
          <p:cNvSpPr>
            <a:spLocks noGrp="1"/>
          </p:cNvSpPr>
          <p:nvPr>
            <p:ph type="sldNum" sz="quarter" idx="10"/>
          </p:nvPr>
        </p:nvSpPr>
        <p:spPr/>
        <p:txBody>
          <a:bodyPr/>
          <a:lstStyle/>
          <a:p>
            <a:fld id="{1397126F-735E-45B9-9C98-DCA282CBA52B}" type="slidenum">
              <a:rPr lang="en-US" smtClean="0"/>
              <a:pPr/>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The higher you try to get above the earth's surface, the more energy it is going to take. Thus, without a lot of energy (</a:t>
            </a:r>
            <a:r>
              <a:rPr lang="en-US" sz="1200" b="0" i="1" kern="1200" dirty="0" smtClean="0">
                <a:solidFill>
                  <a:schemeClr val="tx1"/>
                </a:solidFill>
                <a:latin typeface="+mn-lt"/>
                <a:ea typeface="+mn-ea"/>
                <a:cs typeface="+mn-cs"/>
              </a:rPr>
              <a:t>read:</a:t>
            </a:r>
            <a:r>
              <a:rPr lang="en-US" sz="1200" b="0" i="0" kern="1200" dirty="0" smtClean="0">
                <a:solidFill>
                  <a:schemeClr val="tx1"/>
                </a:solidFill>
                <a:latin typeface="+mn-lt"/>
                <a:ea typeface="+mn-ea"/>
                <a:cs typeface="+mn-cs"/>
              </a:rPr>
              <a:t> spaceship fuel) you will never get very far off the earth. Worse yet, just getting to a particular height without gaining the necessary tangential velocity for orbiting you will just fall back down to the surface again. That is, unless you go so fast that you "escape" earth's gravity well altogether — represented on the graph by the dotted line at the top. Source: http://psas.pdx.edu/orbit_intro/ </a:t>
            </a:r>
            <a:endParaRPr lang="en-US" dirty="0"/>
          </a:p>
        </p:txBody>
      </p:sp>
      <p:sp>
        <p:nvSpPr>
          <p:cNvPr id="4" name="Slide Number Placeholder 3"/>
          <p:cNvSpPr>
            <a:spLocks noGrp="1"/>
          </p:cNvSpPr>
          <p:nvPr>
            <p:ph type="sldNum" sz="quarter" idx="10"/>
          </p:nvPr>
        </p:nvSpPr>
        <p:spPr/>
        <p:txBody>
          <a:bodyPr/>
          <a:lstStyle/>
          <a:p>
            <a:fld id="{1397126F-735E-45B9-9C98-DCA282CBA52B}" type="slidenum">
              <a:rPr lang="en-US" smtClean="0"/>
              <a:pPr/>
              <a:t>15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Reference: </a:t>
            </a:r>
            <a:r>
              <a:rPr lang="en-US" sz="1200" u="sng" kern="1200" dirty="0" smtClean="0">
                <a:solidFill>
                  <a:schemeClr val="tx1"/>
                </a:solidFill>
                <a:latin typeface="+mn-lt"/>
                <a:ea typeface="+mn-ea"/>
                <a:cs typeface="+mn-cs"/>
                <a:hlinkClick r:id="rId3"/>
              </a:rPr>
              <a:t>http://psas.pdx.edu/orbit_intro/</a:t>
            </a:r>
            <a:endParaRPr lang="en-US" dirty="0"/>
          </a:p>
        </p:txBody>
      </p:sp>
      <p:sp>
        <p:nvSpPr>
          <p:cNvPr id="4" name="Slide Number Placeholder 3"/>
          <p:cNvSpPr>
            <a:spLocks noGrp="1"/>
          </p:cNvSpPr>
          <p:nvPr>
            <p:ph type="sldNum" sz="quarter" idx="10"/>
          </p:nvPr>
        </p:nvSpPr>
        <p:spPr/>
        <p:txBody>
          <a:bodyPr/>
          <a:lstStyle/>
          <a:p>
            <a:fld id="{1397126F-735E-45B9-9C98-DCA282CBA52B}" type="slidenum">
              <a:rPr lang="en-US" smtClean="0"/>
              <a:pPr/>
              <a:t>17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Reference</a:t>
            </a:r>
            <a:r>
              <a:rPr lang="en-US" baseline="0" dirty="0" smtClean="0"/>
              <a:t>: </a:t>
            </a:r>
            <a:r>
              <a:rPr lang="en-US" sz="1200" u="sng" kern="1200" dirty="0" smtClean="0">
                <a:solidFill>
                  <a:schemeClr val="tx1"/>
                </a:solidFill>
                <a:latin typeface="+mn-lt"/>
                <a:ea typeface="+mn-ea"/>
                <a:cs typeface="+mn-cs"/>
                <a:hlinkClick r:id="rId3"/>
              </a:rPr>
              <a:t>http://psas.pdx.edu/orbit_intro/</a:t>
            </a:r>
            <a:r>
              <a:rPr lang="en-US" sz="1200" u="sng" kern="1200" dirty="0" smtClean="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1397126F-735E-45B9-9C98-DCA282CBA52B}"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F7C9AD6-A649-4EE4-9543-6E3AE2411EF6}" type="datetimeFigureOut">
              <a:rPr lang="en-US" smtClean="0"/>
              <a:pPr/>
              <a:t>12/8/2014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6A8B30E-95D2-45E8-94B4-CF94EE459ED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7C9AD6-A649-4EE4-9543-6E3AE2411EF6}" type="datetimeFigureOut">
              <a:rPr lang="en-US" smtClean="0"/>
              <a:pPr/>
              <a:t>12/8/2014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6A8B30E-95D2-45E8-94B4-CF94EE459ED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7C9AD6-A649-4EE4-9543-6E3AE2411EF6}" type="datetimeFigureOut">
              <a:rPr lang="en-US" smtClean="0"/>
              <a:pPr/>
              <a:t>12/8/2014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6A8B30E-95D2-45E8-94B4-CF94EE459ED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7C9AD6-A649-4EE4-9543-6E3AE2411EF6}" type="datetimeFigureOut">
              <a:rPr lang="en-US" smtClean="0"/>
              <a:pPr/>
              <a:t>12/8/2014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6A8B30E-95D2-45E8-94B4-CF94EE459ED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7C9AD6-A649-4EE4-9543-6E3AE2411EF6}" type="datetimeFigureOut">
              <a:rPr lang="en-US" smtClean="0"/>
              <a:pPr/>
              <a:t>12/8/2014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6A8B30E-95D2-45E8-94B4-CF94EE459ED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F7C9AD6-A649-4EE4-9543-6E3AE2411EF6}" type="datetimeFigureOut">
              <a:rPr lang="en-US" smtClean="0"/>
              <a:pPr/>
              <a:t>12/8/2014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6A8B30E-95D2-45E8-94B4-CF94EE459ED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F7C9AD6-A649-4EE4-9543-6E3AE2411EF6}" type="datetimeFigureOut">
              <a:rPr lang="en-US" smtClean="0"/>
              <a:pPr/>
              <a:t>12/8/2014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6A8B30E-95D2-45E8-94B4-CF94EE459ED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7C9AD6-A649-4EE4-9543-6E3AE2411EF6}" type="datetimeFigureOut">
              <a:rPr lang="en-US" smtClean="0"/>
              <a:pPr/>
              <a:t>12/8/2014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6A8B30E-95D2-45E8-94B4-CF94EE459ED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7C9AD6-A649-4EE4-9543-6E3AE2411EF6}" type="datetimeFigureOut">
              <a:rPr lang="en-US" smtClean="0"/>
              <a:pPr/>
              <a:t>12/8/2014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6A8B30E-95D2-45E8-94B4-CF94EE459ED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7C9AD6-A649-4EE4-9543-6E3AE2411EF6}" type="datetimeFigureOut">
              <a:rPr lang="en-US" smtClean="0"/>
              <a:pPr/>
              <a:t>12/8/2014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6A8B30E-95D2-45E8-94B4-CF94EE459ED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7C9AD6-A649-4EE4-9543-6E3AE2411EF6}" type="datetimeFigureOut">
              <a:rPr lang="en-US" smtClean="0"/>
              <a:pPr/>
              <a:t>12/8/2014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6A8B30E-95D2-45E8-94B4-CF94EE459ED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20000"/>
                <a:lumOff val="80000"/>
              </a:schemeClr>
            </a:gs>
            <a:gs pos="64999">
              <a:srgbClr val="F0EBD5"/>
            </a:gs>
            <a:gs pos="100000">
              <a:srgbClr val="D1C39F"/>
            </a:gs>
          </a:gsLst>
          <a:lin ang="4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7C9AD6-A649-4EE4-9543-6E3AE2411EF6}" type="datetimeFigureOut">
              <a:rPr lang="en-US" smtClean="0"/>
              <a:pPr/>
              <a:t>12/8/2014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A8B30E-95D2-45E8-94B4-CF94EE459ED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1.png"/><Relationship Id="rId4" Type="http://schemas.openxmlformats.org/officeDocument/2006/relationships/image" Target="../media/image20.png"/></Relationships>
</file>

<file path=ppt/slides/_rels/slide1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png"/></Relationships>
</file>

<file path=ppt/slides/_rels/slide19.xml.rels><?xml version="1.0" encoding="UTF-8" standalone="yes"?>
<Relationships xmlns="http://schemas.openxmlformats.org/package/2006/relationships"><Relationship Id="rId2" Type="http://schemas.openxmlformats.org/officeDocument/2006/relationships/image" Target="../media/image26.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antonine-education.co.uk/Pages/Physics_4/Fields/FLD_02/Fields_page_2.htm" TargetMode="External"/><Relationship Id="rId2" Type="http://schemas.openxmlformats.org/officeDocument/2006/relationships/hyperlink" Target="http://kilby.sac.on.ca/physics/sph4u/3-Fields/GravEnergy.htm" TargetMode="External"/><Relationship Id="rId1" Type="http://schemas.openxmlformats.org/officeDocument/2006/relationships/slideLayout" Target="../slideLayouts/slideLayout2.xml"/><Relationship Id="rId6" Type="http://schemas.openxmlformats.org/officeDocument/2006/relationships/hyperlink" Target="http://blog.superprincipia.com/2012/01/16/a-theory-of-gravity-for-the-21st-century-the-gravitational-force-and-potential-energy-in-consideration-with-special-relativity-general-relativity/" TargetMode="External"/><Relationship Id="rId5" Type="http://schemas.openxmlformats.org/officeDocument/2006/relationships/hyperlink" Target="http://hyperphysics.phy-astr.gsu.edu/hbase/gpot.html" TargetMode="External"/><Relationship Id="rId4" Type="http://schemas.openxmlformats.org/officeDocument/2006/relationships/hyperlink" Target="http://www.physicsclassroom.com/class/circles/u6l3c.cf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00000"/>
              </a:lnSpc>
            </a:pPr>
            <a:r>
              <a:rPr lang="en-US" b="1" dirty="0" smtClean="0"/>
              <a:t>Lesson Opener:</a:t>
            </a:r>
            <a:endParaRPr lang="en-US" dirty="0"/>
          </a:p>
        </p:txBody>
      </p:sp>
      <p:sp>
        <p:nvSpPr>
          <p:cNvPr id="3" name="Content Placeholder 2"/>
          <p:cNvSpPr>
            <a:spLocks noGrp="1"/>
          </p:cNvSpPr>
          <p:nvPr>
            <p:ph idx="1"/>
          </p:nvPr>
        </p:nvSpPr>
        <p:spPr/>
        <p:txBody>
          <a:bodyPr/>
          <a:lstStyle/>
          <a:p>
            <a:pPr>
              <a:lnSpc>
                <a:spcPct val="100000"/>
              </a:lnSpc>
            </a:pPr>
            <a:r>
              <a:rPr lang="en-US" b="1" dirty="0" smtClean="0"/>
              <a:t>Make 4 small groups and discuss an answer to the question you are given</a:t>
            </a:r>
          </a:p>
          <a:p>
            <a:pPr>
              <a:lnSpc>
                <a:spcPct val="100000"/>
              </a:lnSpc>
            </a:pPr>
            <a:r>
              <a:rPr lang="en-US" b="1" dirty="0" smtClean="0"/>
              <a:t>Have a spokesperson present a summary of your conclusion.</a:t>
            </a:r>
          </a:p>
          <a:p>
            <a:pPr>
              <a:lnSpc>
                <a:spcPct val="100000"/>
              </a:lnSpc>
            </a:pP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66800"/>
          </a:xfrm>
        </p:spPr>
        <p:txBody>
          <a:bodyPr>
            <a:normAutofit fontScale="90000"/>
          </a:bodyPr>
          <a:lstStyle/>
          <a:p>
            <a:pPr>
              <a:lnSpc>
                <a:spcPct val="100000"/>
              </a:lnSpc>
            </a:pPr>
            <a:r>
              <a:rPr lang="en-US" b="1" u="sng" dirty="0" smtClean="0"/>
              <a:t>Gravitational Potential </a:t>
            </a:r>
            <a:r>
              <a:rPr lang="en-US" dirty="0" smtClean="0"/>
              <a:t/>
            </a:r>
            <a:br>
              <a:rPr lang="en-US" dirty="0" smtClean="0"/>
            </a:br>
            <a:endParaRPr lang="en-US" dirty="0"/>
          </a:p>
        </p:txBody>
      </p:sp>
      <p:sp>
        <p:nvSpPr>
          <p:cNvPr id="3" name="Content Placeholder 2"/>
          <p:cNvSpPr>
            <a:spLocks noGrp="1"/>
          </p:cNvSpPr>
          <p:nvPr>
            <p:ph idx="1"/>
          </p:nvPr>
        </p:nvSpPr>
        <p:spPr>
          <a:xfrm>
            <a:off x="457200" y="1143000"/>
            <a:ext cx="8229600" cy="5486400"/>
          </a:xfrm>
        </p:spPr>
        <p:txBody>
          <a:bodyPr>
            <a:normAutofit fontScale="77500" lnSpcReduction="20000"/>
          </a:bodyPr>
          <a:lstStyle/>
          <a:p>
            <a:r>
              <a:rPr lang="en-US" b="1" dirty="0" smtClean="0"/>
              <a:t>Defined as ‘</a:t>
            </a:r>
            <a:r>
              <a:rPr lang="el-GR" b="1" dirty="0" smtClean="0"/>
              <a:t>φ</a:t>
            </a:r>
            <a:r>
              <a:rPr lang="en-US" b="1" dirty="0" smtClean="0"/>
              <a:t>’                  or  </a:t>
            </a:r>
            <a:r>
              <a:rPr lang="en-US" b="1" u="sng" dirty="0" smtClean="0"/>
              <a:t>work done</a:t>
            </a:r>
            <a:r>
              <a:rPr lang="en-US" b="1" dirty="0" smtClean="0"/>
              <a:t>  measure in   </a:t>
            </a:r>
            <a:r>
              <a:rPr lang="en-US" b="1" u="sng" dirty="0" smtClean="0"/>
              <a:t> Joules</a:t>
            </a:r>
          </a:p>
          <a:p>
            <a:r>
              <a:rPr lang="en-US" b="1" dirty="0" smtClean="0"/>
              <a:t>                                                       mass                                  kg</a:t>
            </a:r>
            <a:endParaRPr lang="en-US" b="1" dirty="0"/>
          </a:p>
          <a:p>
            <a:r>
              <a:rPr lang="en-US" b="1" dirty="0" smtClean="0"/>
              <a:t>Work done on a unit of mass in a gravitation field by bringing that mass from infinity</a:t>
            </a:r>
          </a:p>
          <a:p>
            <a:r>
              <a:rPr lang="en-US" b="1" dirty="0" smtClean="0"/>
              <a:t>Allows for easier accounting of work and energy in a field where force varies with distance</a:t>
            </a:r>
          </a:p>
          <a:p>
            <a:r>
              <a:rPr lang="en-US" b="1" dirty="0" smtClean="0"/>
              <a:t>Has the units of Joules per kilogram</a:t>
            </a:r>
          </a:p>
          <a:p>
            <a:r>
              <a:rPr lang="en-US" b="1" dirty="0" smtClean="0"/>
              <a:t>Is a scalar quantity</a:t>
            </a:r>
          </a:p>
          <a:p>
            <a:r>
              <a:rPr lang="en-US" b="1" dirty="0" smtClean="0"/>
              <a:t>At infinity Potential is zero</a:t>
            </a:r>
            <a:r>
              <a:rPr lang="en-US" b="1" smtClean="0"/>
              <a:t>, therefore </a:t>
            </a:r>
            <a:r>
              <a:rPr lang="en-US" b="1" dirty="0" smtClean="0"/>
              <a:t>Potential is always negative</a:t>
            </a:r>
          </a:p>
          <a:p>
            <a:endParaRPr lang="en-US" dirty="0" smtClean="0"/>
          </a:p>
          <a:p>
            <a:endParaRPr lang="en-US" dirty="0" smtClean="0"/>
          </a:p>
          <a:p>
            <a:endParaRPr lang="en-US" dirty="0"/>
          </a:p>
          <a:p>
            <a:pPr>
              <a:buNone/>
            </a:pPr>
            <a:r>
              <a:rPr lang="en-US" dirty="0"/>
              <a:t> </a:t>
            </a:r>
          </a:p>
          <a:p>
            <a:endParaRPr lang="en-US" dirty="0" smtClean="0"/>
          </a:p>
          <a:p>
            <a:endParaRPr lang="en-US" dirty="0"/>
          </a:p>
        </p:txBody>
      </p:sp>
      <p:sp>
        <p:nvSpPr>
          <p:cNvPr id="1229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pic>
        <p:nvPicPr>
          <p:cNvPr id="1228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895600" y="1143000"/>
            <a:ext cx="990600" cy="6096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458200" cy="792162"/>
          </a:xfrm>
        </p:spPr>
        <p:txBody>
          <a:bodyPr>
            <a:noAutofit/>
          </a:bodyPr>
          <a:lstStyle/>
          <a:p>
            <a:r>
              <a:rPr lang="en-GB" sz="3600" dirty="0" smtClean="0"/>
              <a:t>V=ϕ</a:t>
            </a:r>
            <a:r>
              <a:rPr lang="en-US" sz="3600" dirty="0"/>
              <a:t>=-GM/r </a:t>
            </a:r>
            <a:r>
              <a:rPr lang="en-US" sz="3600" b="1" dirty="0" smtClean="0"/>
              <a:t> </a:t>
            </a:r>
            <a:r>
              <a:rPr lang="en-US" sz="3200" b="1" dirty="0" smtClean="0"/>
              <a:t>Potential becomes </a:t>
            </a:r>
            <a:r>
              <a:rPr lang="en-US" sz="3200" b="1" u="sng" dirty="0" smtClean="0"/>
              <a:t>Zero</a:t>
            </a:r>
            <a:r>
              <a:rPr lang="en-US" sz="3200" b="1" dirty="0" smtClean="0"/>
              <a:t> at Infinity</a:t>
            </a:r>
            <a:endParaRPr lang="en-US" sz="3200" b="1" dirty="0"/>
          </a:p>
        </p:txBody>
      </p:sp>
      <p:pic>
        <p:nvPicPr>
          <p:cNvPr id="8" name="Content Placeholder 7" descr="gravitational potential as Ep.gif"/>
          <p:cNvPicPr>
            <a:picLocks noGrp="1" noChangeAspect="1"/>
          </p:cNvPicPr>
          <p:nvPr>
            <p:ph idx="1"/>
          </p:nvPr>
        </p:nvPicPr>
        <p:blipFill>
          <a:blip r:embed="rId2" cstate="print"/>
          <a:stretch>
            <a:fillRect/>
          </a:stretch>
        </p:blipFill>
        <p:spPr>
          <a:xfrm>
            <a:off x="228600" y="990600"/>
            <a:ext cx="8534400" cy="5478214"/>
          </a:xfrm>
        </p:spPr>
      </p:pic>
      <p:sp>
        <p:nvSpPr>
          <p:cNvPr id="9" name="TextBox 8"/>
          <p:cNvSpPr txBox="1"/>
          <p:nvPr/>
        </p:nvSpPr>
        <p:spPr>
          <a:xfrm>
            <a:off x="5334000" y="4343400"/>
            <a:ext cx="2895600" cy="954107"/>
          </a:xfrm>
          <a:prstGeom prst="rect">
            <a:avLst/>
          </a:prstGeom>
          <a:noFill/>
        </p:spPr>
        <p:txBody>
          <a:bodyPr wrap="square" rtlCol="0">
            <a:spAutoFit/>
          </a:bodyPr>
          <a:lstStyle/>
          <a:p>
            <a:r>
              <a:rPr lang="en-US" sz="2800" b="1" dirty="0" smtClean="0"/>
              <a:t>How do we get this expression?</a:t>
            </a:r>
            <a:endParaRPr lang="en-US" sz="2800" b="1" dirty="0"/>
          </a:p>
        </p:txBody>
      </p:sp>
      <p:cxnSp>
        <p:nvCxnSpPr>
          <p:cNvPr id="11" name="Curved Connector 10"/>
          <p:cNvCxnSpPr>
            <a:stCxn id="9" idx="1"/>
          </p:cNvCxnSpPr>
          <p:nvPr/>
        </p:nvCxnSpPr>
        <p:spPr>
          <a:xfrm rot="10800000">
            <a:off x="4953000" y="3048000"/>
            <a:ext cx="381000" cy="1772454"/>
          </a:xfrm>
          <a:prstGeom prst="curvedConnector2">
            <a:avLst/>
          </a:prstGeom>
          <a:ln>
            <a:solidFill>
              <a:srgbClr val="FF0000"/>
            </a:solidFill>
            <a:headEnd type="arrow"/>
            <a:tailEnd type="arrow"/>
          </a:ln>
        </p:spPr>
        <p:style>
          <a:lnRef idx="2">
            <a:schemeClr val="dk1"/>
          </a:lnRef>
          <a:fillRef idx="0">
            <a:schemeClr val="dk1"/>
          </a:fillRef>
          <a:effectRef idx="1">
            <a:schemeClr val="dk1"/>
          </a:effectRef>
          <a:fontRef idx="minor">
            <a:schemeClr val="tx1"/>
          </a:fontRef>
        </p:style>
      </p:cxnSp>
      <p:sp>
        <p:nvSpPr>
          <p:cNvPr id="512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5123" name="Rectangle 3"/>
          <p:cNvSpPr>
            <a:spLocks noChangeArrowheads="1"/>
          </p:cNvSpPr>
          <p:nvPr/>
        </p:nvSpPr>
        <p:spPr bwMode="auto">
          <a:xfrm>
            <a:off x="0" y="8286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5121"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800600" y="2133600"/>
            <a:ext cx="1600200" cy="904875"/>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839200" cy="1143000"/>
          </a:xfrm>
        </p:spPr>
        <p:txBody>
          <a:bodyPr>
            <a:normAutofit/>
          </a:bodyPr>
          <a:lstStyle/>
          <a:p>
            <a:r>
              <a:rPr lang="en-US" sz="3200" b="1" kern="1000" dirty="0" smtClean="0"/>
              <a:t>Advanced Students: Integration will give the are under the curve which is work done on the mass</a:t>
            </a:r>
            <a:endParaRPr lang="en-US" sz="3200" b="1" kern="1000" dirty="0"/>
          </a:p>
        </p:txBody>
      </p:sp>
      <p:pic>
        <p:nvPicPr>
          <p:cNvPr id="4" name="Content Placeholder 3" descr="graph of g with distance from center of Earth.gif"/>
          <p:cNvPicPr>
            <a:picLocks noGrp="1" noChangeAspect="1"/>
          </p:cNvPicPr>
          <p:nvPr>
            <p:ph idx="1"/>
          </p:nvPr>
        </p:nvPicPr>
        <p:blipFill>
          <a:blip r:embed="rId2" cstate="print"/>
          <a:stretch>
            <a:fillRect/>
          </a:stretch>
        </p:blipFill>
        <p:spPr>
          <a:xfrm>
            <a:off x="299065" y="1524000"/>
            <a:ext cx="8540135" cy="4114800"/>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done by the mass= -m</a:t>
            </a:r>
            <a:r>
              <a:rPr lang="el-GR" dirty="0" smtClean="0"/>
              <a:t>Δ</a:t>
            </a:r>
            <a:r>
              <a:rPr lang="en-US" dirty="0" smtClean="0"/>
              <a:t>V</a:t>
            </a:r>
            <a:endParaRPr lang="en-US" dirty="0"/>
          </a:p>
        </p:txBody>
      </p:sp>
      <p:pic>
        <p:nvPicPr>
          <p:cNvPr id="4" name="Content Placeholder 3" descr="Potential at infinity is zero.jpg"/>
          <p:cNvPicPr>
            <a:picLocks noGrp="1" noChangeAspect="1"/>
          </p:cNvPicPr>
          <p:nvPr>
            <p:ph idx="1"/>
          </p:nvPr>
        </p:nvPicPr>
        <p:blipFill>
          <a:blip r:embed="rId2" cstate="print"/>
          <a:stretch>
            <a:fillRect/>
          </a:stretch>
        </p:blipFill>
        <p:spPr>
          <a:xfrm>
            <a:off x="990600" y="1371600"/>
            <a:ext cx="6787423" cy="3129756"/>
          </a:xfrm>
        </p:spPr>
      </p:pic>
      <p:sp>
        <p:nvSpPr>
          <p:cNvPr id="5" name="TextBox 4"/>
          <p:cNvSpPr txBox="1"/>
          <p:nvPr/>
        </p:nvSpPr>
        <p:spPr>
          <a:xfrm>
            <a:off x="304800" y="4724400"/>
            <a:ext cx="8458201" cy="1938992"/>
          </a:xfrm>
          <a:prstGeom prst="rect">
            <a:avLst/>
          </a:prstGeom>
          <a:noFill/>
        </p:spPr>
        <p:txBody>
          <a:bodyPr wrap="square" rtlCol="0">
            <a:spAutoFit/>
          </a:bodyPr>
          <a:lstStyle/>
          <a:p>
            <a:r>
              <a:rPr lang="en-US" sz="4000" dirty="0" smtClean="0"/>
              <a:t>And work done by the mass is </a:t>
            </a:r>
          </a:p>
          <a:p>
            <a:r>
              <a:rPr lang="en-US" sz="4000" dirty="0" smtClean="0"/>
              <a:t>force times distance moved so </a:t>
            </a:r>
          </a:p>
          <a:p>
            <a:r>
              <a:rPr lang="en-US" sz="4000" dirty="0" smtClean="0"/>
              <a:t>mg</a:t>
            </a:r>
            <a:r>
              <a:rPr lang="el-GR" sz="4000" dirty="0" smtClean="0"/>
              <a:t>Δ</a:t>
            </a:r>
            <a:r>
              <a:rPr lang="en-US" sz="4000" dirty="0" smtClean="0"/>
              <a:t>r = -m</a:t>
            </a:r>
            <a:r>
              <a:rPr lang="el-GR" sz="4000" dirty="0" smtClean="0"/>
              <a:t>Δ</a:t>
            </a:r>
            <a:r>
              <a:rPr lang="en-US" sz="4000" dirty="0" smtClean="0"/>
              <a:t>V             </a:t>
            </a:r>
            <a:endParaRPr lang="en-US" sz="4000" dirty="0"/>
          </a:p>
        </p:txBody>
      </p:sp>
      <p:sp>
        <p:nvSpPr>
          <p:cNvPr id="6" name="Right Arrow 5"/>
          <p:cNvSpPr/>
          <p:nvPr/>
        </p:nvSpPr>
        <p:spPr>
          <a:xfrm>
            <a:off x="3352800" y="6096000"/>
            <a:ext cx="978408"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6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pic>
        <p:nvPicPr>
          <p:cNvPr id="29697"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724400" y="5943600"/>
            <a:ext cx="1116082" cy="666750"/>
          </a:xfrm>
          <a:prstGeom prst="rect">
            <a:avLst/>
          </a:prstGeom>
          <a:noFill/>
        </p:spPr>
      </p:pic>
      <p:sp>
        <p:nvSpPr>
          <p:cNvPr id="29699" name="Rectangle 3"/>
          <p:cNvSpPr>
            <a:spLocks noChangeArrowheads="1"/>
          </p:cNvSpPr>
          <p:nvPr/>
        </p:nvSpPr>
        <p:spPr bwMode="auto">
          <a:xfrm>
            <a:off x="0" y="89535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Combining equations and calculus for ‘g’ gives the general formula of ‘V’</a:t>
            </a:r>
            <a:endParaRPr lang="en-US" dirty="0"/>
          </a:p>
        </p:txBody>
      </p:sp>
      <p:sp>
        <p:nvSpPr>
          <p:cNvPr id="3" name="Content Placeholder 2"/>
          <p:cNvSpPr>
            <a:spLocks noGrp="1"/>
          </p:cNvSpPr>
          <p:nvPr>
            <p:ph idx="1"/>
          </p:nvPr>
        </p:nvSpPr>
        <p:spPr/>
        <p:txBody>
          <a:bodyPr/>
          <a:lstStyle/>
          <a:p>
            <a:r>
              <a:rPr lang="en-US" dirty="0" smtClean="0"/>
              <a:t>Two equations for ‘g’             and  </a:t>
            </a:r>
          </a:p>
          <a:p>
            <a:r>
              <a:rPr lang="en-US" dirty="0" smtClean="0"/>
              <a:t>Combining </a:t>
            </a:r>
          </a:p>
          <a:p>
            <a:endParaRPr lang="en-US" dirty="0"/>
          </a:p>
          <a:p>
            <a:r>
              <a:rPr lang="en-US" dirty="0" smtClean="0"/>
              <a:t>Integrating and solving for V</a:t>
            </a:r>
          </a:p>
          <a:p>
            <a:endParaRPr lang="en-US" dirty="0"/>
          </a:p>
        </p:txBody>
      </p:sp>
      <p:sp>
        <p:nvSpPr>
          <p:cNvPr id="3072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pic>
        <p:nvPicPr>
          <p:cNvPr id="30721"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495800" y="1676400"/>
            <a:ext cx="890953" cy="609600"/>
          </a:xfrm>
          <a:prstGeom prst="rect">
            <a:avLst/>
          </a:prstGeom>
          <a:noFill/>
        </p:spPr>
      </p:pic>
      <p:sp>
        <p:nvSpPr>
          <p:cNvPr id="30723" name="Rectangle 3"/>
          <p:cNvSpPr>
            <a:spLocks noChangeArrowheads="1"/>
          </p:cNvSpPr>
          <p:nvPr/>
        </p:nvSpPr>
        <p:spPr bwMode="auto">
          <a:xfrm>
            <a:off x="0" y="8286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0725"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pic>
        <p:nvPicPr>
          <p:cNvPr id="30724" name="Picture 4"/>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6273248" y="1676400"/>
            <a:ext cx="1020417" cy="609600"/>
          </a:xfrm>
          <a:prstGeom prst="rect">
            <a:avLst/>
          </a:prstGeom>
          <a:noFill/>
        </p:spPr>
      </p:pic>
      <p:sp>
        <p:nvSpPr>
          <p:cNvPr id="30726" name="Rectangle 6"/>
          <p:cNvSpPr>
            <a:spLocks noChangeArrowheads="1"/>
          </p:cNvSpPr>
          <p:nvPr/>
        </p:nvSpPr>
        <p:spPr bwMode="auto">
          <a:xfrm>
            <a:off x="0" y="89535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0728"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pic>
        <p:nvPicPr>
          <p:cNvPr id="30727" name="Picture 7"/>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048000" y="2247900"/>
            <a:ext cx="609600" cy="914400"/>
          </a:xfrm>
          <a:prstGeom prst="rect">
            <a:avLst/>
          </a:prstGeom>
          <a:noFill/>
        </p:spPr>
      </p:pic>
      <p:sp>
        <p:nvSpPr>
          <p:cNvPr id="30730"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pic>
        <p:nvPicPr>
          <p:cNvPr id="30729" name="Picture 9"/>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3821596" y="2286000"/>
            <a:ext cx="1075082" cy="838200"/>
          </a:xfrm>
          <a:prstGeom prst="rect">
            <a:avLst/>
          </a:prstGeom>
          <a:noFill/>
        </p:spPr>
      </p:pic>
      <p:sp>
        <p:nvSpPr>
          <p:cNvPr id="30732" name="Rectangle 1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pic>
        <p:nvPicPr>
          <p:cNvPr id="30731" name="Picture 11"/>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2743200" y="4355206"/>
            <a:ext cx="2590800" cy="1423115"/>
          </a:xfrm>
          <a:prstGeom prst="rect">
            <a:avLst/>
          </a:prstGeom>
          <a:noFill/>
        </p:spPr>
      </p:pic>
      <p:sp>
        <p:nvSpPr>
          <p:cNvPr id="30733" name="Rectangle 13"/>
          <p:cNvSpPr>
            <a:spLocks noChangeArrowheads="1"/>
          </p:cNvSpPr>
          <p:nvPr/>
        </p:nvSpPr>
        <p:spPr bwMode="auto">
          <a:xfrm>
            <a:off x="0" y="8286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14800" y="274638"/>
            <a:ext cx="4572000" cy="944562"/>
          </a:xfrm>
        </p:spPr>
        <p:txBody>
          <a:bodyPr/>
          <a:lstStyle/>
          <a:p>
            <a:endParaRPr lang="en-US" dirty="0"/>
          </a:p>
        </p:txBody>
      </p:sp>
      <p:pic>
        <p:nvPicPr>
          <p:cNvPr id="4" name="Content Placeholder 3" descr="Earth's gravity Well.png"/>
          <p:cNvPicPr>
            <a:picLocks noGrp="1" noChangeAspect="1"/>
          </p:cNvPicPr>
          <p:nvPr>
            <p:ph idx="1"/>
          </p:nvPr>
        </p:nvPicPr>
        <p:blipFill>
          <a:blip r:embed="rId3" cstate="print"/>
          <a:stretch>
            <a:fillRect/>
          </a:stretch>
        </p:blipFill>
        <p:spPr>
          <a:xfrm>
            <a:off x="288900" y="254816"/>
            <a:ext cx="8169300" cy="5804128"/>
          </a:xfr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t>Escape Velocity</a:t>
            </a:r>
            <a:endParaRPr lang="en-US" b="1" dirty="0"/>
          </a:p>
        </p:txBody>
      </p:sp>
      <p:pic>
        <p:nvPicPr>
          <p:cNvPr id="4" name="Content Placeholder 3" descr="Gravitational_potential_summation_2 field strength graph.png"/>
          <p:cNvPicPr>
            <a:picLocks noGrp="1" noChangeAspect="1"/>
          </p:cNvPicPr>
          <p:nvPr>
            <p:ph idx="1"/>
          </p:nvPr>
        </p:nvPicPr>
        <p:blipFill>
          <a:blip r:embed="rId2" cstate="print"/>
          <a:stretch>
            <a:fillRect/>
          </a:stretch>
        </p:blipFill>
        <p:spPr>
          <a:xfrm>
            <a:off x="424541" y="1066800"/>
            <a:ext cx="8033659" cy="5791201"/>
          </a:xfr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Deriving Escape Velocity:</a:t>
            </a:r>
            <a:endParaRPr lang="en-US" dirty="0"/>
          </a:p>
        </p:txBody>
      </p:sp>
      <p:sp>
        <p:nvSpPr>
          <p:cNvPr id="3" name="Content Placeholder 2"/>
          <p:cNvSpPr>
            <a:spLocks noGrp="1"/>
          </p:cNvSpPr>
          <p:nvPr>
            <p:ph idx="1"/>
          </p:nvPr>
        </p:nvSpPr>
        <p:spPr>
          <a:xfrm>
            <a:off x="304800" y="914400"/>
            <a:ext cx="8610600" cy="5211763"/>
          </a:xfrm>
        </p:spPr>
        <p:txBody>
          <a:bodyPr>
            <a:normAutofit fontScale="70000" lnSpcReduction="20000"/>
          </a:bodyPr>
          <a:lstStyle/>
          <a:p>
            <a:pPr fontAlgn="base"/>
            <a:r>
              <a:rPr lang="en-US" b="1" dirty="0" smtClean="0"/>
              <a:t>We can calculate the energy necessary to escape earth's gravity well completely. </a:t>
            </a:r>
          </a:p>
          <a:p>
            <a:pPr fontAlgn="base"/>
            <a:r>
              <a:rPr lang="en-US" b="1" dirty="0" smtClean="0"/>
              <a:t>Gravitational Potential (Φ):</a:t>
            </a:r>
          </a:p>
          <a:p>
            <a:pPr fontAlgn="base"/>
            <a:endParaRPr lang="en-US" b="1" dirty="0" smtClean="0"/>
          </a:p>
          <a:p>
            <a:pPr fontAlgn="base">
              <a:buNone/>
            </a:pPr>
            <a:endParaRPr lang="en-US" b="1" dirty="0" smtClean="0"/>
          </a:p>
          <a:p>
            <a:pPr fontAlgn="base"/>
            <a:r>
              <a:rPr lang="en-US" b="1" dirty="0" smtClean="0"/>
              <a:t>There </a:t>
            </a:r>
            <a:r>
              <a:rPr lang="en-US" b="1" i="1" dirty="0" smtClean="0"/>
              <a:t>G</a:t>
            </a:r>
            <a:r>
              <a:rPr lang="en-US" b="1" dirty="0" smtClean="0"/>
              <a:t> is the universal gravitational constant; </a:t>
            </a:r>
            <a:r>
              <a:rPr lang="en-US" b="1" i="1" dirty="0" smtClean="0"/>
              <a:t>M</a:t>
            </a:r>
            <a:r>
              <a:rPr lang="en-US" b="1" dirty="0" smtClean="0"/>
              <a:t> is the mass of the earth and </a:t>
            </a:r>
            <a:r>
              <a:rPr lang="en-US" b="1" i="1" dirty="0" smtClean="0"/>
              <a:t>r</a:t>
            </a:r>
            <a:r>
              <a:rPr lang="en-US" b="1" dirty="0" smtClean="0"/>
              <a:t> is the distance from the center of the earth.</a:t>
            </a:r>
          </a:p>
          <a:p>
            <a:pPr fontAlgn="base"/>
            <a:r>
              <a:rPr lang="en-US" b="1" dirty="0" smtClean="0"/>
              <a:t>We want to find the difference in potential of an object at infinity (i.e., it has escaped earth forever) and at the surface of the earth. Using </a:t>
            </a:r>
            <a:r>
              <a:rPr lang="en-US" b="1" i="1" dirty="0" smtClean="0"/>
              <a:t>r</a:t>
            </a:r>
            <a:r>
              <a:rPr lang="en-US" b="1" i="1" baseline="-25000" dirty="0" smtClean="0"/>
              <a:t>0</a:t>
            </a:r>
            <a:r>
              <a:rPr lang="en-US" b="1" dirty="0" smtClean="0"/>
              <a:t> as the radius of the earth can write this difference as</a:t>
            </a:r>
          </a:p>
          <a:p>
            <a:pPr fontAlgn="base"/>
            <a:endParaRPr lang="en-US" b="1" dirty="0" smtClean="0"/>
          </a:p>
          <a:p>
            <a:pPr fontAlgn="base"/>
            <a:endParaRPr lang="en-US" b="1" dirty="0" smtClean="0"/>
          </a:p>
          <a:p>
            <a:pPr fontAlgn="base"/>
            <a:endParaRPr lang="en-US" b="1" dirty="0" smtClean="0"/>
          </a:p>
          <a:p>
            <a:pPr fontAlgn="base"/>
            <a:r>
              <a:rPr lang="en-US" b="1" dirty="0" smtClean="0"/>
              <a:t>Since the 1/∞ term will go to 0 we find the potential needed to escape earth is </a:t>
            </a:r>
          </a:p>
          <a:p>
            <a:endParaRPr lang="en-US" dirty="0"/>
          </a:p>
        </p:txBody>
      </p:sp>
      <p:pic>
        <p:nvPicPr>
          <p:cNvPr id="4" name="Picture 3" descr="\Phi = -G \frac{M}{r}"/>
          <p:cNvPicPr/>
          <p:nvPr/>
        </p:nvPicPr>
        <p:blipFill>
          <a:blip r:embed="rId3" cstate="print"/>
          <a:srcRect/>
          <a:stretch>
            <a:fillRect/>
          </a:stretch>
        </p:blipFill>
        <p:spPr bwMode="auto">
          <a:xfrm>
            <a:off x="5562600" y="1524000"/>
            <a:ext cx="1600200" cy="914400"/>
          </a:xfrm>
          <a:prstGeom prst="rect">
            <a:avLst/>
          </a:prstGeom>
          <a:noFill/>
          <a:ln w="9525">
            <a:noFill/>
            <a:miter lim="800000"/>
            <a:headEnd/>
            <a:tailEnd/>
          </a:ln>
        </p:spPr>
      </p:pic>
      <p:pic>
        <p:nvPicPr>
          <p:cNvPr id="5" name="Picture 4" descr="\Delta \Phi = -G \frac{M}{\infty} + G \frac{M}{r_0}"/>
          <p:cNvPicPr/>
          <p:nvPr/>
        </p:nvPicPr>
        <p:blipFill>
          <a:blip r:embed="rId4" cstate="print"/>
          <a:srcRect/>
          <a:stretch>
            <a:fillRect/>
          </a:stretch>
        </p:blipFill>
        <p:spPr bwMode="auto">
          <a:xfrm>
            <a:off x="3124200" y="4038600"/>
            <a:ext cx="3048000" cy="914400"/>
          </a:xfrm>
          <a:prstGeom prst="rect">
            <a:avLst/>
          </a:prstGeom>
          <a:noFill/>
          <a:ln w="9525">
            <a:noFill/>
            <a:miter lim="800000"/>
            <a:headEnd/>
            <a:tailEnd/>
          </a:ln>
        </p:spPr>
      </p:pic>
      <p:pic>
        <p:nvPicPr>
          <p:cNvPr id="6" name="Picture 5" descr="\Phi_{escape} = G \frac{M}{r_0}"/>
          <p:cNvPicPr/>
          <p:nvPr/>
        </p:nvPicPr>
        <p:blipFill>
          <a:blip r:embed="rId5" cstate="print"/>
          <a:srcRect/>
          <a:stretch>
            <a:fillRect/>
          </a:stretch>
        </p:blipFill>
        <p:spPr bwMode="auto">
          <a:xfrm>
            <a:off x="3505200" y="5410200"/>
            <a:ext cx="1981200" cy="72771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smtClean="0"/>
              <a:t>Deriving Escape Velocity:</a:t>
            </a:r>
            <a:endParaRPr lang="en-US" b="1" dirty="0"/>
          </a:p>
        </p:txBody>
      </p:sp>
      <p:sp>
        <p:nvSpPr>
          <p:cNvPr id="3" name="Content Placeholder 2"/>
          <p:cNvSpPr>
            <a:spLocks noGrp="1"/>
          </p:cNvSpPr>
          <p:nvPr>
            <p:ph idx="1"/>
          </p:nvPr>
        </p:nvSpPr>
        <p:spPr>
          <a:xfrm>
            <a:off x="304800" y="762000"/>
            <a:ext cx="8610600" cy="5715000"/>
          </a:xfrm>
        </p:spPr>
        <p:txBody>
          <a:bodyPr>
            <a:normAutofit fontScale="85000" lnSpcReduction="20000"/>
          </a:bodyPr>
          <a:lstStyle/>
          <a:p>
            <a:pPr fontAlgn="base"/>
            <a:r>
              <a:rPr lang="en-US" b="1" dirty="0" smtClean="0"/>
              <a:t>Gravitational potential energy is the same as gravitational potential per unit mass. The speed you would need to have enough energy to escape earth's gravity well is called </a:t>
            </a:r>
            <a:r>
              <a:rPr lang="en-US" b="1" i="1" dirty="0" smtClean="0"/>
              <a:t>escape velocity</a:t>
            </a:r>
            <a:r>
              <a:rPr lang="en-US" b="1" dirty="0" smtClean="0"/>
              <a:t> To find this number we set the potential energy equal to kinetic energy.</a:t>
            </a:r>
          </a:p>
          <a:p>
            <a:pPr fontAlgn="base"/>
            <a:endParaRPr lang="en-US" b="1" dirty="0" smtClean="0"/>
          </a:p>
          <a:p>
            <a:pPr fontAlgn="base"/>
            <a:endParaRPr lang="en-US" b="1" dirty="0" smtClean="0"/>
          </a:p>
          <a:p>
            <a:pPr fontAlgn="base"/>
            <a:r>
              <a:rPr lang="en-US" b="1" dirty="0" smtClean="0"/>
              <a:t>The mass of the object </a:t>
            </a:r>
            <a:r>
              <a:rPr lang="en-US" b="1" i="1" dirty="0" smtClean="0"/>
              <a:t>m</a:t>
            </a:r>
            <a:r>
              <a:rPr lang="en-US" b="1" dirty="0" smtClean="0"/>
              <a:t> cancels out as expected because the escape velocity should be the same for all objects. Solving for </a:t>
            </a:r>
            <a:r>
              <a:rPr lang="en-US" b="1" i="1" dirty="0" smtClean="0"/>
              <a:t>v</a:t>
            </a:r>
            <a:r>
              <a:rPr lang="en-US" b="1" dirty="0" smtClean="0"/>
              <a:t> we get </a:t>
            </a:r>
          </a:p>
          <a:p>
            <a:pPr fontAlgn="base"/>
            <a:endParaRPr lang="en-US" b="1" dirty="0" smtClean="0"/>
          </a:p>
          <a:p>
            <a:pPr fontAlgn="base"/>
            <a:r>
              <a:rPr lang="en-US" b="1" dirty="0" smtClean="0"/>
              <a:t>Substituting our escape potential we get </a:t>
            </a:r>
          </a:p>
          <a:p>
            <a:pPr fontAlgn="base"/>
            <a:endParaRPr lang="en-US" b="1" dirty="0" smtClean="0"/>
          </a:p>
          <a:p>
            <a:pPr fontAlgn="base"/>
            <a:r>
              <a:rPr lang="en-US" b="1" dirty="0" smtClean="0"/>
              <a:t>Plugging in numbers we find the escape velocity to be 11,181 m/s or about 25,011 mph.</a:t>
            </a:r>
          </a:p>
          <a:p>
            <a:endParaRPr lang="en-US" dirty="0"/>
          </a:p>
        </p:txBody>
      </p:sp>
      <p:pic>
        <p:nvPicPr>
          <p:cNvPr id="4" name="Picture 3" descr="\frac{\Phi}{m} = U = KE"/>
          <p:cNvPicPr/>
          <p:nvPr/>
        </p:nvPicPr>
        <p:blipFill>
          <a:blip r:embed="rId3" cstate="print"/>
          <a:srcRect/>
          <a:stretch>
            <a:fillRect/>
          </a:stretch>
        </p:blipFill>
        <p:spPr bwMode="auto">
          <a:xfrm>
            <a:off x="1447800" y="2514600"/>
            <a:ext cx="2057400" cy="762000"/>
          </a:xfrm>
          <a:prstGeom prst="rect">
            <a:avLst/>
          </a:prstGeom>
          <a:noFill/>
          <a:ln w="9525">
            <a:noFill/>
            <a:miter lim="800000"/>
            <a:headEnd/>
            <a:tailEnd/>
          </a:ln>
        </p:spPr>
      </p:pic>
      <p:pic>
        <p:nvPicPr>
          <p:cNvPr id="5" name="Picture 4" descr="\frac{\Phi}{m} = \frac{1}{2} m v^2"/>
          <p:cNvPicPr/>
          <p:nvPr/>
        </p:nvPicPr>
        <p:blipFill>
          <a:blip r:embed="rId4" cstate="print"/>
          <a:srcRect/>
          <a:stretch>
            <a:fillRect/>
          </a:stretch>
        </p:blipFill>
        <p:spPr bwMode="auto">
          <a:xfrm>
            <a:off x="5257800" y="2514600"/>
            <a:ext cx="1676400" cy="838200"/>
          </a:xfrm>
          <a:prstGeom prst="rect">
            <a:avLst/>
          </a:prstGeom>
          <a:noFill/>
          <a:ln w="9525">
            <a:noFill/>
            <a:miter lim="800000"/>
            <a:headEnd/>
            <a:tailEnd/>
          </a:ln>
        </p:spPr>
      </p:pic>
      <p:pic>
        <p:nvPicPr>
          <p:cNvPr id="6" name="Picture 5" descr="v = \sqrt{2 \Phi}"/>
          <p:cNvPicPr/>
          <p:nvPr/>
        </p:nvPicPr>
        <p:blipFill>
          <a:blip r:embed="rId5" cstate="print"/>
          <a:srcRect/>
          <a:stretch>
            <a:fillRect/>
          </a:stretch>
        </p:blipFill>
        <p:spPr bwMode="auto">
          <a:xfrm>
            <a:off x="5029200" y="3962400"/>
            <a:ext cx="1905000" cy="685800"/>
          </a:xfrm>
          <a:prstGeom prst="rect">
            <a:avLst/>
          </a:prstGeom>
          <a:noFill/>
          <a:ln w="9525">
            <a:noFill/>
            <a:miter lim="800000"/>
            <a:headEnd/>
            <a:tailEnd/>
          </a:ln>
        </p:spPr>
      </p:pic>
      <p:pic>
        <p:nvPicPr>
          <p:cNvPr id="7" name="Picture 6" descr="v_{escape} = \sqrt{2 G \frac{M}{r_0}}"/>
          <p:cNvPicPr/>
          <p:nvPr/>
        </p:nvPicPr>
        <p:blipFill>
          <a:blip r:embed="rId6" cstate="print"/>
          <a:srcRect/>
          <a:stretch>
            <a:fillRect/>
          </a:stretch>
        </p:blipFill>
        <p:spPr bwMode="auto">
          <a:xfrm>
            <a:off x="6629400" y="4572000"/>
            <a:ext cx="2235835" cy="914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Geostationary Satellites</a:t>
            </a:r>
            <a:endParaRPr lang="en-US" dirty="0"/>
          </a:p>
        </p:txBody>
      </p:sp>
      <p:pic>
        <p:nvPicPr>
          <p:cNvPr id="4" name="Content Placeholder 3" descr="Geo-stationary satellite.gif"/>
          <p:cNvPicPr>
            <a:picLocks noGrp="1" noChangeAspect="1"/>
          </p:cNvPicPr>
          <p:nvPr>
            <p:ph idx="1"/>
          </p:nvPr>
        </p:nvPicPr>
        <p:blipFill>
          <a:blip r:embed="rId2" cstate="print"/>
          <a:stretch>
            <a:fillRect/>
          </a:stretch>
        </p:blipFill>
        <p:spPr>
          <a:xfrm>
            <a:off x="914400" y="1219200"/>
            <a:ext cx="7467600" cy="5257800"/>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0"/>
            <a:ext cx="7772400" cy="1295400"/>
          </a:xfrm>
        </p:spPr>
        <p:txBody>
          <a:bodyPr>
            <a:normAutofit fontScale="90000"/>
          </a:bodyPr>
          <a:lstStyle/>
          <a:p>
            <a:pPr>
              <a:lnSpc>
                <a:spcPct val="100000"/>
              </a:lnSpc>
            </a:pPr>
            <a:r>
              <a:rPr lang="en-GB" b="1" dirty="0" smtClean="0"/>
              <a:t>Gravity and Inverse Square Relationships</a:t>
            </a:r>
            <a:r>
              <a:rPr lang="en-US" b="1" dirty="0" smtClean="0"/>
              <a:t/>
            </a:r>
            <a:br>
              <a:rPr lang="en-US" b="1" dirty="0" smtClean="0"/>
            </a:br>
            <a:endParaRPr lang="en-US" b="1" dirty="0"/>
          </a:p>
        </p:txBody>
      </p:sp>
      <p:sp>
        <p:nvSpPr>
          <p:cNvPr id="3" name="Subtitle 2"/>
          <p:cNvSpPr>
            <a:spLocks noGrp="1"/>
          </p:cNvSpPr>
          <p:nvPr>
            <p:ph type="subTitle" idx="1"/>
          </p:nvPr>
        </p:nvSpPr>
        <p:spPr>
          <a:xfrm>
            <a:off x="1676400" y="5105400"/>
            <a:ext cx="6400800" cy="1752600"/>
          </a:xfrm>
        </p:spPr>
        <p:txBody>
          <a:bodyPr/>
          <a:lstStyle/>
          <a:p>
            <a:pPr>
              <a:lnSpc>
                <a:spcPct val="100000"/>
              </a:lnSpc>
            </a:pPr>
            <a:r>
              <a:rPr lang="en-US" b="1" dirty="0" smtClean="0">
                <a:solidFill>
                  <a:schemeClr val="tx1"/>
                </a:solidFill>
              </a:rPr>
              <a:t>NIS, Taldykorgan</a:t>
            </a:r>
          </a:p>
          <a:p>
            <a:pPr>
              <a:lnSpc>
                <a:spcPct val="100000"/>
              </a:lnSpc>
            </a:pPr>
            <a:r>
              <a:rPr lang="en-US" b="1" dirty="0" smtClean="0">
                <a:solidFill>
                  <a:schemeClr val="tx1"/>
                </a:solidFill>
              </a:rPr>
              <a:t>Grade 11 Physics</a:t>
            </a:r>
            <a:endParaRPr lang="en-US" b="1" dirty="0">
              <a:solidFill>
                <a:schemeClr val="tx1"/>
              </a:solidFill>
            </a:endParaRPr>
          </a:p>
        </p:txBody>
      </p:sp>
      <p:pic>
        <p:nvPicPr>
          <p:cNvPr id="8" name="Picture 7" descr="Inverse square 3d circles.jpg"/>
          <p:cNvPicPr>
            <a:picLocks noChangeAspect="1"/>
          </p:cNvPicPr>
          <p:nvPr/>
        </p:nvPicPr>
        <p:blipFill>
          <a:blip r:embed="rId2" cstate="print"/>
          <a:stretch>
            <a:fillRect/>
          </a:stretch>
        </p:blipFill>
        <p:spPr>
          <a:xfrm>
            <a:off x="2286000" y="1371600"/>
            <a:ext cx="4584700" cy="3797300"/>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Information on Geostationary Satellites </a:t>
            </a:r>
            <a:endParaRPr lang="en-US" dirty="0"/>
          </a:p>
        </p:txBody>
      </p:sp>
      <p:sp>
        <p:nvSpPr>
          <p:cNvPr id="3" name="Content Placeholder 2"/>
          <p:cNvSpPr>
            <a:spLocks noGrp="1"/>
          </p:cNvSpPr>
          <p:nvPr>
            <p:ph idx="1"/>
          </p:nvPr>
        </p:nvSpPr>
        <p:spPr/>
        <p:txBody>
          <a:bodyPr/>
          <a:lstStyle/>
          <a:p>
            <a:r>
              <a:rPr lang="en-US" dirty="0"/>
              <a:t>For a satellite to be in a particular orbit, a particular velocity is required or a given </a:t>
            </a:r>
            <a:r>
              <a:rPr lang="en-US" dirty="0" smtClean="0"/>
              <a:t>height above Earth ‘r</a:t>
            </a:r>
            <a:r>
              <a:rPr lang="en-US" baseline="-25000" dirty="0" smtClean="0"/>
              <a:t>0+h</a:t>
            </a:r>
            <a:r>
              <a:rPr lang="en-US" dirty="0" smtClean="0"/>
              <a:t>’.</a:t>
            </a:r>
          </a:p>
          <a:p>
            <a:r>
              <a:rPr lang="en-US" dirty="0" smtClean="0"/>
              <a:t>Telecommunications satellites remain </a:t>
            </a:r>
            <a:r>
              <a:rPr lang="en-US" dirty="0"/>
              <a:t>above one given point on the Earth’s surface, so are called </a:t>
            </a:r>
            <a:r>
              <a:rPr lang="en-US" b="1" dirty="0"/>
              <a:t>geostationary</a:t>
            </a:r>
            <a:r>
              <a:rPr lang="en-US" dirty="0" smtClean="0"/>
              <a:t>.</a:t>
            </a:r>
          </a:p>
          <a:p>
            <a:r>
              <a:rPr lang="en-US" dirty="0" smtClean="0"/>
              <a:t>Spy Satellites move </a:t>
            </a:r>
            <a:r>
              <a:rPr lang="en-US" dirty="0"/>
              <a:t>in a </a:t>
            </a:r>
            <a:r>
              <a:rPr lang="en-US" b="1" dirty="0"/>
              <a:t>polar</a:t>
            </a:r>
            <a:r>
              <a:rPr lang="en-US" dirty="0"/>
              <a:t> orbit so that they can perform sweeps of the surface.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Formulae</a:t>
            </a:r>
            <a:r>
              <a:rPr lang="en-US" dirty="0"/>
              <a:t> </a:t>
            </a:r>
            <a:r>
              <a:rPr lang="en-US" dirty="0" smtClean="0"/>
              <a:t>for calculating satellite orbits</a:t>
            </a:r>
            <a:endParaRPr lang="en-US" dirty="0"/>
          </a:p>
        </p:txBody>
      </p:sp>
      <p:sp>
        <p:nvSpPr>
          <p:cNvPr id="3" name="Content Placeholder 2"/>
          <p:cNvSpPr>
            <a:spLocks noGrp="1"/>
          </p:cNvSpPr>
          <p:nvPr>
            <p:ph idx="1"/>
          </p:nvPr>
        </p:nvSpPr>
        <p:spPr/>
        <p:txBody>
          <a:bodyPr/>
          <a:lstStyle/>
          <a:p>
            <a:r>
              <a:rPr lang="el-GR" i="1" dirty="0" smtClean="0"/>
              <a:t>ω</a:t>
            </a:r>
            <a:r>
              <a:rPr lang="pt-BR" i="1" dirty="0" smtClean="0"/>
              <a:t> </a:t>
            </a:r>
            <a:r>
              <a:rPr lang="pt-BR" i="1" dirty="0"/>
              <a:t>= </a:t>
            </a:r>
            <a:r>
              <a:rPr lang="pt-BR" i="1" dirty="0" smtClean="0"/>
              <a:t>2</a:t>
            </a:r>
            <a:r>
              <a:rPr lang="el-GR" i="1" dirty="0" smtClean="0"/>
              <a:t>π</a:t>
            </a:r>
            <a:r>
              <a:rPr lang="pt-BR" i="1" dirty="0" smtClean="0"/>
              <a:t>f</a:t>
            </a:r>
            <a:r>
              <a:rPr lang="pt-BR" i="1" dirty="0"/>
              <a:t>;</a:t>
            </a:r>
            <a:endParaRPr lang="pt-BR" dirty="0"/>
          </a:p>
          <a:p>
            <a:r>
              <a:rPr lang="pt-BR" i="1" dirty="0"/>
              <a:t>v</a:t>
            </a:r>
            <a:r>
              <a:rPr lang="pt-BR" i="1" dirty="0" smtClean="0"/>
              <a:t> </a:t>
            </a:r>
            <a:r>
              <a:rPr lang="pt-BR" i="1" dirty="0"/>
              <a:t>= </a:t>
            </a:r>
            <a:r>
              <a:rPr lang="el-GR" i="1" dirty="0" smtClean="0"/>
              <a:t>ω</a:t>
            </a:r>
            <a:r>
              <a:rPr lang="pt-BR" i="1" dirty="0" smtClean="0"/>
              <a:t>r</a:t>
            </a:r>
            <a:r>
              <a:rPr lang="pt-BR" i="1" dirty="0"/>
              <a:t>;</a:t>
            </a:r>
            <a:endParaRPr lang="pt-BR" dirty="0"/>
          </a:p>
          <a:p>
            <a:r>
              <a:rPr lang="pt-BR" i="1" dirty="0"/>
              <a:t>a = </a:t>
            </a:r>
            <a:r>
              <a:rPr lang="el-GR" i="1" dirty="0" smtClean="0"/>
              <a:t>ω</a:t>
            </a:r>
            <a:r>
              <a:rPr lang="pt-BR" i="1" baseline="30000" dirty="0" smtClean="0"/>
              <a:t>2</a:t>
            </a:r>
            <a:r>
              <a:rPr lang="pt-BR" i="1" dirty="0" smtClean="0"/>
              <a:t>r</a:t>
            </a:r>
            <a:endParaRPr lang="pt-BR" dirty="0" smtClean="0"/>
          </a:p>
          <a:p>
            <a:r>
              <a:rPr lang="pt-BR" dirty="0" smtClean="0"/>
              <a:t>a=v</a:t>
            </a:r>
            <a:r>
              <a:rPr lang="pt-BR" baseline="30000" dirty="0" smtClean="0"/>
              <a:t>2</a:t>
            </a:r>
            <a:r>
              <a:rPr lang="pt-BR" dirty="0" smtClean="0"/>
              <a:t>/r → v</a:t>
            </a:r>
            <a:r>
              <a:rPr lang="pt-BR" baseline="30000" dirty="0" smtClean="0"/>
              <a:t>2</a:t>
            </a:r>
            <a:r>
              <a:rPr lang="pt-BR" dirty="0" smtClean="0"/>
              <a:t>=ar</a:t>
            </a:r>
          </a:p>
          <a:p>
            <a:r>
              <a:rPr lang="pt-BR" dirty="0" smtClean="0"/>
              <a:t>v=2</a:t>
            </a:r>
            <a:r>
              <a:rPr lang="el-GR" dirty="0" smtClean="0"/>
              <a:t>π</a:t>
            </a:r>
            <a:r>
              <a:rPr lang="en-US" dirty="0" smtClean="0"/>
              <a:t>r/T</a:t>
            </a:r>
          </a:p>
          <a:p>
            <a:r>
              <a:rPr lang="en-US" dirty="0" smtClean="0"/>
              <a:t>g=GM/r</a:t>
            </a:r>
            <a:r>
              <a:rPr lang="en-US" baseline="30000" dirty="0" smtClean="0"/>
              <a:t>2</a:t>
            </a:r>
          </a:p>
          <a:p>
            <a:r>
              <a:rPr lang="en-US" dirty="0" smtClean="0"/>
              <a:t>V=-GM/r</a:t>
            </a:r>
            <a:endParaRPr lang="pt-BR" dirty="0"/>
          </a:p>
          <a:p>
            <a:endParaRPr lang="en-US" dirty="0"/>
          </a:p>
        </p:txBody>
      </p:sp>
      <p:sp>
        <p:nvSpPr>
          <p:cNvPr id="4" name="TextBox 3"/>
          <p:cNvSpPr txBox="1"/>
          <p:nvPr/>
        </p:nvSpPr>
        <p:spPr>
          <a:xfrm>
            <a:off x="3505200" y="1524000"/>
            <a:ext cx="5334000" cy="369332"/>
          </a:xfrm>
          <a:prstGeom prst="rect">
            <a:avLst/>
          </a:prstGeom>
          <a:noFill/>
        </p:spPr>
        <p:txBody>
          <a:bodyPr wrap="square" rtlCol="0">
            <a:spAutoFit/>
          </a:bodyPr>
          <a:lstStyle/>
          <a:p>
            <a:endParaRPr lang="en-US" dirty="0"/>
          </a:p>
        </p:txBody>
      </p:sp>
      <p:sp>
        <p:nvSpPr>
          <p:cNvPr id="5" name="TextBox 4"/>
          <p:cNvSpPr txBox="1"/>
          <p:nvPr/>
        </p:nvSpPr>
        <p:spPr>
          <a:xfrm>
            <a:off x="4038600" y="1905000"/>
            <a:ext cx="762000" cy="369332"/>
          </a:xfrm>
          <a:prstGeom prst="rect">
            <a:avLst/>
          </a:prstGeom>
          <a:noFill/>
        </p:spPr>
        <p:txBody>
          <a:bodyPr wrap="square" rtlCol="0">
            <a:spAutoFit/>
          </a:bodyPr>
          <a:lstStyle/>
          <a:p>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3429000" y="1524000"/>
            <a:ext cx="5423558" cy="4114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a:bodyPr>
          <a:lstStyle/>
          <a:p>
            <a:r>
              <a:rPr lang="en-US" sz="2400" u="sng" dirty="0" smtClean="0">
                <a:hlinkClick r:id="rId2"/>
              </a:rPr>
              <a:t>Giancoli</a:t>
            </a:r>
            <a:r>
              <a:rPr lang="en-US" sz="2400" u="sng" dirty="0">
                <a:hlinkClick r:id="rId2"/>
              </a:rPr>
              <a:t> </a:t>
            </a:r>
            <a:r>
              <a:rPr lang="en-US" sz="2400" u="sng" dirty="0" smtClean="0">
                <a:hlinkClick r:id="rId2"/>
              </a:rPr>
              <a:t>,  </a:t>
            </a:r>
            <a:r>
              <a:rPr lang="en-US" sz="2400" dirty="0" smtClean="0">
                <a:hlinkClick r:id="rId2"/>
              </a:rPr>
              <a:t>Physics: Principles with Applications, 6th edition</a:t>
            </a:r>
            <a:r>
              <a:rPr lang="en-US" sz="2400" dirty="0" smtClean="0"/>
              <a:t> </a:t>
            </a:r>
            <a:endParaRPr lang="en-US" sz="2400" dirty="0" smtClean="0">
              <a:hlinkClick r:id="rId2"/>
            </a:endParaRPr>
          </a:p>
          <a:p>
            <a:r>
              <a:rPr lang="en-US" sz="2400" dirty="0" smtClean="0">
                <a:hlinkClick r:id="rId2"/>
              </a:rPr>
              <a:t>http://kilby.sac.on.ca/physics/sph4u/3-Fields/GravEnergy.htm</a:t>
            </a:r>
            <a:endParaRPr lang="en-US" sz="2400" dirty="0" smtClean="0">
              <a:hlinkClick r:id="rId3"/>
            </a:endParaRPr>
          </a:p>
          <a:p>
            <a:r>
              <a:rPr lang="en-US" sz="2400" dirty="0" smtClean="0">
                <a:hlinkClick r:id="rId3"/>
              </a:rPr>
              <a:t>http://www.antonine-education.co.uk/Pages/Physics_4/Fields/FLD_02/Fields_page_2.htm</a:t>
            </a:r>
            <a:r>
              <a:rPr lang="en-US" sz="2400" dirty="0" smtClean="0"/>
              <a:t> </a:t>
            </a:r>
          </a:p>
          <a:p>
            <a:r>
              <a:rPr lang="en-US" sz="2400" u="sng" dirty="0">
                <a:hlinkClick r:id="rId4"/>
              </a:rPr>
              <a:t>http://</a:t>
            </a:r>
            <a:r>
              <a:rPr lang="en-US" sz="2400" u="sng" dirty="0" smtClean="0">
                <a:hlinkClick r:id="rId4"/>
              </a:rPr>
              <a:t>www.physicsclassroom.com/class/circles/u6l3c.cfm</a:t>
            </a:r>
            <a:endParaRPr lang="en-US" sz="2400" u="sng" dirty="0" smtClean="0"/>
          </a:p>
          <a:p>
            <a:r>
              <a:rPr lang="en-US" sz="2400" dirty="0" smtClean="0">
                <a:hlinkClick r:id="rId5"/>
              </a:rPr>
              <a:t>http://hyperphysics.phy-astr.gsu.edu/hbase/gpot.html</a:t>
            </a:r>
            <a:endParaRPr lang="en-US" sz="2400" dirty="0" smtClean="0"/>
          </a:p>
          <a:p>
            <a:r>
              <a:rPr lang="en-US" sz="2400" dirty="0" smtClean="0">
                <a:hlinkClick r:id="rId6"/>
              </a:rPr>
              <a:t>http://blog.superprincipia.com/2012/01/16/a-theory-of-gravity-for-the-21st-century-the-gravitational-force-and-potential-energy-in-consideration-with-special-relativity-general-relativity/</a:t>
            </a:r>
            <a:endParaRPr lang="en-US" sz="2400" dirty="0"/>
          </a:p>
          <a:p>
            <a:endParaRPr lang="en-US" sz="2400" dirty="0" smtClean="0"/>
          </a:p>
          <a:p>
            <a:endParaRPr 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pPr>
              <a:lnSpc>
                <a:spcPct val="100000"/>
              </a:lnSpc>
            </a:pPr>
            <a:r>
              <a:rPr lang="en-US" b="1" dirty="0" smtClean="0"/>
              <a:t>Lesson Objectives:</a:t>
            </a:r>
            <a:endParaRPr lang="en-US" b="1" dirty="0"/>
          </a:p>
        </p:txBody>
      </p:sp>
      <p:sp>
        <p:nvSpPr>
          <p:cNvPr id="3" name="Content Placeholder 2"/>
          <p:cNvSpPr>
            <a:spLocks noGrp="1"/>
          </p:cNvSpPr>
          <p:nvPr>
            <p:ph idx="1"/>
          </p:nvPr>
        </p:nvSpPr>
        <p:spPr>
          <a:xfrm>
            <a:off x="381000" y="838200"/>
            <a:ext cx="8458200" cy="5638800"/>
          </a:xfrm>
        </p:spPr>
        <p:txBody>
          <a:bodyPr>
            <a:normAutofit fontScale="77500" lnSpcReduction="20000"/>
          </a:bodyPr>
          <a:lstStyle/>
          <a:p>
            <a:pPr marL="514350" lvl="0" indent="-514350">
              <a:lnSpc>
                <a:spcPct val="120000"/>
              </a:lnSpc>
              <a:buFont typeface="+mj-lt"/>
              <a:buAutoNum type="arabicPeriod"/>
            </a:pPr>
            <a:r>
              <a:rPr lang="en-GB" b="1" dirty="0" smtClean="0"/>
              <a:t>Define </a:t>
            </a:r>
            <a:r>
              <a:rPr lang="en-GB" b="1" u="sng" dirty="0" smtClean="0"/>
              <a:t>Gravitational Field </a:t>
            </a:r>
            <a:r>
              <a:rPr lang="en-GB" b="1" dirty="0" smtClean="0"/>
              <a:t>and </a:t>
            </a:r>
            <a:r>
              <a:rPr lang="en-GB" b="1" u="sng" dirty="0" smtClean="0"/>
              <a:t>Gravitational Potential</a:t>
            </a:r>
            <a:endParaRPr lang="en-US" b="1" u="sng" dirty="0" smtClean="0"/>
          </a:p>
          <a:p>
            <a:pPr marL="514350" indent="-514350">
              <a:lnSpc>
                <a:spcPct val="120000"/>
              </a:lnSpc>
            </a:pPr>
            <a:r>
              <a:rPr lang="en-US" b="1" dirty="0" smtClean="0"/>
              <a:t>define potential at a point as the work done in bringing unit mass from infinity to the point</a:t>
            </a:r>
          </a:p>
          <a:p>
            <a:pPr marL="514350" lvl="0" indent="-514350">
              <a:lnSpc>
                <a:spcPct val="120000"/>
              </a:lnSpc>
              <a:buNone/>
            </a:pPr>
            <a:r>
              <a:rPr lang="en-GB" b="1" dirty="0" smtClean="0"/>
              <a:t>2. Determine the </a:t>
            </a:r>
            <a:r>
              <a:rPr lang="en-GB" b="1" u="sng" dirty="0" smtClean="0"/>
              <a:t>potential of a point mass </a:t>
            </a:r>
            <a:r>
              <a:rPr lang="en-GB" b="1" dirty="0" smtClean="0"/>
              <a:t>in a field</a:t>
            </a:r>
          </a:p>
          <a:p>
            <a:pPr marL="514350" indent="-514350">
              <a:lnSpc>
                <a:spcPct val="120000"/>
              </a:lnSpc>
            </a:pPr>
            <a:r>
              <a:rPr lang="en-US" b="1" dirty="0" smtClean="0"/>
              <a:t>solve problems using the equation for ’V’ =‘ </a:t>
            </a:r>
            <a:r>
              <a:rPr lang="en-GB" dirty="0" smtClean="0"/>
              <a:t>φ’</a:t>
            </a:r>
            <a:r>
              <a:rPr lang="en-US" b="1" dirty="0" smtClean="0"/>
              <a:t> = ‘</a:t>
            </a:r>
            <a:r>
              <a:rPr lang="en-GB" b="1" dirty="0" smtClean="0"/>
              <a:t>ϕ’ </a:t>
            </a:r>
            <a:r>
              <a:rPr lang="en-US" b="1" dirty="0" smtClean="0"/>
              <a:t>= phi , the potential in the field of a point mass is </a:t>
            </a:r>
            <a:r>
              <a:rPr lang="en-GB" b="1" dirty="0" smtClean="0"/>
              <a:t>ϕ</a:t>
            </a:r>
            <a:r>
              <a:rPr lang="en-US" b="1" dirty="0" smtClean="0"/>
              <a:t>=-GM/r </a:t>
            </a:r>
          </a:p>
          <a:p>
            <a:pPr marL="514350" indent="-514350">
              <a:lnSpc>
                <a:spcPct val="120000"/>
              </a:lnSpc>
              <a:buNone/>
            </a:pPr>
            <a:r>
              <a:rPr lang="en-GB" b="1" dirty="0" smtClean="0"/>
              <a:t>3. Show an understanding of </a:t>
            </a:r>
            <a:r>
              <a:rPr lang="en-GB" b="1" u="sng" dirty="0" smtClean="0"/>
              <a:t>geostationary orbits </a:t>
            </a:r>
            <a:r>
              <a:rPr lang="en-GB" b="1" dirty="0" smtClean="0"/>
              <a:t>and their application and </a:t>
            </a:r>
            <a:r>
              <a:rPr lang="en-US" b="1" dirty="0" smtClean="0"/>
              <a:t>derive the expression for </a:t>
            </a:r>
            <a:r>
              <a:rPr lang="en-US" b="1" u="sng" dirty="0" smtClean="0"/>
              <a:t>escape velocity</a:t>
            </a:r>
            <a:r>
              <a:rPr lang="en-US" b="1" dirty="0" smtClean="0"/>
              <a:t>	</a:t>
            </a:r>
          </a:p>
          <a:p>
            <a:pPr marL="514350" indent="-514350">
              <a:lnSpc>
                <a:spcPct val="120000"/>
              </a:lnSpc>
            </a:pPr>
            <a:r>
              <a:rPr lang="en-US" b="1" dirty="0" smtClean="0"/>
              <a:t>analyze circular orbits in inverse square law fields by relating the gravitational force to the centripetal acceleration it causes </a:t>
            </a:r>
          </a:p>
          <a:p>
            <a:pPr marL="514350" indent="-514350">
              <a:lnSpc>
                <a:spcPct val="120000"/>
              </a:lnSpc>
            </a:pPr>
            <a:r>
              <a:rPr lang="en-GB" b="1" dirty="0" smtClean="0"/>
              <a:t>Contrast the graphs of </a:t>
            </a:r>
            <a:r>
              <a:rPr lang="en-GB" dirty="0" smtClean="0"/>
              <a:t>φ ≈ </a:t>
            </a:r>
            <a:r>
              <a:rPr lang="en-GB" b="1" dirty="0" smtClean="0"/>
              <a:t>1 / r, and </a:t>
            </a:r>
            <a:r>
              <a:rPr lang="en-GB" dirty="0" smtClean="0"/>
              <a:t>g ≈ 1/r</a:t>
            </a:r>
            <a:r>
              <a:rPr lang="en-GB" baseline="30000" dirty="0" smtClean="0"/>
              <a:t>2</a:t>
            </a:r>
            <a:r>
              <a:rPr lang="en-GB" b="1" dirty="0" smtClean="0"/>
              <a:t> </a:t>
            </a:r>
            <a:endParaRPr lang="en-US" b="1" dirty="0" smtClean="0"/>
          </a:p>
          <a:p>
            <a:pPr marL="514350" indent="-514350">
              <a:lnSpc>
                <a:spcPct val="120000"/>
              </a:lnSpc>
            </a:pPr>
            <a:endParaRPr lang="en-US" b="1" dirty="0" smtClean="0"/>
          </a:p>
          <a:p>
            <a:pPr marL="514350" indent="-514350">
              <a:lnSpc>
                <a:spcPct val="120000"/>
              </a:lnSpc>
            </a:pPr>
            <a:endParaRPr lang="en-US" b="1" dirty="0" smtClean="0"/>
          </a:p>
          <a:p>
            <a:pPr marL="514350" indent="-514350">
              <a:lnSpc>
                <a:spcPct val="120000"/>
              </a:lnSpc>
            </a:pPr>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p:spPr>
        <p:txBody>
          <a:bodyPr>
            <a:normAutofit fontScale="90000"/>
          </a:bodyPr>
          <a:lstStyle/>
          <a:p>
            <a:pPr>
              <a:lnSpc>
                <a:spcPct val="100000"/>
              </a:lnSpc>
            </a:pPr>
            <a:r>
              <a:rPr lang="en-US" b="1" dirty="0" smtClean="0"/>
              <a:t>Newton’s Law of Universal Gravitation</a:t>
            </a:r>
            <a:endParaRPr lang="en-US" b="1" dirty="0"/>
          </a:p>
        </p:txBody>
      </p:sp>
      <p:sp>
        <p:nvSpPr>
          <p:cNvPr id="3" name="Content Placeholder 2"/>
          <p:cNvSpPr>
            <a:spLocks noGrp="1"/>
          </p:cNvSpPr>
          <p:nvPr>
            <p:ph idx="1"/>
          </p:nvPr>
        </p:nvSpPr>
        <p:spPr>
          <a:xfrm>
            <a:off x="0" y="1371600"/>
            <a:ext cx="4343400" cy="4754563"/>
          </a:xfrm>
        </p:spPr>
        <p:txBody>
          <a:bodyPr/>
          <a:lstStyle/>
          <a:p>
            <a:pPr>
              <a:lnSpc>
                <a:spcPct val="100000"/>
              </a:lnSpc>
            </a:pPr>
            <a:r>
              <a:rPr lang="en-US" dirty="0" smtClean="0"/>
              <a:t>Is an Inverse Square Relationship (ISR) where Force is </a:t>
            </a:r>
            <a:r>
              <a:rPr lang="en-US" b="1" dirty="0" smtClean="0"/>
              <a:t>inversely proportional </a:t>
            </a:r>
            <a:r>
              <a:rPr lang="en-US" dirty="0" smtClean="0"/>
              <a:t>to the square of the radius (or distance) between the center of mass of two objects.</a:t>
            </a:r>
            <a:endParaRPr lang="en-US" dirty="0"/>
          </a:p>
        </p:txBody>
      </p:sp>
      <p:pic>
        <p:nvPicPr>
          <p:cNvPr id="4" name="Picture 3" descr="Force of gravity and work is area under curve.jpg"/>
          <p:cNvPicPr>
            <a:picLocks noChangeAspect="1"/>
          </p:cNvPicPr>
          <p:nvPr/>
        </p:nvPicPr>
        <p:blipFill>
          <a:blip r:embed="rId2" cstate="print"/>
          <a:stretch>
            <a:fillRect/>
          </a:stretch>
        </p:blipFill>
        <p:spPr>
          <a:xfrm>
            <a:off x="4343400" y="1219200"/>
            <a:ext cx="4581525" cy="4767262"/>
          </a:xfrm>
          <a:prstGeom prst="rect">
            <a:avLst/>
          </a:prstGeom>
        </p:spPr>
      </p:pic>
      <p:graphicFrame>
        <p:nvGraphicFramePr>
          <p:cNvPr id="6" name="Table 5"/>
          <p:cNvGraphicFramePr>
            <a:graphicFrameLocks noGrp="1"/>
          </p:cNvGraphicFramePr>
          <p:nvPr/>
        </p:nvGraphicFramePr>
        <p:xfrm>
          <a:off x="5410200" y="2362200"/>
          <a:ext cx="1981200" cy="1163193"/>
        </p:xfrm>
        <a:graphic>
          <a:graphicData uri="http://schemas.openxmlformats.org/drawingml/2006/table">
            <a:tbl>
              <a:tblPr/>
              <a:tblGrid>
                <a:gridCol w="1981200"/>
              </a:tblGrid>
              <a:tr h="1163193">
                <a:tc>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3073"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454650" y="2590800"/>
            <a:ext cx="1708150" cy="8382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nverse_square_law.svg.png"/>
          <p:cNvPicPr>
            <a:picLocks noGrp="1" noChangeAspect="1"/>
          </p:cNvPicPr>
          <p:nvPr>
            <p:ph idx="1"/>
          </p:nvPr>
        </p:nvPicPr>
        <p:blipFill>
          <a:blip r:embed="rId2" cstate="print"/>
          <a:stretch>
            <a:fillRect/>
          </a:stretch>
        </p:blipFill>
        <p:spPr>
          <a:xfrm>
            <a:off x="4572000" y="1219200"/>
            <a:ext cx="4572000" cy="4572000"/>
          </a:xfrm>
        </p:spPr>
      </p:pic>
      <p:sp>
        <p:nvSpPr>
          <p:cNvPr id="2" name="Title 1"/>
          <p:cNvSpPr>
            <a:spLocks noGrp="1"/>
          </p:cNvSpPr>
          <p:nvPr>
            <p:ph type="title"/>
          </p:nvPr>
        </p:nvSpPr>
        <p:spPr>
          <a:xfrm>
            <a:off x="228600" y="274638"/>
            <a:ext cx="8458200" cy="868362"/>
          </a:xfrm>
        </p:spPr>
        <p:txBody>
          <a:bodyPr>
            <a:normAutofit fontScale="90000"/>
          </a:bodyPr>
          <a:lstStyle/>
          <a:p>
            <a:r>
              <a:rPr lang="en-US" b="1" dirty="0" smtClean="0"/>
              <a:t>What Does Inverse “R” Squared Mean?</a:t>
            </a:r>
            <a:endParaRPr lang="en-US" b="1" dirty="0"/>
          </a:p>
        </p:txBody>
      </p:sp>
      <p:sp>
        <p:nvSpPr>
          <p:cNvPr id="5" name="TextBox 4"/>
          <p:cNvSpPr txBox="1"/>
          <p:nvPr/>
        </p:nvSpPr>
        <p:spPr>
          <a:xfrm>
            <a:off x="228600" y="1066800"/>
            <a:ext cx="4876800" cy="5078313"/>
          </a:xfrm>
          <a:prstGeom prst="rect">
            <a:avLst/>
          </a:prstGeom>
          <a:noFill/>
        </p:spPr>
        <p:txBody>
          <a:bodyPr wrap="square" rtlCol="0">
            <a:spAutoFit/>
          </a:bodyPr>
          <a:lstStyle/>
          <a:p>
            <a:pPr marL="514350" indent="-514350">
              <a:buFont typeface="+mj-lt"/>
              <a:buAutoNum type="arabicPeriod"/>
            </a:pPr>
            <a:r>
              <a:rPr lang="en-US" sz="3000" b="1" dirty="0" smtClean="0"/>
              <a:t>Light will spread out across an area as the distance grows linearly!</a:t>
            </a:r>
          </a:p>
          <a:p>
            <a:pPr marL="514350" indent="-514350">
              <a:buFont typeface="+mj-lt"/>
              <a:buAutoNum type="arabicPeriod"/>
            </a:pPr>
            <a:r>
              <a:rPr lang="en-US" sz="3000" b="1" dirty="0" smtClean="0"/>
              <a:t>As the distance goes up the amount of light down.</a:t>
            </a:r>
          </a:p>
          <a:p>
            <a:pPr marL="514350" indent="-514350">
              <a:buFont typeface="+mj-lt"/>
              <a:buAutoNum type="arabicPeriod"/>
            </a:pPr>
            <a:r>
              <a:rPr lang="en-US" sz="3000" b="1" dirty="0" smtClean="0"/>
              <a:t>The energy, light, or gravitational strength decreases as the distance “Radius” gets bigger by a power of 2, “R squared”.</a:t>
            </a:r>
          </a:p>
          <a:p>
            <a:endParaRPr lang="en-US" sz="24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1219200"/>
          </a:xfrm>
        </p:spPr>
        <p:txBody>
          <a:bodyPr>
            <a:noAutofit/>
          </a:bodyPr>
          <a:lstStyle/>
          <a:p>
            <a:pPr>
              <a:lnSpc>
                <a:spcPct val="100000"/>
              </a:lnSpc>
            </a:pPr>
            <a:r>
              <a:rPr lang="en-US" sz="3200" b="1" dirty="0" smtClean="0"/>
              <a:t>Effect of Mass and Distance on Gravitational Force</a:t>
            </a:r>
            <a:endParaRPr lang="en-US" sz="3200" b="1" dirty="0"/>
          </a:p>
        </p:txBody>
      </p:sp>
      <p:pic>
        <p:nvPicPr>
          <p:cNvPr id="4" name="Content Placeholder 3" descr="Mass and distance effect on F.gif"/>
          <p:cNvPicPr>
            <a:picLocks noGrp="1" noChangeAspect="1"/>
          </p:cNvPicPr>
          <p:nvPr>
            <p:ph idx="1"/>
          </p:nvPr>
        </p:nvPicPr>
        <p:blipFill>
          <a:blip r:embed="rId2" cstate="print"/>
          <a:stretch>
            <a:fillRect/>
          </a:stretch>
        </p:blipFill>
        <p:spPr>
          <a:xfrm>
            <a:off x="762000" y="990600"/>
            <a:ext cx="7696200" cy="5562600"/>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762000" y="142875"/>
            <a:ext cx="7772400" cy="533400"/>
          </a:xfrm>
        </p:spPr>
        <p:txBody>
          <a:bodyPr>
            <a:normAutofit fontScale="90000"/>
          </a:bodyPr>
          <a:lstStyle/>
          <a:p>
            <a:pPr>
              <a:lnSpc>
                <a:spcPct val="100000"/>
              </a:lnSpc>
            </a:pPr>
            <a:r>
              <a:rPr lang="en-US" sz="3600" dirty="0" smtClean="0">
                <a:solidFill>
                  <a:schemeClr val="tx1"/>
                </a:solidFill>
              </a:rPr>
              <a:t>Nonuniform Gravitational Fields</a:t>
            </a:r>
          </a:p>
        </p:txBody>
      </p:sp>
      <p:sp>
        <p:nvSpPr>
          <p:cNvPr id="25603" name="Text Box 4"/>
          <p:cNvSpPr txBox="1">
            <a:spLocks noChangeArrowheads="1"/>
          </p:cNvSpPr>
          <p:nvPr/>
        </p:nvSpPr>
        <p:spPr bwMode="auto">
          <a:xfrm>
            <a:off x="96838" y="712788"/>
            <a:ext cx="8890000" cy="892552"/>
          </a:xfrm>
          <a:prstGeom prst="rect">
            <a:avLst/>
          </a:prstGeom>
          <a:noFill/>
          <a:ln w="9525">
            <a:noFill/>
            <a:miter lim="800000"/>
            <a:headEnd/>
            <a:tailEnd/>
          </a:ln>
        </p:spPr>
        <p:txBody>
          <a:bodyPr>
            <a:spAutoFit/>
          </a:bodyPr>
          <a:lstStyle/>
          <a:p>
            <a:pPr algn="l">
              <a:spcBef>
                <a:spcPct val="50000"/>
              </a:spcBef>
            </a:pPr>
            <a:r>
              <a:rPr lang="en-US" sz="2600" b="1" dirty="0">
                <a:solidFill>
                  <a:srgbClr val="000099"/>
                </a:solidFill>
              </a:rPr>
              <a:t>Near Earth’s surface the gravitational field is approximately uniform.  Far from the surface it looks more like a sea urchin.  </a:t>
            </a:r>
          </a:p>
        </p:txBody>
      </p:sp>
      <p:sp>
        <p:nvSpPr>
          <p:cNvPr id="25604" name="Oval 5"/>
          <p:cNvSpPr>
            <a:spLocks noChangeArrowheads="1"/>
          </p:cNvSpPr>
          <p:nvPr/>
        </p:nvSpPr>
        <p:spPr bwMode="auto">
          <a:xfrm>
            <a:off x="1600200" y="3505200"/>
            <a:ext cx="1898650" cy="1828800"/>
          </a:xfrm>
          <a:prstGeom prst="ellipse">
            <a:avLst/>
          </a:prstGeom>
          <a:solidFill>
            <a:schemeClr val="hlink"/>
          </a:solidFill>
          <a:ln w="9525">
            <a:solidFill>
              <a:schemeClr val="tx1"/>
            </a:solidFill>
            <a:round/>
            <a:headEnd/>
            <a:tailEnd/>
          </a:ln>
        </p:spPr>
        <p:txBody>
          <a:bodyPr wrap="none" anchor="ctr"/>
          <a:lstStyle/>
          <a:p>
            <a:r>
              <a:rPr lang="en-US" dirty="0"/>
              <a:t>Earth</a:t>
            </a:r>
          </a:p>
        </p:txBody>
      </p:sp>
      <p:grpSp>
        <p:nvGrpSpPr>
          <p:cNvPr id="2" name="Group 11"/>
          <p:cNvGrpSpPr>
            <a:grpSpLocks/>
          </p:cNvGrpSpPr>
          <p:nvPr/>
        </p:nvGrpSpPr>
        <p:grpSpPr bwMode="auto">
          <a:xfrm>
            <a:off x="2533650" y="2073275"/>
            <a:ext cx="0" cy="1447800"/>
            <a:chOff x="2604" y="1354"/>
            <a:chExt cx="0" cy="912"/>
          </a:xfrm>
        </p:grpSpPr>
        <p:sp>
          <p:nvSpPr>
            <p:cNvPr id="25650" name="Line 9"/>
            <p:cNvSpPr>
              <a:spLocks noChangeShapeType="1"/>
            </p:cNvSpPr>
            <p:nvPr/>
          </p:nvSpPr>
          <p:spPr bwMode="auto">
            <a:xfrm>
              <a:off x="2604" y="1354"/>
              <a:ext cx="0" cy="912"/>
            </a:xfrm>
            <a:prstGeom prst="line">
              <a:avLst/>
            </a:prstGeom>
            <a:noFill/>
            <a:ln w="9525">
              <a:solidFill>
                <a:srgbClr val="006600"/>
              </a:solidFill>
              <a:round/>
              <a:headEnd/>
              <a:tailEnd/>
            </a:ln>
          </p:spPr>
          <p:txBody>
            <a:bodyPr wrap="none" anchor="ctr"/>
            <a:lstStyle/>
            <a:p>
              <a:endParaRPr lang="en-US" dirty="0"/>
            </a:p>
          </p:txBody>
        </p:sp>
        <p:sp>
          <p:nvSpPr>
            <p:cNvPr id="25651" name="Line 10"/>
            <p:cNvSpPr>
              <a:spLocks noChangeShapeType="1"/>
            </p:cNvSpPr>
            <p:nvPr/>
          </p:nvSpPr>
          <p:spPr bwMode="auto">
            <a:xfrm>
              <a:off x="2604" y="1594"/>
              <a:ext cx="0" cy="288"/>
            </a:xfrm>
            <a:prstGeom prst="line">
              <a:avLst/>
            </a:prstGeom>
            <a:noFill/>
            <a:ln w="9525">
              <a:solidFill>
                <a:srgbClr val="006600"/>
              </a:solidFill>
              <a:round/>
              <a:headEnd/>
              <a:tailEnd type="triangle" w="med" len="med"/>
            </a:ln>
          </p:spPr>
          <p:txBody>
            <a:bodyPr wrap="none" anchor="ctr"/>
            <a:lstStyle/>
            <a:p>
              <a:endParaRPr lang="en-US" dirty="0"/>
            </a:p>
          </p:txBody>
        </p:sp>
      </p:grpSp>
      <p:grpSp>
        <p:nvGrpSpPr>
          <p:cNvPr id="3" name="Group 12"/>
          <p:cNvGrpSpPr>
            <a:grpSpLocks/>
          </p:cNvGrpSpPr>
          <p:nvPr/>
        </p:nvGrpSpPr>
        <p:grpSpPr bwMode="auto">
          <a:xfrm rot="2914986">
            <a:off x="3836194" y="2658269"/>
            <a:ext cx="1588" cy="1447800"/>
            <a:chOff x="2604" y="1354"/>
            <a:chExt cx="0" cy="912"/>
          </a:xfrm>
        </p:grpSpPr>
        <p:sp>
          <p:nvSpPr>
            <p:cNvPr id="25648" name="Line 13"/>
            <p:cNvSpPr>
              <a:spLocks noChangeShapeType="1"/>
            </p:cNvSpPr>
            <p:nvPr/>
          </p:nvSpPr>
          <p:spPr bwMode="auto">
            <a:xfrm>
              <a:off x="2604" y="1354"/>
              <a:ext cx="0" cy="912"/>
            </a:xfrm>
            <a:prstGeom prst="line">
              <a:avLst/>
            </a:prstGeom>
            <a:noFill/>
            <a:ln w="9525">
              <a:solidFill>
                <a:srgbClr val="006600"/>
              </a:solidFill>
              <a:round/>
              <a:headEnd/>
              <a:tailEnd/>
            </a:ln>
          </p:spPr>
          <p:txBody>
            <a:bodyPr wrap="none" anchor="ctr"/>
            <a:lstStyle/>
            <a:p>
              <a:endParaRPr lang="en-US" dirty="0"/>
            </a:p>
          </p:txBody>
        </p:sp>
        <p:sp>
          <p:nvSpPr>
            <p:cNvPr id="25649" name="Line 14"/>
            <p:cNvSpPr>
              <a:spLocks noChangeShapeType="1"/>
            </p:cNvSpPr>
            <p:nvPr/>
          </p:nvSpPr>
          <p:spPr bwMode="auto">
            <a:xfrm>
              <a:off x="2604" y="1594"/>
              <a:ext cx="0" cy="288"/>
            </a:xfrm>
            <a:prstGeom prst="line">
              <a:avLst/>
            </a:prstGeom>
            <a:noFill/>
            <a:ln w="9525">
              <a:solidFill>
                <a:srgbClr val="006600"/>
              </a:solidFill>
              <a:round/>
              <a:headEnd/>
              <a:tailEnd type="triangle" w="med" len="med"/>
            </a:ln>
          </p:spPr>
          <p:txBody>
            <a:bodyPr wrap="none" anchor="ctr"/>
            <a:lstStyle/>
            <a:p>
              <a:endParaRPr lang="en-US" dirty="0"/>
            </a:p>
          </p:txBody>
        </p:sp>
      </p:grpSp>
      <p:grpSp>
        <p:nvGrpSpPr>
          <p:cNvPr id="4" name="Group 15"/>
          <p:cNvGrpSpPr>
            <a:grpSpLocks/>
          </p:cNvGrpSpPr>
          <p:nvPr/>
        </p:nvGrpSpPr>
        <p:grpSpPr bwMode="auto">
          <a:xfrm rot="5400000">
            <a:off x="4224338" y="3709988"/>
            <a:ext cx="0" cy="1447800"/>
            <a:chOff x="2604" y="1354"/>
            <a:chExt cx="0" cy="912"/>
          </a:xfrm>
        </p:grpSpPr>
        <p:sp>
          <p:nvSpPr>
            <p:cNvPr id="25646" name="Line 16"/>
            <p:cNvSpPr>
              <a:spLocks noChangeShapeType="1"/>
            </p:cNvSpPr>
            <p:nvPr/>
          </p:nvSpPr>
          <p:spPr bwMode="auto">
            <a:xfrm>
              <a:off x="2604" y="1354"/>
              <a:ext cx="0" cy="912"/>
            </a:xfrm>
            <a:prstGeom prst="line">
              <a:avLst/>
            </a:prstGeom>
            <a:noFill/>
            <a:ln w="9525">
              <a:solidFill>
                <a:srgbClr val="006600"/>
              </a:solidFill>
              <a:round/>
              <a:headEnd/>
              <a:tailEnd/>
            </a:ln>
          </p:spPr>
          <p:txBody>
            <a:bodyPr wrap="none" anchor="ctr"/>
            <a:lstStyle/>
            <a:p>
              <a:endParaRPr lang="en-US" dirty="0"/>
            </a:p>
          </p:txBody>
        </p:sp>
        <p:sp>
          <p:nvSpPr>
            <p:cNvPr id="25647" name="Line 17"/>
            <p:cNvSpPr>
              <a:spLocks noChangeShapeType="1"/>
            </p:cNvSpPr>
            <p:nvPr/>
          </p:nvSpPr>
          <p:spPr bwMode="auto">
            <a:xfrm>
              <a:off x="2604" y="1594"/>
              <a:ext cx="0" cy="288"/>
            </a:xfrm>
            <a:prstGeom prst="line">
              <a:avLst/>
            </a:prstGeom>
            <a:noFill/>
            <a:ln w="9525">
              <a:solidFill>
                <a:srgbClr val="006600"/>
              </a:solidFill>
              <a:round/>
              <a:headEnd/>
              <a:tailEnd type="triangle" w="med" len="med"/>
            </a:ln>
          </p:spPr>
          <p:txBody>
            <a:bodyPr wrap="none" anchor="ctr"/>
            <a:lstStyle/>
            <a:p>
              <a:endParaRPr lang="en-US" dirty="0"/>
            </a:p>
          </p:txBody>
        </p:sp>
      </p:grpSp>
      <p:grpSp>
        <p:nvGrpSpPr>
          <p:cNvPr id="5" name="Group 18"/>
          <p:cNvGrpSpPr>
            <a:grpSpLocks/>
          </p:cNvGrpSpPr>
          <p:nvPr/>
        </p:nvGrpSpPr>
        <p:grpSpPr bwMode="auto">
          <a:xfrm rot="-2875106">
            <a:off x="1289844" y="2659857"/>
            <a:ext cx="1587" cy="1447800"/>
            <a:chOff x="2604" y="1354"/>
            <a:chExt cx="0" cy="912"/>
          </a:xfrm>
        </p:grpSpPr>
        <p:sp>
          <p:nvSpPr>
            <p:cNvPr id="25644" name="Line 19"/>
            <p:cNvSpPr>
              <a:spLocks noChangeShapeType="1"/>
            </p:cNvSpPr>
            <p:nvPr/>
          </p:nvSpPr>
          <p:spPr bwMode="auto">
            <a:xfrm>
              <a:off x="2604" y="1354"/>
              <a:ext cx="0" cy="912"/>
            </a:xfrm>
            <a:prstGeom prst="line">
              <a:avLst/>
            </a:prstGeom>
            <a:noFill/>
            <a:ln w="9525">
              <a:solidFill>
                <a:srgbClr val="006600"/>
              </a:solidFill>
              <a:round/>
              <a:headEnd/>
              <a:tailEnd/>
            </a:ln>
          </p:spPr>
          <p:txBody>
            <a:bodyPr wrap="none" anchor="ctr"/>
            <a:lstStyle/>
            <a:p>
              <a:endParaRPr lang="en-US" dirty="0"/>
            </a:p>
          </p:txBody>
        </p:sp>
        <p:sp>
          <p:nvSpPr>
            <p:cNvPr id="25645" name="Line 20"/>
            <p:cNvSpPr>
              <a:spLocks noChangeShapeType="1"/>
            </p:cNvSpPr>
            <p:nvPr/>
          </p:nvSpPr>
          <p:spPr bwMode="auto">
            <a:xfrm>
              <a:off x="2604" y="1594"/>
              <a:ext cx="0" cy="288"/>
            </a:xfrm>
            <a:prstGeom prst="line">
              <a:avLst/>
            </a:prstGeom>
            <a:noFill/>
            <a:ln w="9525">
              <a:solidFill>
                <a:srgbClr val="006600"/>
              </a:solidFill>
              <a:round/>
              <a:headEnd/>
              <a:tailEnd type="triangle" w="med" len="med"/>
            </a:ln>
          </p:spPr>
          <p:txBody>
            <a:bodyPr wrap="none" anchor="ctr"/>
            <a:lstStyle/>
            <a:p>
              <a:endParaRPr lang="en-US" dirty="0"/>
            </a:p>
          </p:txBody>
        </p:sp>
      </p:grpSp>
      <p:grpSp>
        <p:nvGrpSpPr>
          <p:cNvPr id="6" name="Group 21"/>
          <p:cNvGrpSpPr>
            <a:grpSpLocks/>
          </p:cNvGrpSpPr>
          <p:nvPr/>
        </p:nvGrpSpPr>
        <p:grpSpPr bwMode="auto">
          <a:xfrm rot="-7735893">
            <a:off x="1272381" y="4766469"/>
            <a:ext cx="1588" cy="1447800"/>
            <a:chOff x="2604" y="1354"/>
            <a:chExt cx="0" cy="912"/>
          </a:xfrm>
        </p:grpSpPr>
        <p:sp>
          <p:nvSpPr>
            <p:cNvPr id="25642" name="Line 22"/>
            <p:cNvSpPr>
              <a:spLocks noChangeShapeType="1"/>
            </p:cNvSpPr>
            <p:nvPr/>
          </p:nvSpPr>
          <p:spPr bwMode="auto">
            <a:xfrm>
              <a:off x="2604" y="1354"/>
              <a:ext cx="0" cy="912"/>
            </a:xfrm>
            <a:prstGeom prst="line">
              <a:avLst/>
            </a:prstGeom>
            <a:noFill/>
            <a:ln w="9525">
              <a:solidFill>
                <a:srgbClr val="006600"/>
              </a:solidFill>
              <a:round/>
              <a:headEnd/>
              <a:tailEnd/>
            </a:ln>
          </p:spPr>
          <p:txBody>
            <a:bodyPr wrap="none" anchor="ctr"/>
            <a:lstStyle/>
            <a:p>
              <a:endParaRPr lang="en-US" dirty="0"/>
            </a:p>
          </p:txBody>
        </p:sp>
        <p:sp>
          <p:nvSpPr>
            <p:cNvPr id="25643" name="Line 23"/>
            <p:cNvSpPr>
              <a:spLocks noChangeShapeType="1"/>
            </p:cNvSpPr>
            <p:nvPr/>
          </p:nvSpPr>
          <p:spPr bwMode="auto">
            <a:xfrm>
              <a:off x="2604" y="1594"/>
              <a:ext cx="0" cy="288"/>
            </a:xfrm>
            <a:prstGeom prst="line">
              <a:avLst/>
            </a:prstGeom>
            <a:noFill/>
            <a:ln w="9525">
              <a:solidFill>
                <a:srgbClr val="006600"/>
              </a:solidFill>
              <a:round/>
              <a:headEnd/>
              <a:tailEnd type="triangle" w="med" len="med"/>
            </a:ln>
          </p:spPr>
          <p:txBody>
            <a:bodyPr wrap="none" anchor="ctr"/>
            <a:lstStyle/>
            <a:p>
              <a:endParaRPr lang="en-US" dirty="0"/>
            </a:p>
          </p:txBody>
        </p:sp>
      </p:grpSp>
      <p:grpSp>
        <p:nvGrpSpPr>
          <p:cNvPr id="7" name="Group 24"/>
          <p:cNvGrpSpPr>
            <a:grpSpLocks/>
          </p:cNvGrpSpPr>
          <p:nvPr/>
        </p:nvGrpSpPr>
        <p:grpSpPr bwMode="auto">
          <a:xfrm flipV="1">
            <a:off x="2538413" y="5326063"/>
            <a:ext cx="0" cy="1447800"/>
            <a:chOff x="2604" y="1354"/>
            <a:chExt cx="0" cy="912"/>
          </a:xfrm>
        </p:grpSpPr>
        <p:sp>
          <p:nvSpPr>
            <p:cNvPr id="25640" name="Line 25"/>
            <p:cNvSpPr>
              <a:spLocks noChangeShapeType="1"/>
            </p:cNvSpPr>
            <p:nvPr/>
          </p:nvSpPr>
          <p:spPr bwMode="auto">
            <a:xfrm>
              <a:off x="2604" y="1354"/>
              <a:ext cx="0" cy="912"/>
            </a:xfrm>
            <a:prstGeom prst="line">
              <a:avLst/>
            </a:prstGeom>
            <a:noFill/>
            <a:ln w="9525">
              <a:solidFill>
                <a:srgbClr val="006600"/>
              </a:solidFill>
              <a:round/>
              <a:headEnd/>
              <a:tailEnd/>
            </a:ln>
          </p:spPr>
          <p:txBody>
            <a:bodyPr wrap="none" anchor="ctr"/>
            <a:lstStyle/>
            <a:p>
              <a:endParaRPr lang="en-US" dirty="0"/>
            </a:p>
          </p:txBody>
        </p:sp>
        <p:sp>
          <p:nvSpPr>
            <p:cNvPr id="25641" name="Line 26"/>
            <p:cNvSpPr>
              <a:spLocks noChangeShapeType="1"/>
            </p:cNvSpPr>
            <p:nvPr/>
          </p:nvSpPr>
          <p:spPr bwMode="auto">
            <a:xfrm>
              <a:off x="2604" y="1594"/>
              <a:ext cx="0" cy="288"/>
            </a:xfrm>
            <a:prstGeom prst="line">
              <a:avLst/>
            </a:prstGeom>
            <a:noFill/>
            <a:ln w="9525">
              <a:solidFill>
                <a:srgbClr val="006600"/>
              </a:solidFill>
              <a:round/>
              <a:headEnd/>
              <a:tailEnd type="triangle" w="med" len="med"/>
            </a:ln>
          </p:spPr>
          <p:txBody>
            <a:bodyPr wrap="none" anchor="ctr"/>
            <a:lstStyle/>
            <a:p>
              <a:endParaRPr lang="en-US" dirty="0"/>
            </a:p>
          </p:txBody>
        </p:sp>
      </p:grpSp>
      <p:grpSp>
        <p:nvGrpSpPr>
          <p:cNvPr id="8" name="Group 27"/>
          <p:cNvGrpSpPr>
            <a:grpSpLocks/>
          </p:cNvGrpSpPr>
          <p:nvPr/>
        </p:nvGrpSpPr>
        <p:grpSpPr bwMode="auto">
          <a:xfrm rot="16200000" flipH="1">
            <a:off x="896938" y="3716338"/>
            <a:ext cx="0" cy="1447800"/>
            <a:chOff x="2604" y="1354"/>
            <a:chExt cx="0" cy="912"/>
          </a:xfrm>
        </p:grpSpPr>
        <p:sp>
          <p:nvSpPr>
            <p:cNvPr id="25638" name="Line 28"/>
            <p:cNvSpPr>
              <a:spLocks noChangeShapeType="1"/>
            </p:cNvSpPr>
            <p:nvPr/>
          </p:nvSpPr>
          <p:spPr bwMode="auto">
            <a:xfrm>
              <a:off x="2604" y="1354"/>
              <a:ext cx="0" cy="912"/>
            </a:xfrm>
            <a:prstGeom prst="line">
              <a:avLst/>
            </a:prstGeom>
            <a:noFill/>
            <a:ln w="9525">
              <a:solidFill>
                <a:srgbClr val="006600"/>
              </a:solidFill>
              <a:round/>
              <a:headEnd/>
              <a:tailEnd/>
            </a:ln>
          </p:spPr>
          <p:txBody>
            <a:bodyPr wrap="none" anchor="ctr"/>
            <a:lstStyle/>
            <a:p>
              <a:endParaRPr lang="en-US" dirty="0"/>
            </a:p>
          </p:txBody>
        </p:sp>
        <p:sp>
          <p:nvSpPr>
            <p:cNvPr id="25639" name="Line 29"/>
            <p:cNvSpPr>
              <a:spLocks noChangeShapeType="1"/>
            </p:cNvSpPr>
            <p:nvPr/>
          </p:nvSpPr>
          <p:spPr bwMode="auto">
            <a:xfrm>
              <a:off x="2604" y="1594"/>
              <a:ext cx="0" cy="288"/>
            </a:xfrm>
            <a:prstGeom prst="line">
              <a:avLst/>
            </a:prstGeom>
            <a:noFill/>
            <a:ln w="9525">
              <a:solidFill>
                <a:srgbClr val="006600"/>
              </a:solidFill>
              <a:round/>
              <a:headEnd/>
              <a:tailEnd type="triangle" w="med" len="med"/>
            </a:ln>
          </p:spPr>
          <p:txBody>
            <a:bodyPr wrap="none" anchor="ctr"/>
            <a:lstStyle/>
            <a:p>
              <a:endParaRPr lang="en-US" dirty="0"/>
            </a:p>
          </p:txBody>
        </p:sp>
      </p:grpSp>
      <p:grpSp>
        <p:nvGrpSpPr>
          <p:cNvPr id="9" name="Group 30"/>
          <p:cNvGrpSpPr>
            <a:grpSpLocks/>
          </p:cNvGrpSpPr>
          <p:nvPr/>
        </p:nvGrpSpPr>
        <p:grpSpPr bwMode="auto">
          <a:xfrm rot="-2942724" flipH="1" flipV="1">
            <a:off x="3759994" y="4775994"/>
            <a:ext cx="1588" cy="1447800"/>
            <a:chOff x="2604" y="1354"/>
            <a:chExt cx="0" cy="912"/>
          </a:xfrm>
        </p:grpSpPr>
        <p:sp>
          <p:nvSpPr>
            <p:cNvPr id="25636" name="Line 31"/>
            <p:cNvSpPr>
              <a:spLocks noChangeShapeType="1"/>
            </p:cNvSpPr>
            <p:nvPr/>
          </p:nvSpPr>
          <p:spPr bwMode="auto">
            <a:xfrm>
              <a:off x="2604" y="1354"/>
              <a:ext cx="0" cy="912"/>
            </a:xfrm>
            <a:prstGeom prst="line">
              <a:avLst/>
            </a:prstGeom>
            <a:noFill/>
            <a:ln w="9525">
              <a:solidFill>
                <a:srgbClr val="006600"/>
              </a:solidFill>
              <a:round/>
              <a:headEnd/>
              <a:tailEnd/>
            </a:ln>
          </p:spPr>
          <p:txBody>
            <a:bodyPr wrap="none" anchor="ctr"/>
            <a:lstStyle/>
            <a:p>
              <a:endParaRPr lang="en-US" dirty="0"/>
            </a:p>
          </p:txBody>
        </p:sp>
        <p:sp>
          <p:nvSpPr>
            <p:cNvPr id="25637" name="Line 32"/>
            <p:cNvSpPr>
              <a:spLocks noChangeShapeType="1"/>
            </p:cNvSpPr>
            <p:nvPr/>
          </p:nvSpPr>
          <p:spPr bwMode="auto">
            <a:xfrm>
              <a:off x="2604" y="1594"/>
              <a:ext cx="0" cy="288"/>
            </a:xfrm>
            <a:prstGeom prst="line">
              <a:avLst/>
            </a:prstGeom>
            <a:noFill/>
            <a:ln w="9525">
              <a:solidFill>
                <a:srgbClr val="006600"/>
              </a:solidFill>
              <a:round/>
              <a:headEnd/>
              <a:tailEnd type="triangle" w="med" len="med"/>
            </a:ln>
          </p:spPr>
          <p:txBody>
            <a:bodyPr wrap="none" anchor="ctr"/>
            <a:lstStyle/>
            <a:p>
              <a:endParaRPr lang="en-US" dirty="0"/>
            </a:p>
          </p:txBody>
        </p:sp>
      </p:grpSp>
      <p:grpSp>
        <p:nvGrpSpPr>
          <p:cNvPr id="10" name="Group 33"/>
          <p:cNvGrpSpPr>
            <a:grpSpLocks/>
          </p:cNvGrpSpPr>
          <p:nvPr/>
        </p:nvGrpSpPr>
        <p:grpSpPr bwMode="auto">
          <a:xfrm rot="-1658932">
            <a:off x="1784350" y="2276475"/>
            <a:ext cx="1588" cy="1447800"/>
            <a:chOff x="2604" y="1354"/>
            <a:chExt cx="0" cy="912"/>
          </a:xfrm>
        </p:grpSpPr>
        <p:sp>
          <p:nvSpPr>
            <p:cNvPr id="25634" name="Line 34"/>
            <p:cNvSpPr>
              <a:spLocks noChangeShapeType="1"/>
            </p:cNvSpPr>
            <p:nvPr/>
          </p:nvSpPr>
          <p:spPr bwMode="auto">
            <a:xfrm>
              <a:off x="2604" y="1354"/>
              <a:ext cx="0" cy="912"/>
            </a:xfrm>
            <a:prstGeom prst="line">
              <a:avLst/>
            </a:prstGeom>
            <a:noFill/>
            <a:ln w="9525">
              <a:solidFill>
                <a:srgbClr val="006600"/>
              </a:solidFill>
              <a:round/>
              <a:headEnd/>
              <a:tailEnd/>
            </a:ln>
          </p:spPr>
          <p:txBody>
            <a:bodyPr wrap="none" anchor="ctr"/>
            <a:lstStyle/>
            <a:p>
              <a:endParaRPr lang="en-US" dirty="0"/>
            </a:p>
          </p:txBody>
        </p:sp>
        <p:sp>
          <p:nvSpPr>
            <p:cNvPr id="25635" name="Line 35"/>
            <p:cNvSpPr>
              <a:spLocks noChangeShapeType="1"/>
            </p:cNvSpPr>
            <p:nvPr/>
          </p:nvSpPr>
          <p:spPr bwMode="auto">
            <a:xfrm>
              <a:off x="2604" y="1594"/>
              <a:ext cx="0" cy="288"/>
            </a:xfrm>
            <a:prstGeom prst="line">
              <a:avLst/>
            </a:prstGeom>
            <a:noFill/>
            <a:ln w="9525">
              <a:solidFill>
                <a:srgbClr val="006600"/>
              </a:solidFill>
              <a:round/>
              <a:headEnd/>
              <a:tailEnd type="triangle" w="med" len="med"/>
            </a:ln>
          </p:spPr>
          <p:txBody>
            <a:bodyPr wrap="none" anchor="ctr"/>
            <a:lstStyle/>
            <a:p>
              <a:endParaRPr lang="en-US" dirty="0"/>
            </a:p>
          </p:txBody>
        </p:sp>
      </p:grpSp>
      <p:grpSp>
        <p:nvGrpSpPr>
          <p:cNvPr id="11" name="Group 36"/>
          <p:cNvGrpSpPr>
            <a:grpSpLocks/>
          </p:cNvGrpSpPr>
          <p:nvPr/>
        </p:nvGrpSpPr>
        <p:grpSpPr bwMode="auto">
          <a:xfrm rot="-4136500">
            <a:off x="973931" y="3172619"/>
            <a:ext cx="1588" cy="1447800"/>
            <a:chOff x="2604" y="1354"/>
            <a:chExt cx="0" cy="912"/>
          </a:xfrm>
        </p:grpSpPr>
        <p:sp>
          <p:nvSpPr>
            <p:cNvPr id="25632" name="Line 37"/>
            <p:cNvSpPr>
              <a:spLocks noChangeShapeType="1"/>
            </p:cNvSpPr>
            <p:nvPr/>
          </p:nvSpPr>
          <p:spPr bwMode="auto">
            <a:xfrm>
              <a:off x="2604" y="1354"/>
              <a:ext cx="0" cy="912"/>
            </a:xfrm>
            <a:prstGeom prst="line">
              <a:avLst/>
            </a:prstGeom>
            <a:noFill/>
            <a:ln w="9525">
              <a:solidFill>
                <a:srgbClr val="006600"/>
              </a:solidFill>
              <a:round/>
              <a:headEnd/>
              <a:tailEnd/>
            </a:ln>
          </p:spPr>
          <p:txBody>
            <a:bodyPr wrap="none" anchor="ctr"/>
            <a:lstStyle/>
            <a:p>
              <a:endParaRPr lang="en-US" dirty="0"/>
            </a:p>
          </p:txBody>
        </p:sp>
        <p:sp>
          <p:nvSpPr>
            <p:cNvPr id="25633" name="Line 38"/>
            <p:cNvSpPr>
              <a:spLocks noChangeShapeType="1"/>
            </p:cNvSpPr>
            <p:nvPr/>
          </p:nvSpPr>
          <p:spPr bwMode="auto">
            <a:xfrm>
              <a:off x="2604" y="1594"/>
              <a:ext cx="0" cy="288"/>
            </a:xfrm>
            <a:prstGeom prst="line">
              <a:avLst/>
            </a:prstGeom>
            <a:noFill/>
            <a:ln w="9525">
              <a:solidFill>
                <a:srgbClr val="006600"/>
              </a:solidFill>
              <a:round/>
              <a:headEnd/>
              <a:tailEnd type="triangle" w="med" len="med"/>
            </a:ln>
          </p:spPr>
          <p:txBody>
            <a:bodyPr wrap="none" anchor="ctr"/>
            <a:lstStyle/>
            <a:p>
              <a:endParaRPr lang="en-US" dirty="0"/>
            </a:p>
          </p:txBody>
        </p:sp>
      </p:grpSp>
      <p:grpSp>
        <p:nvGrpSpPr>
          <p:cNvPr id="12" name="Group 39"/>
          <p:cNvGrpSpPr>
            <a:grpSpLocks/>
          </p:cNvGrpSpPr>
          <p:nvPr/>
        </p:nvGrpSpPr>
        <p:grpSpPr bwMode="auto">
          <a:xfrm rot="4074929" flipH="1">
            <a:off x="4129881" y="3142457"/>
            <a:ext cx="1587" cy="1447800"/>
            <a:chOff x="2604" y="1354"/>
            <a:chExt cx="0" cy="912"/>
          </a:xfrm>
        </p:grpSpPr>
        <p:sp>
          <p:nvSpPr>
            <p:cNvPr id="25630" name="Line 40"/>
            <p:cNvSpPr>
              <a:spLocks noChangeShapeType="1"/>
            </p:cNvSpPr>
            <p:nvPr/>
          </p:nvSpPr>
          <p:spPr bwMode="auto">
            <a:xfrm>
              <a:off x="2604" y="1354"/>
              <a:ext cx="0" cy="912"/>
            </a:xfrm>
            <a:prstGeom prst="line">
              <a:avLst/>
            </a:prstGeom>
            <a:noFill/>
            <a:ln w="9525">
              <a:solidFill>
                <a:srgbClr val="006600"/>
              </a:solidFill>
              <a:round/>
              <a:headEnd/>
              <a:tailEnd/>
            </a:ln>
          </p:spPr>
          <p:txBody>
            <a:bodyPr wrap="none" anchor="ctr"/>
            <a:lstStyle/>
            <a:p>
              <a:endParaRPr lang="en-US" dirty="0"/>
            </a:p>
          </p:txBody>
        </p:sp>
        <p:sp>
          <p:nvSpPr>
            <p:cNvPr id="25631" name="Line 41"/>
            <p:cNvSpPr>
              <a:spLocks noChangeShapeType="1"/>
            </p:cNvSpPr>
            <p:nvPr/>
          </p:nvSpPr>
          <p:spPr bwMode="auto">
            <a:xfrm>
              <a:off x="2604" y="1594"/>
              <a:ext cx="0" cy="288"/>
            </a:xfrm>
            <a:prstGeom prst="line">
              <a:avLst/>
            </a:prstGeom>
            <a:noFill/>
            <a:ln w="9525">
              <a:solidFill>
                <a:srgbClr val="006600"/>
              </a:solidFill>
              <a:round/>
              <a:headEnd/>
              <a:tailEnd type="triangle" w="med" len="med"/>
            </a:ln>
          </p:spPr>
          <p:txBody>
            <a:bodyPr wrap="none" anchor="ctr"/>
            <a:lstStyle/>
            <a:p>
              <a:endParaRPr lang="en-US" dirty="0"/>
            </a:p>
          </p:txBody>
        </p:sp>
      </p:grpSp>
      <p:grpSp>
        <p:nvGrpSpPr>
          <p:cNvPr id="13" name="Group 42"/>
          <p:cNvGrpSpPr>
            <a:grpSpLocks/>
          </p:cNvGrpSpPr>
          <p:nvPr/>
        </p:nvGrpSpPr>
        <p:grpSpPr bwMode="auto">
          <a:xfrm rot="1658932" flipH="1">
            <a:off x="3290888" y="2220913"/>
            <a:ext cx="1587" cy="1447800"/>
            <a:chOff x="2604" y="1354"/>
            <a:chExt cx="0" cy="912"/>
          </a:xfrm>
        </p:grpSpPr>
        <p:sp>
          <p:nvSpPr>
            <p:cNvPr id="25628" name="Line 43"/>
            <p:cNvSpPr>
              <a:spLocks noChangeShapeType="1"/>
            </p:cNvSpPr>
            <p:nvPr/>
          </p:nvSpPr>
          <p:spPr bwMode="auto">
            <a:xfrm>
              <a:off x="2604" y="1354"/>
              <a:ext cx="0" cy="912"/>
            </a:xfrm>
            <a:prstGeom prst="line">
              <a:avLst/>
            </a:prstGeom>
            <a:noFill/>
            <a:ln w="9525">
              <a:solidFill>
                <a:srgbClr val="006600"/>
              </a:solidFill>
              <a:round/>
              <a:headEnd/>
              <a:tailEnd/>
            </a:ln>
          </p:spPr>
          <p:txBody>
            <a:bodyPr wrap="none" anchor="ctr"/>
            <a:lstStyle/>
            <a:p>
              <a:endParaRPr lang="en-US" dirty="0"/>
            </a:p>
          </p:txBody>
        </p:sp>
        <p:sp>
          <p:nvSpPr>
            <p:cNvPr id="25629" name="Line 44"/>
            <p:cNvSpPr>
              <a:spLocks noChangeShapeType="1"/>
            </p:cNvSpPr>
            <p:nvPr/>
          </p:nvSpPr>
          <p:spPr bwMode="auto">
            <a:xfrm>
              <a:off x="2604" y="1594"/>
              <a:ext cx="0" cy="288"/>
            </a:xfrm>
            <a:prstGeom prst="line">
              <a:avLst/>
            </a:prstGeom>
            <a:noFill/>
            <a:ln w="9525">
              <a:solidFill>
                <a:srgbClr val="006600"/>
              </a:solidFill>
              <a:round/>
              <a:headEnd/>
              <a:tailEnd type="triangle" w="med" len="med"/>
            </a:ln>
          </p:spPr>
          <p:txBody>
            <a:bodyPr wrap="none" anchor="ctr"/>
            <a:lstStyle/>
            <a:p>
              <a:endParaRPr lang="en-US" dirty="0"/>
            </a:p>
          </p:txBody>
        </p:sp>
      </p:grpSp>
      <p:grpSp>
        <p:nvGrpSpPr>
          <p:cNvPr id="14" name="Group 45"/>
          <p:cNvGrpSpPr>
            <a:grpSpLocks/>
          </p:cNvGrpSpPr>
          <p:nvPr/>
        </p:nvGrpSpPr>
        <p:grpSpPr bwMode="auto">
          <a:xfrm rot="1658932" flipV="1">
            <a:off x="1800225" y="5181600"/>
            <a:ext cx="1588" cy="1447800"/>
            <a:chOff x="2604" y="1354"/>
            <a:chExt cx="0" cy="912"/>
          </a:xfrm>
        </p:grpSpPr>
        <p:sp>
          <p:nvSpPr>
            <p:cNvPr id="25626" name="Line 46"/>
            <p:cNvSpPr>
              <a:spLocks noChangeShapeType="1"/>
            </p:cNvSpPr>
            <p:nvPr/>
          </p:nvSpPr>
          <p:spPr bwMode="auto">
            <a:xfrm>
              <a:off x="2604" y="1354"/>
              <a:ext cx="0" cy="912"/>
            </a:xfrm>
            <a:prstGeom prst="line">
              <a:avLst/>
            </a:prstGeom>
            <a:noFill/>
            <a:ln w="9525">
              <a:solidFill>
                <a:srgbClr val="006600"/>
              </a:solidFill>
              <a:round/>
              <a:headEnd/>
              <a:tailEnd/>
            </a:ln>
          </p:spPr>
          <p:txBody>
            <a:bodyPr wrap="none" anchor="ctr"/>
            <a:lstStyle/>
            <a:p>
              <a:endParaRPr lang="en-US" dirty="0"/>
            </a:p>
          </p:txBody>
        </p:sp>
        <p:sp>
          <p:nvSpPr>
            <p:cNvPr id="25627" name="Line 47"/>
            <p:cNvSpPr>
              <a:spLocks noChangeShapeType="1"/>
            </p:cNvSpPr>
            <p:nvPr/>
          </p:nvSpPr>
          <p:spPr bwMode="auto">
            <a:xfrm>
              <a:off x="2604" y="1594"/>
              <a:ext cx="0" cy="288"/>
            </a:xfrm>
            <a:prstGeom prst="line">
              <a:avLst/>
            </a:prstGeom>
            <a:noFill/>
            <a:ln w="9525">
              <a:solidFill>
                <a:srgbClr val="006600"/>
              </a:solidFill>
              <a:round/>
              <a:headEnd/>
              <a:tailEnd type="triangle" w="med" len="med"/>
            </a:ln>
          </p:spPr>
          <p:txBody>
            <a:bodyPr wrap="none" anchor="ctr"/>
            <a:lstStyle/>
            <a:p>
              <a:endParaRPr lang="en-US" dirty="0"/>
            </a:p>
          </p:txBody>
        </p:sp>
      </p:grpSp>
      <p:sp>
        <p:nvSpPr>
          <p:cNvPr id="25618" name="Line 49"/>
          <p:cNvSpPr>
            <a:spLocks noChangeShapeType="1"/>
          </p:cNvSpPr>
          <p:nvPr/>
        </p:nvSpPr>
        <p:spPr bwMode="auto">
          <a:xfrm rot="4308746" flipH="1">
            <a:off x="977900" y="4286250"/>
            <a:ext cx="0" cy="1447800"/>
          </a:xfrm>
          <a:prstGeom prst="line">
            <a:avLst/>
          </a:prstGeom>
          <a:noFill/>
          <a:ln w="9525">
            <a:solidFill>
              <a:srgbClr val="006600"/>
            </a:solidFill>
            <a:round/>
            <a:headEnd/>
            <a:tailEnd/>
          </a:ln>
        </p:spPr>
        <p:txBody>
          <a:bodyPr wrap="none" anchor="ctr"/>
          <a:lstStyle/>
          <a:p>
            <a:endParaRPr lang="en-US" dirty="0"/>
          </a:p>
        </p:txBody>
      </p:sp>
      <p:sp>
        <p:nvSpPr>
          <p:cNvPr id="25619" name="Line 50"/>
          <p:cNvSpPr>
            <a:spLocks noChangeShapeType="1"/>
          </p:cNvSpPr>
          <p:nvPr/>
        </p:nvSpPr>
        <p:spPr bwMode="auto">
          <a:xfrm rot="4308746" flipH="1">
            <a:off x="965200" y="4792663"/>
            <a:ext cx="0" cy="457200"/>
          </a:xfrm>
          <a:prstGeom prst="line">
            <a:avLst/>
          </a:prstGeom>
          <a:noFill/>
          <a:ln w="9525">
            <a:solidFill>
              <a:srgbClr val="006600"/>
            </a:solidFill>
            <a:round/>
            <a:headEnd type="triangle" w="med" len="med"/>
            <a:tailEnd/>
          </a:ln>
        </p:spPr>
        <p:txBody>
          <a:bodyPr wrap="none" anchor="ctr"/>
          <a:lstStyle/>
          <a:p>
            <a:endParaRPr lang="en-US" dirty="0"/>
          </a:p>
        </p:txBody>
      </p:sp>
      <p:sp>
        <p:nvSpPr>
          <p:cNvPr id="25620" name="Line 52"/>
          <p:cNvSpPr>
            <a:spLocks noChangeShapeType="1"/>
          </p:cNvSpPr>
          <p:nvPr/>
        </p:nvSpPr>
        <p:spPr bwMode="auto">
          <a:xfrm rot="-4338943">
            <a:off x="4143375" y="4257675"/>
            <a:ext cx="0" cy="1447800"/>
          </a:xfrm>
          <a:prstGeom prst="line">
            <a:avLst/>
          </a:prstGeom>
          <a:noFill/>
          <a:ln w="9525">
            <a:solidFill>
              <a:srgbClr val="006600"/>
            </a:solidFill>
            <a:round/>
            <a:headEnd/>
            <a:tailEnd/>
          </a:ln>
        </p:spPr>
        <p:txBody>
          <a:bodyPr wrap="none" anchor="ctr"/>
          <a:lstStyle/>
          <a:p>
            <a:endParaRPr lang="en-US" dirty="0"/>
          </a:p>
        </p:txBody>
      </p:sp>
      <p:sp>
        <p:nvSpPr>
          <p:cNvPr id="25621" name="Line 53"/>
          <p:cNvSpPr>
            <a:spLocks noChangeShapeType="1"/>
          </p:cNvSpPr>
          <p:nvPr/>
        </p:nvSpPr>
        <p:spPr bwMode="auto">
          <a:xfrm rot="-4338943">
            <a:off x="4168775" y="4756150"/>
            <a:ext cx="0" cy="457200"/>
          </a:xfrm>
          <a:prstGeom prst="line">
            <a:avLst/>
          </a:prstGeom>
          <a:noFill/>
          <a:ln w="9525">
            <a:solidFill>
              <a:srgbClr val="006600"/>
            </a:solidFill>
            <a:round/>
            <a:headEnd type="triangle" w="med" len="med"/>
            <a:tailEnd/>
          </a:ln>
        </p:spPr>
        <p:txBody>
          <a:bodyPr wrap="none" anchor="ctr"/>
          <a:lstStyle/>
          <a:p>
            <a:endParaRPr lang="en-US" dirty="0"/>
          </a:p>
        </p:txBody>
      </p:sp>
      <p:grpSp>
        <p:nvGrpSpPr>
          <p:cNvPr id="15" name="Group 56"/>
          <p:cNvGrpSpPr>
            <a:grpSpLocks/>
          </p:cNvGrpSpPr>
          <p:nvPr/>
        </p:nvGrpSpPr>
        <p:grpSpPr bwMode="auto">
          <a:xfrm rot="-1658932" flipH="1" flipV="1">
            <a:off x="3259138" y="5187950"/>
            <a:ext cx="1587" cy="1447800"/>
            <a:chOff x="2604" y="1354"/>
            <a:chExt cx="0" cy="912"/>
          </a:xfrm>
        </p:grpSpPr>
        <p:sp>
          <p:nvSpPr>
            <p:cNvPr id="25624" name="Line 57"/>
            <p:cNvSpPr>
              <a:spLocks noChangeShapeType="1"/>
            </p:cNvSpPr>
            <p:nvPr/>
          </p:nvSpPr>
          <p:spPr bwMode="auto">
            <a:xfrm>
              <a:off x="2604" y="1354"/>
              <a:ext cx="0" cy="912"/>
            </a:xfrm>
            <a:prstGeom prst="line">
              <a:avLst/>
            </a:prstGeom>
            <a:noFill/>
            <a:ln w="9525">
              <a:solidFill>
                <a:srgbClr val="006600"/>
              </a:solidFill>
              <a:round/>
              <a:headEnd/>
              <a:tailEnd/>
            </a:ln>
          </p:spPr>
          <p:txBody>
            <a:bodyPr wrap="none" anchor="ctr"/>
            <a:lstStyle/>
            <a:p>
              <a:endParaRPr lang="en-US" dirty="0"/>
            </a:p>
          </p:txBody>
        </p:sp>
        <p:sp>
          <p:nvSpPr>
            <p:cNvPr id="25625" name="Line 58"/>
            <p:cNvSpPr>
              <a:spLocks noChangeShapeType="1"/>
            </p:cNvSpPr>
            <p:nvPr/>
          </p:nvSpPr>
          <p:spPr bwMode="auto">
            <a:xfrm>
              <a:off x="2604" y="1594"/>
              <a:ext cx="0" cy="288"/>
            </a:xfrm>
            <a:prstGeom prst="line">
              <a:avLst/>
            </a:prstGeom>
            <a:noFill/>
            <a:ln w="9525">
              <a:solidFill>
                <a:srgbClr val="006600"/>
              </a:solidFill>
              <a:round/>
              <a:headEnd/>
              <a:tailEnd type="triangle" w="med" len="med"/>
            </a:ln>
          </p:spPr>
          <p:txBody>
            <a:bodyPr wrap="none" anchor="ctr"/>
            <a:lstStyle/>
            <a:p>
              <a:endParaRPr lang="en-US" dirty="0"/>
            </a:p>
          </p:txBody>
        </p:sp>
      </p:grpSp>
      <p:sp>
        <p:nvSpPr>
          <p:cNvPr id="25623" name="Text Box 60"/>
          <p:cNvSpPr txBox="1">
            <a:spLocks noChangeArrowheads="1"/>
          </p:cNvSpPr>
          <p:nvPr/>
        </p:nvSpPr>
        <p:spPr bwMode="auto">
          <a:xfrm>
            <a:off x="4876800" y="1765300"/>
            <a:ext cx="4221163" cy="3985706"/>
          </a:xfrm>
          <a:prstGeom prst="rect">
            <a:avLst/>
          </a:prstGeom>
          <a:noFill/>
          <a:ln w="9525">
            <a:noFill/>
            <a:miter lim="800000"/>
            <a:headEnd/>
            <a:tailEnd/>
          </a:ln>
        </p:spPr>
        <p:txBody>
          <a:bodyPr wrap="square">
            <a:spAutoFit/>
          </a:bodyPr>
          <a:lstStyle/>
          <a:p>
            <a:pPr algn="l">
              <a:spcBef>
                <a:spcPct val="50000"/>
              </a:spcBef>
            </a:pPr>
            <a:r>
              <a:rPr lang="en-US" sz="2200" b="1" dirty="0"/>
              <a:t>The field lines</a:t>
            </a:r>
          </a:p>
          <a:p>
            <a:pPr algn="l">
              <a:spcBef>
                <a:spcPct val="50000"/>
              </a:spcBef>
              <a:buFontTx/>
              <a:buChar char="•"/>
            </a:pPr>
            <a:r>
              <a:rPr lang="en-US" sz="2200" b="1" dirty="0"/>
              <a:t> are radial, rather than </a:t>
            </a:r>
            <a:br>
              <a:rPr lang="en-US" sz="2200" b="1" dirty="0"/>
            </a:br>
            <a:r>
              <a:rPr lang="en-US" sz="2200" b="1" dirty="0"/>
              <a:t>  parallel,  and point toward </a:t>
            </a:r>
            <a:br>
              <a:rPr lang="en-US" sz="2200" b="1" dirty="0"/>
            </a:br>
            <a:r>
              <a:rPr lang="en-US" sz="2200" b="1" dirty="0"/>
              <a:t>  center of Earth.</a:t>
            </a:r>
          </a:p>
          <a:p>
            <a:pPr algn="l">
              <a:spcBef>
                <a:spcPct val="50000"/>
              </a:spcBef>
              <a:buFontTx/>
              <a:buChar char="•"/>
            </a:pPr>
            <a:r>
              <a:rPr lang="en-US" sz="2200" b="1" dirty="0"/>
              <a:t> get farther apart farther from </a:t>
            </a:r>
            <a:br>
              <a:rPr lang="en-US" sz="2200" b="1" dirty="0"/>
            </a:br>
            <a:r>
              <a:rPr lang="en-US" sz="2200" b="1" dirty="0"/>
              <a:t>  the surface, meaning the  </a:t>
            </a:r>
            <a:br>
              <a:rPr lang="en-US" sz="2200" b="1" dirty="0"/>
            </a:br>
            <a:r>
              <a:rPr lang="en-US" sz="2200" b="1" dirty="0"/>
              <a:t>  field is weaker there.</a:t>
            </a:r>
          </a:p>
          <a:p>
            <a:pPr algn="l">
              <a:spcBef>
                <a:spcPct val="50000"/>
              </a:spcBef>
              <a:buFontTx/>
              <a:buChar char="•"/>
            </a:pPr>
            <a:r>
              <a:rPr lang="en-US" sz="2200" b="1" dirty="0"/>
              <a:t> get closer together closer to </a:t>
            </a:r>
            <a:br>
              <a:rPr lang="en-US" sz="2200" b="1" dirty="0"/>
            </a:br>
            <a:r>
              <a:rPr lang="en-US" sz="2200" b="1" dirty="0"/>
              <a:t>  the surface, meaning the </a:t>
            </a:r>
            <a:br>
              <a:rPr lang="en-US" sz="2200" b="1" dirty="0"/>
            </a:br>
            <a:r>
              <a:rPr lang="en-US" sz="2200" b="1" dirty="0"/>
              <a:t>  field is stronger there.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Equipotential Lines Around Earth</a:t>
            </a:r>
            <a:endParaRPr lang="en-US" dirty="0"/>
          </a:p>
        </p:txBody>
      </p:sp>
      <p:pic>
        <p:nvPicPr>
          <p:cNvPr id="4" name="Content Placeholder 3" descr="Equipotential lines around Earth.JPG"/>
          <p:cNvPicPr>
            <a:picLocks noGrp="1" noChangeAspect="1"/>
          </p:cNvPicPr>
          <p:nvPr>
            <p:ph idx="1"/>
          </p:nvPr>
        </p:nvPicPr>
        <p:blipFill>
          <a:blip r:embed="rId2" cstate="print"/>
          <a:stretch>
            <a:fillRect/>
          </a:stretch>
        </p:blipFill>
        <p:spPr>
          <a:xfrm>
            <a:off x="1219200" y="1385831"/>
            <a:ext cx="6019800" cy="5472169"/>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nSpc>
                <a:spcPct val="100000"/>
              </a:lnSpc>
            </a:pPr>
            <a:r>
              <a:rPr lang="en-GB" dirty="0" smtClean="0"/>
              <a:t>Diagram </a:t>
            </a:r>
            <a:r>
              <a:rPr lang="en-GB" dirty="0"/>
              <a:t>showing field lines and equipotential surfaces</a:t>
            </a:r>
            <a:endParaRPr lang="en-US" dirty="0"/>
          </a:p>
        </p:txBody>
      </p:sp>
      <p:pic>
        <p:nvPicPr>
          <p:cNvPr id="4" name="Content Placeholder 3" descr="earth with equipotial lines.jpg"/>
          <p:cNvPicPr>
            <a:picLocks noGrp="1" noChangeAspect="1"/>
          </p:cNvPicPr>
          <p:nvPr>
            <p:ph idx="1"/>
          </p:nvPr>
        </p:nvPicPr>
        <p:blipFill>
          <a:blip r:embed="rId2" cstate="print"/>
          <a:stretch>
            <a:fillRect/>
          </a:stretch>
        </p:blipFill>
        <p:spPr>
          <a:xfrm>
            <a:off x="1676400" y="1600200"/>
            <a:ext cx="5422483" cy="5594236"/>
          </a:xfr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1480</TotalTime>
  <Words>674</Words>
  <Application>Microsoft Office PowerPoint</Application>
  <PresentationFormat>On-screen Show (4:3)</PresentationFormat>
  <Paragraphs>104</Paragraphs>
  <Slides>22</Slides>
  <Notes>4</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Lesson Opener:</vt:lpstr>
      <vt:lpstr>Gravity and Inverse Square Relationships </vt:lpstr>
      <vt:lpstr>Lesson Objectives:</vt:lpstr>
      <vt:lpstr>Newton’s Law of Universal Gravitation</vt:lpstr>
      <vt:lpstr>What Does Inverse “R” Squared Mean?</vt:lpstr>
      <vt:lpstr>Effect of Mass and Distance on Gravitational Force</vt:lpstr>
      <vt:lpstr>Nonuniform Gravitational Fields</vt:lpstr>
      <vt:lpstr>Equipotential Lines Around Earth</vt:lpstr>
      <vt:lpstr>Diagram showing field lines and equipotential surfaces</vt:lpstr>
      <vt:lpstr>Gravitational Potential  </vt:lpstr>
      <vt:lpstr>V=ϕ=-GM/r  Potential becomes Zero at Infinity</vt:lpstr>
      <vt:lpstr>Advanced Students: Integration will give the are under the curve which is work done on the mass</vt:lpstr>
      <vt:lpstr>Work done by the mass= -mΔV</vt:lpstr>
      <vt:lpstr>Combining equations and calculus for ‘g’ gives the general formula of ‘V’</vt:lpstr>
      <vt:lpstr>Slide 15</vt:lpstr>
      <vt:lpstr>Escape Velocity</vt:lpstr>
      <vt:lpstr>Deriving Escape Velocity:</vt:lpstr>
      <vt:lpstr>Deriving Escape Velocity:</vt:lpstr>
      <vt:lpstr>Geostationary Satellites</vt:lpstr>
      <vt:lpstr>Information on Geostationary Satellites </vt:lpstr>
      <vt:lpstr>Formulae for calculating satellite orbits</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Forces and Fields Inverse Square Relationships and Work done on a Particle in a Field</dc:title>
  <dc:creator>hp</dc:creator>
  <cp:lastModifiedBy>hp</cp:lastModifiedBy>
  <cp:revision>101</cp:revision>
  <dcterms:created xsi:type="dcterms:W3CDTF">2013-11-10T06:18:30Z</dcterms:created>
  <dcterms:modified xsi:type="dcterms:W3CDTF">2014-12-08T16:11:04Z</dcterms:modified>
</cp:coreProperties>
</file>