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8" r:id="rId7"/>
    <p:sldId id="270" r:id="rId8"/>
    <p:sldId id="260" r:id="rId9"/>
    <p:sldId id="272" r:id="rId10"/>
    <p:sldId id="271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B9399-5416-4529-9416-E1B44D79F86B}" type="datetimeFigureOut">
              <a:rPr lang="zh-CN" altLang="en-US" smtClean="0"/>
              <a:pPr/>
              <a:t>2023/3/13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77AE4-E3F9-4BA2-8E09-07BEBDBA43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en.wikipedia.org/wiki/File:Boyles_Law_animated.gi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en.wikipedia.org/wiki/File:Charles_and_Gay-Lussac's_Law_animated.gi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altLang="zh-CN" dirty="0"/>
              <a:t>Gas Temperature, Volume, and Pressure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35052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This tool can measure the temperature, volume, and pressure of a gas</a:t>
            </a:r>
            <a:endParaRPr lang="zh-CN" altLang="en-US" dirty="0"/>
          </a:p>
        </p:txBody>
      </p:sp>
      <p:pic>
        <p:nvPicPr>
          <p:cNvPr id="9218" name="Picture 2" descr="http://ts1.mm.bing.net/th?id=H.4777074055709636&amp;pid=1.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983424"/>
            <a:ext cx="3048000" cy="387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Question: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You are at the top of a mountain where the pressure is 0.5 </a:t>
            </a:r>
            <a:r>
              <a:rPr lang="en-US" altLang="zh-CN" dirty="0" err="1"/>
              <a:t>atm</a:t>
            </a:r>
            <a:r>
              <a:rPr lang="en-US" altLang="zh-CN" dirty="0"/>
              <a:t> and the temp. is 200 K. You put 2 L of air into a balloon and then take it down the mountain. Along the way, half of the air leaks out of the balloon. At the bottom of the mountain the pressure is 1 </a:t>
            </a:r>
            <a:r>
              <a:rPr lang="en-US" altLang="zh-CN" dirty="0" err="1"/>
              <a:t>atm</a:t>
            </a:r>
            <a:r>
              <a:rPr lang="en-US" altLang="zh-CN" dirty="0"/>
              <a:t> and the temp. is 300 K. What is the new volume?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2578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Answer: 0.75 L 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temperature?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All particles in all things are moving at all times, but some faster than others</a:t>
            </a:r>
          </a:p>
          <a:p>
            <a:r>
              <a:rPr lang="en-US" altLang="zh-CN" dirty="0"/>
              <a:t>Temperature measures the average speed of the particles in something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56388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Some of the particles move faster or slower than the average, as shown in this diagram</a:t>
            </a:r>
            <a:endParaRPr lang="zh-CN" alt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4038600"/>
            <a:ext cx="339436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Kelvin Temperature Scale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altLang="zh-CN" dirty="0"/>
              <a:t>The Kelvin scale of temperature (K) is just like the Celsius scale (</a:t>
            </a:r>
            <a:r>
              <a:rPr lang="zh-CN" altLang="en-US" dirty="0"/>
              <a:t>⁰</a:t>
            </a:r>
            <a:r>
              <a:rPr lang="en-US" altLang="zh-CN" dirty="0"/>
              <a:t>C), 0 K is absolute zero.</a:t>
            </a:r>
          </a:p>
          <a:p>
            <a:r>
              <a:rPr lang="en-US" altLang="zh-CN" dirty="0"/>
              <a:t>0 K=-273</a:t>
            </a:r>
            <a:r>
              <a:rPr lang="zh-CN" altLang="en-US" dirty="0"/>
              <a:t> ⁰</a:t>
            </a:r>
            <a:r>
              <a:rPr lang="en-US" altLang="zh-CN" dirty="0"/>
              <a:t>C</a:t>
            </a:r>
          </a:p>
          <a:p>
            <a:r>
              <a:rPr lang="en-US" altLang="zh-CN" dirty="0"/>
              <a:t>The Kelvin scale, not the Celsius scale, is used when doing math problems</a:t>
            </a:r>
            <a:endParaRPr lang="zh-CN" alt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187456"/>
            <a:ext cx="2743200" cy="2679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638800" y="5715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This picture shows how the Celsius scale is related to the Kelvin scale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Absolute Zero Temperature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Absolute zero (0 K) is the coldest possible temperature. It is the temperature at which all movement stops</a:t>
            </a:r>
          </a:p>
          <a:p>
            <a:r>
              <a:rPr lang="en-US" dirty="0"/>
              <a:t>Scientists have made temperatures very close to absolute zero, but it is thought that absolute zero can never be reached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6019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Absolute Zero is much colder than this</a:t>
            </a:r>
            <a:endParaRPr lang="zh-CN" altLang="en-US" dirty="0"/>
          </a:p>
        </p:txBody>
      </p:sp>
      <p:pic>
        <p:nvPicPr>
          <p:cNvPr id="7170" name="Picture 2" descr="http://ts3.mm.bing.net/th?id=H.4625135344943266&amp;pid=1.7&amp;w=259&amp;h=179&amp;c=7&amp;rs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4800600"/>
            <a:ext cx="2687487" cy="1857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Review Boyle’s Law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Boyle’s Law shows how the pressure of a gas changes with volume (or volume with pressure)</a:t>
            </a:r>
          </a:p>
          <a:p>
            <a:r>
              <a:rPr lang="en-GB" dirty="0"/>
              <a:t>P</a:t>
            </a:r>
            <a:r>
              <a:rPr lang="en-GB" baseline="-25000" dirty="0"/>
              <a:t>1</a:t>
            </a:r>
            <a:r>
              <a:rPr lang="en-GB" dirty="0"/>
              <a:t>V</a:t>
            </a:r>
            <a:r>
              <a:rPr lang="en-GB" baseline="-25000" dirty="0"/>
              <a:t>1</a:t>
            </a:r>
            <a:r>
              <a:rPr lang="en-GB" dirty="0"/>
              <a:t>=P</a:t>
            </a:r>
            <a:r>
              <a:rPr lang="en-GB" baseline="-25000" dirty="0"/>
              <a:t>2</a:t>
            </a:r>
            <a:r>
              <a:rPr lang="en-GB" dirty="0"/>
              <a:t>V</a:t>
            </a:r>
            <a:r>
              <a:rPr lang="en-GB" baseline="-25000" dirty="0"/>
              <a:t>2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26626" name="Picture 2" descr="http://upload.wikimedia.org/wikipedia/commons/thumb/1/15/Boyles_Law_animated.gif/300px-Boyles_Law_animated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199" y="3497324"/>
            <a:ext cx="4038601" cy="3055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Charles’s Law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Charles’s Law shows how the volume of a gas changes with temperature (or temperature with volume)</a:t>
            </a:r>
          </a:p>
          <a:p>
            <a:pPr>
              <a:spcBef>
                <a:spcPts val="0"/>
              </a:spcBef>
            </a:pPr>
            <a:r>
              <a:rPr lang="en-US" altLang="zh-CN" dirty="0"/>
              <a:t>V</a:t>
            </a:r>
            <a:r>
              <a:rPr lang="en-US" altLang="zh-CN" baseline="-25000" dirty="0"/>
              <a:t>1</a:t>
            </a:r>
            <a:r>
              <a:rPr lang="en-US" altLang="zh-CN" dirty="0"/>
              <a:t>	    V</a:t>
            </a:r>
            <a:r>
              <a:rPr lang="en-US" altLang="zh-CN" baseline="-25000" dirty="0"/>
              <a:t>2</a:t>
            </a:r>
            <a:r>
              <a:rPr lang="en-US" altLang="zh-CN" dirty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dirty="0"/>
              <a:t>	T</a:t>
            </a:r>
            <a:r>
              <a:rPr lang="en-US" altLang="zh-CN" baseline="-25000" dirty="0"/>
              <a:t>1</a:t>
            </a:r>
            <a:r>
              <a:rPr lang="en-US" altLang="zh-CN" dirty="0"/>
              <a:t>	    T</a:t>
            </a:r>
            <a:r>
              <a:rPr lang="en-US" altLang="zh-CN" baseline="-25000" dirty="0"/>
              <a:t>2</a:t>
            </a:r>
            <a:endParaRPr lang="zh-CN" altLang="en-US" baseline="-25000" dirty="0"/>
          </a:p>
        </p:txBody>
      </p:sp>
      <p:pic>
        <p:nvPicPr>
          <p:cNvPr id="1026" name="Picture 2" descr="http://upload.wikimedia.org/wikipedia/commons/thumb/e/e4/Charles_and_Gay-Lussac%27s_Law_animated.gif/300px-Charles_and_Gay-Lussac%27s_Law_animated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3505200"/>
            <a:ext cx="4087610" cy="3092959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685800" y="3352800"/>
            <a:ext cx="1524000" cy="584775"/>
            <a:chOff x="762000" y="2819400"/>
            <a:chExt cx="1524000" cy="58477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62000" y="31242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371600" y="2819400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/>
                <a:t>=</a:t>
              </a:r>
              <a:endParaRPr lang="zh-CN" altLang="en-US" sz="32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752600" y="31242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Question:</a:t>
            </a:r>
            <a:endParaRPr lang="zh-CN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447800"/>
            <a:ext cx="4372124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19400" y="5257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 L</a:t>
            </a:r>
          </a:p>
          <a:p>
            <a:r>
              <a:rPr lang="en-US" altLang="zh-CN" dirty="0"/>
              <a:t>200 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5257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 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67000" y="6248400"/>
            <a:ext cx="36774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200" dirty="0"/>
              <a:t>What is the final temperature</a:t>
            </a:r>
            <a:r>
              <a:rPr lang="en-US" altLang="zh-CN" dirty="0"/>
              <a:t>?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1000 K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41910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pressure does not change.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Ideal Gas Law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zh-CN" dirty="0"/>
              <a:t>The Ideal Gas Law combines Boyle’s Law, Charles’s Law, and the number of particles (atoms or molecules) into one equation</a:t>
            </a:r>
          </a:p>
          <a:p>
            <a:r>
              <a:rPr lang="en-US" altLang="zh-CN" dirty="0"/>
              <a:t>(Ideal means “perfect”)</a:t>
            </a:r>
          </a:p>
          <a:p>
            <a:pPr>
              <a:spcBef>
                <a:spcPts val="0"/>
              </a:spcBef>
            </a:pPr>
            <a:r>
              <a:rPr lang="en-US" altLang="zh-CN" dirty="0"/>
              <a:t>P</a:t>
            </a:r>
            <a:r>
              <a:rPr lang="en-US" altLang="zh-CN" baseline="-25000" dirty="0"/>
              <a:t>1</a:t>
            </a:r>
            <a:r>
              <a:rPr lang="en-US" altLang="zh-CN" dirty="0"/>
              <a:t>V</a:t>
            </a:r>
            <a:r>
              <a:rPr lang="en-US" altLang="zh-CN" baseline="-25000" dirty="0"/>
              <a:t>1</a:t>
            </a:r>
            <a:r>
              <a:rPr lang="en-US" altLang="zh-CN" dirty="0"/>
              <a:t>     P</a:t>
            </a:r>
            <a:r>
              <a:rPr lang="en-US" altLang="zh-CN" baseline="-25000" dirty="0"/>
              <a:t>2</a:t>
            </a:r>
            <a:r>
              <a:rPr lang="en-US" altLang="zh-CN" dirty="0"/>
              <a:t>V</a:t>
            </a:r>
            <a:r>
              <a:rPr lang="en-US" altLang="zh-CN" baseline="-25000" dirty="0"/>
              <a:t>2        </a:t>
            </a:r>
            <a:r>
              <a:rPr lang="en-US" altLang="zh-CN" dirty="0"/>
              <a:t>(n is the number of particles)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dirty="0"/>
              <a:t>	 n</a:t>
            </a:r>
            <a:r>
              <a:rPr lang="en-US" altLang="zh-CN" baseline="-25000" dirty="0"/>
              <a:t>1</a:t>
            </a:r>
            <a:r>
              <a:rPr lang="en-US" altLang="zh-CN" dirty="0"/>
              <a:t>T</a:t>
            </a:r>
            <a:r>
              <a:rPr lang="en-US" altLang="zh-CN" baseline="-25000" dirty="0"/>
              <a:t>1</a:t>
            </a:r>
            <a:r>
              <a:rPr lang="en-US" altLang="zh-CN" dirty="0"/>
              <a:t>     n</a:t>
            </a:r>
            <a:r>
              <a:rPr lang="en-US" altLang="zh-CN" baseline="-25000" dirty="0"/>
              <a:t>2</a:t>
            </a:r>
            <a:r>
              <a:rPr lang="en-US" altLang="zh-CN" dirty="0"/>
              <a:t>T</a:t>
            </a:r>
            <a:r>
              <a:rPr lang="en-US" altLang="zh-CN" baseline="-25000" dirty="0"/>
              <a:t>2</a:t>
            </a:r>
            <a:r>
              <a:rPr lang="en-US" altLang="zh-CN" dirty="0"/>
              <a:t>	</a:t>
            </a:r>
          </a:p>
          <a:p>
            <a:pPr>
              <a:spcBef>
                <a:spcPts val="0"/>
              </a:spcBef>
              <a:buNone/>
            </a:pPr>
            <a:endParaRPr lang="zh-CN" altLang="en-US" baseline="-25000" dirty="0"/>
          </a:p>
          <a:p>
            <a:endParaRPr lang="zh-CN" alt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38200" y="3606225"/>
            <a:ext cx="2057400" cy="584775"/>
            <a:chOff x="838200" y="3352800"/>
            <a:chExt cx="2057400" cy="584775"/>
          </a:xfrm>
        </p:grpSpPr>
        <p:sp>
          <p:nvSpPr>
            <p:cNvPr id="6" name="TextBox 5"/>
            <p:cNvSpPr txBox="1"/>
            <p:nvPr/>
          </p:nvSpPr>
          <p:spPr>
            <a:xfrm>
              <a:off x="1667550" y="3352800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/>
                <a:t>=</a:t>
              </a:r>
              <a:endParaRPr lang="zh-CN" altLang="en-US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33600" y="3657600"/>
              <a:ext cx="7620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38200" y="3657600"/>
              <a:ext cx="7620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50" name="Picture 2" descr="http://ts1.mm.bing.net/th?id=H.4558713681150424&amp;pid=1.7&amp;w=217&amp;h=183&amp;c=7&amp;rs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4800600"/>
            <a:ext cx="2066925" cy="1743076"/>
          </a:xfrm>
          <a:prstGeom prst="rect">
            <a:avLst/>
          </a:prstGeom>
          <a:noFill/>
        </p:spPr>
      </p:pic>
      <p:pic>
        <p:nvPicPr>
          <p:cNvPr id="2052" name="Picture 4" descr="http://ts3.mm.bing.net/th?id=H.4897968806496450&amp;pid=1.7&amp;w=109&amp;h=188&amp;c=7&amp;rs=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492303"/>
            <a:ext cx="1371600" cy="2365697"/>
          </a:xfrm>
          <a:prstGeom prst="rect">
            <a:avLst/>
          </a:prstGeom>
          <a:noFill/>
        </p:spPr>
      </p:pic>
      <p:pic>
        <p:nvPicPr>
          <p:cNvPr id="2054" name="Picture 6" descr="http://ts1.mm.bing.net/th?id=H.4928364314165946&amp;pid=1.9&amp;w=300&amp;h=300&amp;p=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1" y="4580437"/>
            <a:ext cx="2057399" cy="22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Ideal Gas Law Assumptions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altLang="zh-CN" dirty="0"/>
              <a:t>An assumption is something taken as true</a:t>
            </a:r>
            <a:r>
              <a:rPr lang="zh-CN" altLang="en-US" dirty="0"/>
              <a:t> </a:t>
            </a:r>
            <a:r>
              <a:rPr lang="en-US" altLang="zh-CN" dirty="0"/>
              <a:t>in a certain situation</a:t>
            </a:r>
          </a:p>
          <a:p>
            <a:r>
              <a:rPr lang="en-US" dirty="0"/>
              <a:t>The Ideal Gas Law assumes a few things about the particles in a gas</a:t>
            </a:r>
          </a:p>
          <a:p>
            <a:r>
              <a:rPr lang="en-US" dirty="0"/>
              <a:t>These assumptions are usually very close to being true, but are never completely true</a:t>
            </a:r>
          </a:p>
          <a:p>
            <a:r>
              <a:rPr lang="en-US" altLang="zh-CN" dirty="0"/>
              <a:t>That’s why it’s called the “Ideal” Gas Law instead of the “Real” Gas Law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453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Gas Temperature, Volume, and Pressure</vt:lpstr>
      <vt:lpstr>What is temperature?</vt:lpstr>
      <vt:lpstr>Kelvin Temperature Scale</vt:lpstr>
      <vt:lpstr>Absolute Zero Temperature</vt:lpstr>
      <vt:lpstr>Review Boyle’s Law</vt:lpstr>
      <vt:lpstr>Charles’s Law</vt:lpstr>
      <vt:lpstr>Question:</vt:lpstr>
      <vt:lpstr>The Ideal Gas Law</vt:lpstr>
      <vt:lpstr>Ideal Gas Law Assumptions</vt:lpstr>
      <vt:lpstr>Question: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Temperature, Volume and Pressure</dc:title>
  <dc:creator>Teacher</dc:creator>
  <cp:lastModifiedBy>Nayan GRIFFITHS</cp:lastModifiedBy>
  <cp:revision>34</cp:revision>
  <dcterms:created xsi:type="dcterms:W3CDTF">2013-05-15T05:51:19Z</dcterms:created>
  <dcterms:modified xsi:type="dcterms:W3CDTF">2023-03-13T10:58:34Z</dcterms:modified>
</cp:coreProperties>
</file>