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2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indent="304800">
              <a:buSzPct val="100000"/>
              <a:defRPr sz="4800"/>
            </a:lvl1pPr>
            <a:lvl2pPr algn="ctr" indent="304800">
              <a:buSzPct val="100000"/>
              <a:defRPr sz="4800"/>
            </a:lvl2pPr>
            <a:lvl3pPr algn="ctr" indent="304800">
              <a:buSzPct val="100000"/>
              <a:defRPr sz="4800"/>
            </a:lvl3pPr>
            <a:lvl4pPr algn="ctr" indent="304800">
              <a:buSzPct val="100000"/>
              <a:defRPr sz="4800"/>
            </a:lvl4pPr>
            <a:lvl5pPr algn="ctr" indent="304800">
              <a:buSzPct val="100000"/>
              <a:defRPr sz="4800"/>
            </a:lvl5pPr>
            <a:lvl6pPr algn="ctr" indent="304800">
              <a:buSzPct val="100000"/>
              <a:defRPr sz="4800"/>
            </a:lvl6pPr>
            <a:lvl7pPr algn="ctr" indent="304800">
              <a:buSzPct val="100000"/>
              <a:defRPr sz="4800"/>
            </a:lvl7pPr>
            <a:lvl8pPr algn="ctr" indent="304800">
              <a:buSzPct val="100000"/>
              <a:defRPr sz="4800"/>
            </a:lvl8pPr>
            <a:lvl9pPr algn="ctr" indent="304800"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E6B8AF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SzPct val="100000"/>
              <a:defRPr sz="3000"/>
            </a:lvl1pPr>
            <a:lvl2pPr indent="-133350" marL="742950">
              <a:spcBef>
                <a:spcPts val="480"/>
              </a:spcBef>
              <a:buSzPct val="100000"/>
              <a:defRPr sz="2400"/>
            </a:lvl2pPr>
            <a:lvl3pPr indent="-76200" marL="1143000">
              <a:spcBef>
                <a:spcPts val="480"/>
              </a:spcBef>
              <a:buSzPct val="100000"/>
              <a:defRPr sz="2400"/>
            </a:lvl3pPr>
            <a:lvl4pPr indent="-114300" marL="1600200">
              <a:spcBef>
                <a:spcPts val="360"/>
              </a:spcBef>
              <a:buSzPct val="100000"/>
              <a:defRPr sz="1800"/>
            </a:lvl4pPr>
            <a:lvl5pPr indent="-114300" marL="2057400">
              <a:spcBef>
                <a:spcPts val="360"/>
              </a:spcBef>
              <a:buSzPct val="100000"/>
              <a:defRPr sz="1800"/>
            </a:lvl5pPr>
            <a:lvl6pPr indent="-114300" marL="2514600">
              <a:spcBef>
                <a:spcPts val="360"/>
              </a:spcBef>
              <a:buSzPct val="100000"/>
              <a:defRPr sz="1800"/>
            </a:lvl6pPr>
            <a:lvl7pPr indent="-114300" marL="2971800">
              <a:spcBef>
                <a:spcPts val="360"/>
              </a:spcBef>
              <a:buSzPct val="100000"/>
              <a:defRPr sz="1800"/>
            </a:lvl7pPr>
            <a:lvl8pPr indent="-114300" marL="3429000">
              <a:spcBef>
                <a:spcPts val="360"/>
              </a:spcBef>
              <a:buSzPct val="100000"/>
              <a:defRPr sz="1800"/>
            </a:lvl8pPr>
            <a:lvl9pPr indent="-114300" marL="3886200">
              <a:spcBef>
                <a:spcPts val="360"/>
              </a:spcBef>
              <a:buSzPct val="100000"/>
              <a:defRPr sz="18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4"/><Relationship Target="../media/image07.gif" Type="http://schemas.openxmlformats.org/officeDocument/2006/relationships/image" Id="rId3"/><Relationship Target="../media/image00.gif" Type="http://schemas.openxmlformats.org/officeDocument/2006/relationships/image" Id="rId5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4"/><Relationship Target="../media/image02.png" Type="http://schemas.openxmlformats.org/officeDocument/2006/relationships/image" Id="rId3"/><Relationship Target="../media/image06.png" Type="http://schemas.openxmlformats.org/officeDocument/2006/relationships/image" Id="rId6"/><Relationship Target="../media/image08.png" Type="http://schemas.openxmlformats.org/officeDocument/2006/relationships/image" Id="rId5"/><Relationship Target="../media/image03.png" Type="http://schemas.openxmlformats.org/officeDocument/2006/relationships/image" Id="rId8"/><Relationship Target="../media/image01.png" Type="http://schemas.openxmlformats.org/officeDocument/2006/relationships/image" Id="rId7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2CC"/>
        </a:solidFill>
      </p:bgPr>
    </p:bg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Acceleration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Graphs and Problems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6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4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 sports car accelerates from +20 m/s to +50 m/s while covering a distance of +  2km. Find it’s acceleration.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7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4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 jet accelerates from a velocity of +50 m/s to a velocity  	 of +120 m/s while having a displacement of +1200 meters. How long did it take to reach this velocity?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/>
        </p:nvSpPr>
        <p:spPr>
          <a:xfrm>
            <a:off y="436375" x="3711500"/>
            <a:ext cy="4063799" cx="5372399"/>
          </a:xfrm>
          <a:prstGeom prst="rect">
            <a:avLst/>
          </a:prstGeom>
          <a:ln w="28575" cap="flat">
            <a:solidFill>
              <a:srgbClr val="98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lang="en"/>
              <a:t>
</a:t>
            </a:r>
            <a:r>
              <a:rPr lang="en"/>
              <a:t> a. A car is moving eastward along Lake Avenue and increasing its speed from 25 mph to 45 mph. </a:t>
            </a:r>
          </a:p>
          <a:p>
            <a:pPr rtl="0" lvl="0">
              <a:buNone/>
            </a:pPr>
            <a:r>
              <a:rPr lang="en"/>
              <a:t> </a:t>
            </a:r>
          </a:p>
          <a:p>
            <a:pPr rtl="0" lvl="0">
              <a:buNone/>
            </a:pPr>
            <a:r>
              <a:rPr lang="en"/>
              <a:t> b. A northbound car skids to a stop to avoid a reckless driver. </a:t>
            </a:r>
          </a:p>
          <a:p>
            <a:pPr rtl="0" lvl="0">
              <a:buNone/>
            </a:pPr>
            <a:r>
              <a:rPr lang="en"/>
              <a:t> </a:t>
            </a:r>
          </a:p>
          <a:p>
            <a:pPr rtl="0" lvl="0">
              <a:buNone/>
            </a:pPr>
            <a:r>
              <a:rPr lang="en"/>
              <a:t> c. An Olympic diver slows down after splashing into the water. </a:t>
            </a:r>
          </a:p>
          <a:p>
            <a:pPr rtl="0" lvl="0">
              <a:buNone/>
            </a:pPr>
            <a:r>
              <a:rPr lang="en"/>
              <a:t> </a:t>
            </a:r>
          </a:p>
          <a:p>
            <a:pPr rtl="0" lvl="0">
              <a:buNone/>
            </a:pPr>
            <a:r>
              <a:rPr lang="en"/>
              <a:t>  d. A southward-bound free kick delivered by the opposing team is slowed down and stopped by the goalie.  </a:t>
            </a:r>
          </a:p>
          <a:p>
            <a:pPr rtl="0" lvl="0">
              <a:buNone/>
            </a:pPr>
            <a:r>
              <a:rPr lang="en"/>
              <a:t> </a:t>
            </a:r>
          </a:p>
          <a:p>
            <a:pPr rtl="0" lvl="0">
              <a:buNone/>
            </a:pPr>
            <a:r>
              <a:rPr lang="en"/>
              <a:t> e. A downward falling parachutist pulls the chord and rapidly slows down. </a:t>
            </a:r>
          </a:p>
          <a:p>
            <a:pPr rtl="0" lvl="0">
              <a:buNone/>
            </a:pPr>
            <a:r>
              <a:rPr lang="en"/>
              <a:t> </a:t>
            </a:r>
          </a:p>
          <a:p>
            <a:pPr rtl="0" lvl="0">
              <a:buNone/>
            </a:pPr>
            <a:r>
              <a:rPr lang="en"/>
              <a:t> f. A rightward-moving Hot Wheels car slows to a stop. </a:t>
            </a:r>
          </a:p>
          <a:p>
            <a:pPr rtl="0" lvl="0">
              <a:buNone/>
            </a:pPr>
            <a:r>
              <a:rPr lang="en"/>
              <a:t> </a:t>
            </a:r>
          </a:p>
          <a:p>
            <a:pPr rtl="0" lvl="0">
              <a:buNone/>
            </a:pPr>
            <a:r>
              <a:rPr lang="en"/>
              <a:t> g. A falling bungee-jumper slows down as she nears the concrete sidewalk below</a:t>
            </a:r>
          </a:p>
        </p:txBody>
      </p:sp>
      <p:sp>
        <p:nvSpPr>
          <p:cNvPr id="30" name="Shape 30"/>
          <p:cNvSpPr txBox="1"/>
          <p:nvPr/>
        </p:nvSpPr>
        <p:spPr>
          <a:xfrm>
            <a:off y="586350" x="330000"/>
            <a:ext cy="3494100" cx="30515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en"/>
              <a:t>For each sentence determine the direction of acceleration.</a:t>
            </a:r>
          </a:p>
          <a:p>
            <a:r>
              <a:t/>
            </a:r>
          </a:p>
          <a:p>
            <a:pPr rtl="0" lvl="0">
              <a:buNone/>
            </a:pPr>
            <a:r>
              <a:rPr u="sng" lang="en"/>
              <a:t>As a general rule</a:t>
            </a:r>
          </a:p>
          <a:p>
            <a:pPr rtl="0" lvl="0" indent="-3175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if object is increasing speed acceleration is in the same direction as motion</a:t>
            </a:r>
          </a:p>
          <a:p>
            <a:pPr lvl="0" indent="-3175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if object is slowing down acceleration is in the opposite direction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en"/>
              <a:t>Representing acceleration graphically</a:t>
            </a:r>
          </a:p>
        </p:txBody>
      </p:sp>
      <p:sp>
        <p:nvSpPr>
          <p:cNvPr id="36" name="Shape 36"/>
          <p:cNvSpPr txBox="1"/>
          <p:nvPr/>
        </p:nvSpPr>
        <p:spPr>
          <a:xfrm>
            <a:off y="1524825" x="492500"/>
            <a:ext cy="1682999" cx="18500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lnSpc>
                <a:spcPct val="115000"/>
              </a:lnSpc>
              <a:spcBef>
                <a:spcPts val="600"/>
              </a:spcBef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Describe the motion indicated by the graphs.</a:t>
            </a:r>
          </a:p>
          <a:p>
            <a:pPr rtl="0" lvl="0" indent="-508000" marL="520700">
              <a:lnSpc>
                <a:spcPct val="115000"/>
              </a:lnSpc>
              <a:spcBef>
                <a:spcPts val="600"/>
              </a:spcBef>
              <a:buNone/>
            </a:pPr>
            <a:r>
              <a:rPr u="sng" lang="en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rtl="0" lvl="0" indent="-508000" marL="520700">
              <a:lnSpc>
                <a:spcPct val="115000"/>
              </a:lnSpc>
              <a:spcBef>
                <a:spcPts val="600"/>
              </a:spcBef>
              <a:buNone/>
            </a:pPr>
            <a:r>
              <a:rPr u="sng" lang="en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rtl="0" lvl="0" indent="-508000" marL="520700">
              <a:lnSpc>
                <a:spcPct val="115000"/>
              </a:lnSpc>
              <a:spcBef>
                <a:spcPts val="600"/>
              </a:spcBef>
              <a:buNone/>
            </a:pPr>
            <a:r>
              <a:rPr u="sng" lang="en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rtl="0" lvl="0" indent="-508000" marL="520700">
              <a:lnSpc>
                <a:spcPct val="115000"/>
              </a:lnSpc>
              <a:spcBef>
                <a:spcPts val="600"/>
              </a:spcBef>
              <a:buNone/>
            </a:pPr>
            <a:r>
              <a:rPr u="sng" lang="en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</p:txBody>
      </p:sp>
      <p:pic>
        <p:nvPicPr>
          <p:cNvPr id="37" name="Shape 3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404962" x="2853350"/>
            <a:ext cy="2505074" cx="2743199"/>
          </a:xfrm>
          <a:prstGeom prst="rect">
            <a:avLst/>
          </a:prstGeom>
        </p:spPr>
      </p:pic>
      <p:pic>
        <p:nvPicPr>
          <p:cNvPr id="38" name="Shape 38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1319225" x="6037075"/>
            <a:ext cy="2590799" cx="2743199"/>
          </a:xfrm>
          <a:prstGeom prst="rect">
            <a:avLst/>
          </a:prstGeom>
        </p:spPr>
      </p:pic>
      <p:pic>
        <p:nvPicPr>
          <p:cNvPr id="39" name="Shape 39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y="2441850" x="45950"/>
            <a:ext cy="1676400" cx="274319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CE5CD"/>
        </a:solidFill>
      </p:bgPr>
    </p:bg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Examples - calculating Acceleration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4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velocity of the aircraft is reduced from 100 m/s[S] to 40 m/s[S] in 8 s.  Find it’s average acceleration.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EAD3"/>
        </a:solidFill>
      </p:bgPr>
    </p:bg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2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4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 truck is moving east at a speed of 20 m/s. The driver presses on the gas pedal and truck accelerates at the rate of 1.5 m/s</a:t>
            </a:r>
            <a:r>
              <a:rPr baseline="30000" sz="23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sz="14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[E] for 7 seconds. What is the final velocity of the truck?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3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marR="0" marL="444500">
              <a:lnSpc>
                <a:spcPct val="115000"/>
              </a:lnSpc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 truck is moving east at a speed of 30 m/s. The driver presses on the brake pedal and truck accelerates at the rate of 4.5 m/s</a:t>
            </a:r>
            <a:r>
              <a:rPr baseline="30000" sz="23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sz="14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[W] for 5 seconds. What is the final velocity of the truck?</a:t>
            </a:r>
          </a:p>
          <a:p>
            <a:pPr rtl="0" lvl="0">
              <a:lnSpc>
                <a:spcPct val="115000"/>
              </a:lnSpc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CFE2F3"/>
        </a:solidFill>
      </p:bgPr>
    </p:bg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Kinematic Equations - </a:t>
            </a:r>
            <a:r>
              <a:rPr sz="1400" lang="en"/>
              <a:t>found in Motion text section 2.5</a:t>
            </a:r>
          </a:p>
        </p:txBody>
      </p:sp>
      <p:pic>
        <p:nvPicPr>
          <p:cNvPr id="63" name="Shape 6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75775" x="2986875"/>
            <a:ext cy="219075" cx="714375"/>
          </a:xfrm>
          <a:prstGeom prst="rect">
            <a:avLst/>
          </a:prstGeom>
        </p:spPr>
      </p:pic>
      <p:pic>
        <p:nvPicPr>
          <p:cNvPr id="64" name="Shape 64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2403800" x="2986875"/>
            <a:ext cy="219075" cx="714375"/>
          </a:xfrm>
          <a:prstGeom prst="rect">
            <a:avLst/>
          </a:prstGeom>
        </p:spPr>
      </p:pic>
      <p:pic>
        <p:nvPicPr>
          <p:cNvPr id="65" name="Shape 65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y="2694550" x="2953687"/>
            <a:ext cy="190500" cx="876300"/>
          </a:xfrm>
          <a:prstGeom prst="rect">
            <a:avLst/>
          </a:prstGeom>
        </p:spPr>
      </p:pic>
      <p:pic>
        <p:nvPicPr>
          <p:cNvPr id="66" name="Shape 66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y="2956725" x="2953700"/>
            <a:ext cy="257175" cx="962025"/>
          </a:xfrm>
          <a:prstGeom prst="rect">
            <a:avLst/>
          </a:prstGeom>
        </p:spPr>
      </p:pic>
      <p:pic>
        <p:nvPicPr>
          <p:cNvPr id="67" name="Shape 67"/>
          <p:cNvPicPr preferRelativeResize="0"/>
          <p:nvPr/>
        </p:nvPicPr>
        <p:blipFill>
          <a:blip r:embed="rId7"/>
          <a:stretch>
            <a:fillRect/>
          </a:stretch>
        </p:blipFill>
        <p:spPr>
          <a:xfrm>
            <a:off y="3285575" x="2953700"/>
            <a:ext cy="219075" cx="1390650"/>
          </a:xfrm>
          <a:prstGeom prst="rect">
            <a:avLst/>
          </a:prstGeom>
        </p:spPr>
      </p:pic>
      <p:pic>
        <p:nvPicPr>
          <p:cNvPr id="68" name="Shape 68"/>
          <p:cNvPicPr preferRelativeResize="0"/>
          <p:nvPr/>
        </p:nvPicPr>
        <p:blipFill>
          <a:blip r:embed="rId8"/>
          <a:stretch>
            <a:fillRect/>
          </a:stretch>
        </p:blipFill>
        <p:spPr>
          <a:xfrm>
            <a:off y="3576325" x="2953700"/>
            <a:ext cy="200025" cx="1314450"/>
          </a:xfrm>
          <a:prstGeom prst="rect">
            <a:avLst/>
          </a:prstGeom>
        </p:spPr>
      </p:pic>
      <p:sp>
        <p:nvSpPr>
          <p:cNvPr id="69" name="Shape 69"/>
          <p:cNvSpPr txBox="1"/>
          <p:nvPr/>
        </p:nvSpPr>
        <p:spPr>
          <a:xfrm>
            <a:off y="1512650" x="2086550"/>
            <a:ext cy="3000000" cx="56448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 indent="-304800" marL="673100">
              <a:lnSpc>
                <a:spcPct val="150000"/>
              </a:lnSpc>
              <a:spcBef>
                <a:spcPts val="1100"/>
              </a:spcBef>
              <a:spcAft>
                <a:spcPts val="2100"/>
              </a:spcAft>
              <a:buClr>
                <a:srgbClr val="56544D"/>
              </a:buClr>
              <a:buSzPct val="100000"/>
              <a:buFont typeface="Arial"/>
              <a:buAutoNum type="arabicPeriod"/>
            </a:pPr>
            <a:r>
              <a:rPr sz="1200" lang="en">
                <a:solidFill>
                  <a:srgbClr val="56544D"/>
                </a:solidFill>
              </a:rPr>
              <a:t>                                             , always true</a:t>
            </a:r>
          </a:p>
          <a:p>
            <a:pPr rtl="0" lvl="0" indent="-304800" marL="673100">
              <a:lnSpc>
                <a:spcPct val="150000"/>
              </a:lnSpc>
              <a:spcBef>
                <a:spcPts val="1100"/>
              </a:spcBef>
              <a:spcAft>
                <a:spcPts val="2100"/>
              </a:spcAft>
              <a:buClr>
                <a:srgbClr val="56544D"/>
              </a:buClr>
              <a:buSzPct val="100000"/>
              <a:buFont typeface="Arial"/>
              <a:buAutoNum type="arabicPeriod"/>
            </a:pPr>
            <a:r>
              <a:rPr sz="1200" lang="en">
                <a:solidFill>
                  <a:srgbClr val="56544D"/>
                </a:solidFill>
              </a:rPr>
              <a:t>                                             , always true</a:t>
            </a:r>
          </a:p>
          <a:p>
            <a:pPr rtl="0" lvl="0" indent="-304800" marL="673100">
              <a:lnSpc>
                <a:spcPct val="150000"/>
              </a:lnSpc>
              <a:spcBef>
                <a:spcPts val="1100"/>
              </a:spcBef>
              <a:spcAft>
                <a:spcPts val="2100"/>
              </a:spcAft>
              <a:buClr>
                <a:srgbClr val="56544D"/>
              </a:buClr>
              <a:buSzPct val="100000"/>
              <a:buFont typeface="Arial"/>
              <a:buAutoNum type="arabicPeriod"/>
            </a:pPr>
            <a:r>
              <a:rPr sz="1200" lang="en">
                <a:solidFill>
                  <a:srgbClr val="56544D"/>
                </a:solidFill>
              </a:rPr>
              <a:t>                                             , constant acceleration only</a:t>
            </a:r>
          </a:p>
          <a:p>
            <a:pPr rtl="0" lvl="0" indent="-304800" marL="673100">
              <a:lnSpc>
                <a:spcPct val="150000"/>
              </a:lnSpc>
              <a:spcBef>
                <a:spcPts val="1100"/>
              </a:spcBef>
              <a:spcAft>
                <a:spcPts val="2100"/>
              </a:spcAft>
              <a:buClr>
                <a:srgbClr val="56544D"/>
              </a:buClr>
              <a:buSzPct val="100000"/>
              <a:buFont typeface="Arial"/>
              <a:buAutoNum type="arabicPeriod"/>
            </a:pPr>
            <a:r>
              <a:rPr sz="1200" lang="en">
                <a:solidFill>
                  <a:srgbClr val="56544D"/>
                </a:solidFill>
              </a:rPr>
              <a:t>                                              , constant acceleration only</a:t>
            </a:r>
          </a:p>
          <a:p>
            <a:pPr rtl="0" lvl="0" indent="-304800" marL="673100">
              <a:lnSpc>
                <a:spcPct val="150000"/>
              </a:lnSpc>
              <a:spcBef>
                <a:spcPts val="1100"/>
              </a:spcBef>
              <a:spcAft>
                <a:spcPts val="2100"/>
              </a:spcAft>
              <a:buClr>
                <a:srgbClr val="56544D"/>
              </a:buClr>
              <a:buSzPct val="100000"/>
              <a:buFont typeface="Arial"/>
              <a:buAutoNum type="arabicPeriod"/>
            </a:pPr>
            <a:r>
              <a:rPr sz="1200" lang="en">
                <a:solidFill>
                  <a:srgbClr val="56544D"/>
                </a:solidFill>
              </a:rPr>
              <a:t>                                              , constant acceleration only</a:t>
            </a:r>
          </a:p>
          <a:p>
            <a:pPr rtl="0" lvl="0" indent="-304800" marL="673100">
              <a:lnSpc>
                <a:spcPct val="150000"/>
              </a:lnSpc>
              <a:spcBef>
                <a:spcPts val="1100"/>
              </a:spcBef>
              <a:spcAft>
                <a:spcPts val="2100"/>
              </a:spcAft>
              <a:buClr>
                <a:srgbClr val="56544D"/>
              </a:buClr>
              <a:buSzPct val="100000"/>
              <a:buFont typeface="Arial"/>
              <a:buAutoNum type="arabicPeriod"/>
            </a:pPr>
            <a:r>
              <a:rPr sz="1200" lang="en">
                <a:solidFill>
                  <a:srgbClr val="56544D"/>
                </a:solidFill>
              </a:rPr>
              <a:t>                                              , constant acceleration only</a:t>
            </a:r>
          </a:p>
        </p:txBody>
      </p:sp>
      <p:sp>
        <p:nvSpPr>
          <p:cNvPr id="70" name="Shape 70"/>
          <p:cNvSpPr/>
          <p:nvPr/>
        </p:nvSpPr>
        <p:spPr>
          <a:xfrm>
            <a:off y="3242175" x="4036800"/>
            <a:ext cy="257099" cx="366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1" name="Shape 71"/>
          <p:cNvSpPr/>
          <p:nvPr/>
        </p:nvSpPr>
        <p:spPr>
          <a:xfrm>
            <a:off y="3547775" x="4036800"/>
            <a:ext cy="218999" cx="366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2" name="Shape 72"/>
          <p:cNvSpPr txBox="1"/>
          <p:nvPr/>
        </p:nvSpPr>
        <p:spPr>
          <a:xfrm>
            <a:off y="3459475" x="3960650"/>
            <a:ext cy="257099" cx="3074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 i="1"/>
              <a:t>d</a:t>
            </a:r>
          </a:p>
        </p:txBody>
      </p:sp>
      <p:sp>
        <p:nvSpPr>
          <p:cNvPr id="73" name="Shape 73"/>
          <p:cNvSpPr/>
          <p:nvPr/>
        </p:nvSpPr>
        <p:spPr>
          <a:xfrm>
            <a:off y="3266562" x="2709375"/>
            <a:ext cy="257099" cx="366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4" name="Shape 74"/>
          <p:cNvSpPr txBox="1"/>
          <p:nvPr/>
        </p:nvSpPr>
        <p:spPr>
          <a:xfrm>
            <a:off y="3213900" x="2858550"/>
            <a:ext cy="190500" cx="161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 i="1"/>
              <a:t>d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0E0E3"/>
        </a:solidFill>
      </p:bgPr>
    </p:bg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4- finding average velocity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4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 motorcycle accelerates uniformly from +40 ft/s to +120 ft/s in 7 seconds. Find the average velocity</a:t>
            </a:r>
          </a:p>
          <a:p>
            <a:r>
              <a:t/>
            </a:r>
          </a:p>
          <a:p>
            <a:pPr rtl="0" lv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</a:t>
            </a:r>
            <a:r>
              <a:rPr sz="1400" lang="en">
                <a:latin typeface="Comic Sans MS"/>
                <a:ea typeface="Comic Sans MS"/>
                <a:cs typeface="Comic Sans MS"/>
                <a:sym typeface="Comic Sans MS"/>
              </a:rPr>
              <a:t> v</a:t>
            </a:r>
            <a:r>
              <a:rPr baseline="-25000" sz="1400" lang="en">
                <a:latin typeface="Comic Sans MS"/>
                <a:ea typeface="Comic Sans MS"/>
                <a:cs typeface="Comic Sans MS"/>
                <a:sym typeface="Comic Sans MS"/>
              </a:rPr>
              <a:t>avg</a:t>
            </a:r>
            <a:r>
              <a:rPr sz="1400" lang="en">
                <a:latin typeface="Comic Sans MS"/>
                <a:ea typeface="Comic Sans MS"/>
                <a:cs typeface="Comic Sans MS"/>
                <a:sym typeface="Comic Sans MS"/>
              </a:rPr>
              <a:t> - ½(v</a:t>
            </a:r>
            <a:r>
              <a:rPr baseline="-25000" sz="1400" lang="en">
                <a:latin typeface="Comic Sans MS"/>
                <a:ea typeface="Comic Sans MS"/>
                <a:cs typeface="Comic Sans MS"/>
                <a:sym typeface="Comic Sans MS"/>
              </a:rPr>
              <a:t>i</a:t>
            </a:r>
            <a:r>
              <a:rPr sz="1400" lang="en">
                <a:latin typeface="Comic Sans MS"/>
                <a:ea typeface="Comic Sans MS"/>
                <a:cs typeface="Comic Sans MS"/>
                <a:sym typeface="Comic Sans MS"/>
              </a:rPr>
              <a:t> + v</a:t>
            </a:r>
            <a:r>
              <a:rPr baseline="-25000" sz="1400" lang="en"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sz="1400" lang="en">
                <a:latin typeface="Comic Sans MS"/>
                <a:ea typeface="Comic Sans MS"/>
                <a:cs typeface="Comic Sans MS"/>
                <a:sym typeface="Comic Sans MS"/>
              </a:rPr>
              <a:t>).  this only works if acceleration is constant and uniform.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5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4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 car is moving at +25 m/s. It then accelerates at a rate of 1.5 m/s</a:t>
            </a:r>
            <a:r>
              <a:rPr baseline="30000" sz="14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sz="1400"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for 10 s.  Find it’s final velocity.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