
<file path=[Content_Types].xml><?xml version="1.0" encoding="utf-8"?>
<Types xmlns="http://schemas.openxmlformats.org/package/2006/content-types">
  <Default Extension="rels" ContentType="application/vnd.openxmlformats-package.relationships+xml"/>
  <Default Extension="png" ContentType="image/png"/>
  <Default Extension="xml" ContentType="application/xml"/>
  <Default Extension="gif" ContentType="image/gif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7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3.xml" ContentType="application/vnd.openxmlformats-officedocument.presentationml.notesSlide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slideMasters/slideMaster1.xml" ContentType="application/vnd.openxmlformats-officedocument.presentationml.slideMaster+xml"/>
  <Override PartName="/ppt/slides/slide7.xml" ContentType="application/vnd.openxmlformats-officedocument.presentationml.slide+xml"/>
  <Override PartName="/ppt/slides/slide1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4.xml" ContentType="application/vnd.openxmlformats-officedocument.presentationml.slide+xml"/>
  <Override PartName="/ppt/slides/slide11.xml" ContentType="application/vnd.openxmlformats-officedocument.presentationml.slide+xml"/>
  <Override PartName="/ppt/slides/slide2.xml" ContentType="application/vnd.openxmlformats-officedocument.presentationml.slide+xml"/>
  <Override PartName="/ppt/slides/slide9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</Types>
</file>

<file path=_rels/.rels><?xml version="1.0" encoding="UTF-8" standalone="yes"?><Relationships xmlns="http://schemas.openxmlformats.org/package/2006/relationships"><Relationship Target="ppt/presentation.xml" Type="http://schemas.openxmlformats.org/officeDocument/2006/relationships/officeDocument" Id="rId1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aveSubsetFonts="1" autoCompressPictures="0" mc:PreserveAttributes="mv:*" mc:Ignorable="mv">
  <p:sldMasterIdLst>
    <p:sldMasterId id="214748365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</p:sldIdLst>
  <p:sldSz cy="5143500" cx="9144000"/>
  <p:notesSz cy="9144000" cx="6858000"/>
  <p:defaultTextStyle>
    <a:defPPr algn="l" rtl="0" marR="0">
      <a:lnSpc>
        <a:spcPct val="100000"/>
      </a:lnSpc>
      <a:spcBef>
        <a:spcPts val="0"/>
      </a:spcBef>
      <a:spcAft>
        <a:spcPts val="0"/>
      </a:spcAft>
    </a:defPPr>
    <a:lvl1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Target="slides/slide11.xml" Type="http://schemas.openxmlformats.org/officeDocument/2006/relationships/slide" Id="rId16"/><Relationship Target="slides/slide10.xml" Type="http://schemas.openxmlformats.org/officeDocument/2006/relationships/slide" Id="rId15"/><Relationship Target="slides/slide9.xml" Type="http://schemas.openxmlformats.org/officeDocument/2006/relationships/slide" Id="rId14"/><Relationship Target="presProps.xml" Type="http://schemas.openxmlformats.org/officeDocument/2006/relationships/presProps" Id="rId2"/><Relationship Target="slides/slide7.xml" Type="http://schemas.openxmlformats.org/officeDocument/2006/relationships/slide" Id="rId12"/><Relationship Target="theme/theme2.xml" Type="http://schemas.openxmlformats.org/officeDocument/2006/relationships/theme" Id="rId1"/><Relationship Target="slides/slide8.xml" Type="http://schemas.openxmlformats.org/officeDocument/2006/relationships/slide" Id="rId13"/><Relationship Target="slideMasters/slideMaster1.xml" Type="http://schemas.openxmlformats.org/officeDocument/2006/relationships/slideMaster" Id="rId4"/><Relationship Target="slides/slide5.xml" Type="http://schemas.openxmlformats.org/officeDocument/2006/relationships/slide" Id="rId10"/><Relationship Target="tableStyles.xml" Type="http://schemas.openxmlformats.org/officeDocument/2006/relationships/tableStyles" Id="rId3"/><Relationship Target="slides/slide6.xml" Type="http://schemas.openxmlformats.org/officeDocument/2006/relationships/slide" Id="rId11"/><Relationship Target="slides/slide4.xml" Type="http://schemas.openxmlformats.org/officeDocument/2006/relationships/slide" Id="rId9"/><Relationship Target="slides/slide1.xml" Type="http://schemas.openxmlformats.org/officeDocument/2006/relationships/slide" Id="rId6"/><Relationship Target="notesMasters/notesMaster1.xml" Type="http://schemas.openxmlformats.org/officeDocument/2006/relationships/notesMaster" Id="rId5"/><Relationship Target="slides/slide3.xml" Type="http://schemas.openxmlformats.org/officeDocument/2006/relationships/slide" Id="rId8"/><Relationship Target="slides/slide2.xml" Type="http://schemas.openxmlformats.org/officeDocument/2006/relationships/slide" Id="rId7"/></Relationships>
</file>

<file path=ppt/notesMasters/_rels/notesMaster1.xml.rels><?xml version="1.0" encoding="UTF-8" standalone="yes"?><Relationships xmlns="http://schemas.openxmlformats.org/package/2006/relationships"><Relationship Target="../theme/theme1.xml" Type="http://schemas.openxmlformats.org/officeDocument/2006/relationships/theme" Id="rId1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y="685800" x="1143225"/>
            <a:ext cy="3429000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</p:notesMaster>
</file>

<file path=ppt/notesSlides/_rels/notesSlide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0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7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8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9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5" name="Shape 2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6" name="Shape 26"/>
          <p:cNvSpPr/>
          <p:nvPr>
            <p:ph idx="2" type="sldImg"/>
          </p:nvPr>
        </p:nvSpPr>
        <p:spPr>
          <a:xfrm>
            <a:off y="685800" x="1143225"/>
            <a:ext cy="3429000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27" name="Shape 2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93" name="Shape 9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4" name="Shape 94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95" name="Shape 95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99" name="Shape 9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0" name="Shape 100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01" name="Shape 101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1" name="Shape 3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2" name="Shape 32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33" name="Shape 3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40" name="Shape 4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1" name="Shape 41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42" name="Shape 42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46" name="Shape 4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7" name="Shape 47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48" name="Shape 48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52" name="Shape 5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3" name="Shape 53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54" name="Shape 54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58" name="Shape 5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9" name="Shape 59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60" name="Shape 60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75" name="Shape 7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6" name="Shape 76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77" name="Shape 7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81" name="Shape 8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2" name="Shape 82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83" name="Shape 8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87" name="Shape 8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8" name="Shape 88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89" name="Shape 89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2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3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4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5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6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7" name="Shape 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" name="Shape 8"/>
          <p:cNvSpPr txBox="1"/>
          <p:nvPr>
            <p:ph idx="1" type="subTitle"/>
          </p:nvPr>
        </p:nvSpPr>
        <p:spPr>
          <a:xfrm>
            <a:off y="2840053" x="685800"/>
            <a:ext cy="784799" cx="77724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algn="ctr" marL="0">
              <a:spcBef>
                <a:spcPts val="0"/>
              </a:spcBef>
              <a:buClr>
                <a:schemeClr val="dk2"/>
              </a:buClr>
              <a:buNone/>
              <a:defRPr>
                <a:solidFill>
                  <a:schemeClr val="dk2"/>
                </a:solidFill>
              </a:defRPr>
            </a:lvl1pPr>
            <a:lvl2pPr algn="ctr" indent="190500" mar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2pPr>
            <a:lvl3pPr algn="ctr" indent="190500" mar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3pPr>
            <a:lvl4pPr algn="ctr" indent="190500" mar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4pPr>
            <a:lvl5pPr algn="ctr" indent="190500" mar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5pPr>
            <a:lvl6pPr algn="ctr" indent="190500" mar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6pPr>
            <a:lvl7pPr algn="ctr" indent="190500" mar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7pPr>
            <a:lvl8pPr algn="ctr" indent="190500" mar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8pPr>
            <a:lvl9pPr algn="ctr" indent="190500" mar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9" name="Shape 9"/>
          <p:cNvSpPr txBox="1"/>
          <p:nvPr>
            <p:ph type="ctrTitle"/>
          </p:nvPr>
        </p:nvSpPr>
        <p:spPr>
          <a:xfrm>
            <a:off y="1583342" x="685800"/>
            <a:ext cy="1159799" cx="77724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 algn="ctr" indent="304800">
              <a:buSzPct val="100000"/>
              <a:defRPr sz="4800"/>
            </a:lvl1pPr>
            <a:lvl2pPr algn="ctr" indent="304800">
              <a:buSzPct val="100000"/>
              <a:defRPr sz="4800"/>
            </a:lvl2pPr>
            <a:lvl3pPr algn="ctr" indent="304800">
              <a:buSzPct val="100000"/>
              <a:defRPr sz="4800"/>
            </a:lvl3pPr>
            <a:lvl4pPr algn="ctr" indent="304800">
              <a:buSzPct val="100000"/>
              <a:defRPr sz="4800"/>
            </a:lvl4pPr>
            <a:lvl5pPr algn="ctr" indent="304800">
              <a:buSzPct val="100000"/>
              <a:defRPr sz="4800"/>
            </a:lvl5pPr>
            <a:lvl6pPr algn="ctr" indent="304800">
              <a:buSzPct val="100000"/>
              <a:defRPr sz="4800"/>
            </a:lvl6pPr>
            <a:lvl7pPr algn="ctr" indent="304800">
              <a:buSzPct val="100000"/>
              <a:defRPr sz="4800"/>
            </a:lvl7pPr>
            <a:lvl8pPr algn="ctr" indent="304800">
              <a:buSzPct val="100000"/>
              <a:defRPr sz="4800"/>
            </a:lvl8pPr>
            <a:lvl9pPr algn="ctr" indent="304800">
              <a:buSzPct val="100000"/>
              <a:defRPr sz="4800"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0" name="Shape 1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" name="Shape 11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  <p:sp>
        <p:nvSpPr>
          <p:cNvPr id="12" name="Shape 12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13" name="Shape 1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  <p:sp>
        <p:nvSpPr>
          <p:cNvPr id="15" name="Shape 15"/>
          <p:cNvSpPr txBox="1"/>
          <p:nvPr>
            <p:ph idx="1" type="body"/>
          </p:nvPr>
        </p:nvSpPr>
        <p:spPr>
          <a:xfrm>
            <a:off y="1200150" x="457200"/>
            <a:ext cy="3725699" cx="39945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  <p:sp>
        <p:nvSpPr>
          <p:cNvPr id="16" name="Shape 16"/>
          <p:cNvSpPr txBox="1"/>
          <p:nvPr>
            <p:ph idx="2" type="body"/>
          </p:nvPr>
        </p:nvSpPr>
        <p:spPr>
          <a:xfrm>
            <a:off y="1200150" x="4692273"/>
            <a:ext cy="3725699" cx="39945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17" name="Shape 1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8" name="Shape 18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19" name="Shape 1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0" name="Shape 20"/>
          <p:cNvSpPr txBox="1"/>
          <p:nvPr>
            <p:ph idx="1" type="body"/>
          </p:nvPr>
        </p:nvSpPr>
        <p:spPr>
          <a:xfrm>
            <a:off y="4406309" x="457200"/>
            <a:ext cy="519599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algn="ctr" indent="-171450" marL="285750">
              <a:spcBef>
                <a:spcPts val="0"/>
              </a:spcBef>
              <a:buClr>
                <a:schemeClr val="dk1"/>
              </a:buClr>
              <a:buSzPct val="100000"/>
              <a:buNone/>
              <a:defRPr sz="1800">
                <a:solidFill>
                  <a:schemeClr val="dk1"/>
                </a:solidFill>
              </a:defRPr>
            </a:lvl1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21" name="Shape 21"/>
        <p:cNvGrpSpPr/>
        <p:nvPr/>
      </p:nvGrpSpPr>
      <p:grpSpPr>
        <a:xfrm>
          <a:off y="0" x="0"/>
          <a:ext cy="0" cx="0"/>
          <a:chOff y="0" x="0"/>
          <a:chExt cy="0" cx="0"/>
        </a:xfrm>
      </p:grpSpPr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Target="../slideLayouts/slideLayout2.xml" Type="http://schemas.openxmlformats.org/officeDocument/2006/relationships/slideLayout" Id="rId2"/><Relationship Target="../slideLayouts/slideLayout1.xml" Type="http://schemas.openxmlformats.org/officeDocument/2006/relationships/slideLayout" Id="rId1"/><Relationship Target="../slideLayouts/slideLayout4.xml" Type="http://schemas.openxmlformats.org/officeDocument/2006/relationships/slideLayout" Id="rId4"/><Relationship Target="../slideLayouts/slideLayout3.xml" Type="http://schemas.openxmlformats.org/officeDocument/2006/relationships/slideLayout" Id="rId3"/><Relationship Target="../slideLayouts/slideLayout6.xml" Type="http://schemas.openxmlformats.org/officeDocument/2006/relationships/slideLayout" Id="rId6"/><Relationship Target="../slideLayouts/slideLayout5.xml" Type="http://schemas.openxmlformats.org/officeDocument/2006/relationships/slideLayout" Id="rId5"/><Relationship Target="../theme/theme3.xml" Type="http://schemas.openxmlformats.org/officeDocument/2006/relationships/theme" Id="rId7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E6B8AF"/>
        </a:solidFill>
      </p:bgPr>
    </p:bg>
    <p:spTree>
      <p:nvGrpSpPr>
        <p:cNvPr id="4" name="Shape 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 marL="0"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1pPr>
            <a:lvl2pPr indent="228600" marL="0"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2pPr>
            <a:lvl3pPr indent="228600" marL="0"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3pPr>
            <a:lvl4pPr indent="228600" marL="0"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4pPr>
            <a:lvl5pPr indent="228600" marL="0"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5pPr>
            <a:lvl6pPr indent="228600" marL="0"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6pPr>
            <a:lvl7pPr indent="228600" marL="0"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7pPr>
            <a:lvl8pPr indent="228600" marL="0"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8pPr>
            <a:lvl9pPr indent="228600" marL="0"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indent="-152400" marL="342900">
              <a:spcBef>
                <a:spcPts val="600"/>
              </a:spcBef>
              <a:buSzPct val="100000"/>
              <a:defRPr sz="3000"/>
            </a:lvl1pPr>
            <a:lvl2pPr indent="-133350" marL="742950">
              <a:spcBef>
                <a:spcPts val="480"/>
              </a:spcBef>
              <a:buSzPct val="100000"/>
              <a:defRPr sz="2400"/>
            </a:lvl2pPr>
            <a:lvl3pPr indent="-76200" marL="1143000">
              <a:spcBef>
                <a:spcPts val="480"/>
              </a:spcBef>
              <a:buSzPct val="100000"/>
              <a:defRPr sz="2400"/>
            </a:lvl3pPr>
            <a:lvl4pPr indent="-114300" marL="1600200">
              <a:spcBef>
                <a:spcPts val="360"/>
              </a:spcBef>
              <a:buSzPct val="100000"/>
              <a:defRPr sz="1800"/>
            </a:lvl4pPr>
            <a:lvl5pPr indent="-114300" marL="2057400">
              <a:spcBef>
                <a:spcPts val="360"/>
              </a:spcBef>
              <a:buSzPct val="100000"/>
              <a:defRPr sz="1800"/>
            </a:lvl5pPr>
            <a:lvl6pPr indent="-114300" marL="2514600">
              <a:spcBef>
                <a:spcPts val="360"/>
              </a:spcBef>
              <a:buSzPct val="100000"/>
              <a:defRPr sz="1800"/>
            </a:lvl6pPr>
            <a:lvl7pPr indent="-114300" marL="2971800">
              <a:spcBef>
                <a:spcPts val="360"/>
              </a:spcBef>
              <a:buSzPct val="100000"/>
              <a:defRPr sz="1800"/>
            </a:lvl7pPr>
            <a:lvl8pPr indent="-114300" marL="3429000">
              <a:spcBef>
                <a:spcPts val="360"/>
              </a:spcBef>
              <a:buSzPct val="100000"/>
              <a:defRPr sz="1800"/>
            </a:lvl8pPr>
            <a:lvl9pPr indent="-114300" marL="3886200">
              <a:spcBef>
                <a:spcPts val="360"/>
              </a:spcBef>
              <a:buSzPct val="100000"/>
              <a:defRPr sz="1800"/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txStyles>
    <p:title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Target="../notesSlides/notesSlide1.xml" Type="http://schemas.openxmlformats.org/officeDocument/2006/relationships/notesSlide" Id="rId2"/><Relationship Target="../slideLayouts/slideLayout1.xml" Type="http://schemas.openxmlformats.org/officeDocument/2006/relationships/slideLayout" Id="rId1"/></Relationships>
</file>

<file path=ppt/slides/_rels/slide10.xml.rels><?xml version="1.0" encoding="UTF-8" standalone="yes"?><Relationships xmlns="http://schemas.openxmlformats.org/package/2006/relationships"><Relationship Target="../notesSlides/notesSlide10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1.xml.rels><?xml version="1.0" encoding="UTF-8" standalone="yes"?><Relationships xmlns="http://schemas.openxmlformats.org/package/2006/relationships"><Relationship Target="../notesSlides/notesSlide11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2.xml.rels><?xml version="1.0" encoding="UTF-8" standalone="yes"?><Relationships xmlns="http://schemas.openxmlformats.org/package/2006/relationships"><Relationship Target="../notesSlides/notesSlide2.xml" Type="http://schemas.openxmlformats.org/officeDocument/2006/relationships/notesSlide" Id="rId2"/><Relationship Target="../slideLayouts/slideLayout1.xml" Type="http://schemas.openxmlformats.org/officeDocument/2006/relationships/slideLayout" Id="rId1"/></Relationships>
</file>

<file path=ppt/slides/_rels/slide3.xml.rels><?xml version="1.0" encoding="UTF-8" standalone="yes"?><Relationships xmlns="http://schemas.openxmlformats.org/package/2006/relationships"><Relationship Target="../notesSlides/notesSlide3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4.png" Type="http://schemas.openxmlformats.org/officeDocument/2006/relationships/image" Id="rId4"/><Relationship Target="../media/image07.gif" Type="http://schemas.openxmlformats.org/officeDocument/2006/relationships/image" Id="rId3"/><Relationship Target="../media/image00.gif" Type="http://schemas.openxmlformats.org/officeDocument/2006/relationships/image" Id="rId5"/></Relationships>
</file>

<file path=ppt/slides/_rels/slide4.xml.rels><?xml version="1.0" encoding="UTF-8" standalone="yes"?><Relationships xmlns="http://schemas.openxmlformats.org/package/2006/relationships"><Relationship Target="../notesSlides/notesSlide4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5.xml.rels><?xml version="1.0" encoding="UTF-8" standalone="yes"?><Relationships xmlns="http://schemas.openxmlformats.org/package/2006/relationships"><Relationship Target="../notesSlides/notesSlide5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6.xml.rels><?xml version="1.0" encoding="UTF-8" standalone="yes"?><Relationships xmlns="http://schemas.openxmlformats.org/package/2006/relationships"><Relationship Target="../notesSlides/notesSlide6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7.xml.rels><?xml version="1.0" encoding="UTF-8" standalone="yes"?><Relationships xmlns="http://schemas.openxmlformats.org/package/2006/relationships"><Relationship Target="../notesSlides/notesSlide7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5.png" Type="http://schemas.openxmlformats.org/officeDocument/2006/relationships/image" Id="rId4"/><Relationship Target="../media/image02.png" Type="http://schemas.openxmlformats.org/officeDocument/2006/relationships/image" Id="rId3"/><Relationship Target="../media/image06.png" Type="http://schemas.openxmlformats.org/officeDocument/2006/relationships/image" Id="rId6"/><Relationship Target="../media/image08.png" Type="http://schemas.openxmlformats.org/officeDocument/2006/relationships/image" Id="rId5"/><Relationship Target="../media/image03.png" Type="http://schemas.openxmlformats.org/officeDocument/2006/relationships/image" Id="rId8"/><Relationship Target="../media/image01.png" Type="http://schemas.openxmlformats.org/officeDocument/2006/relationships/image" Id="rId7"/></Relationships>
</file>

<file path=ppt/slides/_rels/slide8.xml.rels><?xml version="1.0" encoding="UTF-8" standalone="yes"?><Relationships xmlns="http://schemas.openxmlformats.org/package/2006/relationships"><Relationship Target="../notesSlides/notesSlide8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9.xml.rels><?xml version="1.0" encoding="UTF-8" standalone="yes"?><Relationships xmlns="http://schemas.openxmlformats.org/package/2006/relationships"><Relationship Target="../notesSlides/notesSlide9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FFF2CC"/>
        </a:solidFill>
      </p:bgPr>
    </p:bg>
    <p:spTree>
      <p:nvGrpSpPr>
        <p:cNvPr id="22" name="Shape 2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3" name="Shape 23"/>
          <p:cNvSpPr txBox="1"/>
          <p:nvPr>
            <p:ph type="ctrTitle"/>
          </p:nvPr>
        </p:nvSpPr>
        <p:spPr>
          <a:xfrm>
            <a:off y="1583342" x="685800"/>
            <a:ext cy="1159799" cx="77724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Acceleration</a:t>
            </a:r>
          </a:p>
        </p:txBody>
      </p:sp>
      <p:sp>
        <p:nvSpPr>
          <p:cNvPr id="24" name="Shape 24"/>
          <p:cNvSpPr txBox="1"/>
          <p:nvPr>
            <p:ph idx="1" type="subTitle"/>
          </p:nvPr>
        </p:nvSpPr>
        <p:spPr>
          <a:xfrm>
            <a:off y="2840053" x="685800"/>
            <a:ext cy="784799" cx="77724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buNone/>
            </a:pPr>
            <a:r>
              <a:rPr lang="en"/>
              <a:t>Graphs and Problems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0" name="Shape 9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1" name="Shape 91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example 6</a:t>
            </a:r>
          </a:p>
        </p:txBody>
      </p:sp>
      <p:sp>
        <p:nvSpPr>
          <p:cNvPr id="92" name="Shape 92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buNone/>
            </a:pPr>
            <a:r>
              <a:rPr sz="1400" lang="en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A sports car accelerates from +20 m/s to +50 m/s while covering a distance of +  2km. Find it’s acceleration.</a:t>
            </a:r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6" name="Shape 9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7" name="Shape 97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example 7</a:t>
            </a:r>
          </a:p>
        </p:txBody>
      </p:sp>
      <p:sp>
        <p:nvSpPr>
          <p:cNvPr id="98" name="Shape 98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buNone/>
            </a:pPr>
            <a:r>
              <a:rPr sz="1400" lang="en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A jet accelerates from a velocity of +50 m/s to a velocity  	 of +120 m/s while having a displacement of +1200 meters. How long did it take to reach this velocity?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8" name="Shape 2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9" name="Shape 29"/>
          <p:cNvSpPr txBox="1"/>
          <p:nvPr/>
        </p:nvSpPr>
        <p:spPr>
          <a:xfrm>
            <a:off y="436375" x="3711500"/>
            <a:ext cy="4063799" cx="5372399"/>
          </a:xfrm>
          <a:prstGeom prst="rect">
            <a:avLst/>
          </a:prstGeom>
          <a:ln w="28575" cap="flat">
            <a:solidFill>
              <a:srgbClr val="980000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 rtl="0" lvl="0">
              <a:buNone/>
            </a:pPr>
            <a:r>
              <a:rPr lang="en"/>
              <a:t>
</a:t>
            </a:r>
            <a:r>
              <a:rPr lang="en"/>
              <a:t> a. A car is moving eastward along Lake Avenue and increasing its speed from 25 mph to 45 mph. </a:t>
            </a:r>
          </a:p>
          <a:p>
            <a:pPr rtl="0" lvl="0">
              <a:buNone/>
            </a:pPr>
            <a:r>
              <a:rPr lang="en"/>
              <a:t> </a:t>
            </a:r>
          </a:p>
          <a:p>
            <a:pPr rtl="0" lvl="0">
              <a:buNone/>
            </a:pPr>
            <a:r>
              <a:rPr lang="en"/>
              <a:t> b. A northbound car skids to a stop to avoid a reckless driver. </a:t>
            </a:r>
          </a:p>
          <a:p>
            <a:pPr rtl="0" lvl="0">
              <a:buNone/>
            </a:pPr>
            <a:r>
              <a:rPr lang="en"/>
              <a:t> </a:t>
            </a:r>
          </a:p>
          <a:p>
            <a:pPr rtl="0" lvl="0">
              <a:buNone/>
            </a:pPr>
            <a:r>
              <a:rPr lang="en"/>
              <a:t> c. An Olympic diver slows down after splashing into the water. </a:t>
            </a:r>
          </a:p>
          <a:p>
            <a:pPr rtl="0" lvl="0">
              <a:buNone/>
            </a:pPr>
            <a:r>
              <a:rPr lang="en"/>
              <a:t> </a:t>
            </a:r>
          </a:p>
          <a:p>
            <a:pPr rtl="0" lvl="0">
              <a:buNone/>
            </a:pPr>
            <a:r>
              <a:rPr lang="en"/>
              <a:t>  d. A southward-bound free kick delivered by the opposing team is slowed down and stopped by the goalie.  </a:t>
            </a:r>
          </a:p>
          <a:p>
            <a:pPr rtl="0" lvl="0">
              <a:buNone/>
            </a:pPr>
            <a:r>
              <a:rPr lang="en"/>
              <a:t> </a:t>
            </a:r>
          </a:p>
          <a:p>
            <a:pPr rtl="0" lvl="0">
              <a:buNone/>
            </a:pPr>
            <a:r>
              <a:rPr lang="en"/>
              <a:t> e. A downward falling parachutist pulls the chord and rapidly slows down. </a:t>
            </a:r>
          </a:p>
          <a:p>
            <a:pPr rtl="0" lvl="0">
              <a:buNone/>
            </a:pPr>
            <a:r>
              <a:rPr lang="en"/>
              <a:t> </a:t>
            </a:r>
          </a:p>
          <a:p>
            <a:pPr rtl="0" lvl="0">
              <a:buNone/>
            </a:pPr>
            <a:r>
              <a:rPr lang="en"/>
              <a:t> f. A rightward-moving Hot Wheels car slows to a stop. </a:t>
            </a:r>
          </a:p>
          <a:p>
            <a:pPr rtl="0" lvl="0">
              <a:buNone/>
            </a:pPr>
            <a:r>
              <a:rPr lang="en"/>
              <a:t> </a:t>
            </a:r>
          </a:p>
          <a:p>
            <a:pPr rtl="0" lvl="0">
              <a:buNone/>
            </a:pPr>
            <a:r>
              <a:rPr lang="en"/>
              <a:t> g. A falling bungee-jumper slows down as she nears the concrete sidewalk below</a:t>
            </a:r>
          </a:p>
        </p:txBody>
      </p:sp>
      <p:sp>
        <p:nvSpPr>
          <p:cNvPr id="30" name="Shape 30"/>
          <p:cNvSpPr txBox="1"/>
          <p:nvPr/>
        </p:nvSpPr>
        <p:spPr>
          <a:xfrm>
            <a:off y="586350" x="330000"/>
            <a:ext cy="3494100" cx="30515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sz="1800" lang="en"/>
              <a:t>For each sentence determine the direction of acceleration.</a:t>
            </a:r>
          </a:p>
          <a:p>
            <a:r>
              <a:t/>
            </a:r>
          </a:p>
          <a:p>
            <a:pPr rtl="0" lvl="0">
              <a:buNone/>
            </a:pPr>
            <a:r>
              <a:rPr u="sng" lang="en"/>
              <a:t>As a general rule</a:t>
            </a:r>
          </a:p>
          <a:p>
            <a:pPr rtl="0" lvl="0" indent="-317500" marL="457200"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/>
              <a:t>if object is increasing speed acceleration is in the same direction as motion</a:t>
            </a:r>
          </a:p>
          <a:p>
            <a:pPr lvl="0" indent="-317500" marL="457200"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/>
              <a:t>if object is slowing down acceleration is in the opposite direction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4" name="Shape 3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5" name="Shape 35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sz="3000" lang="en"/>
              <a:t>Representing acceleration graphically</a:t>
            </a:r>
          </a:p>
        </p:txBody>
      </p:sp>
      <p:sp>
        <p:nvSpPr>
          <p:cNvPr id="36" name="Shape 36"/>
          <p:cNvSpPr txBox="1"/>
          <p:nvPr/>
        </p:nvSpPr>
        <p:spPr>
          <a:xfrm>
            <a:off y="1524825" x="492500"/>
            <a:ext cy="1682999" cx="18500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 rtl="0" lvl="0">
              <a:lnSpc>
                <a:spcPct val="115000"/>
              </a:lnSpc>
              <a:spcBef>
                <a:spcPts val="600"/>
              </a:spcBef>
              <a:buNone/>
            </a:pPr>
            <a:r>
              <a:rPr lang="en">
                <a:latin typeface="Comic Sans MS"/>
                <a:ea typeface="Comic Sans MS"/>
                <a:cs typeface="Comic Sans MS"/>
                <a:sym typeface="Comic Sans MS"/>
              </a:rPr>
              <a:t>Describe the motion indicated by the graphs.</a:t>
            </a:r>
          </a:p>
          <a:p>
            <a:pPr rtl="0" lvl="0" indent="-508000" marL="520700">
              <a:lnSpc>
                <a:spcPct val="115000"/>
              </a:lnSpc>
              <a:spcBef>
                <a:spcPts val="600"/>
              </a:spcBef>
              <a:buNone/>
            </a:pPr>
            <a:r>
              <a:rPr u="sng" lang="en"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</a:p>
          <a:p>
            <a:pPr rtl="0" lvl="0" indent="-508000" marL="520700">
              <a:lnSpc>
                <a:spcPct val="115000"/>
              </a:lnSpc>
              <a:spcBef>
                <a:spcPts val="600"/>
              </a:spcBef>
              <a:buNone/>
            </a:pPr>
            <a:r>
              <a:rPr u="sng" lang="en"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</a:p>
          <a:p>
            <a:pPr rtl="0" lvl="0" indent="-508000" marL="520700">
              <a:lnSpc>
                <a:spcPct val="115000"/>
              </a:lnSpc>
              <a:spcBef>
                <a:spcPts val="600"/>
              </a:spcBef>
              <a:buNone/>
            </a:pPr>
            <a:r>
              <a:rPr u="sng" lang="en"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</a:p>
          <a:p>
            <a:pPr rtl="0" lvl="0" indent="-508000" marL="520700">
              <a:lnSpc>
                <a:spcPct val="115000"/>
              </a:lnSpc>
              <a:spcBef>
                <a:spcPts val="600"/>
              </a:spcBef>
              <a:buNone/>
            </a:pPr>
            <a:r>
              <a:rPr u="sng" lang="en"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</a:p>
        </p:txBody>
      </p:sp>
      <p:pic>
        <p:nvPicPr>
          <p:cNvPr id="37" name="Shape 37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y="1404962" x="2853350"/>
            <a:ext cy="2505074" cx="2743199"/>
          </a:xfrm>
          <a:prstGeom prst="rect">
            <a:avLst/>
          </a:prstGeom>
        </p:spPr>
      </p:pic>
      <p:pic>
        <p:nvPicPr>
          <p:cNvPr id="38" name="Shape 38"/>
          <p:cNvPicPr preferRelativeResize="0"/>
          <p:nvPr/>
        </p:nvPicPr>
        <p:blipFill>
          <a:blip r:embed="rId4"/>
          <a:stretch>
            <a:fillRect/>
          </a:stretch>
        </p:blipFill>
        <p:spPr>
          <a:xfrm>
            <a:off y="1319225" x="6037075"/>
            <a:ext cy="2590799" cx="2743199"/>
          </a:xfrm>
          <a:prstGeom prst="rect">
            <a:avLst/>
          </a:prstGeom>
        </p:spPr>
      </p:pic>
      <p:pic>
        <p:nvPicPr>
          <p:cNvPr id="39" name="Shape 39"/>
          <p:cNvPicPr preferRelativeResize="0"/>
          <p:nvPr/>
        </p:nvPicPr>
        <p:blipFill>
          <a:blip r:embed="rId5"/>
          <a:stretch>
            <a:fillRect/>
          </a:stretch>
        </p:blipFill>
        <p:spPr>
          <a:xfrm>
            <a:off y="2441850" x="45950"/>
            <a:ext cy="1676400" cx="2743199"/>
          </a:xfrm>
          <a:prstGeom prst="rect">
            <a:avLst/>
          </a:prstGeom>
        </p:spPr>
      </p:pic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FCE5CD"/>
        </a:solidFill>
      </p:bgPr>
    </p:bg>
    <p:spTree>
      <p:nvGrpSpPr>
        <p:cNvPr id="43" name="Shape 4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4" name="Shape 44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Examples - calculating Acceleration</a:t>
            </a:r>
          </a:p>
        </p:txBody>
      </p:sp>
      <p:sp>
        <p:nvSpPr>
          <p:cNvPr id="45" name="Shape 45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buNone/>
            </a:pPr>
            <a:r>
              <a:rPr sz="1400" lang="en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The velocity of the aircraft is reduced from 100 m/s[S] to 40 m/s[S] in 8 s.  Find it’s average acceleration. 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D9EAD3"/>
        </a:solidFill>
      </p:bgPr>
    </p:bg>
    <p:spTree>
      <p:nvGrpSpPr>
        <p:cNvPr id="49" name="Shape 4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0" name="Shape 50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example 2</a:t>
            </a:r>
          </a:p>
        </p:txBody>
      </p:sp>
      <p:sp>
        <p:nvSpPr>
          <p:cNvPr id="51" name="Shape 51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buNone/>
            </a:pPr>
            <a:r>
              <a:rPr sz="1400" lang="en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A truck is moving east at a speed of 20 m/s. The driver presses on the gas pedal and truck accelerates at the rate of 1.5 m/s</a:t>
            </a:r>
            <a:r>
              <a:rPr baseline="30000" sz="2300" lang="en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2</a:t>
            </a:r>
            <a:r>
              <a:rPr sz="1400" lang="en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[E] for 7 seconds. What is the final velocity of the truck?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5" name="Shape 5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6" name="Shape 56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example 3</a:t>
            </a:r>
          </a:p>
        </p:txBody>
      </p:sp>
      <p:sp>
        <p:nvSpPr>
          <p:cNvPr id="57" name="Shape 57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marR="0" marL="444500">
              <a:lnSpc>
                <a:spcPct val="115000"/>
              </a:lnSpc>
              <a:buClr>
                <a:schemeClr val="dk1"/>
              </a:buClr>
              <a:buSzPct val="78571"/>
              <a:buFont typeface="Arial"/>
              <a:buNone/>
            </a:pPr>
            <a:r>
              <a:rPr sz="1400" lang="en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A truck is moving east at a speed of 30 m/s. The driver presses on the brake pedal and truck accelerates at the rate of 4.5 m/s</a:t>
            </a:r>
            <a:r>
              <a:rPr baseline="30000" sz="2300" lang="en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2</a:t>
            </a:r>
            <a:r>
              <a:rPr sz="1400" lang="en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[W] for 5 seconds. What is the final velocity of the truck?</a:t>
            </a:r>
          </a:p>
          <a:p>
            <a:pPr rtl="0" lvl="0">
              <a:lnSpc>
                <a:spcPct val="115000"/>
              </a:lnSpc>
              <a:buClr>
                <a:schemeClr val="dk1"/>
              </a:buClr>
              <a:buSzPct val="78571"/>
              <a:buFont typeface="Arial"/>
              <a:buNone/>
            </a:pPr>
            <a:r>
              <a:rPr sz="1400" lang="en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</a:p>
          <a:p>
            <a:r>
              <a:t/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CFE2F3"/>
        </a:solidFill>
      </p:bgPr>
    </p:bg>
    <p:spTree>
      <p:nvGrpSpPr>
        <p:cNvPr id="61" name="Shape 6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2" name="Shape 62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Kinematic Equations - </a:t>
            </a:r>
            <a:r>
              <a:rPr sz="1400" lang="en"/>
              <a:t>found in Motion text section 2.5</a:t>
            </a:r>
          </a:p>
        </p:txBody>
      </p:sp>
      <p:pic>
        <p:nvPicPr>
          <p:cNvPr id="63" name="Shape 63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y="2075775" x="2986875"/>
            <a:ext cy="219075" cx="714375"/>
          </a:xfrm>
          <a:prstGeom prst="rect">
            <a:avLst/>
          </a:prstGeom>
        </p:spPr>
      </p:pic>
      <p:pic>
        <p:nvPicPr>
          <p:cNvPr id="64" name="Shape 64"/>
          <p:cNvPicPr preferRelativeResize="0"/>
          <p:nvPr/>
        </p:nvPicPr>
        <p:blipFill>
          <a:blip r:embed="rId4"/>
          <a:stretch>
            <a:fillRect/>
          </a:stretch>
        </p:blipFill>
        <p:spPr>
          <a:xfrm>
            <a:off y="2403800" x="2986875"/>
            <a:ext cy="219075" cx="714375"/>
          </a:xfrm>
          <a:prstGeom prst="rect">
            <a:avLst/>
          </a:prstGeom>
        </p:spPr>
      </p:pic>
      <p:pic>
        <p:nvPicPr>
          <p:cNvPr id="65" name="Shape 65"/>
          <p:cNvPicPr preferRelativeResize="0"/>
          <p:nvPr/>
        </p:nvPicPr>
        <p:blipFill>
          <a:blip r:embed="rId5"/>
          <a:stretch>
            <a:fillRect/>
          </a:stretch>
        </p:blipFill>
        <p:spPr>
          <a:xfrm>
            <a:off y="2694550" x="2953687"/>
            <a:ext cy="190500" cx="876300"/>
          </a:xfrm>
          <a:prstGeom prst="rect">
            <a:avLst/>
          </a:prstGeom>
        </p:spPr>
      </p:pic>
      <p:pic>
        <p:nvPicPr>
          <p:cNvPr id="66" name="Shape 66"/>
          <p:cNvPicPr preferRelativeResize="0"/>
          <p:nvPr/>
        </p:nvPicPr>
        <p:blipFill>
          <a:blip r:embed="rId6"/>
          <a:stretch>
            <a:fillRect/>
          </a:stretch>
        </p:blipFill>
        <p:spPr>
          <a:xfrm>
            <a:off y="2956725" x="2953700"/>
            <a:ext cy="257175" cx="962025"/>
          </a:xfrm>
          <a:prstGeom prst="rect">
            <a:avLst/>
          </a:prstGeom>
        </p:spPr>
      </p:pic>
      <p:pic>
        <p:nvPicPr>
          <p:cNvPr id="67" name="Shape 67"/>
          <p:cNvPicPr preferRelativeResize="0"/>
          <p:nvPr/>
        </p:nvPicPr>
        <p:blipFill>
          <a:blip r:embed="rId7"/>
          <a:stretch>
            <a:fillRect/>
          </a:stretch>
        </p:blipFill>
        <p:spPr>
          <a:xfrm>
            <a:off y="3285575" x="2953700"/>
            <a:ext cy="219075" cx="1390650"/>
          </a:xfrm>
          <a:prstGeom prst="rect">
            <a:avLst/>
          </a:prstGeom>
        </p:spPr>
      </p:pic>
      <p:pic>
        <p:nvPicPr>
          <p:cNvPr id="68" name="Shape 68"/>
          <p:cNvPicPr preferRelativeResize="0"/>
          <p:nvPr/>
        </p:nvPicPr>
        <p:blipFill>
          <a:blip r:embed="rId8"/>
          <a:stretch>
            <a:fillRect/>
          </a:stretch>
        </p:blipFill>
        <p:spPr>
          <a:xfrm>
            <a:off y="3576325" x="2953700"/>
            <a:ext cy="200025" cx="1314450"/>
          </a:xfrm>
          <a:prstGeom prst="rect">
            <a:avLst/>
          </a:prstGeom>
        </p:spPr>
      </p:pic>
      <p:sp>
        <p:nvSpPr>
          <p:cNvPr id="69" name="Shape 69"/>
          <p:cNvSpPr txBox="1"/>
          <p:nvPr/>
        </p:nvSpPr>
        <p:spPr>
          <a:xfrm>
            <a:off y="1512650" x="2086550"/>
            <a:ext cy="3000000" cx="5644800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 rtl="0" lvl="0" indent="-304800" marL="673100">
              <a:lnSpc>
                <a:spcPct val="150000"/>
              </a:lnSpc>
              <a:spcBef>
                <a:spcPts val="1100"/>
              </a:spcBef>
              <a:spcAft>
                <a:spcPts val="2100"/>
              </a:spcAft>
              <a:buClr>
                <a:srgbClr val="56544D"/>
              </a:buClr>
              <a:buSzPct val="100000"/>
              <a:buFont typeface="Arial"/>
              <a:buAutoNum type="arabicPeriod"/>
            </a:pPr>
            <a:r>
              <a:rPr sz="1200" lang="en">
                <a:solidFill>
                  <a:srgbClr val="56544D"/>
                </a:solidFill>
              </a:rPr>
              <a:t>                                             , always true</a:t>
            </a:r>
          </a:p>
          <a:p>
            <a:pPr rtl="0" lvl="0" indent="-304800" marL="673100">
              <a:lnSpc>
                <a:spcPct val="150000"/>
              </a:lnSpc>
              <a:spcBef>
                <a:spcPts val="1100"/>
              </a:spcBef>
              <a:spcAft>
                <a:spcPts val="2100"/>
              </a:spcAft>
              <a:buClr>
                <a:srgbClr val="56544D"/>
              </a:buClr>
              <a:buSzPct val="100000"/>
              <a:buFont typeface="Arial"/>
              <a:buAutoNum type="arabicPeriod"/>
            </a:pPr>
            <a:r>
              <a:rPr sz="1200" lang="en">
                <a:solidFill>
                  <a:srgbClr val="56544D"/>
                </a:solidFill>
              </a:rPr>
              <a:t>                                             , always true</a:t>
            </a:r>
          </a:p>
          <a:p>
            <a:pPr rtl="0" lvl="0" indent="-304800" marL="673100">
              <a:lnSpc>
                <a:spcPct val="150000"/>
              </a:lnSpc>
              <a:spcBef>
                <a:spcPts val="1100"/>
              </a:spcBef>
              <a:spcAft>
                <a:spcPts val="2100"/>
              </a:spcAft>
              <a:buClr>
                <a:srgbClr val="56544D"/>
              </a:buClr>
              <a:buSzPct val="100000"/>
              <a:buFont typeface="Arial"/>
              <a:buAutoNum type="arabicPeriod"/>
            </a:pPr>
            <a:r>
              <a:rPr sz="1200" lang="en">
                <a:solidFill>
                  <a:srgbClr val="56544D"/>
                </a:solidFill>
              </a:rPr>
              <a:t>                                             , constant acceleration only</a:t>
            </a:r>
          </a:p>
          <a:p>
            <a:pPr rtl="0" lvl="0" indent="-304800" marL="673100">
              <a:lnSpc>
                <a:spcPct val="150000"/>
              </a:lnSpc>
              <a:spcBef>
                <a:spcPts val="1100"/>
              </a:spcBef>
              <a:spcAft>
                <a:spcPts val="2100"/>
              </a:spcAft>
              <a:buClr>
                <a:srgbClr val="56544D"/>
              </a:buClr>
              <a:buSzPct val="100000"/>
              <a:buFont typeface="Arial"/>
              <a:buAutoNum type="arabicPeriod"/>
            </a:pPr>
            <a:r>
              <a:rPr sz="1200" lang="en">
                <a:solidFill>
                  <a:srgbClr val="56544D"/>
                </a:solidFill>
              </a:rPr>
              <a:t>                                              , constant acceleration only</a:t>
            </a:r>
          </a:p>
          <a:p>
            <a:pPr rtl="0" lvl="0" indent="-304800" marL="673100">
              <a:lnSpc>
                <a:spcPct val="150000"/>
              </a:lnSpc>
              <a:spcBef>
                <a:spcPts val="1100"/>
              </a:spcBef>
              <a:spcAft>
                <a:spcPts val="2100"/>
              </a:spcAft>
              <a:buClr>
                <a:srgbClr val="56544D"/>
              </a:buClr>
              <a:buSzPct val="100000"/>
              <a:buFont typeface="Arial"/>
              <a:buAutoNum type="arabicPeriod"/>
            </a:pPr>
            <a:r>
              <a:rPr sz="1200" lang="en">
                <a:solidFill>
                  <a:srgbClr val="56544D"/>
                </a:solidFill>
              </a:rPr>
              <a:t>                                              , constant acceleration only</a:t>
            </a:r>
          </a:p>
          <a:p>
            <a:pPr rtl="0" lvl="0" indent="-304800" marL="673100">
              <a:lnSpc>
                <a:spcPct val="150000"/>
              </a:lnSpc>
              <a:spcBef>
                <a:spcPts val="1100"/>
              </a:spcBef>
              <a:spcAft>
                <a:spcPts val="2100"/>
              </a:spcAft>
              <a:buClr>
                <a:srgbClr val="56544D"/>
              </a:buClr>
              <a:buSzPct val="100000"/>
              <a:buFont typeface="Arial"/>
              <a:buAutoNum type="arabicPeriod"/>
            </a:pPr>
            <a:r>
              <a:rPr sz="1200" lang="en">
                <a:solidFill>
                  <a:srgbClr val="56544D"/>
                </a:solidFill>
              </a:rPr>
              <a:t>                                              , constant acceleration only</a:t>
            </a:r>
          </a:p>
        </p:txBody>
      </p:sp>
      <p:sp>
        <p:nvSpPr>
          <p:cNvPr id="70" name="Shape 70"/>
          <p:cNvSpPr/>
          <p:nvPr/>
        </p:nvSpPr>
        <p:spPr>
          <a:xfrm>
            <a:off y="3242175" x="4036800"/>
            <a:ext cy="257099" cx="3663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71" name="Shape 71"/>
          <p:cNvSpPr/>
          <p:nvPr/>
        </p:nvSpPr>
        <p:spPr>
          <a:xfrm>
            <a:off y="3547775" x="4036800"/>
            <a:ext cy="218999" cx="3663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72" name="Shape 72"/>
          <p:cNvSpPr txBox="1"/>
          <p:nvPr/>
        </p:nvSpPr>
        <p:spPr>
          <a:xfrm>
            <a:off y="3459475" x="3960650"/>
            <a:ext cy="257099" cx="3074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buNone/>
            </a:pPr>
            <a:r>
              <a:rPr lang="en" i="1"/>
              <a:t>d</a:t>
            </a:r>
          </a:p>
        </p:txBody>
      </p:sp>
      <p:sp>
        <p:nvSpPr>
          <p:cNvPr id="73" name="Shape 73"/>
          <p:cNvSpPr/>
          <p:nvPr/>
        </p:nvSpPr>
        <p:spPr>
          <a:xfrm>
            <a:off y="3266562" x="2709375"/>
            <a:ext cy="257099" cx="3663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74" name="Shape 74"/>
          <p:cNvSpPr txBox="1"/>
          <p:nvPr/>
        </p:nvSpPr>
        <p:spPr>
          <a:xfrm>
            <a:off y="3213900" x="2858550"/>
            <a:ext cy="190500" cx="1614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buNone/>
            </a:pPr>
            <a:r>
              <a:rPr lang="en" i="1"/>
              <a:t>d</a:t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D0E0E3"/>
        </a:solidFill>
      </p:bgPr>
    </p:bg>
    <p:spTree>
      <p:nvGrpSpPr>
        <p:cNvPr id="78" name="Shape 7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9" name="Shape 79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example 4- finding average velocity</a:t>
            </a:r>
          </a:p>
        </p:txBody>
      </p:sp>
      <p:sp>
        <p:nvSpPr>
          <p:cNvPr id="80" name="Shape 80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sz="1400" lang="en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A motorcycle accelerates uniformly from +40 ft/s to +120 ft/s in 7 seconds. Find the average velocity</a:t>
            </a:r>
          </a:p>
          <a:p>
            <a:r>
              <a:t/>
            </a:r>
          </a:p>
          <a:p>
            <a:pPr rtl="0" lvl="0">
              <a:spcBef>
                <a:spcPts val="0"/>
              </a:spcBef>
              <a:buClr>
                <a:srgbClr val="000000"/>
              </a:buClr>
              <a:buSzPct val="78571"/>
              <a:buFont typeface="Arial"/>
              <a:buNone/>
            </a:pPr>
            <a:r>
              <a:rPr sz="1400" lang="en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use </a:t>
            </a:r>
            <a:r>
              <a:rPr sz="1400" lang="en">
                <a:latin typeface="Comic Sans MS"/>
                <a:ea typeface="Comic Sans MS"/>
                <a:cs typeface="Comic Sans MS"/>
                <a:sym typeface="Comic Sans MS"/>
              </a:rPr>
              <a:t> v</a:t>
            </a:r>
            <a:r>
              <a:rPr baseline="-25000" sz="1400" lang="en">
                <a:latin typeface="Comic Sans MS"/>
                <a:ea typeface="Comic Sans MS"/>
                <a:cs typeface="Comic Sans MS"/>
                <a:sym typeface="Comic Sans MS"/>
              </a:rPr>
              <a:t>avg</a:t>
            </a:r>
            <a:r>
              <a:rPr sz="1400" lang="en">
                <a:latin typeface="Comic Sans MS"/>
                <a:ea typeface="Comic Sans MS"/>
                <a:cs typeface="Comic Sans MS"/>
                <a:sym typeface="Comic Sans MS"/>
              </a:rPr>
              <a:t> - ½(v</a:t>
            </a:r>
            <a:r>
              <a:rPr baseline="-25000" sz="1400" lang="en">
                <a:latin typeface="Comic Sans MS"/>
                <a:ea typeface="Comic Sans MS"/>
                <a:cs typeface="Comic Sans MS"/>
                <a:sym typeface="Comic Sans MS"/>
              </a:rPr>
              <a:t>i</a:t>
            </a:r>
            <a:r>
              <a:rPr sz="1400" lang="en">
                <a:latin typeface="Comic Sans MS"/>
                <a:ea typeface="Comic Sans MS"/>
                <a:cs typeface="Comic Sans MS"/>
                <a:sym typeface="Comic Sans MS"/>
              </a:rPr>
              <a:t> + v</a:t>
            </a:r>
            <a:r>
              <a:rPr baseline="-25000" sz="1400" lang="en">
                <a:latin typeface="Comic Sans MS"/>
                <a:ea typeface="Comic Sans MS"/>
                <a:cs typeface="Comic Sans MS"/>
                <a:sym typeface="Comic Sans MS"/>
              </a:rPr>
              <a:t>f</a:t>
            </a:r>
            <a:r>
              <a:rPr sz="1400" lang="en">
                <a:latin typeface="Comic Sans MS"/>
                <a:ea typeface="Comic Sans MS"/>
                <a:cs typeface="Comic Sans MS"/>
                <a:sym typeface="Comic Sans MS"/>
              </a:rPr>
              <a:t>).  this only works if acceleration is constant and uniform.</a:t>
            </a:r>
          </a:p>
          <a:p>
            <a:r>
              <a:t/>
            </a: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4" name="Shape 8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5" name="Shape 85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example 5</a:t>
            </a:r>
          </a:p>
        </p:txBody>
      </p:sp>
      <p:sp>
        <p:nvSpPr>
          <p:cNvPr id="86" name="Shape 86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buNone/>
            </a:pPr>
            <a:r>
              <a:rPr sz="1400" lang="en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A car is moving at +25 m/s. It then accelerates at a rate of 1.5 m/s</a:t>
            </a:r>
            <a:r>
              <a:rPr baseline="30000" sz="1400" lang="en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2</a:t>
            </a:r>
            <a:r>
              <a:rPr sz="1400" lang="en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for 10 s.  Find it’s final velocity.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xmlns:r="http://schemas.openxmlformats.org/officeDocument/2006/relationships" name="light-gradient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