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35" r:id="rId3"/>
    <p:sldId id="279" r:id="rId4"/>
    <p:sldId id="291" r:id="rId5"/>
    <p:sldId id="336" r:id="rId6"/>
    <p:sldId id="293" r:id="rId7"/>
    <p:sldId id="337" r:id="rId8"/>
    <p:sldId id="276" r:id="rId9"/>
    <p:sldId id="278" r:id="rId10"/>
    <p:sldId id="273" r:id="rId11"/>
    <p:sldId id="274" r:id="rId12"/>
    <p:sldId id="294" r:id="rId13"/>
    <p:sldId id="338" r:id="rId14"/>
    <p:sldId id="281" r:id="rId15"/>
    <p:sldId id="282" r:id="rId16"/>
    <p:sldId id="283" r:id="rId17"/>
    <p:sldId id="284" r:id="rId18"/>
    <p:sldId id="388" r:id="rId19"/>
    <p:sldId id="389" r:id="rId20"/>
    <p:sldId id="285" r:id="rId21"/>
    <p:sldId id="286" r:id="rId22"/>
    <p:sldId id="333" r:id="rId23"/>
    <p:sldId id="339" r:id="rId24"/>
    <p:sldId id="288" r:id="rId25"/>
    <p:sldId id="289" r:id="rId26"/>
    <p:sldId id="262" r:id="rId27"/>
    <p:sldId id="290" r:id="rId28"/>
    <p:sldId id="340" r:id="rId29"/>
    <p:sldId id="263" r:id="rId30"/>
    <p:sldId id="295" r:id="rId31"/>
    <p:sldId id="341" r:id="rId32"/>
    <p:sldId id="342" r:id="rId33"/>
    <p:sldId id="344" r:id="rId34"/>
    <p:sldId id="353" r:id="rId35"/>
    <p:sldId id="354" r:id="rId36"/>
    <p:sldId id="348" r:id="rId37"/>
    <p:sldId id="345" r:id="rId38"/>
    <p:sldId id="356" r:id="rId39"/>
    <p:sldId id="350" r:id="rId40"/>
    <p:sldId id="368" r:id="rId41"/>
    <p:sldId id="299" r:id="rId42"/>
    <p:sldId id="360" r:id="rId43"/>
    <p:sldId id="363" r:id="rId44"/>
    <p:sldId id="364" r:id="rId45"/>
    <p:sldId id="366" r:id="rId46"/>
    <p:sldId id="365" r:id="rId47"/>
    <p:sldId id="367" r:id="rId48"/>
    <p:sldId id="302" r:id="rId49"/>
    <p:sldId id="305" r:id="rId50"/>
    <p:sldId id="318" r:id="rId51"/>
    <p:sldId id="300" r:id="rId52"/>
    <p:sldId id="303" r:id="rId53"/>
    <p:sldId id="304" r:id="rId54"/>
    <p:sldId id="306" r:id="rId55"/>
    <p:sldId id="369" r:id="rId56"/>
    <p:sldId id="308" r:id="rId57"/>
    <p:sldId id="307" r:id="rId58"/>
    <p:sldId id="312" r:id="rId59"/>
    <p:sldId id="313" r:id="rId60"/>
    <p:sldId id="314" r:id="rId61"/>
    <p:sldId id="315" r:id="rId62"/>
    <p:sldId id="317" r:id="rId63"/>
    <p:sldId id="370" r:id="rId64"/>
    <p:sldId id="371" r:id="rId65"/>
    <p:sldId id="316" r:id="rId66"/>
    <p:sldId id="311" r:id="rId67"/>
    <p:sldId id="319" r:id="rId68"/>
    <p:sldId id="320" r:id="rId69"/>
    <p:sldId id="321" r:id="rId70"/>
    <p:sldId id="372" r:id="rId71"/>
    <p:sldId id="322" r:id="rId72"/>
    <p:sldId id="374" r:id="rId73"/>
    <p:sldId id="325" r:id="rId74"/>
    <p:sldId id="323" r:id="rId75"/>
    <p:sldId id="324" r:id="rId76"/>
    <p:sldId id="375" r:id="rId77"/>
    <p:sldId id="376" r:id="rId78"/>
    <p:sldId id="326" r:id="rId79"/>
    <p:sldId id="327" r:id="rId80"/>
    <p:sldId id="377" r:id="rId81"/>
    <p:sldId id="328" r:id="rId82"/>
    <p:sldId id="329" r:id="rId83"/>
    <p:sldId id="331" r:id="rId84"/>
    <p:sldId id="330" r:id="rId85"/>
    <p:sldId id="384" r:id="rId86"/>
    <p:sldId id="385" r:id="rId87"/>
    <p:sldId id="387" r:id="rId88"/>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24" autoAdjust="0"/>
  </p:normalViewPr>
  <p:slideViewPr>
    <p:cSldViewPr>
      <p:cViewPr varScale="1">
        <p:scale>
          <a:sx n="68" d="100"/>
          <a:sy n="68" d="100"/>
        </p:scale>
        <p:origin x="-1446"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2013-4-6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2013-4-6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2013-4-6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2013-4-6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2013-4-6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2013-4-6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2013-4-6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2013-4-6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2013-4-6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2013-4-6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2013-4-6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pPr/>
              <a:t>2013-4-6</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 Id="rId5" Type="http://schemas.openxmlformats.org/officeDocument/2006/relationships/image" Target="../media/image59.jpeg"/><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 Id="rId5" Type="http://schemas.openxmlformats.org/officeDocument/2006/relationships/image" Target="../media/image63.jpeg"/><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6.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s>
</file>

<file path=ppt/slides/_rels/slide2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gif"/><Relationship Id="rId1" Type="http://schemas.openxmlformats.org/officeDocument/2006/relationships/slideLayout" Target="../slideLayouts/slideLayout6.xml"/><Relationship Id="rId5" Type="http://schemas.openxmlformats.org/officeDocument/2006/relationships/image" Target="../media/image83.jpeg"/><Relationship Id="rId4" Type="http://schemas.openxmlformats.org/officeDocument/2006/relationships/image" Target="../media/image8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6.xml"/><Relationship Id="rId5" Type="http://schemas.openxmlformats.org/officeDocument/2006/relationships/image" Target="../media/image87.jpeg"/><Relationship Id="rId4" Type="http://schemas.openxmlformats.org/officeDocument/2006/relationships/image" Target="../media/image8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6.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6.xml"/><Relationship Id="rId5" Type="http://schemas.openxmlformats.org/officeDocument/2006/relationships/image" Target="../media/image96.jpeg"/><Relationship Id="rId4" Type="http://schemas.openxmlformats.org/officeDocument/2006/relationships/image" Target="../media/image9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6.xml"/><Relationship Id="rId4" Type="http://schemas.openxmlformats.org/officeDocument/2006/relationships/image" Target="../media/image101.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6.jpeg"/><Relationship Id="rId2" Type="http://schemas.openxmlformats.org/officeDocument/2006/relationships/image" Target="../media/image102.jpeg"/><Relationship Id="rId1" Type="http://schemas.openxmlformats.org/officeDocument/2006/relationships/slideLayout" Target="../slideLayouts/slideLayout6.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hyperlink" Target="http://images.search.yahoo.com/images/view;_ylt=A2KJkCGWVcpQZlsAUAKJzbkF;_ylu=X3oDMTBlMTQ4cGxyBHNlYwNzcgRzbGsDaW1n?back=http://images.search.yahoo.com/search/images?p=surigao+city&amp;ei=UTF-8&amp;fr=yfp-t-701&amp;tab=organic&amp;ri=4&amp;w=1024&amp;h=768&amp;imgurl=bestphilippineattractions.com/wp-content/uploads/2012/09/surigao2.jpg&amp;rurl=http://bestphilippineattractions.com/2012/09/28/surigao-city-of-island-adventure/&amp;size=204.6+KB&amp;name=%3cb%3eSurigao%3c/b%3e:+%3cb%3eCity+%3c/b%3eof+Island+Adventure&amp;p=surigao+city&amp;oid=7d18484859fe58bda6c0938342152d8f&amp;fr2=&amp;fr=yfp-t-701&amp;tt=%3cb%3eSurigao%3c/b%3e:+%3cb%3eCity+%3c/b%3eof+Island+Adventure&amp;b=0&amp;ni=88&amp;no=4&amp;ts=&amp;tab=organic&amp;sigr=12h54e1s3&amp;sigb=132tbvpqg&amp;sigi=125ilq00t&amp;.crumb=tNjlmND7l01"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image" Target="../media/image107.jpeg"/><Relationship Id="rId1" Type="http://schemas.openxmlformats.org/officeDocument/2006/relationships/slideLayout" Target="../slideLayouts/slideLayout6.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4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6.xml"/><Relationship Id="rId4" Type="http://schemas.openxmlformats.org/officeDocument/2006/relationships/image" Target="../media/image11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6.xml"/><Relationship Id="rId4" Type="http://schemas.openxmlformats.org/officeDocument/2006/relationships/image" Target="../media/image119.jpeg"/></Relationships>
</file>

<file path=ppt/slides/_rels/slide4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6.xml"/><Relationship Id="rId5" Type="http://schemas.openxmlformats.org/officeDocument/2006/relationships/image" Target="../media/image125.jpeg"/><Relationship Id="rId4" Type="http://schemas.openxmlformats.org/officeDocument/2006/relationships/image" Target="../media/image124.jpeg"/></Relationships>
</file>

<file path=ppt/slides/_rels/slide51.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image" Target="../media/image126.jpeg"/><Relationship Id="rId1" Type="http://schemas.openxmlformats.org/officeDocument/2006/relationships/slideLayout" Target="../slideLayouts/slideLayout6.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52.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image" Target="../media/image132.jpeg"/><Relationship Id="rId1" Type="http://schemas.openxmlformats.org/officeDocument/2006/relationships/slideLayout" Target="../slideLayouts/slideLayout6.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53.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image" Target="../media/image138.jpeg"/><Relationship Id="rId1" Type="http://schemas.openxmlformats.org/officeDocument/2006/relationships/slideLayout" Target="../slideLayouts/slideLayout6.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5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6.xml"/><Relationship Id="rId5" Type="http://schemas.openxmlformats.org/officeDocument/2006/relationships/image" Target="../media/image148.jpeg"/><Relationship Id="rId4" Type="http://schemas.openxmlformats.org/officeDocument/2006/relationships/image" Target="../media/image147.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50.jpeg"/><Relationship Id="rId7" Type="http://schemas.openxmlformats.org/officeDocument/2006/relationships/image" Target="../media/image154.jpeg"/><Relationship Id="rId2" Type="http://schemas.openxmlformats.org/officeDocument/2006/relationships/image" Target="../media/image149.jpeg"/><Relationship Id="rId1" Type="http://schemas.openxmlformats.org/officeDocument/2006/relationships/slideLayout" Target="../slideLayouts/slideLayout6.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57.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156.jpeg"/><Relationship Id="rId7" Type="http://schemas.openxmlformats.org/officeDocument/2006/relationships/image" Target="../media/image160.jpeg"/><Relationship Id="rId2" Type="http://schemas.openxmlformats.org/officeDocument/2006/relationships/image" Target="../media/image155.jpeg"/><Relationship Id="rId1" Type="http://schemas.openxmlformats.org/officeDocument/2006/relationships/slideLayout" Target="../slideLayouts/slideLayout6.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 Id="rId9" Type="http://schemas.openxmlformats.org/officeDocument/2006/relationships/image" Target="../media/image162.jpeg"/></Relationships>
</file>

<file path=ppt/slides/_rels/slide5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6.xml"/><Relationship Id="rId4" Type="http://schemas.openxmlformats.org/officeDocument/2006/relationships/image" Target="../media/image165.jpeg"/></Relationships>
</file>

<file path=ppt/slides/_rels/slide59.xml.rels><?xml version="1.0" encoding="UTF-8" standalone="yes"?>
<Relationships xmlns="http://schemas.openxmlformats.org/package/2006/relationships"><Relationship Id="rId3" Type="http://schemas.openxmlformats.org/officeDocument/2006/relationships/hyperlink" Target="http://images.search.yahoo.com/images/view;_ylt=A2KJkIYmg8JQ7y8AQU6JzbkF;_ylu=X3oDMTBlMTQ4cGxyBHNlYwNzcgRzbGsDaW1n?back=http://images.search.yahoo.com/search/images?p=bohol&amp;n=30&amp;ei=utf-8&amp;y=Search&amp;fr=sfp-img&amp;tab=organic&amp;ri=15&amp;w=600&amp;h=508&amp;imgurl=bohol.com.ph/images/bohol-map.gif&amp;rurl=http://bohol.com.ph/&amp;size=74.1+KB&amp;name=With+categories+such+as+accommodation,+agriculture,+entertainment,+media+and+telecom.&amp;p=bohol&amp;oid=3ed2d37540e3e57ee0426c71b25905d1&amp;fr2=&amp;fr=sfp-img&amp;tt=With+categories+such+as+accommodation,+agriculture,+entertainment,+media+and+telecom.&amp;b=0&amp;ni=88&amp;no=15&amp;ts=&amp;tab=organic&amp;sigr=10kfpm2kb&amp;sigb=138j8jpa7&amp;sigi=11174ici6&amp;.crumb=tNjlmND7l01" TargetMode="External"/><Relationship Id="rId2" Type="http://schemas.openxmlformats.org/officeDocument/2006/relationships/image" Target="../media/image166.jpeg"/><Relationship Id="rId1" Type="http://schemas.openxmlformats.org/officeDocument/2006/relationships/slideLayout" Target="../slideLayouts/slideLayout6.xml"/><Relationship Id="rId6" Type="http://schemas.openxmlformats.org/officeDocument/2006/relationships/image" Target="../media/image168.jpeg"/><Relationship Id="rId5" Type="http://schemas.openxmlformats.org/officeDocument/2006/relationships/hyperlink" Target="http://images.search.yahoo.com/images/view;_ylt=A2KJkP5VhsJQcmUAimqJzbkF;_ylu=X3oDMTBlMTQ4cGxyBHNlYwNzcgRzbGsDaW1n?back=http://images.search.yahoo.com/search/images?p=bohol&amp;ei=utf-8&amp;y=Search&amp;fr=sfp-img&amp;tab=organic&amp;ri=40&amp;w=500&amp;h=299&amp;imgurl=www.panglaoisland.net/images/reclamation/boholmapjesse2.jpg&amp;rurl=http://www.panglaoisland.net/&amp;size=51+KB&amp;name=ALONA+PANGLAO+%3cb%3eBOHOL+%3c/b%3eBEACH+RESORT+PHILIPPINES&amp;p=bohol&amp;oid=3bcc2fe7d70dcfbaf11402e2ff6db85c&amp;fr2=&amp;fr=sfp-img&amp;tt=ALONA+PANGLAO+%3cb%3eBOHOL+%3c/b%3eBEACH+RESORT+PHILIPPINES&amp;b=31&amp;ni=88&amp;no=40&amp;ts=&amp;tab=organic&amp;sigr=10to35j50&amp;sigb=133pikc0r&amp;sigi=11roig9m2&amp;.crumb=tNjlmND7l01" TargetMode="External"/><Relationship Id="rId4" Type="http://schemas.openxmlformats.org/officeDocument/2006/relationships/image" Target="../media/image167.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8" Type="http://schemas.openxmlformats.org/officeDocument/2006/relationships/image" Target="../media/image174.jpeg"/><Relationship Id="rId3" Type="http://schemas.openxmlformats.org/officeDocument/2006/relationships/image" Target="../media/image170.jpeg"/><Relationship Id="rId7" Type="http://schemas.openxmlformats.org/officeDocument/2006/relationships/image" Target="../media/image173.jpeg"/><Relationship Id="rId2" Type="http://schemas.openxmlformats.org/officeDocument/2006/relationships/image" Target="../media/image169.jpeg"/><Relationship Id="rId1" Type="http://schemas.openxmlformats.org/officeDocument/2006/relationships/slideLayout" Target="../slideLayouts/slideLayout6.xml"/><Relationship Id="rId6" Type="http://schemas.openxmlformats.org/officeDocument/2006/relationships/hyperlink" Target="http://images.search.yahoo.com/images/view;_ylt=A2KJkIYmg8JQ7y8AU06JzbkF;_ylu=X3oDMTBlMTQ4cGxyBHNlYwNzcgRzbGsDaW1n?back=http://images.search.yahoo.com/search/images?p=bohol&amp;n=30&amp;ei=utf-8&amp;y=Search&amp;fr=sfp-img&amp;tab=organic&amp;ri=33&amp;w=1136&amp;h=852&amp;imgurl=www.adventureswithdan.com/wp-content/uploads/2011/04/Bohol-Chocolate-Hills.jpg&amp;rurl=http://www.adventureswithdan.com/alien-landscapes-on-earth/&amp;size=288.5+KB&amp;name=%3cb%3eBohol%3c/b%3e-Chocolate-Hills&amp;p=bohol&amp;oid=f64ed780befcd1b2af1ceb16bbd520b1&amp;fr2=&amp;fr=sfp-img&amp;tt=%3cb%3eBohol%3c/b%3e-Chocolate-Hills&amp;b=0&amp;ni=88&amp;no=33&amp;ts=&amp;tab=organic&amp;sigr=11r5jcvbj&amp;sigb=138b4564q&amp;sigi=12efcppdk&amp;.crumb=tNjlmND7l01" TargetMode="External"/><Relationship Id="rId5" Type="http://schemas.openxmlformats.org/officeDocument/2006/relationships/image" Target="../media/image172.jpeg"/><Relationship Id="rId4" Type="http://schemas.openxmlformats.org/officeDocument/2006/relationships/image" Target="../media/image171.jpeg"/></Relationships>
</file>

<file path=ppt/slides/_rels/slide6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6.xml"/><Relationship Id="rId4" Type="http://schemas.openxmlformats.org/officeDocument/2006/relationships/image" Target="../media/image179.jpeg"/></Relationships>
</file>

<file path=ppt/slides/_rels/slide64.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6.xml"/><Relationship Id="rId5" Type="http://schemas.openxmlformats.org/officeDocument/2006/relationships/image" Target="../media/image183.jpeg"/><Relationship Id="rId4" Type="http://schemas.openxmlformats.org/officeDocument/2006/relationships/image" Target="../media/image182.jpeg"/></Relationships>
</file>

<file path=ppt/slides/_rels/slide65.xml.rels><?xml version="1.0" encoding="UTF-8" standalone="yes"?>
<Relationships xmlns="http://schemas.openxmlformats.org/package/2006/relationships"><Relationship Id="rId3" Type="http://schemas.openxmlformats.org/officeDocument/2006/relationships/image" Target="../media/image185.jpeg"/><Relationship Id="rId7" Type="http://schemas.openxmlformats.org/officeDocument/2006/relationships/image" Target="../media/image189.jpeg"/><Relationship Id="rId2" Type="http://schemas.openxmlformats.org/officeDocument/2006/relationships/image" Target="../media/image184.jpeg"/><Relationship Id="rId1" Type="http://schemas.openxmlformats.org/officeDocument/2006/relationships/slideLayout" Target="../slideLayouts/slideLayout6.xml"/><Relationship Id="rId6" Type="http://schemas.openxmlformats.org/officeDocument/2006/relationships/image" Target="../media/image188.jpeg"/><Relationship Id="rId5" Type="http://schemas.openxmlformats.org/officeDocument/2006/relationships/image" Target="../media/image187.jpeg"/><Relationship Id="rId4" Type="http://schemas.openxmlformats.org/officeDocument/2006/relationships/image" Target="../media/image186.jpeg"/></Relationships>
</file>

<file path=ppt/slides/_rels/slide66.xml.rels><?xml version="1.0" encoding="UTF-8" standalone="yes"?>
<Relationships xmlns="http://schemas.openxmlformats.org/package/2006/relationships"><Relationship Id="rId8" Type="http://schemas.openxmlformats.org/officeDocument/2006/relationships/image" Target="../media/image194.jpeg"/><Relationship Id="rId3" Type="http://schemas.openxmlformats.org/officeDocument/2006/relationships/image" Target="../media/image191.jpeg"/><Relationship Id="rId7" Type="http://schemas.openxmlformats.org/officeDocument/2006/relationships/image" Target="../media/image193.jpeg"/><Relationship Id="rId2" Type="http://schemas.openxmlformats.org/officeDocument/2006/relationships/image" Target="../media/image190.jpeg"/><Relationship Id="rId1" Type="http://schemas.openxmlformats.org/officeDocument/2006/relationships/slideLayout" Target="../slideLayouts/slideLayout6.xml"/><Relationship Id="rId6" Type="http://schemas.openxmlformats.org/officeDocument/2006/relationships/image" Target="../media/image192.jpeg"/><Relationship Id="rId11" Type="http://schemas.openxmlformats.org/officeDocument/2006/relationships/image" Target="../media/image197.jpeg"/><Relationship Id="rId5" Type="http://schemas.openxmlformats.org/officeDocument/2006/relationships/image" Target="../media/image173.jpeg"/><Relationship Id="rId10" Type="http://schemas.openxmlformats.org/officeDocument/2006/relationships/image" Target="../media/image196.jpeg"/><Relationship Id="rId4" Type="http://schemas.openxmlformats.org/officeDocument/2006/relationships/hyperlink" Target="http://images.search.yahoo.com/images/view;_ylt=A2KJkIYmg8JQ7y8AU06JzbkF;_ylu=X3oDMTBlMTQ4cGxyBHNlYwNzcgRzbGsDaW1n?back=http://images.search.yahoo.com/search/images?p=bohol&amp;n=30&amp;ei=utf-8&amp;y=Search&amp;fr=sfp-img&amp;tab=organic&amp;ri=33&amp;w=1136&amp;h=852&amp;imgurl=www.adventureswithdan.com/wp-content/uploads/2011/04/Bohol-Chocolate-Hills.jpg&amp;rurl=http://www.adventureswithdan.com/alien-landscapes-on-earth/&amp;size=288.5+KB&amp;name=%3cb%3eBohol%3c/b%3e-Chocolate-Hills&amp;p=bohol&amp;oid=f64ed780befcd1b2af1ceb16bbd520b1&amp;fr2=&amp;fr=sfp-img&amp;tt=%3cb%3eBohol%3c/b%3e-Chocolate-Hills&amp;b=0&amp;ni=88&amp;no=33&amp;ts=&amp;tab=organic&amp;sigr=11r5jcvbj&amp;sigb=138b4564q&amp;sigi=12efcppdk&amp;.crumb=tNjlmND7l01" TargetMode="External"/><Relationship Id="rId9" Type="http://schemas.openxmlformats.org/officeDocument/2006/relationships/image" Target="../media/image195.jpeg"/></Relationships>
</file>

<file path=ppt/slides/_rels/slide67.xml.rels><?xml version="1.0" encoding="UTF-8" standalone="yes"?>
<Relationships xmlns="http://schemas.openxmlformats.org/package/2006/relationships"><Relationship Id="rId8" Type="http://schemas.openxmlformats.org/officeDocument/2006/relationships/image" Target="../media/image204.jpeg"/><Relationship Id="rId3" Type="http://schemas.openxmlformats.org/officeDocument/2006/relationships/image" Target="../media/image199.jpeg"/><Relationship Id="rId7" Type="http://schemas.openxmlformats.org/officeDocument/2006/relationships/image" Target="../media/image203.jpeg"/><Relationship Id="rId2" Type="http://schemas.openxmlformats.org/officeDocument/2006/relationships/image" Target="../media/image198.jpeg"/><Relationship Id="rId1" Type="http://schemas.openxmlformats.org/officeDocument/2006/relationships/slideLayout" Target="../slideLayouts/slideLayout6.xml"/><Relationship Id="rId6" Type="http://schemas.openxmlformats.org/officeDocument/2006/relationships/image" Target="../media/image202.jpeg"/><Relationship Id="rId5" Type="http://schemas.openxmlformats.org/officeDocument/2006/relationships/image" Target="../media/image201.jpeg"/><Relationship Id="rId10" Type="http://schemas.openxmlformats.org/officeDocument/2006/relationships/image" Target="../media/image206.jpeg"/><Relationship Id="rId4" Type="http://schemas.openxmlformats.org/officeDocument/2006/relationships/image" Target="../media/image200.jpeg"/><Relationship Id="rId9" Type="http://schemas.openxmlformats.org/officeDocument/2006/relationships/image" Target="../media/image205.jpeg"/></Relationships>
</file>

<file path=ppt/slides/_rels/slide68.xml.rels><?xml version="1.0" encoding="UTF-8" standalone="yes"?>
<Relationships xmlns="http://schemas.openxmlformats.org/package/2006/relationships"><Relationship Id="rId3" Type="http://schemas.openxmlformats.org/officeDocument/2006/relationships/image" Target="../media/image208.jpeg"/><Relationship Id="rId7" Type="http://schemas.openxmlformats.org/officeDocument/2006/relationships/image" Target="../media/image212.jpeg"/><Relationship Id="rId2" Type="http://schemas.openxmlformats.org/officeDocument/2006/relationships/image" Target="../media/image207.jpeg"/><Relationship Id="rId1" Type="http://schemas.openxmlformats.org/officeDocument/2006/relationships/slideLayout" Target="../slideLayouts/slideLayout6.xml"/><Relationship Id="rId6" Type="http://schemas.openxmlformats.org/officeDocument/2006/relationships/image" Target="../media/image211.jpeg"/><Relationship Id="rId5" Type="http://schemas.openxmlformats.org/officeDocument/2006/relationships/image" Target="../media/image210.jpeg"/><Relationship Id="rId4" Type="http://schemas.openxmlformats.org/officeDocument/2006/relationships/image" Target="../media/image209.jpeg"/></Relationships>
</file>

<file path=ppt/slides/_rels/slide69.xml.rels><?xml version="1.0" encoding="UTF-8" standalone="yes"?>
<Relationships xmlns="http://schemas.openxmlformats.org/package/2006/relationships"><Relationship Id="rId8" Type="http://schemas.openxmlformats.org/officeDocument/2006/relationships/image" Target="../media/image219.jpeg"/><Relationship Id="rId3" Type="http://schemas.openxmlformats.org/officeDocument/2006/relationships/image" Target="../media/image214.jpeg"/><Relationship Id="rId7" Type="http://schemas.openxmlformats.org/officeDocument/2006/relationships/image" Target="../media/image218.jpeg"/><Relationship Id="rId2" Type="http://schemas.openxmlformats.org/officeDocument/2006/relationships/image" Target="../media/image213.jpeg"/><Relationship Id="rId1" Type="http://schemas.openxmlformats.org/officeDocument/2006/relationships/slideLayout" Target="../slideLayouts/slideLayout6.xml"/><Relationship Id="rId6" Type="http://schemas.openxmlformats.org/officeDocument/2006/relationships/image" Target="../media/image217.jpeg"/><Relationship Id="rId5" Type="http://schemas.openxmlformats.org/officeDocument/2006/relationships/image" Target="../media/image216.jpeg"/><Relationship Id="rId4" Type="http://schemas.openxmlformats.org/officeDocument/2006/relationships/image" Target="../media/image215.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70.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6.xml"/><Relationship Id="rId4" Type="http://schemas.openxmlformats.org/officeDocument/2006/relationships/image" Target="../media/image222.jpeg"/></Relationships>
</file>

<file path=ppt/slides/_rels/slide71.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3.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6.xml"/><Relationship Id="rId4" Type="http://schemas.openxmlformats.org/officeDocument/2006/relationships/image" Target="../media/image227.jpeg"/></Relationships>
</file>

<file path=ppt/slides/_rels/slide73.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6.xml"/><Relationship Id="rId6" Type="http://schemas.openxmlformats.org/officeDocument/2006/relationships/image" Target="../media/image232.jpeg"/><Relationship Id="rId5" Type="http://schemas.openxmlformats.org/officeDocument/2006/relationships/image" Target="../media/image231.jpeg"/><Relationship Id="rId4" Type="http://schemas.openxmlformats.org/officeDocument/2006/relationships/image" Target="../media/image230.jpeg"/></Relationships>
</file>

<file path=ppt/slides/_rels/slide74.xml.rels><?xml version="1.0" encoding="UTF-8" standalone="yes"?>
<Relationships xmlns="http://schemas.openxmlformats.org/package/2006/relationships"><Relationship Id="rId3" Type="http://schemas.openxmlformats.org/officeDocument/2006/relationships/image" Target="../media/image234.jpeg"/><Relationship Id="rId7" Type="http://schemas.openxmlformats.org/officeDocument/2006/relationships/image" Target="../media/image238.jpeg"/><Relationship Id="rId2" Type="http://schemas.openxmlformats.org/officeDocument/2006/relationships/image" Target="../media/image233.jpeg"/><Relationship Id="rId1" Type="http://schemas.openxmlformats.org/officeDocument/2006/relationships/slideLayout" Target="../slideLayouts/slideLayout6.xml"/><Relationship Id="rId6" Type="http://schemas.openxmlformats.org/officeDocument/2006/relationships/image" Target="../media/image237.jpeg"/><Relationship Id="rId5" Type="http://schemas.openxmlformats.org/officeDocument/2006/relationships/image" Target="../media/image236.jpeg"/><Relationship Id="rId4" Type="http://schemas.openxmlformats.org/officeDocument/2006/relationships/image" Target="../media/image235.jpeg"/></Relationships>
</file>

<file path=ppt/slides/_rels/slide75.xml.rels><?xml version="1.0" encoding="UTF-8" standalone="yes"?>
<Relationships xmlns="http://schemas.openxmlformats.org/package/2006/relationships"><Relationship Id="rId8" Type="http://schemas.openxmlformats.org/officeDocument/2006/relationships/image" Target="../media/image245.jpeg"/><Relationship Id="rId3" Type="http://schemas.openxmlformats.org/officeDocument/2006/relationships/image" Target="../media/image240.jpeg"/><Relationship Id="rId7" Type="http://schemas.openxmlformats.org/officeDocument/2006/relationships/image" Target="../media/image244.jpeg"/><Relationship Id="rId2" Type="http://schemas.openxmlformats.org/officeDocument/2006/relationships/image" Target="../media/image239.jpeg"/><Relationship Id="rId1" Type="http://schemas.openxmlformats.org/officeDocument/2006/relationships/slideLayout" Target="../slideLayouts/slideLayout6.xml"/><Relationship Id="rId6" Type="http://schemas.openxmlformats.org/officeDocument/2006/relationships/image" Target="../media/image243.jpeg"/><Relationship Id="rId5" Type="http://schemas.openxmlformats.org/officeDocument/2006/relationships/image" Target="../media/image242.jpeg"/><Relationship Id="rId4" Type="http://schemas.openxmlformats.org/officeDocument/2006/relationships/image" Target="../media/image241.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8" Type="http://schemas.openxmlformats.org/officeDocument/2006/relationships/image" Target="../media/image252.jpeg"/><Relationship Id="rId3" Type="http://schemas.openxmlformats.org/officeDocument/2006/relationships/image" Target="../media/image247.jpeg"/><Relationship Id="rId7" Type="http://schemas.openxmlformats.org/officeDocument/2006/relationships/image" Target="../media/image251.jpeg"/><Relationship Id="rId2" Type="http://schemas.openxmlformats.org/officeDocument/2006/relationships/image" Target="../media/image246.jpeg"/><Relationship Id="rId1" Type="http://schemas.openxmlformats.org/officeDocument/2006/relationships/slideLayout" Target="../slideLayouts/slideLayout6.xml"/><Relationship Id="rId6" Type="http://schemas.openxmlformats.org/officeDocument/2006/relationships/image" Target="../media/image250.jpeg"/><Relationship Id="rId5" Type="http://schemas.openxmlformats.org/officeDocument/2006/relationships/image" Target="../media/image249.jpeg"/><Relationship Id="rId4" Type="http://schemas.openxmlformats.org/officeDocument/2006/relationships/image" Target="../media/image248.jpeg"/></Relationships>
</file>

<file path=ppt/slides/_rels/slide79.xml.rels><?xml version="1.0" encoding="UTF-8" standalone="yes"?>
<Relationships xmlns="http://schemas.openxmlformats.org/package/2006/relationships"><Relationship Id="rId8" Type="http://schemas.openxmlformats.org/officeDocument/2006/relationships/image" Target="../media/image259.jpeg"/><Relationship Id="rId3" Type="http://schemas.openxmlformats.org/officeDocument/2006/relationships/image" Target="../media/image254.jpeg"/><Relationship Id="rId7" Type="http://schemas.openxmlformats.org/officeDocument/2006/relationships/image" Target="../media/image258.jpeg"/><Relationship Id="rId2" Type="http://schemas.openxmlformats.org/officeDocument/2006/relationships/image" Target="../media/image253.jpeg"/><Relationship Id="rId1" Type="http://schemas.openxmlformats.org/officeDocument/2006/relationships/slideLayout" Target="../slideLayouts/slideLayout6.xml"/><Relationship Id="rId6" Type="http://schemas.openxmlformats.org/officeDocument/2006/relationships/image" Target="../media/image257.jpeg"/><Relationship Id="rId5" Type="http://schemas.openxmlformats.org/officeDocument/2006/relationships/image" Target="../media/image256.jpeg"/><Relationship Id="rId10" Type="http://schemas.openxmlformats.org/officeDocument/2006/relationships/image" Target="../media/image261.jpeg"/><Relationship Id="rId4" Type="http://schemas.openxmlformats.org/officeDocument/2006/relationships/image" Target="../media/image255.jpeg"/><Relationship Id="rId9" Type="http://schemas.openxmlformats.org/officeDocument/2006/relationships/image" Target="../media/image26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image" Target="../media/image263.jpeg"/><Relationship Id="rId1" Type="http://schemas.openxmlformats.org/officeDocument/2006/relationships/slideLayout" Target="../slideLayouts/slideLayout6.xml"/><Relationship Id="rId4" Type="http://schemas.openxmlformats.org/officeDocument/2006/relationships/image" Target="../media/image265.jpeg"/></Relationships>
</file>

<file path=ppt/slides/_rels/slide83.xml.rels><?xml version="1.0" encoding="UTF-8" standalone="yes"?>
<Relationships xmlns="http://schemas.openxmlformats.org/package/2006/relationships"><Relationship Id="rId3" Type="http://schemas.openxmlformats.org/officeDocument/2006/relationships/image" Target="../media/image267.jpeg"/><Relationship Id="rId7" Type="http://schemas.openxmlformats.org/officeDocument/2006/relationships/image" Target="../media/image271.jpeg"/><Relationship Id="rId2" Type="http://schemas.openxmlformats.org/officeDocument/2006/relationships/image" Target="../media/image266.jpeg"/><Relationship Id="rId1" Type="http://schemas.openxmlformats.org/officeDocument/2006/relationships/slideLayout" Target="../slideLayouts/slideLayout6.xml"/><Relationship Id="rId6" Type="http://schemas.openxmlformats.org/officeDocument/2006/relationships/image" Target="../media/image270.jpeg"/><Relationship Id="rId5" Type="http://schemas.openxmlformats.org/officeDocument/2006/relationships/image" Target="../media/image269.jpeg"/><Relationship Id="rId4" Type="http://schemas.openxmlformats.org/officeDocument/2006/relationships/image" Target="../media/image268.jpeg"/></Relationships>
</file>

<file path=ppt/slides/_rels/slide84.xml.rels><?xml version="1.0" encoding="UTF-8" standalone="yes"?>
<Relationships xmlns="http://schemas.openxmlformats.org/package/2006/relationships"><Relationship Id="rId8" Type="http://schemas.openxmlformats.org/officeDocument/2006/relationships/image" Target="../media/image278.jpeg"/><Relationship Id="rId3" Type="http://schemas.openxmlformats.org/officeDocument/2006/relationships/image" Target="../media/image273.jpeg"/><Relationship Id="rId7" Type="http://schemas.openxmlformats.org/officeDocument/2006/relationships/image" Target="../media/image277.jpeg"/><Relationship Id="rId2" Type="http://schemas.openxmlformats.org/officeDocument/2006/relationships/image" Target="../media/image272.jpeg"/><Relationship Id="rId1" Type="http://schemas.openxmlformats.org/officeDocument/2006/relationships/slideLayout" Target="../slideLayouts/slideLayout6.xml"/><Relationship Id="rId6" Type="http://schemas.openxmlformats.org/officeDocument/2006/relationships/image" Target="../media/image276.jpeg"/><Relationship Id="rId5" Type="http://schemas.openxmlformats.org/officeDocument/2006/relationships/image" Target="../media/image275.jpeg"/><Relationship Id="rId4" Type="http://schemas.openxmlformats.org/officeDocument/2006/relationships/image" Target="../media/image274.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image" Target="../media/image279.jpeg"/><Relationship Id="rId1" Type="http://schemas.openxmlformats.org/officeDocument/2006/relationships/slideLayout" Target="../slideLayouts/slideLayout6.xml"/><Relationship Id="rId4" Type="http://schemas.openxmlformats.org/officeDocument/2006/relationships/image" Target="../media/image281.jpe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57200" y="274638"/>
            <a:ext cx="8229600" cy="6440510"/>
          </a:xfrm>
        </p:spPr>
        <p:txBody>
          <a:bodyPr>
            <a:normAutofit/>
          </a:bodyPr>
          <a:lstStyle/>
          <a:p>
            <a:r>
              <a:rPr lang="en-US" altLang="zh-CN" sz="2800" dirty="0" smtClean="0"/>
              <a:t>Because I am a global explorer its very convenient  to give information which I believe will be beneficial and fact finding to everyone concerned especially my students.</a:t>
            </a:r>
            <a:br>
              <a:rPr lang="en-US" altLang="zh-CN" sz="2800" dirty="0" smtClean="0"/>
            </a:br>
            <a:r>
              <a:rPr lang="en-US" altLang="zh-CN" sz="2800" dirty="0" smtClean="0"/>
              <a:t>I have already prepared a travelogue about:</a:t>
            </a:r>
            <a:br>
              <a:rPr lang="en-US" altLang="zh-CN" sz="2800" dirty="0" smtClean="0"/>
            </a:br>
            <a:r>
              <a:rPr lang="en-US" altLang="zh-CN" sz="2800" dirty="0" smtClean="0"/>
              <a:t>1)The history and culture of London and the UK.</a:t>
            </a:r>
            <a:br>
              <a:rPr lang="en-US" altLang="zh-CN" sz="2800" dirty="0" smtClean="0"/>
            </a:br>
            <a:r>
              <a:rPr lang="en-US" altLang="zh-CN" sz="2800" dirty="0" smtClean="0"/>
              <a:t>2) Florida, America in November 2008.</a:t>
            </a:r>
            <a:br>
              <a:rPr lang="en-US" altLang="zh-CN" sz="2800" dirty="0" smtClean="0"/>
            </a:br>
            <a:r>
              <a:rPr lang="en-US" altLang="zh-CN" sz="3200" dirty="0" smtClean="0"/>
              <a:t/>
            </a:r>
            <a:br>
              <a:rPr lang="en-US" altLang="zh-CN" sz="3200" dirty="0" smtClean="0"/>
            </a:br>
            <a:r>
              <a:rPr lang="en-US" altLang="zh-CN" sz="3200" dirty="0" smtClean="0"/>
              <a:t/>
            </a:r>
            <a:br>
              <a:rPr lang="en-US" altLang="zh-CN" sz="3200" dirty="0" smtClean="0"/>
            </a:br>
            <a:r>
              <a:rPr lang="en-US" altLang="zh-CN" sz="3200" dirty="0" smtClean="0"/>
              <a:t/>
            </a:r>
            <a:br>
              <a:rPr lang="en-US" altLang="zh-CN" sz="3200" dirty="0" smtClean="0"/>
            </a:br>
            <a:endParaRPr lang="zh-CN" altLang="en-US" sz="3200" dirty="0"/>
          </a:p>
        </p:txBody>
      </p:sp>
      <p:pic>
        <p:nvPicPr>
          <p:cNvPr id="1026" name="Picture 2" descr="H:\thCAKUZUGW.jpg"/>
          <p:cNvPicPr>
            <a:picLocks noChangeAspect="1" noChangeArrowheads="1"/>
          </p:cNvPicPr>
          <p:nvPr/>
        </p:nvPicPr>
        <p:blipFill>
          <a:blip r:embed="rId2" cstate="print"/>
          <a:srcRect/>
          <a:stretch>
            <a:fillRect/>
          </a:stretch>
        </p:blipFill>
        <p:spPr bwMode="auto">
          <a:xfrm>
            <a:off x="642910" y="4429132"/>
            <a:ext cx="1357322" cy="1978833"/>
          </a:xfrm>
          <a:prstGeom prst="rect">
            <a:avLst/>
          </a:prstGeom>
          <a:noFill/>
        </p:spPr>
      </p:pic>
      <p:pic>
        <p:nvPicPr>
          <p:cNvPr id="1027" name="Picture 3" descr="H:\thCAKUZUGW.jpg"/>
          <p:cNvPicPr>
            <a:picLocks noChangeAspect="1" noChangeArrowheads="1"/>
          </p:cNvPicPr>
          <p:nvPr/>
        </p:nvPicPr>
        <p:blipFill>
          <a:blip r:embed="rId3" cstate="print"/>
          <a:srcRect/>
          <a:stretch>
            <a:fillRect/>
          </a:stretch>
        </p:blipFill>
        <p:spPr bwMode="auto">
          <a:xfrm>
            <a:off x="7215206" y="4429132"/>
            <a:ext cx="1357322" cy="1828241"/>
          </a:xfrm>
          <a:prstGeom prst="rect">
            <a:avLst/>
          </a:prstGeom>
          <a:noFill/>
        </p:spPr>
      </p:pic>
      <p:pic>
        <p:nvPicPr>
          <p:cNvPr id="1028" name="Picture 4" descr="H:\thCAKUZUGW.jpg"/>
          <p:cNvPicPr>
            <a:picLocks noChangeAspect="1" noChangeArrowheads="1"/>
          </p:cNvPicPr>
          <p:nvPr/>
        </p:nvPicPr>
        <p:blipFill>
          <a:blip r:embed="rId4" cstate="print"/>
          <a:srcRect/>
          <a:stretch>
            <a:fillRect/>
          </a:stretch>
        </p:blipFill>
        <p:spPr bwMode="auto">
          <a:xfrm>
            <a:off x="2143108" y="4357694"/>
            <a:ext cx="1428760" cy="2000267"/>
          </a:xfrm>
          <a:prstGeom prst="rect">
            <a:avLst/>
          </a:prstGeom>
          <a:noFill/>
        </p:spPr>
      </p:pic>
      <p:pic>
        <p:nvPicPr>
          <p:cNvPr id="1029" name="Picture 5" descr="H:\thCAKUZUGW.jpg"/>
          <p:cNvPicPr>
            <a:picLocks noChangeAspect="1" noChangeArrowheads="1"/>
          </p:cNvPicPr>
          <p:nvPr/>
        </p:nvPicPr>
        <p:blipFill>
          <a:blip r:embed="rId5" cstate="print"/>
          <a:srcRect/>
          <a:stretch>
            <a:fillRect/>
          </a:stretch>
        </p:blipFill>
        <p:spPr bwMode="auto">
          <a:xfrm>
            <a:off x="5643570" y="4429132"/>
            <a:ext cx="1428760" cy="1857388"/>
          </a:xfrm>
          <a:prstGeom prst="rect">
            <a:avLst/>
          </a:prstGeom>
          <a:noFill/>
        </p:spPr>
      </p:pic>
      <p:pic>
        <p:nvPicPr>
          <p:cNvPr id="9" name="Picture 8" descr="J:\philippines 2007\Philippines 2007\Surigao city and Del Norde\DSC00095.JPG"/>
          <p:cNvPicPr/>
          <p:nvPr/>
        </p:nvPicPr>
        <p:blipFill>
          <a:blip r:embed="rId6" cstate="print"/>
          <a:srcRect/>
          <a:stretch>
            <a:fillRect/>
          </a:stretch>
        </p:blipFill>
        <p:spPr bwMode="auto">
          <a:xfrm>
            <a:off x="3857620" y="4429132"/>
            <a:ext cx="1571636" cy="19129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97634"/>
          </a:xfrm>
        </p:spPr>
        <p:txBody>
          <a:bodyPr>
            <a:normAutofit/>
          </a:bodyPr>
          <a:lstStyle/>
          <a:p>
            <a:r>
              <a:rPr lang="en-US" sz="3000" dirty="0" smtClean="0"/>
              <a:t>Another reason why I have decided to focus on The Philippines because it’s one of the more intriguing places in the world.</a:t>
            </a:r>
            <a:br>
              <a:rPr lang="en-US" sz="3000" dirty="0" smtClean="0"/>
            </a:br>
            <a:r>
              <a:rPr lang="en-US" sz="3000" dirty="0" smtClean="0"/>
              <a:t> There is a vast variety of tropical food together with culture, climate, people, history, language and of course geographical location.</a:t>
            </a:r>
            <a:r>
              <a:rPr lang="en-US" sz="3200" dirty="0" smtClean="0"/>
              <a:t/>
            </a:r>
            <a:br>
              <a:rPr lang="en-US" sz="3200"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pic>
        <p:nvPicPr>
          <p:cNvPr id="3" name="Picture 2" descr="J:\philippines 2007\Philippines 2007\Davao city\DSC00294.JPG"/>
          <p:cNvPicPr/>
          <p:nvPr/>
        </p:nvPicPr>
        <p:blipFill>
          <a:blip r:embed="rId2" cstate="print"/>
          <a:srcRect/>
          <a:stretch>
            <a:fillRect/>
          </a:stretch>
        </p:blipFill>
        <p:spPr bwMode="auto">
          <a:xfrm>
            <a:off x="6357950" y="5143512"/>
            <a:ext cx="1643074" cy="1225800"/>
          </a:xfrm>
          <a:prstGeom prst="rect">
            <a:avLst/>
          </a:prstGeom>
          <a:noFill/>
          <a:ln w="9525">
            <a:noFill/>
            <a:miter lim="800000"/>
            <a:headEnd/>
            <a:tailEnd/>
          </a:ln>
        </p:spPr>
      </p:pic>
      <p:pic>
        <p:nvPicPr>
          <p:cNvPr id="5" name="Picture 4" descr="J:\philippines 2007\Philippines 2007\Davao city\DSC00298.JPG"/>
          <p:cNvPicPr/>
          <p:nvPr/>
        </p:nvPicPr>
        <p:blipFill>
          <a:blip r:embed="rId3" cstate="print"/>
          <a:srcRect/>
          <a:stretch>
            <a:fillRect/>
          </a:stretch>
        </p:blipFill>
        <p:spPr bwMode="auto">
          <a:xfrm>
            <a:off x="857224" y="5143512"/>
            <a:ext cx="2143140" cy="1214446"/>
          </a:xfrm>
          <a:prstGeom prst="rect">
            <a:avLst/>
          </a:prstGeom>
          <a:noFill/>
        </p:spPr>
      </p:pic>
      <p:pic>
        <p:nvPicPr>
          <p:cNvPr id="2051" name="Picture 3" descr="H:\th.jpg"/>
          <p:cNvPicPr>
            <a:picLocks noChangeAspect="1" noChangeArrowheads="1"/>
          </p:cNvPicPr>
          <p:nvPr/>
        </p:nvPicPr>
        <p:blipFill>
          <a:blip r:embed="rId4" cstate="print"/>
          <a:srcRect/>
          <a:stretch>
            <a:fillRect/>
          </a:stretch>
        </p:blipFill>
        <p:spPr bwMode="auto">
          <a:xfrm>
            <a:off x="3714744" y="4714884"/>
            <a:ext cx="1717914" cy="1639822"/>
          </a:xfrm>
          <a:prstGeom prst="rect">
            <a:avLst/>
          </a:prstGeom>
          <a:noFill/>
        </p:spPr>
      </p:pic>
      <p:pic>
        <p:nvPicPr>
          <p:cNvPr id="6" name="Picture 5" descr="J:\philippines 2007\Philippines 2007\Davao city\IMG_0283.jpg"/>
          <p:cNvPicPr/>
          <p:nvPr/>
        </p:nvPicPr>
        <p:blipFill>
          <a:blip r:embed="rId5" cstate="print"/>
          <a:srcRect/>
          <a:stretch>
            <a:fillRect/>
          </a:stretch>
        </p:blipFill>
        <p:spPr bwMode="auto">
          <a:xfrm>
            <a:off x="6286512" y="3786190"/>
            <a:ext cx="1585991" cy="1214446"/>
          </a:xfrm>
          <a:prstGeom prst="rect">
            <a:avLst/>
          </a:prstGeom>
          <a:noFill/>
          <a:ln w="9525">
            <a:noFill/>
            <a:miter lim="800000"/>
            <a:headEnd/>
            <a:tailEnd/>
          </a:ln>
        </p:spPr>
      </p:pic>
      <p:pic>
        <p:nvPicPr>
          <p:cNvPr id="7" name="Picture 6" descr="J:\philippines 2007\Philippines 2007\Samal island\DSC00882.JPG"/>
          <p:cNvPicPr/>
          <p:nvPr/>
        </p:nvPicPr>
        <p:blipFill>
          <a:blip r:embed="rId6" cstate="print"/>
          <a:srcRect/>
          <a:stretch>
            <a:fillRect/>
          </a:stretch>
        </p:blipFill>
        <p:spPr bwMode="auto">
          <a:xfrm>
            <a:off x="928662" y="3714752"/>
            <a:ext cx="2071702" cy="11834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97634"/>
          </a:xfrm>
        </p:spPr>
        <p:txBody>
          <a:bodyPr/>
          <a:lstStyle/>
          <a:p>
            <a:r>
              <a:rPr lang="en-US" dirty="0" smtClean="0"/>
              <a:t/>
            </a:r>
            <a:br>
              <a:rPr lang="en-US" dirty="0" smtClean="0"/>
            </a:br>
            <a:endParaRPr lang="en-US" dirty="0"/>
          </a:p>
        </p:txBody>
      </p:sp>
      <p:pic>
        <p:nvPicPr>
          <p:cNvPr id="3074" name="Picture 2" descr="H:\th.jpg"/>
          <p:cNvPicPr>
            <a:picLocks noChangeAspect="1" noChangeArrowheads="1"/>
          </p:cNvPicPr>
          <p:nvPr/>
        </p:nvPicPr>
        <p:blipFill>
          <a:blip r:embed="rId2" cstate="print"/>
          <a:srcRect/>
          <a:stretch>
            <a:fillRect/>
          </a:stretch>
        </p:blipFill>
        <p:spPr bwMode="auto">
          <a:xfrm>
            <a:off x="642910" y="2857496"/>
            <a:ext cx="3714776" cy="3429024"/>
          </a:xfrm>
          <a:prstGeom prst="rect">
            <a:avLst/>
          </a:prstGeom>
          <a:noFill/>
        </p:spPr>
      </p:pic>
      <p:pic>
        <p:nvPicPr>
          <p:cNvPr id="3075" name="Picture 3" descr="H:\th.jpg"/>
          <p:cNvPicPr>
            <a:picLocks noChangeAspect="1" noChangeArrowheads="1"/>
          </p:cNvPicPr>
          <p:nvPr/>
        </p:nvPicPr>
        <p:blipFill>
          <a:blip r:embed="rId3" cstate="print"/>
          <a:srcRect/>
          <a:stretch>
            <a:fillRect/>
          </a:stretch>
        </p:blipFill>
        <p:spPr bwMode="auto">
          <a:xfrm>
            <a:off x="5214942" y="2285992"/>
            <a:ext cx="3343903" cy="3143271"/>
          </a:xfrm>
          <a:prstGeom prst="rect">
            <a:avLst/>
          </a:prstGeom>
          <a:noFill/>
        </p:spPr>
      </p:pic>
      <p:sp>
        <p:nvSpPr>
          <p:cNvPr id="5" name="TextBox 4"/>
          <p:cNvSpPr txBox="1"/>
          <p:nvPr/>
        </p:nvSpPr>
        <p:spPr>
          <a:xfrm>
            <a:off x="1142976" y="857232"/>
            <a:ext cx="6643734" cy="769441"/>
          </a:xfrm>
          <a:prstGeom prst="rect">
            <a:avLst/>
          </a:prstGeom>
          <a:noFill/>
        </p:spPr>
        <p:txBody>
          <a:bodyPr wrap="square" rtlCol="0">
            <a:spAutoFit/>
          </a:bodyPr>
          <a:lstStyle/>
          <a:p>
            <a:pPr algn="ctr"/>
            <a:r>
              <a:rPr lang="en-US" sz="4400" b="1" dirty="0" smtClean="0">
                <a:solidFill>
                  <a:srgbClr val="FF0000"/>
                </a:solidFill>
              </a:rPr>
              <a:t>This is the national flag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97634"/>
          </a:xfrm>
        </p:spPr>
        <p:txBody>
          <a:bodyPr/>
          <a:lstStyle/>
          <a:p>
            <a:r>
              <a:rPr lang="en-US" dirty="0" smtClean="0"/>
              <a:t>The national currency currently in use is the peso</a:t>
            </a:r>
            <a:r>
              <a:rPr lang="zh-CN" altLang="en-US" dirty="0" smtClean="0"/>
              <a:t> 比索 </a:t>
            </a:r>
            <a:r>
              <a:rPr lang="en-US" altLang="zh-CN" dirty="0" smtClean="0"/>
              <a:t/>
            </a:r>
            <a:br>
              <a:rPr lang="en-US" altLang="zh-CN" dirty="0" smtClean="0"/>
            </a:br>
            <a:r>
              <a:rPr lang="en-US" altLang="zh-CN" dirty="0" smtClean="0"/>
              <a:t/>
            </a:r>
            <a:br>
              <a:rPr lang="en-US" altLang="zh-CN" dirty="0" smtClean="0"/>
            </a:br>
            <a:r>
              <a:rPr lang="en-US" altLang="zh-CN" dirty="0" smtClean="0"/>
              <a:t/>
            </a:r>
            <a:br>
              <a:rPr lang="en-US" altLang="zh-CN" dirty="0" smtClean="0"/>
            </a:br>
            <a:r>
              <a:rPr lang="zh-CN" altLang="en-US" dirty="0" smtClean="0"/>
              <a:t/>
            </a:r>
            <a:br>
              <a:rPr lang="zh-CN" altLang="en-US" dirty="0" smtClean="0"/>
            </a:br>
            <a:endParaRPr lang="en-US" dirty="0"/>
          </a:p>
        </p:txBody>
      </p:sp>
      <p:pic>
        <p:nvPicPr>
          <p:cNvPr id="41986" name="Picture 2" descr="H:\th.jpg"/>
          <p:cNvPicPr>
            <a:picLocks noChangeAspect="1" noChangeArrowheads="1"/>
          </p:cNvPicPr>
          <p:nvPr/>
        </p:nvPicPr>
        <p:blipFill>
          <a:blip r:embed="rId2" cstate="print"/>
          <a:srcRect/>
          <a:stretch>
            <a:fillRect/>
          </a:stretch>
        </p:blipFill>
        <p:spPr bwMode="auto">
          <a:xfrm>
            <a:off x="500034" y="3071810"/>
            <a:ext cx="2214578" cy="3000385"/>
          </a:xfrm>
          <a:prstGeom prst="rect">
            <a:avLst/>
          </a:prstGeom>
          <a:noFill/>
        </p:spPr>
      </p:pic>
      <p:pic>
        <p:nvPicPr>
          <p:cNvPr id="41988" name="Picture 4" descr="http://ts3.mm.bing.net/th?id=I.4602453403699090&amp;pid=15.1"/>
          <p:cNvPicPr>
            <a:picLocks noChangeAspect="1" noChangeArrowheads="1"/>
          </p:cNvPicPr>
          <p:nvPr/>
        </p:nvPicPr>
        <p:blipFill>
          <a:blip r:embed="rId3" cstate="print"/>
          <a:srcRect/>
          <a:stretch>
            <a:fillRect/>
          </a:stretch>
        </p:blipFill>
        <p:spPr bwMode="auto">
          <a:xfrm>
            <a:off x="3000364" y="3143248"/>
            <a:ext cx="2857500" cy="2895610"/>
          </a:xfrm>
          <a:prstGeom prst="rect">
            <a:avLst/>
          </a:prstGeom>
          <a:noFill/>
        </p:spPr>
      </p:pic>
      <p:pic>
        <p:nvPicPr>
          <p:cNvPr id="41990" name="Picture 6" descr="http://ts2.mm.bing.net/th?id=I.4976059679637593&amp;pid=15.1"/>
          <p:cNvPicPr>
            <a:picLocks noChangeAspect="1" noChangeArrowheads="1"/>
          </p:cNvPicPr>
          <p:nvPr/>
        </p:nvPicPr>
        <p:blipFill>
          <a:blip r:embed="rId4" cstate="print"/>
          <a:srcRect/>
          <a:stretch>
            <a:fillRect/>
          </a:stretch>
        </p:blipFill>
        <p:spPr bwMode="auto">
          <a:xfrm>
            <a:off x="6000760" y="3214686"/>
            <a:ext cx="2286016" cy="28575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26196"/>
          </a:xfrm>
        </p:spPr>
        <p:txBody>
          <a:bodyPr/>
          <a:lstStyle/>
          <a:p>
            <a:r>
              <a:rPr lang="en-US" dirty="0" smtClean="0"/>
              <a:t/>
            </a:r>
            <a:br>
              <a:rPr lang="en-US" dirty="0" smtClean="0"/>
            </a:br>
            <a:r>
              <a:rPr lang="en-US" dirty="0" smtClean="0"/>
              <a:t>The national airline is called </a:t>
            </a:r>
            <a:br>
              <a:rPr lang="en-US" dirty="0" smtClean="0"/>
            </a:br>
            <a:r>
              <a:rPr lang="en-US" dirty="0" smtClean="0"/>
              <a:t>The Royal Philippines airlines</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t>
            </a:r>
            <a:endParaRPr lang="en-US" dirty="0"/>
          </a:p>
        </p:txBody>
      </p:sp>
      <p:pic>
        <p:nvPicPr>
          <p:cNvPr id="74754" name="Picture 2" descr="J:\th.jpg"/>
          <p:cNvPicPr>
            <a:picLocks noChangeAspect="1" noChangeArrowheads="1"/>
          </p:cNvPicPr>
          <p:nvPr/>
        </p:nvPicPr>
        <p:blipFill>
          <a:blip r:embed="rId2" cstate="print"/>
          <a:srcRect/>
          <a:stretch>
            <a:fillRect/>
          </a:stretch>
        </p:blipFill>
        <p:spPr bwMode="auto">
          <a:xfrm>
            <a:off x="571472" y="2500306"/>
            <a:ext cx="2543179" cy="3071834"/>
          </a:xfrm>
          <a:prstGeom prst="rect">
            <a:avLst/>
          </a:prstGeom>
          <a:noFill/>
        </p:spPr>
      </p:pic>
      <p:pic>
        <p:nvPicPr>
          <p:cNvPr id="74755" name="Picture 3" descr="J:\th.jpg"/>
          <p:cNvPicPr>
            <a:picLocks noChangeAspect="1" noChangeArrowheads="1"/>
          </p:cNvPicPr>
          <p:nvPr/>
        </p:nvPicPr>
        <p:blipFill>
          <a:blip r:embed="rId3" cstate="print"/>
          <a:srcRect/>
          <a:stretch>
            <a:fillRect/>
          </a:stretch>
        </p:blipFill>
        <p:spPr bwMode="auto">
          <a:xfrm>
            <a:off x="3357554" y="2786058"/>
            <a:ext cx="2214578" cy="2643206"/>
          </a:xfrm>
          <a:prstGeom prst="rect">
            <a:avLst/>
          </a:prstGeom>
          <a:noFill/>
        </p:spPr>
      </p:pic>
      <p:pic>
        <p:nvPicPr>
          <p:cNvPr id="74757" name="Picture 5" descr="http://ts1.mm.bing.net/th?id=I.4584251349075680&amp;pid=15.1"/>
          <p:cNvPicPr>
            <a:picLocks noChangeAspect="1" noChangeArrowheads="1"/>
          </p:cNvPicPr>
          <p:nvPr/>
        </p:nvPicPr>
        <p:blipFill>
          <a:blip r:embed="rId4" cstate="print"/>
          <a:srcRect/>
          <a:stretch>
            <a:fillRect/>
          </a:stretch>
        </p:blipFill>
        <p:spPr bwMode="auto">
          <a:xfrm>
            <a:off x="5857884" y="2786058"/>
            <a:ext cx="2500330" cy="250033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6297634"/>
          </a:xfrm>
        </p:spPr>
        <p:txBody>
          <a:bodyPr/>
          <a:lstStyle/>
          <a:p>
            <a:r>
              <a:rPr lang="en-US" dirty="0" smtClean="0"/>
              <a:t>Question two:</a:t>
            </a:r>
            <a:br>
              <a:rPr lang="en-US" dirty="0" smtClean="0"/>
            </a:br>
            <a:r>
              <a:rPr lang="en-US" dirty="0" smtClean="0"/>
              <a:t>How many islands are there in total? </a:t>
            </a:r>
            <a:br>
              <a:rPr lang="en-US" dirty="0" smtClean="0"/>
            </a:b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11882"/>
          </a:xfrm>
        </p:spPr>
        <p:txBody>
          <a:bodyPr/>
          <a:lstStyle/>
          <a:p>
            <a:r>
              <a:rPr lang="en-US" dirty="0" smtClean="0"/>
              <a:t>7107</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54758"/>
          </a:xfrm>
        </p:spPr>
        <p:txBody>
          <a:bodyPr>
            <a:normAutofit/>
          </a:bodyPr>
          <a:lstStyle/>
          <a:p>
            <a:r>
              <a:rPr lang="en-US" dirty="0" smtClean="0"/>
              <a:t>What is the current population?</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97634"/>
          </a:xfrm>
        </p:spPr>
        <p:txBody>
          <a:bodyPr/>
          <a:lstStyle/>
          <a:p>
            <a:r>
              <a:rPr lang="en-US" dirty="0" smtClean="0"/>
              <a:t>About Ninety two million </a:t>
            </a:r>
            <a:br>
              <a:rPr lang="en-US" dirty="0" smtClean="0"/>
            </a:br>
            <a:r>
              <a:rPr lang="en-US" dirty="0" smtClean="0"/>
              <a:t>92,000,000</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26196"/>
          </a:xfrm>
        </p:spPr>
        <p:txBody>
          <a:bodyPr/>
          <a:lstStyle/>
          <a:p>
            <a:r>
              <a:rPr lang="en-US" dirty="0" smtClean="0"/>
              <a:t>Did you know:</a:t>
            </a:r>
            <a:br>
              <a:rPr lang="en-US" dirty="0" smtClean="0"/>
            </a:br>
            <a:r>
              <a:rPr lang="en-US" dirty="0" smtClean="0"/>
              <a:t>That it rains nearly every day in this part of the world but can you tell me the main reason why?</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26196"/>
          </a:xfrm>
        </p:spPr>
        <p:txBody>
          <a:bodyPr/>
          <a:lstStyle/>
          <a:p>
            <a:r>
              <a:rPr lang="en-US" dirty="0" smtClean="0"/>
              <a:t>Because it’s tropical and humid</a:t>
            </a:r>
            <a:r>
              <a:rPr lang="zh-CN" altLang="en-US" dirty="0" smtClean="0"/>
              <a:t> 潮湿的</a:t>
            </a:r>
            <a:r>
              <a:rPr lang="en-US" dirty="0" smtClean="0"/>
              <a:t>.</a:t>
            </a:r>
            <a:br>
              <a:rPr lang="en-US" dirty="0" smtClean="0"/>
            </a:br>
            <a:r>
              <a:rPr lang="en-US" dirty="0" smtClean="0"/>
              <a:t>Its near to the equator.</a:t>
            </a:r>
            <a:br>
              <a:rPr lang="en-US" dirty="0" smtClean="0"/>
            </a:br>
            <a:r>
              <a:rPr lang="en-US" dirty="0" smtClean="0"/>
              <a:t>The rain is always warm.</a:t>
            </a:r>
            <a:br>
              <a:rPr lang="en-US" dirty="0" smtClean="0"/>
            </a:br>
            <a:r>
              <a:rPr lang="en-US" dirty="0" smtClean="0"/>
              <a:t/>
            </a:r>
            <a:br>
              <a:rPr lang="en-US" dirty="0" smtClean="0"/>
            </a:br>
            <a:endParaRPr lang="en-US" dirty="0"/>
          </a:p>
        </p:txBody>
      </p:sp>
      <p:pic>
        <p:nvPicPr>
          <p:cNvPr id="1026" name="Picture 2" descr="K:\thCAYA6VKL.jpg"/>
          <p:cNvPicPr>
            <a:picLocks noChangeAspect="1" noChangeArrowheads="1"/>
          </p:cNvPicPr>
          <p:nvPr/>
        </p:nvPicPr>
        <p:blipFill>
          <a:blip r:embed="rId2" cstate="print"/>
          <a:srcRect/>
          <a:stretch>
            <a:fillRect/>
          </a:stretch>
        </p:blipFill>
        <p:spPr bwMode="auto">
          <a:xfrm>
            <a:off x="571472" y="4357694"/>
            <a:ext cx="2500330" cy="1696653"/>
          </a:xfrm>
          <a:prstGeom prst="rect">
            <a:avLst/>
          </a:prstGeom>
          <a:noFill/>
        </p:spPr>
      </p:pic>
      <p:pic>
        <p:nvPicPr>
          <p:cNvPr id="1028" name="Picture 4" descr="http://ts4.mm.bing.net/th?id=H.5003788019302491&amp;pid=15.1"/>
          <p:cNvPicPr>
            <a:picLocks noChangeAspect="1" noChangeArrowheads="1"/>
          </p:cNvPicPr>
          <p:nvPr/>
        </p:nvPicPr>
        <p:blipFill>
          <a:blip r:embed="rId3" cstate="print"/>
          <a:srcRect/>
          <a:stretch>
            <a:fillRect/>
          </a:stretch>
        </p:blipFill>
        <p:spPr bwMode="auto">
          <a:xfrm>
            <a:off x="3286116" y="4286256"/>
            <a:ext cx="2143140" cy="1928826"/>
          </a:xfrm>
          <a:prstGeom prst="rect">
            <a:avLst/>
          </a:prstGeom>
          <a:noFill/>
        </p:spPr>
      </p:pic>
      <p:pic>
        <p:nvPicPr>
          <p:cNvPr id="1029" name="Picture 5" descr="K:\thCAYA6VKL.jpg"/>
          <p:cNvPicPr>
            <a:picLocks noChangeAspect="1" noChangeArrowheads="1"/>
          </p:cNvPicPr>
          <p:nvPr/>
        </p:nvPicPr>
        <p:blipFill>
          <a:blip r:embed="rId4" cstate="print"/>
          <a:srcRect/>
          <a:stretch>
            <a:fillRect/>
          </a:stretch>
        </p:blipFill>
        <p:spPr bwMode="auto">
          <a:xfrm>
            <a:off x="5643570" y="4286256"/>
            <a:ext cx="2372627" cy="1928826"/>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69072"/>
          </a:xfrm>
        </p:spPr>
        <p:txBody>
          <a:bodyPr/>
          <a:lstStyle/>
          <a:p>
            <a:r>
              <a:rPr lang="en-US" altLang="zh-CN" sz="3200" dirty="0" smtClean="0"/>
              <a:t/>
            </a:r>
            <a:br>
              <a:rPr lang="en-US" altLang="zh-CN" sz="3200" dirty="0" smtClean="0"/>
            </a:br>
            <a:r>
              <a:rPr lang="en-US" altLang="zh-CN" sz="3200" dirty="0" smtClean="0"/>
              <a:t/>
            </a:r>
            <a:br>
              <a:rPr lang="en-US" altLang="zh-CN" sz="3200" dirty="0" smtClean="0"/>
            </a:br>
            <a:r>
              <a:rPr lang="en-US" altLang="zh-CN" sz="3200" dirty="0" smtClean="0"/>
              <a:t/>
            </a:r>
            <a:br>
              <a:rPr lang="en-US" altLang="zh-CN" sz="3200" dirty="0" smtClean="0"/>
            </a:br>
            <a:r>
              <a:rPr lang="en-US" altLang="zh-CN" sz="3200" dirty="0" smtClean="0"/>
              <a:t>3) Geographical, cultural and military  status of Israel and the people because I lived there for a great number of years</a:t>
            </a:r>
            <a:br>
              <a:rPr lang="en-US" altLang="zh-CN" sz="3200" dirty="0" smtClean="0"/>
            </a:br>
            <a:r>
              <a:rPr lang="en-US" altLang="zh-CN" sz="3200" dirty="0" smtClean="0"/>
              <a:t>4)Now it’s time to focus on a groups of islands near China known as The Philippines.</a:t>
            </a:r>
            <a:r>
              <a:rPr lang="en-US" altLang="zh-CN" dirty="0" smtClean="0"/>
              <a:t/>
            </a:r>
            <a:br>
              <a:rPr lang="en-US" altLang="zh-CN" dirty="0" smtClean="0"/>
            </a:br>
            <a:endParaRPr lang="en-US" dirty="0"/>
          </a:p>
        </p:txBody>
      </p:sp>
      <p:pic>
        <p:nvPicPr>
          <p:cNvPr id="1026" name="Picture 2" descr="K:\th.jpg"/>
          <p:cNvPicPr>
            <a:picLocks noChangeAspect="1" noChangeArrowheads="1"/>
          </p:cNvPicPr>
          <p:nvPr/>
        </p:nvPicPr>
        <p:blipFill>
          <a:blip r:embed="rId2" cstate="print"/>
          <a:srcRect/>
          <a:stretch>
            <a:fillRect/>
          </a:stretch>
        </p:blipFill>
        <p:spPr bwMode="auto">
          <a:xfrm>
            <a:off x="2071670" y="928670"/>
            <a:ext cx="1428760" cy="1391646"/>
          </a:xfrm>
          <a:prstGeom prst="rect">
            <a:avLst/>
          </a:prstGeom>
          <a:noFill/>
        </p:spPr>
      </p:pic>
      <p:pic>
        <p:nvPicPr>
          <p:cNvPr id="3" name="Picture 2" descr="J:\th.jpg"/>
          <p:cNvPicPr>
            <a:picLocks noChangeAspect="1" noChangeArrowheads="1"/>
          </p:cNvPicPr>
          <p:nvPr/>
        </p:nvPicPr>
        <p:blipFill>
          <a:blip r:embed="rId3" cstate="print"/>
          <a:srcRect/>
          <a:stretch>
            <a:fillRect/>
          </a:stretch>
        </p:blipFill>
        <p:spPr bwMode="auto">
          <a:xfrm>
            <a:off x="4500562" y="785794"/>
            <a:ext cx="1714512" cy="1514475"/>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69072"/>
          </a:xfrm>
        </p:spPr>
        <p:txBody>
          <a:bodyPr>
            <a:normAutofit fontScale="90000"/>
          </a:bodyPr>
          <a:lstStyle/>
          <a:p>
            <a:r>
              <a:rPr lang="en-US" sz="3800" dirty="0" smtClean="0"/>
              <a:t/>
            </a:r>
            <a:br>
              <a:rPr lang="en-US" sz="3800" dirty="0" smtClean="0"/>
            </a:br>
            <a:r>
              <a:rPr lang="en-US" sz="3800" dirty="0" smtClean="0"/>
              <a:t/>
            </a:r>
            <a:br>
              <a:rPr lang="en-US" sz="3800" dirty="0" smtClean="0"/>
            </a:br>
            <a:r>
              <a:rPr lang="en-US" sz="3800" dirty="0" smtClean="0"/>
              <a:t>Information:</a:t>
            </a:r>
            <a:br>
              <a:rPr lang="en-US" sz="3800" dirty="0" smtClean="0"/>
            </a:br>
            <a:r>
              <a:rPr lang="en-US" sz="3800" dirty="0" smtClean="0"/>
              <a:t>Did you know that the 3 largest islands are called: </a:t>
            </a:r>
            <a:br>
              <a:rPr lang="en-US" sz="3800" dirty="0" smtClean="0"/>
            </a:br>
            <a:r>
              <a:rPr lang="en-US" sz="3800" dirty="0" smtClean="0"/>
              <a:t>  1) Mindanao</a:t>
            </a:r>
            <a:r>
              <a:rPr lang="zh-CN" altLang="en-US" sz="3800" dirty="0" smtClean="0"/>
              <a:t>棉兰老岛</a:t>
            </a:r>
            <a:r>
              <a:rPr lang="en-US" sz="3800" dirty="0" smtClean="0"/>
              <a:t> </a:t>
            </a:r>
            <a:br>
              <a:rPr lang="en-US" sz="3800" dirty="0" smtClean="0"/>
            </a:br>
            <a:r>
              <a:rPr lang="en-US" sz="3800" dirty="0" smtClean="0"/>
              <a:t/>
            </a:r>
            <a:br>
              <a:rPr lang="en-US" sz="3800" dirty="0" smtClean="0"/>
            </a:br>
            <a:r>
              <a:rPr lang="en-US" sz="3800" dirty="0" smtClean="0"/>
              <a:t>2) Luzon</a:t>
            </a:r>
            <a:r>
              <a:rPr lang="zh-CN" altLang="en-US" sz="3800" dirty="0" smtClean="0"/>
              <a:t> 吕宋 </a:t>
            </a:r>
            <a:r>
              <a:rPr lang="en-US" altLang="zh-CN" sz="3800" dirty="0" smtClean="0"/>
              <a:t/>
            </a:r>
            <a:br>
              <a:rPr lang="en-US" altLang="zh-CN" sz="3800" dirty="0" smtClean="0"/>
            </a:br>
            <a:r>
              <a:rPr lang="en-US" sz="3800" dirty="0" smtClean="0"/>
              <a:t/>
            </a:r>
            <a:br>
              <a:rPr lang="en-US" sz="3800" dirty="0" smtClean="0"/>
            </a:br>
            <a:r>
              <a:rPr lang="en-US" sz="3800" dirty="0" smtClean="0"/>
              <a:t>3) Visayas </a:t>
            </a:r>
            <a:r>
              <a:rPr lang="zh-CN" altLang="en-US" sz="3800" dirty="0" smtClean="0"/>
              <a:t>米沙鄢群岛</a:t>
            </a:r>
            <a:r>
              <a:rPr lang="en-US" altLang="zh-CN" sz="4000" dirty="0" smtClean="0"/>
              <a:t/>
            </a:r>
            <a:br>
              <a:rPr lang="en-US" altLang="zh-CN" sz="4000" dirty="0" smtClean="0"/>
            </a:br>
            <a:r>
              <a:rPr lang="en-US" altLang="zh-CN" dirty="0" smtClean="0"/>
              <a:t/>
            </a:r>
            <a:br>
              <a:rPr lang="en-US" altLang="zh-CN" dirty="0" smtClean="0"/>
            </a:br>
            <a:r>
              <a:rPr lang="en-US" altLang="zh-CN" dirty="0" smtClean="0"/>
              <a:t/>
            </a:r>
            <a:br>
              <a:rPr lang="en-US" altLang="zh-CN" dirty="0" smtClean="0"/>
            </a:br>
            <a:r>
              <a:rPr lang="en-US" altLang="zh-CN" dirty="0" smtClean="0"/>
              <a:t/>
            </a:r>
            <a:br>
              <a:rPr lang="en-US" altLang="zh-CN" dirty="0" smtClean="0"/>
            </a:br>
            <a:endParaRPr lang="en-US" dirty="0"/>
          </a:p>
        </p:txBody>
      </p:sp>
      <p:pic>
        <p:nvPicPr>
          <p:cNvPr id="47105" name="Picture 1" descr="J:\th.jpg"/>
          <p:cNvPicPr>
            <a:picLocks noChangeAspect="1" noChangeArrowheads="1"/>
          </p:cNvPicPr>
          <p:nvPr/>
        </p:nvPicPr>
        <p:blipFill>
          <a:blip r:embed="rId2" cstate="print"/>
          <a:srcRect/>
          <a:stretch>
            <a:fillRect/>
          </a:stretch>
        </p:blipFill>
        <p:spPr bwMode="auto">
          <a:xfrm>
            <a:off x="500034" y="2143116"/>
            <a:ext cx="2143140" cy="1584393"/>
          </a:xfrm>
          <a:prstGeom prst="rect">
            <a:avLst/>
          </a:prstGeom>
          <a:noFill/>
        </p:spPr>
      </p:pic>
      <p:pic>
        <p:nvPicPr>
          <p:cNvPr id="47106" name="Picture 2" descr="J:\th.jpg"/>
          <p:cNvPicPr>
            <a:picLocks noChangeAspect="1" noChangeArrowheads="1"/>
          </p:cNvPicPr>
          <p:nvPr/>
        </p:nvPicPr>
        <p:blipFill>
          <a:blip r:embed="rId3" cstate="print"/>
          <a:srcRect/>
          <a:stretch>
            <a:fillRect/>
          </a:stretch>
        </p:blipFill>
        <p:spPr bwMode="auto">
          <a:xfrm>
            <a:off x="6429388" y="2857496"/>
            <a:ext cx="1857388" cy="1348114"/>
          </a:xfrm>
          <a:prstGeom prst="rect">
            <a:avLst/>
          </a:prstGeom>
          <a:noFill/>
        </p:spPr>
      </p:pic>
      <p:pic>
        <p:nvPicPr>
          <p:cNvPr id="47107" name="Picture 3" descr="J:\th.jpg"/>
          <p:cNvPicPr>
            <a:picLocks noChangeAspect="1" noChangeArrowheads="1"/>
          </p:cNvPicPr>
          <p:nvPr/>
        </p:nvPicPr>
        <p:blipFill>
          <a:blip r:embed="rId4" cstate="print"/>
          <a:srcRect/>
          <a:stretch>
            <a:fillRect/>
          </a:stretch>
        </p:blipFill>
        <p:spPr bwMode="auto">
          <a:xfrm>
            <a:off x="642910" y="4786322"/>
            <a:ext cx="1785950" cy="1714492"/>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69072"/>
          </a:xfrm>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The 3 or 4 largest cities for  </a:t>
            </a:r>
            <a:br>
              <a:rPr lang="en-US" dirty="0" smtClean="0"/>
            </a:br>
            <a:r>
              <a:rPr lang="en-US" dirty="0" smtClean="0"/>
              <a:t>population and geographical location </a:t>
            </a:r>
            <a:br>
              <a:rPr lang="en-US" dirty="0" smtClean="0"/>
            </a:br>
            <a:r>
              <a:rPr lang="en-US" dirty="0" smtClean="0"/>
              <a:t>are:</a:t>
            </a:r>
            <a:br>
              <a:rPr lang="en-US" dirty="0" smtClean="0"/>
            </a:br>
            <a:r>
              <a:rPr lang="en-US" dirty="0" smtClean="0"/>
              <a:t>Davao city</a:t>
            </a:r>
            <a:r>
              <a:rPr lang="zh-CN" altLang="en-US" dirty="0" smtClean="0"/>
              <a:t>达沃市</a:t>
            </a:r>
            <a:r>
              <a:rPr lang="en-US" dirty="0" smtClean="0"/>
              <a:t/>
            </a:r>
            <a:br>
              <a:rPr lang="en-US" dirty="0" smtClean="0"/>
            </a:br>
            <a:r>
              <a:rPr lang="en-US" dirty="0" smtClean="0"/>
              <a:t> Manila </a:t>
            </a:r>
            <a:br>
              <a:rPr lang="en-US" dirty="0" smtClean="0"/>
            </a:br>
            <a:r>
              <a:rPr lang="en-US" dirty="0" smtClean="0"/>
              <a:t>Quezon city</a:t>
            </a:r>
            <a:r>
              <a:rPr lang="zh-CN" altLang="en-US" dirty="0" smtClean="0"/>
              <a:t>奎松市</a:t>
            </a:r>
            <a:r>
              <a:rPr lang="en-US" dirty="0" smtClean="0"/>
              <a:t/>
            </a:r>
            <a:br>
              <a:rPr lang="en-US" dirty="0" smtClean="0"/>
            </a:br>
            <a:r>
              <a:rPr lang="en-US" dirty="0" smtClean="0"/>
              <a:t> Cebu </a:t>
            </a:r>
            <a:r>
              <a:rPr lang="zh-CN" altLang="en-US" dirty="0" smtClean="0"/>
              <a:t>宿务</a:t>
            </a: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pic>
        <p:nvPicPr>
          <p:cNvPr id="46081" name="Picture 1" descr="J:\th.jpg"/>
          <p:cNvPicPr>
            <a:picLocks noChangeAspect="1" noChangeArrowheads="1"/>
          </p:cNvPicPr>
          <p:nvPr/>
        </p:nvPicPr>
        <p:blipFill>
          <a:blip r:embed="rId2" cstate="print"/>
          <a:srcRect/>
          <a:stretch>
            <a:fillRect/>
          </a:stretch>
        </p:blipFill>
        <p:spPr bwMode="auto">
          <a:xfrm>
            <a:off x="714348" y="2928934"/>
            <a:ext cx="1714492" cy="1285869"/>
          </a:xfrm>
          <a:prstGeom prst="rect">
            <a:avLst/>
          </a:prstGeom>
          <a:noFill/>
        </p:spPr>
      </p:pic>
      <p:pic>
        <p:nvPicPr>
          <p:cNvPr id="46082" name="Picture 2" descr="J:\th.jpg"/>
          <p:cNvPicPr>
            <a:picLocks noChangeAspect="1" noChangeArrowheads="1"/>
          </p:cNvPicPr>
          <p:nvPr/>
        </p:nvPicPr>
        <p:blipFill>
          <a:blip r:embed="rId3" cstate="print"/>
          <a:srcRect/>
          <a:stretch>
            <a:fillRect/>
          </a:stretch>
        </p:blipFill>
        <p:spPr bwMode="auto">
          <a:xfrm>
            <a:off x="6786578" y="3000372"/>
            <a:ext cx="1571636" cy="1318745"/>
          </a:xfrm>
          <a:prstGeom prst="rect">
            <a:avLst/>
          </a:prstGeom>
          <a:noFill/>
        </p:spPr>
      </p:pic>
      <p:pic>
        <p:nvPicPr>
          <p:cNvPr id="46083" name="Picture 3" descr="J:\th.jpg"/>
          <p:cNvPicPr>
            <a:picLocks noChangeAspect="1" noChangeArrowheads="1"/>
          </p:cNvPicPr>
          <p:nvPr/>
        </p:nvPicPr>
        <p:blipFill>
          <a:blip r:embed="rId4" cstate="print"/>
          <a:srcRect/>
          <a:stretch>
            <a:fillRect/>
          </a:stretch>
        </p:blipFill>
        <p:spPr bwMode="auto">
          <a:xfrm>
            <a:off x="714348" y="5072074"/>
            <a:ext cx="1857388" cy="1355893"/>
          </a:xfrm>
          <a:prstGeom prst="rect">
            <a:avLst/>
          </a:prstGeom>
          <a:noFill/>
        </p:spPr>
      </p:pic>
      <p:pic>
        <p:nvPicPr>
          <p:cNvPr id="46084" name="Picture 4" descr="J:\th.jpg"/>
          <p:cNvPicPr>
            <a:picLocks noChangeAspect="1" noChangeArrowheads="1"/>
          </p:cNvPicPr>
          <p:nvPr/>
        </p:nvPicPr>
        <p:blipFill>
          <a:blip r:embed="rId5" cstate="print"/>
          <a:srcRect/>
          <a:stretch>
            <a:fillRect/>
          </a:stretch>
        </p:blipFill>
        <p:spPr bwMode="auto">
          <a:xfrm>
            <a:off x="6429388" y="4929198"/>
            <a:ext cx="1785950" cy="1339463"/>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69006"/>
          </a:xfrm>
        </p:spPr>
        <p:txBody>
          <a:bodyPr>
            <a:normAutofit fontScale="90000"/>
          </a:bodyPr>
          <a:lstStyle/>
          <a:p>
            <a:r>
              <a:rPr lang="en-US" dirty="0" smtClean="0"/>
              <a:t/>
            </a:r>
            <a:br>
              <a:rPr lang="en-US" dirty="0" smtClean="0"/>
            </a:br>
            <a:r>
              <a:rPr lang="en-US" dirty="0" smtClean="0"/>
              <a:t/>
            </a:r>
            <a:br>
              <a:rPr lang="en-US" dirty="0" smtClean="0"/>
            </a:br>
            <a:r>
              <a:rPr lang="en-US" dirty="0" smtClean="0"/>
              <a:t>Another popular place to visit is Boracay</a:t>
            </a:r>
            <a:r>
              <a:rPr lang="zh-CN" altLang="en-US" dirty="0" smtClean="0"/>
              <a:t> 长滩岛 </a:t>
            </a:r>
            <a:r>
              <a:rPr lang="en-US" altLang="zh-CN" dirty="0" smtClean="0"/>
              <a:t>but I have never been there.</a:t>
            </a:r>
            <a:br>
              <a:rPr lang="en-US" altLang="zh-CN" dirty="0" smtClean="0"/>
            </a:br>
            <a:r>
              <a:rPr lang="en-US" altLang="zh-CN" dirty="0" smtClean="0"/>
              <a:t/>
            </a:r>
            <a:br>
              <a:rPr lang="en-US" altLang="zh-CN" dirty="0" smtClean="0"/>
            </a:br>
            <a:r>
              <a:rPr lang="en-US" altLang="zh-CN" dirty="0" smtClean="0"/>
              <a:t/>
            </a:r>
            <a:br>
              <a:rPr lang="en-US" altLang="zh-CN" dirty="0" smtClean="0"/>
            </a:br>
            <a:r>
              <a:rPr lang="en-US" altLang="zh-CN" dirty="0" smtClean="0"/>
              <a:t/>
            </a:r>
            <a:br>
              <a:rPr lang="en-US" altLang="zh-CN" dirty="0" smtClean="0"/>
            </a:br>
            <a:r>
              <a:rPr lang="en-US" altLang="zh-CN" dirty="0" smtClean="0"/>
              <a:t/>
            </a:r>
            <a:br>
              <a:rPr lang="en-US" altLang="zh-CN" dirty="0" smtClean="0"/>
            </a:br>
            <a:r>
              <a:rPr lang="en-US" altLang="zh-CN" dirty="0" smtClean="0"/>
              <a:t/>
            </a:r>
            <a:br>
              <a:rPr lang="en-US" altLang="zh-CN" dirty="0" smtClean="0"/>
            </a:br>
            <a:r>
              <a:rPr lang="zh-CN" altLang="en-US" dirty="0" smtClean="0"/>
              <a:t> </a:t>
            </a:r>
            <a:r>
              <a:rPr lang="en-US" dirty="0" smtClean="0"/>
              <a:t/>
            </a:r>
            <a:br>
              <a:rPr lang="en-US" dirty="0" smtClean="0"/>
            </a:br>
            <a:endParaRPr lang="en-US" dirty="0"/>
          </a:p>
        </p:txBody>
      </p:sp>
      <p:pic>
        <p:nvPicPr>
          <p:cNvPr id="45057" name="Picture 1" descr="J:\th.jpg"/>
          <p:cNvPicPr>
            <a:picLocks noChangeAspect="1" noChangeArrowheads="1"/>
          </p:cNvPicPr>
          <p:nvPr/>
        </p:nvPicPr>
        <p:blipFill>
          <a:blip r:embed="rId2" cstate="print"/>
          <a:srcRect/>
          <a:stretch>
            <a:fillRect/>
          </a:stretch>
        </p:blipFill>
        <p:spPr bwMode="auto">
          <a:xfrm>
            <a:off x="571472" y="4357694"/>
            <a:ext cx="2214578" cy="2013253"/>
          </a:xfrm>
          <a:prstGeom prst="rect">
            <a:avLst/>
          </a:prstGeom>
          <a:noFill/>
        </p:spPr>
      </p:pic>
      <p:pic>
        <p:nvPicPr>
          <p:cNvPr id="45058" name="Picture 2" descr="J:\th.jpg"/>
          <p:cNvPicPr>
            <a:picLocks noChangeAspect="1" noChangeArrowheads="1"/>
          </p:cNvPicPr>
          <p:nvPr/>
        </p:nvPicPr>
        <p:blipFill>
          <a:blip r:embed="rId3" cstate="print"/>
          <a:srcRect/>
          <a:stretch>
            <a:fillRect/>
          </a:stretch>
        </p:blipFill>
        <p:spPr bwMode="auto">
          <a:xfrm>
            <a:off x="3214678" y="3429000"/>
            <a:ext cx="2286016" cy="2714644"/>
          </a:xfrm>
          <a:prstGeom prst="rect">
            <a:avLst/>
          </a:prstGeom>
          <a:noFill/>
        </p:spPr>
      </p:pic>
      <p:pic>
        <p:nvPicPr>
          <p:cNvPr id="45060" name="Picture 4" descr="http://ts3.mm.bing.net/th?id=H.5066412928402978&amp;pid=15.1"/>
          <p:cNvPicPr>
            <a:picLocks noChangeAspect="1" noChangeArrowheads="1"/>
          </p:cNvPicPr>
          <p:nvPr/>
        </p:nvPicPr>
        <p:blipFill>
          <a:blip r:embed="rId4" cstate="print"/>
          <a:srcRect/>
          <a:stretch>
            <a:fillRect/>
          </a:stretch>
        </p:blipFill>
        <p:spPr bwMode="auto">
          <a:xfrm>
            <a:off x="6143636" y="2428868"/>
            <a:ext cx="2428892" cy="2024077"/>
          </a:xfrm>
          <a:prstGeom prst="rect">
            <a:avLst/>
          </a:prstGeom>
          <a:noFill/>
        </p:spPr>
      </p:pic>
      <p:pic>
        <p:nvPicPr>
          <p:cNvPr id="45061" name="Picture 5" descr="J:\th.jpg"/>
          <p:cNvPicPr>
            <a:picLocks noChangeAspect="1" noChangeArrowheads="1"/>
          </p:cNvPicPr>
          <p:nvPr/>
        </p:nvPicPr>
        <p:blipFill>
          <a:blip r:embed="rId5" cstate="print"/>
          <a:srcRect/>
          <a:stretch>
            <a:fillRect/>
          </a:stretch>
        </p:blipFill>
        <p:spPr bwMode="auto">
          <a:xfrm>
            <a:off x="571472" y="2357430"/>
            <a:ext cx="2473080" cy="1838323"/>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26196"/>
          </a:xfrm>
        </p:spPr>
        <p:txBody>
          <a:bodyPr/>
          <a:lstStyle/>
          <a:p>
            <a:r>
              <a:rPr lang="en-US" dirty="0" smtClean="0"/>
              <a:t>Of course there are many other tropical islands in this part of the world some of which </a:t>
            </a:r>
            <a:r>
              <a:rPr lang="en-US" dirty="0" err="1" smtClean="0"/>
              <a:t>i</a:t>
            </a:r>
            <a:r>
              <a:rPr lang="en-US" dirty="0" smtClean="0"/>
              <a:t> will mention a little later in the lesson but first a question?</a:t>
            </a:r>
            <a:r>
              <a:rPr lang="en-US" altLang="zh-CN" dirty="0" smtClean="0"/>
              <a:t/>
            </a:r>
            <a:br>
              <a:rPr lang="en-US" altLang="zh-CN" dirty="0" smtClean="0"/>
            </a:br>
            <a:r>
              <a:rPr lang="en-US" dirty="0" smtClean="0"/>
              <a:t> </a:t>
            </a:r>
            <a:r>
              <a:rPr lang="en-US" altLang="zh-CN" dirty="0" smtClean="0"/>
              <a:t>W</a:t>
            </a:r>
            <a:r>
              <a:rPr lang="en-US" dirty="0" smtClean="0"/>
              <a:t>hat types of tropical fruits are available?</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97634"/>
          </a:xfrm>
        </p:spPr>
        <p:txBody>
          <a:bodyPr/>
          <a:lstStyle/>
          <a:p>
            <a:r>
              <a:rPr lang="en-US" dirty="0" smtClean="0"/>
              <a:t>What types of tropical fruits are available.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3" name="Down Arrow 2"/>
          <p:cNvSpPr/>
          <p:nvPr/>
        </p:nvSpPr>
        <p:spPr>
          <a:xfrm>
            <a:off x="4143372" y="3000372"/>
            <a:ext cx="3357586" cy="3000396"/>
          </a:xfrm>
          <a:prstGeom prst="downArrow">
            <a:avLst>
              <a:gd name="adj1" fmla="val 50000"/>
              <a:gd name="adj2" fmla="val 523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http://ts2.mm.bing.net/th?id=H.4687012733912029&amp;pid=15.1"/>
          <p:cNvPicPr>
            <a:picLocks noChangeAspect="1" noChangeArrowheads="1"/>
          </p:cNvPicPr>
          <p:nvPr/>
        </p:nvPicPr>
        <p:blipFill>
          <a:blip r:embed="rId2" cstate="print"/>
          <a:srcRect/>
          <a:stretch>
            <a:fillRect/>
          </a:stretch>
        </p:blipFill>
        <p:spPr bwMode="auto">
          <a:xfrm>
            <a:off x="642910" y="3071810"/>
            <a:ext cx="2571768" cy="2357454"/>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97634"/>
          </a:xfrm>
        </p:spPr>
        <p:txBody>
          <a:bodyPr/>
          <a:lstStyle/>
          <a:p>
            <a:r>
              <a:rPr lang="en-US" dirty="0" smtClean="0"/>
              <a:t/>
            </a:r>
            <a:br>
              <a:rPr lang="en-US" dirty="0" smtClean="0"/>
            </a:br>
            <a:endParaRPr lang="en-US" dirty="0"/>
          </a:p>
        </p:txBody>
      </p:sp>
      <p:pic>
        <p:nvPicPr>
          <p:cNvPr id="3" name="Picture 2" descr="J:\philippines 2007\Philippines 2007\Davao city\DSC00298.JPG"/>
          <p:cNvPicPr/>
          <p:nvPr/>
        </p:nvPicPr>
        <p:blipFill>
          <a:blip r:embed="rId2" cstate="print"/>
          <a:srcRect/>
          <a:stretch>
            <a:fillRect/>
          </a:stretch>
        </p:blipFill>
        <p:spPr bwMode="auto">
          <a:xfrm>
            <a:off x="571472" y="4643446"/>
            <a:ext cx="1928826" cy="1428760"/>
          </a:xfrm>
          <a:prstGeom prst="rect">
            <a:avLst/>
          </a:prstGeom>
          <a:noFill/>
          <a:ln w="9525">
            <a:noFill/>
            <a:miter lim="800000"/>
            <a:headEnd/>
            <a:tailEnd/>
          </a:ln>
        </p:spPr>
      </p:pic>
      <p:pic>
        <p:nvPicPr>
          <p:cNvPr id="4" name="Picture 3" descr="J:\philippines 2007\Philippines 2007\Carmiguan\DSC00622.JPG"/>
          <p:cNvPicPr/>
          <p:nvPr/>
        </p:nvPicPr>
        <p:blipFill>
          <a:blip r:embed="rId3" cstate="print"/>
          <a:srcRect/>
          <a:stretch>
            <a:fillRect/>
          </a:stretch>
        </p:blipFill>
        <p:spPr bwMode="auto">
          <a:xfrm>
            <a:off x="5786446" y="4643446"/>
            <a:ext cx="2214578" cy="1357322"/>
          </a:xfrm>
          <a:prstGeom prst="rect">
            <a:avLst/>
          </a:prstGeom>
          <a:noFill/>
          <a:ln w="9525">
            <a:noFill/>
            <a:miter lim="800000"/>
            <a:headEnd/>
            <a:tailEnd/>
          </a:ln>
        </p:spPr>
      </p:pic>
      <p:pic>
        <p:nvPicPr>
          <p:cNvPr id="12290" name="Picture 2" descr="http://ts1.mm.bing.net/th?id=I.4728622363838072&amp;pid=15.1"/>
          <p:cNvPicPr>
            <a:picLocks noChangeAspect="1" noChangeArrowheads="1"/>
          </p:cNvPicPr>
          <p:nvPr/>
        </p:nvPicPr>
        <p:blipFill>
          <a:blip r:embed="rId4" cstate="print"/>
          <a:srcRect/>
          <a:stretch>
            <a:fillRect/>
          </a:stretch>
        </p:blipFill>
        <p:spPr bwMode="auto">
          <a:xfrm>
            <a:off x="428596" y="1000108"/>
            <a:ext cx="2214578" cy="1601881"/>
          </a:xfrm>
          <a:prstGeom prst="rect">
            <a:avLst/>
          </a:prstGeom>
          <a:noFill/>
        </p:spPr>
      </p:pic>
      <p:pic>
        <p:nvPicPr>
          <p:cNvPr id="12294" name="Picture 6" descr="http://ts2.mm.bing.net/th?id=I.4920830736269317&amp;pid=15.1"/>
          <p:cNvPicPr>
            <a:picLocks noChangeAspect="1" noChangeArrowheads="1"/>
          </p:cNvPicPr>
          <p:nvPr/>
        </p:nvPicPr>
        <p:blipFill>
          <a:blip r:embed="rId5" cstate="print"/>
          <a:srcRect/>
          <a:stretch>
            <a:fillRect/>
          </a:stretch>
        </p:blipFill>
        <p:spPr bwMode="auto">
          <a:xfrm>
            <a:off x="3071802" y="1000108"/>
            <a:ext cx="2000264" cy="1714512"/>
          </a:xfrm>
          <a:prstGeom prst="rect">
            <a:avLst/>
          </a:prstGeom>
          <a:noFill/>
        </p:spPr>
      </p:pic>
      <p:pic>
        <p:nvPicPr>
          <p:cNvPr id="8" name="Picture 7" descr="J:\Philippines 2008\Cable car in the mountains plus waterfall\IMGP0549.JPG"/>
          <p:cNvPicPr/>
          <p:nvPr/>
        </p:nvPicPr>
        <p:blipFill>
          <a:blip r:embed="rId6" cstate="print"/>
          <a:srcRect/>
          <a:stretch>
            <a:fillRect/>
          </a:stretch>
        </p:blipFill>
        <p:spPr bwMode="auto">
          <a:xfrm>
            <a:off x="3143240" y="4429132"/>
            <a:ext cx="1928826" cy="1693858"/>
          </a:xfrm>
          <a:prstGeom prst="rect">
            <a:avLst/>
          </a:prstGeom>
          <a:noFill/>
          <a:ln w="9525">
            <a:noFill/>
            <a:miter lim="800000"/>
            <a:headEnd/>
            <a:tailEnd/>
          </a:ln>
        </p:spPr>
      </p:pic>
      <p:sp>
        <p:nvSpPr>
          <p:cNvPr id="9" name="Rectangle 8"/>
          <p:cNvSpPr/>
          <p:nvPr/>
        </p:nvSpPr>
        <p:spPr>
          <a:xfrm>
            <a:off x="1500165" y="3244334"/>
            <a:ext cx="4143405" cy="707886"/>
          </a:xfrm>
          <a:prstGeom prst="rect">
            <a:avLst/>
          </a:prstGeom>
        </p:spPr>
        <p:txBody>
          <a:bodyPr wrap="square">
            <a:spAutoFit/>
          </a:bodyPr>
          <a:lstStyle/>
          <a:p>
            <a:r>
              <a:rPr lang="zh-CN" altLang="en-US" sz="4000" dirty="0" smtClean="0"/>
              <a:t> 菠萝蜜</a:t>
            </a:r>
            <a:r>
              <a:rPr lang="en-US" sz="4000" dirty="0" smtClean="0"/>
              <a:t>Jackfruit </a:t>
            </a:r>
            <a:endParaRPr lang="en-US" sz="4000" dirty="0"/>
          </a:p>
        </p:txBody>
      </p:sp>
      <p:pic>
        <p:nvPicPr>
          <p:cNvPr id="12295" name="Picture 7" descr="H:\th.jpg"/>
          <p:cNvPicPr>
            <a:picLocks noChangeAspect="1" noChangeArrowheads="1"/>
          </p:cNvPicPr>
          <p:nvPr/>
        </p:nvPicPr>
        <p:blipFill>
          <a:blip r:embed="rId7" cstate="print"/>
          <a:srcRect/>
          <a:stretch>
            <a:fillRect/>
          </a:stretch>
        </p:blipFill>
        <p:spPr bwMode="auto">
          <a:xfrm>
            <a:off x="5786446" y="1357298"/>
            <a:ext cx="2143140" cy="1665279"/>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6083320"/>
          </a:xfrm>
        </p:spPr>
        <p:txBody>
          <a:bodyPr>
            <a:normAutofit fontScale="90000"/>
          </a:bodyPr>
          <a:lstStyle/>
          <a:p>
            <a:r>
              <a:rPr lang="en-US" dirty="0" smtClean="0"/>
              <a:t/>
            </a:r>
            <a:br>
              <a:rPr lang="en-US" dirty="0" smtClean="0"/>
            </a:br>
            <a:r>
              <a:rPr lang="en-US" dirty="0" smtClean="0"/>
              <a:t/>
            </a:r>
            <a:br>
              <a:rPr lang="en-US" dirty="0" smtClean="0"/>
            </a:br>
            <a:r>
              <a:rPr lang="en-US" sz="4000" dirty="0" smtClean="0"/>
              <a:t>Dorian</a:t>
            </a:r>
            <a:r>
              <a:rPr lang="zh-CN" altLang="en-US" sz="4000" dirty="0" smtClean="0"/>
              <a:t>多利安人</a:t>
            </a:r>
            <a:r>
              <a:rPr lang="en-US" sz="4000" dirty="0" smtClean="0"/>
              <a:t> </a:t>
            </a:r>
            <a:br>
              <a:rPr lang="en-US" sz="4000" dirty="0" smtClean="0"/>
            </a:br>
            <a:r>
              <a:rPr lang="en-US" sz="4000" dirty="0" smtClean="0"/>
              <a:t>Bananas </a:t>
            </a:r>
            <a:br>
              <a:rPr lang="en-US" sz="4000" dirty="0" smtClean="0"/>
            </a:br>
            <a:r>
              <a:rPr lang="en-US" sz="4000" dirty="0" smtClean="0"/>
              <a:t>Mangoes </a:t>
            </a:r>
            <a:br>
              <a:rPr lang="en-US" sz="4000" dirty="0" smtClean="0"/>
            </a:br>
            <a:r>
              <a:rPr lang="en-US" sz="4000" dirty="0" smtClean="0"/>
              <a:t> Coconuts</a:t>
            </a:r>
            <a:br>
              <a:rPr lang="en-US" sz="4000" dirty="0" smtClean="0"/>
            </a:br>
            <a:r>
              <a:rPr lang="en-US" sz="4000" dirty="0" smtClean="0"/>
              <a:t/>
            </a:r>
            <a:br>
              <a:rPr lang="en-US" sz="4000" dirty="0" smtClean="0"/>
            </a:br>
            <a:r>
              <a:rPr lang="en-US" sz="4000" dirty="0" smtClean="0"/>
              <a:t>Papaya </a:t>
            </a:r>
            <a:br>
              <a:rPr lang="en-US" sz="4000" dirty="0" smtClean="0"/>
            </a:br>
            <a:r>
              <a:rPr lang="en-US" sz="4000" dirty="0" smtClean="0"/>
              <a:t>Large green coconut</a:t>
            </a:r>
            <a:br>
              <a:rPr lang="en-US" sz="4000" dirty="0" smtClean="0"/>
            </a:br>
            <a:r>
              <a:rPr lang="en-US" dirty="0" smtClean="0"/>
              <a:t/>
            </a:r>
            <a:br>
              <a:rPr lang="en-US" dirty="0" smtClean="0"/>
            </a:br>
            <a:r>
              <a:rPr lang="en-US" dirty="0" smtClean="0"/>
              <a:t/>
            </a:r>
            <a:br>
              <a:rPr lang="en-US" dirty="0" smtClean="0"/>
            </a:br>
            <a:endParaRPr lang="en-US" dirty="0"/>
          </a:p>
        </p:txBody>
      </p:sp>
      <p:pic>
        <p:nvPicPr>
          <p:cNvPr id="21507" name="Picture 3" descr="H:\thCAK8EEEZ.jpg"/>
          <p:cNvPicPr>
            <a:picLocks noChangeAspect="1" noChangeArrowheads="1"/>
          </p:cNvPicPr>
          <p:nvPr/>
        </p:nvPicPr>
        <p:blipFill>
          <a:blip r:embed="rId2" cstate="print"/>
          <a:srcRect/>
          <a:stretch>
            <a:fillRect/>
          </a:stretch>
        </p:blipFill>
        <p:spPr bwMode="auto">
          <a:xfrm>
            <a:off x="714348" y="3286124"/>
            <a:ext cx="1571636" cy="1296608"/>
          </a:xfrm>
          <a:prstGeom prst="rect">
            <a:avLst/>
          </a:prstGeom>
          <a:noFill/>
        </p:spPr>
      </p:pic>
      <p:pic>
        <p:nvPicPr>
          <p:cNvPr id="5" name="Picture 4" descr="J:\Philippines 2008\Airport and other beaches\IMGP1354.JPG"/>
          <p:cNvPicPr/>
          <p:nvPr/>
        </p:nvPicPr>
        <p:blipFill>
          <a:blip r:embed="rId3" cstate="print"/>
          <a:srcRect/>
          <a:stretch>
            <a:fillRect/>
          </a:stretch>
        </p:blipFill>
        <p:spPr bwMode="auto">
          <a:xfrm>
            <a:off x="6500826" y="2071678"/>
            <a:ext cx="1714512" cy="1285884"/>
          </a:xfrm>
          <a:prstGeom prst="rect">
            <a:avLst/>
          </a:prstGeom>
          <a:noFill/>
          <a:ln w="9525">
            <a:noFill/>
            <a:miter lim="800000"/>
            <a:headEnd/>
            <a:tailEnd/>
          </a:ln>
        </p:spPr>
      </p:pic>
      <p:pic>
        <p:nvPicPr>
          <p:cNvPr id="21508" name="Picture 4" descr="J:\philippines 2012\Cebu and journeys\IMG_7169.JPG"/>
          <p:cNvPicPr>
            <a:picLocks noChangeAspect="1" noChangeArrowheads="1"/>
          </p:cNvPicPr>
          <p:nvPr/>
        </p:nvPicPr>
        <p:blipFill>
          <a:blip r:embed="rId4" cstate="print"/>
          <a:srcRect/>
          <a:stretch>
            <a:fillRect/>
          </a:stretch>
        </p:blipFill>
        <p:spPr bwMode="auto">
          <a:xfrm>
            <a:off x="571472" y="1857364"/>
            <a:ext cx="1785950" cy="1247086"/>
          </a:xfrm>
          <a:prstGeom prst="rect">
            <a:avLst/>
          </a:prstGeom>
          <a:noFill/>
        </p:spPr>
      </p:pic>
      <p:pic>
        <p:nvPicPr>
          <p:cNvPr id="21510" name="Picture 6" descr="J:\philippines 2012\Cebu and journeys\IMG_7166.JPG"/>
          <p:cNvPicPr>
            <a:picLocks noChangeAspect="1" noChangeArrowheads="1"/>
          </p:cNvPicPr>
          <p:nvPr/>
        </p:nvPicPr>
        <p:blipFill>
          <a:blip r:embed="rId5" cstate="print"/>
          <a:srcRect/>
          <a:stretch>
            <a:fillRect/>
          </a:stretch>
        </p:blipFill>
        <p:spPr bwMode="auto">
          <a:xfrm>
            <a:off x="571472" y="500042"/>
            <a:ext cx="1928826" cy="1214446"/>
          </a:xfrm>
          <a:prstGeom prst="rect">
            <a:avLst/>
          </a:prstGeom>
          <a:noFill/>
        </p:spPr>
      </p:pic>
      <p:pic>
        <p:nvPicPr>
          <p:cNvPr id="21511" name="Picture 7" descr="J:\philippines 2012\Cebu and journeys\IMG_7172.JPG"/>
          <p:cNvPicPr>
            <a:picLocks noChangeAspect="1" noChangeArrowheads="1"/>
          </p:cNvPicPr>
          <p:nvPr/>
        </p:nvPicPr>
        <p:blipFill>
          <a:blip r:embed="rId6" cstate="print"/>
          <a:srcRect/>
          <a:stretch>
            <a:fillRect/>
          </a:stretch>
        </p:blipFill>
        <p:spPr bwMode="auto">
          <a:xfrm>
            <a:off x="6357950" y="642918"/>
            <a:ext cx="1785950" cy="1143007"/>
          </a:xfrm>
          <a:prstGeom prst="rect">
            <a:avLst/>
          </a:prstGeom>
          <a:noFill/>
        </p:spPr>
      </p:pic>
      <p:pic>
        <p:nvPicPr>
          <p:cNvPr id="21512" name="Picture 8" descr="H:\rambutan_small.jpg"/>
          <p:cNvPicPr>
            <a:picLocks noChangeAspect="1" noChangeArrowheads="1"/>
          </p:cNvPicPr>
          <p:nvPr/>
        </p:nvPicPr>
        <p:blipFill>
          <a:blip r:embed="rId7" cstate="print"/>
          <a:srcRect/>
          <a:stretch>
            <a:fillRect/>
          </a:stretch>
        </p:blipFill>
        <p:spPr bwMode="auto">
          <a:xfrm>
            <a:off x="6643702" y="3571876"/>
            <a:ext cx="1500198" cy="1125149"/>
          </a:xfrm>
          <a:prstGeom prst="rect">
            <a:avLst/>
          </a:prstGeom>
          <a:noFill/>
        </p:spPr>
      </p:pic>
      <p:pic>
        <p:nvPicPr>
          <p:cNvPr id="11265" name="Picture 1" descr="H:\th.jpg"/>
          <p:cNvPicPr>
            <a:picLocks noChangeAspect="1" noChangeArrowheads="1"/>
          </p:cNvPicPr>
          <p:nvPr/>
        </p:nvPicPr>
        <p:blipFill>
          <a:blip r:embed="rId8" cstate="print"/>
          <a:srcRect/>
          <a:stretch>
            <a:fillRect/>
          </a:stretch>
        </p:blipFill>
        <p:spPr bwMode="auto">
          <a:xfrm>
            <a:off x="642910" y="4786322"/>
            <a:ext cx="1785950" cy="1339463"/>
          </a:xfrm>
          <a:prstGeom prst="rect">
            <a:avLst/>
          </a:prstGeom>
          <a:noFill/>
        </p:spPr>
      </p:pic>
      <p:pic>
        <p:nvPicPr>
          <p:cNvPr id="11267" name="Picture 3" descr="http://ts2.mm.bing.net/th?id=I.4817476633560245&amp;pid=15.1"/>
          <p:cNvPicPr>
            <a:picLocks noChangeAspect="1" noChangeArrowheads="1"/>
          </p:cNvPicPr>
          <p:nvPr/>
        </p:nvPicPr>
        <p:blipFill>
          <a:blip r:embed="rId9" cstate="print"/>
          <a:srcRect/>
          <a:stretch>
            <a:fillRect/>
          </a:stretch>
        </p:blipFill>
        <p:spPr bwMode="auto">
          <a:xfrm>
            <a:off x="6643702" y="4929198"/>
            <a:ext cx="1643086" cy="1360793"/>
          </a:xfrm>
          <a:prstGeom prst="rect">
            <a:avLst/>
          </a:prstGeom>
          <a:noFill/>
        </p:spPr>
      </p:pic>
      <p:pic>
        <p:nvPicPr>
          <p:cNvPr id="11268" name="Picture 4" descr="H:\th.jpg"/>
          <p:cNvPicPr>
            <a:picLocks noChangeAspect="1" noChangeArrowheads="1"/>
          </p:cNvPicPr>
          <p:nvPr/>
        </p:nvPicPr>
        <p:blipFill>
          <a:blip r:embed="rId10" cstate="print"/>
          <a:srcRect/>
          <a:stretch>
            <a:fillRect/>
          </a:stretch>
        </p:blipFill>
        <p:spPr bwMode="auto">
          <a:xfrm>
            <a:off x="4071934" y="5072074"/>
            <a:ext cx="1285884" cy="1114435"/>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69072"/>
          </a:xfrm>
        </p:spPr>
        <p:txBody>
          <a:bodyPr/>
          <a:lstStyle/>
          <a:p>
            <a:r>
              <a:rPr lang="en-US" dirty="0" smtClean="0"/>
              <a:t>Ramputan</a:t>
            </a:r>
            <a:br>
              <a:rPr lang="en-US" dirty="0" smtClean="0"/>
            </a:br>
            <a:r>
              <a:rPr lang="en-US" dirty="0" smtClean="0"/>
              <a:t/>
            </a:r>
            <a:br>
              <a:rPr lang="en-US" dirty="0" smtClean="0"/>
            </a:br>
            <a:r>
              <a:rPr lang="en-US" dirty="0" smtClean="0"/>
              <a:t>Watermelon</a:t>
            </a:r>
            <a:br>
              <a:rPr lang="en-US" dirty="0" smtClean="0"/>
            </a:br>
            <a:r>
              <a:rPr lang="en-US" dirty="0" smtClean="0"/>
              <a:t/>
            </a:r>
            <a:br>
              <a:rPr lang="en-US" dirty="0" smtClean="0"/>
            </a:br>
            <a:r>
              <a:rPr lang="en-US" dirty="0" smtClean="0"/>
              <a:t> Guava</a:t>
            </a:r>
            <a:r>
              <a:rPr lang="zh-CN" altLang="en-US" dirty="0" smtClean="0"/>
              <a:t>番石榴</a:t>
            </a:r>
            <a:r>
              <a:rPr lang="en-US" altLang="zh-CN" dirty="0" smtClean="0"/>
              <a:t/>
            </a:r>
            <a:br>
              <a:rPr lang="en-US" altLang="zh-CN" dirty="0" smtClean="0"/>
            </a:br>
            <a:r>
              <a:rPr lang="en-US" dirty="0" smtClean="0"/>
              <a:t> Pineapple</a:t>
            </a:r>
            <a:endParaRPr lang="en-US" dirty="0"/>
          </a:p>
        </p:txBody>
      </p:sp>
      <p:pic>
        <p:nvPicPr>
          <p:cNvPr id="38914" name="Picture 2" descr="H:\rambutan.gif"/>
          <p:cNvPicPr>
            <a:picLocks noChangeAspect="1" noChangeArrowheads="1"/>
          </p:cNvPicPr>
          <p:nvPr/>
        </p:nvPicPr>
        <p:blipFill>
          <a:blip r:embed="rId2" cstate="print"/>
          <a:srcRect/>
          <a:stretch>
            <a:fillRect/>
          </a:stretch>
        </p:blipFill>
        <p:spPr bwMode="auto">
          <a:xfrm>
            <a:off x="6286512" y="1000108"/>
            <a:ext cx="2208085" cy="2143140"/>
          </a:xfrm>
          <a:prstGeom prst="rect">
            <a:avLst/>
          </a:prstGeom>
          <a:noFill/>
        </p:spPr>
      </p:pic>
      <p:pic>
        <p:nvPicPr>
          <p:cNvPr id="4" name="Picture 5" descr="J:\philippines 2012\Cebu and journeys\IMG_7167.JPG"/>
          <p:cNvPicPr>
            <a:picLocks noChangeAspect="1" noChangeArrowheads="1"/>
          </p:cNvPicPr>
          <p:nvPr/>
        </p:nvPicPr>
        <p:blipFill>
          <a:blip r:embed="rId3" cstate="print"/>
          <a:srcRect/>
          <a:stretch>
            <a:fillRect/>
          </a:stretch>
        </p:blipFill>
        <p:spPr bwMode="auto">
          <a:xfrm>
            <a:off x="785786" y="2071678"/>
            <a:ext cx="2000264" cy="2000264"/>
          </a:xfrm>
          <a:prstGeom prst="rect">
            <a:avLst/>
          </a:prstGeom>
          <a:noFill/>
        </p:spPr>
      </p:pic>
      <p:pic>
        <p:nvPicPr>
          <p:cNvPr id="7" name="Picture 4" descr="H:\rambutan_small.jpg"/>
          <p:cNvPicPr>
            <a:picLocks noChangeAspect="1" noChangeArrowheads="1"/>
          </p:cNvPicPr>
          <p:nvPr/>
        </p:nvPicPr>
        <p:blipFill>
          <a:blip r:embed="rId4" cstate="print"/>
          <a:srcRect/>
          <a:stretch>
            <a:fillRect/>
          </a:stretch>
        </p:blipFill>
        <p:spPr bwMode="auto">
          <a:xfrm>
            <a:off x="6643702" y="4214818"/>
            <a:ext cx="1571636" cy="1571636"/>
          </a:xfrm>
          <a:prstGeom prst="rect">
            <a:avLst/>
          </a:prstGeom>
          <a:noFill/>
        </p:spPr>
      </p:pic>
      <p:pic>
        <p:nvPicPr>
          <p:cNvPr id="10241" name="Picture 1" descr="H:\th.jpg"/>
          <p:cNvPicPr>
            <a:picLocks noChangeAspect="1" noChangeArrowheads="1"/>
          </p:cNvPicPr>
          <p:nvPr/>
        </p:nvPicPr>
        <p:blipFill>
          <a:blip r:embed="rId5" cstate="print"/>
          <a:srcRect/>
          <a:stretch>
            <a:fillRect/>
          </a:stretch>
        </p:blipFill>
        <p:spPr bwMode="auto">
          <a:xfrm>
            <a:off x="1071538" y="4929198"/>
            <a:ext cx="1928826" cy="1534764"/>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54758"/>
          </a:xfrm>
        </p:spPr>
        <p:txBody>
          <a:bodyPr/>
          <a:lstStyle/>
          <a:p>
            <a:r>
              <a:rPr lang="en-US" dirty="0" smtClean="0"/>
              <a:t>How many languages are spoken there?</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6369072"/>
          </a:xfrm>
        </p:spPr>
        <p:txBody>
          <a:bodyPr>
            <a:normAutofit/>
          </a:bodyPr>
          <a:lstStyle/>
          <a:p>
            <a:r>
              <a:rPr lang="en-US" dirty="0" smtClean="0"/>
              <a:t/>
            </a:r>
            <a:br>
              <a:rPr lang="en-US" dirty="0" smtClean="0"/>
            </a:br>
            <a:r>
              <a:rPr lang="en-US" dirty="0" smtClean="0"/>
              <a:t>There are 120 to 170 dialects</a:t>
            </a:r>
            <a:r>
              <a:rPr lang="zh-CN" altLang="en-US" dirty="0" smtClean="0"/>
              <a:t>方言</a:t>
            </a:r>
            <a:r>
              <a:rPr lang="en-US" dirty="0" smtClean="0"/>
              <a:t> or small languages but the two main official ones spoken are</a:t>
            </a:r>
            <a:br>
              <a:rPr lang="en-US" dirty="0" smtClean="0"/>
            </a:br>
            <a:r>
              <a:rPr lang="en-US" dirty="0" smtClean="0"/>
              <a:t> Tagalog </a:t>
            </a:r>
            <a:r>
              <a:rPr lang="zh-CN" altLang="en-US" dirty="0" smtClean="0"/>
              <a:t>他加禄语</a:t>
            </a:r>
            <a:r>
              <a:rPr lang="en-US" dirty="0" smtClean="0"/>
              <a:t/>
            </a:r>
            <a:br>
              <a:rPr lang="en-US" dirty="0" smtClean="0"/>
            </a:br>
            <a:r>
              <a:rPr lang="en-US" dirty="0" smtClean="0"/>
              <a:t>Filipino </a:t>
            </a:r>
            <a:br>
              <a:rPr lang="en-US" dirty="0" smtClean="0"/>
            </a:br>
            <a:r>
              <a:rPr lang="en-US" dirty="0" smtClean="0"/>
              <a:t/>
            </a:r>
            <a:br>
              <a:rPr lang="en-US" dirty="0" smtClean="0"/>
            </a:b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69072"/>
          </a:xfrm>
        </p:spPr>
        <p:txBody>
          <a:bodyPr>
            <a:normAutofit fontScale="90000"/>
          </a:bodyPr>
          <a:lstStyle/>
          <a:p>
            <a:r>
              <a:rPr lang="en-US" altLang="zh-CN" dirty="0" smtClean="0"/>
              <a:t/>
            </a:r>
            <a:br>
              <a:rPr lang="en-US" altLang="zh-CN" dirty="0" smtClean="0"/>
            </a:br>
            <a:r>
              <a:rPr lang="en-US" altLang="zh-CN" dirty="0" smtClean="0"/>
              <a:t/>
            </a:r>
            <a:br>
              <a:rPr lang="en-US" altLang="zh-CN" dirty="0" smtClean="0"/>
            </a:br>
            <a:r>
              <a:rPr lang="en-US" altLang="zh-CN" sz="3200" dirty="0" smtClean="0"/>
              <a:t>I was lucky enough to travel to this part of the world on no less than 3 occasions.</a:t>
            </a:r>
            <a:br>
              <a:rPr lang="en-US" altLang="zh-CN" sz="3200" dirty="0" smtClean="0"/>
            </a:br>
            <a:r>
              <a:rPr lang="en-US" altLang="zh-CN" sz="3200" dirty="0" smtClean="0"/>
              <a:t>1) Spring 2007. </a:t>
            </a:r>
            <a:br>
              <a:rPr lang="en-US" altLang="zh-CN" sz="3200" dirty="0" smtClean="0"/>
            </a:br>
            <a:r>
              <a:rPr lang="en-US" altLang="zh-CN" sz="3200" dirty="0" smtClean="0"/>
              <a:t>2) Spring 2008.</a:t>
            </a:r>
            <a:br>
              <a:rPr lang="en-US" altLang="zh-CN" sz="3200" dirty="0" smtClean="0"/>
            </a:br>
            <a:r>
              <a:rPr lang="en-US" altLang="zh-CN" sz="3200" dirty="0" smtClean="0"/>
              <a:t>3) Winter 2012.</a:t>
            </a:r>
            <a:br>
              <a:rPr lang="en-US" altLang="zh-CN" sz="3200" dirty="0" smtClean="0"/>
            </a:br>
            <a:r>
              <a:rPr lang="en-US" altLang="zh-CN" sz="3200" dirty="0" smtClean="0"/>
              <a:t>The first two occasions I met up with some  experienced Filipino tour guides plus their families while the last time was with my Chinese girlfriend.</a:t>
            </a:r>
            <a:br>
              <a:rPr lang="en-US" altLang="zh-CN" sz="3200" dirty="0" smtClean="0"/>
            </a:br>
            <a:r>
              <a:rPr lang="en-US" altLang="zh-CN" sz="3200" dirty="0" smtClean="0"/>
              <a:t/>
            </a:r>
            <a:br>
              <a:rPr lang="en-US" altLang="zh-CN" sz="3200" dirty="0" smtClean="0"/>
            </a:br>
            <a:r>
              <a:rPr lang="en-US" altLang="zh-CN" sz="3200" dirty="0" smtClean="0"/>
              <a:t/>
            </a:r>
            <a:br>
              <a:rPr lang="en-US" altLang="zh-CN" sz="3200" dirty="0" smtClean="0"/>
            </a:br>
            <a:r>
              <a:rPr lang="en-US" altLang="zh-CN" dirty="0" smtClean="0"/>
              <a:t/>
            </a:r>
            <a:br>
              <a:rPr lang="en-US" altLang="zh-CN" dirty="0" smtClean="0"/>
            </a:br>
            <a:r>
              <a:rPr lang="en-US" altLang="zh-CN" dirty="0" smtClean="0"/>
              <a:t/>
            </a:r>
            <a:br>
              <a:rPr lang="en-US" altLang="zh-CN" dirty="0" smtClean="0"/>
            </a:br>
            <a:r>
              <a:rPr lang="en-US" altLang="zh-CN" dirty="0" smtClean="0"/>
              <a:t/>
            </a:r>
            <a:br>
              <a:rPr lang="en-US" altLang="zh-CN" dirty="0" smtClean="0"/>
            </a:br>
            <a:endParaRPr lang="en-US" dirty="0"/>
          </a:p>
        </p:txBody>
      </p:sp>
      <p:pic>
        <p:nvPicPr>
          <p:cNvPr id="3" name="Picture 2" descr="I:\th.jpg"/>
          <p:cNvPicPr>
            <a:picLocks noChangeAspect="1" noChangeArrowheads="1"/>
          </p:cNvPicPr>
          <p:nvPr/>
        </p:nvPicPr>
        <p:blipFill>
          <a:blip r:embed="rId2" cstate="print"/>
          <a:srcRect/>
          <a:stretch>
            <a:fillRect/>
          </a:stretch>
        </p:blipFill>
        <p:spPr bwMode="auto">
          <a:xfrm>
            <a:off x="642910" y="4714884"/>
            <a:ext cx="1785950" cy="1675752"/>
          </a:xfrm>
          <a:prstGeom prst="rect">
            <a:avLst/>
          </a:prstGeom>
          <a:noFill/>
        </p:spPr>
      </p:pic>
      <p:pic>
        <p:nvPicPr>
          <p:cNvPr id="4" name="Picture 3" descr="J:\philippines 2007\Philippines 2007\Davao city\DSC00291.JPG"/>
          <p:cNvPicPr/>
          <p:nvPr/>
        </p:nvPicPr>
        <p:blipFill>
          <a:blip r:embed="rId3" cstate="print"/>
          <a:srcRect/>
          <a:stretch>
            <a:fillRect/>
          </a:stretch>
        </p:blipFill>
        <p:spPr bwMode="auto">
          <a:xfrm>
            <a:off x="5715008" y="4500570"/>
            <a:ext cx="2071702" cy="1928826"/>
          </a:xfrm>
          <a:prstGeom prst="rect">
            <a:avLst/>
          </a:prstGeom>
          <a:noFill/>
          <a:ln w="9525">
            <a:noFill/>
            <a:miter lim="800000"/>
            <a:headEnd/>
            <a:tailEnd/>
          </a:ln>
        </p:spPr>
      </p:pic>
      <p:pic>
        <p:nvPicPr>
          <p:cNvPr id="5" name="Picture 4" descr="J:\philippines 2007\Philippines 2007\Surigao city and Del Norde\DSC00082.JPG"/>
          <p:cNvPicPr/>
          <p:nvPr/>
        </p:nvPicPr>
        <p:blipFill>
          <a:blip r:embed="rId4" cstate="print"/>
          <a:srcRect/>
          <a:stretch>
            <a:fillRect/>
          </a:stretch>
        </p:blipFill>
        <p:spPr bwMode="auto">
          <a:xfrm>
            <a:off x="3000364" y="4643446"/>
            <a:ext cx="2357454" cy="1809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26196"/>
          </a:xfrm>
        </p:spPr>
        <p:txBody>
          <a:bodyPr>
            <a:normAutofit fontScale="90000"/>
          </a:bodyPr>
          <a:lstStyle/>
          <a:p>
            <a:r>
              <a:rPr lang="en-US" dirty="0" smtClean="0"/>
              <a:t/>
            </a:r>
            <a:br>
              <a:rPr lang="en-US" dirty="0" smtClean="0"/>
            </a:br>
            <a:r>
              <a:rPr lang="en-US" dirty="0" smtClean="0"/>
              <a:t/>
            </a:r>
            <a:br>
              <a:rPr lang="en-US" dirty="0" smtClean="0"/>
            </a:br>
            <a:r>
              <a:rPr lang="en-US" sz="3100" dirty="0" smtClean="0"/>
              <a:t>In 2007 I travelled to a place called Davao city which is the largest urban or cosmopolitan </a:t>
            </a:r>
            <a:r>
              <a:rPr lang="zh-CN" altLang="en-US" sz="3100" dirty="0" smtClean="0"/>
              <a:t>世界主义者</a:t>
            </a:r>
            <a:r>
              <a:rPr lang="en-US" sz="3100" dirty="0" smtClean="0"/>
              <a:t> </a:t>
            </a:r>
            <a:br>
              <a:rPr lang="en-US" sz="3100" dirty="0" smtClean="0"/>
            </a:br>
            <a:r>
              <a:rPr lang="en-US" sz="3100" dirty="0" smtClean="0"/>
              <a:t>place on Mindanao island.</a:t>
            </a:r>
            <a:br>
              <a:rPr lang="en-US" sz="3100" dirty="0" smtClean="0"/>
            </a:br>
            <a:r>
              <a:rPr lang="en-US" sz="3100" dirty="0" smtClean="0"/>
              <a:t>Its actually located on the south coast. </a:t>
            </a:r>
            <a:br>
              <a:rPr lang="en-US" sz="3100" dirty="0" smtClean="0"/>
            </a:br>
            <a:r>
              <a:rPr lang="en-US" sz="3800" dirty="0" smtClean="0"/>
              <a:t/>
            </a:r>
            <a:br>
              <a:rPr lang="en-US" sz="3800"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pic>
        <p:nvPicPr>
          <p:cNvPr id="3" name="Picture 2" descr="J:\philippines 2007\Philippines 2007\Davao city\DSC00295.JPG"/>
          <p:cNvPicPr/>
          <p:nvPr/>
        </p:nvPicPr>
        <p:blipFill>
          <a:blip r:embed="rId2" cstate="print"/>
          <a:srcRect/>
          <a:stretch>
            <a:fillRect/>
          </a:stretch>
        </p:blipFill>
        <p:spPr bwMode="auto">
          <a:xfrm>
            <a:off x="714348" y="3143248"/>
            <a:ext cx="2500330" cy="1643074"/>
          </a:xfrm>
          <a:prstGeom prst="rect">
            <a:avLst/>
          </a:prstGeom>
          <a:noFill/>
          <a:ln w="9525">
            <a:noFill/>
            <a:miter lim="800000"/>
            <a:headEnd/>
            <a:tailEnd/>
          </a:ln>
        </p:spPr>
      </p:pic>
      <p:pic>
        <p:nvPicPr>
          <p:cNvPr id="4" name="Picture 3" descr="J:\philippines 2007\Philippines 2007\Davao city\DSC00297.JPG"/>
          <p:cNvPicPr/>
          <p:nvPr/>
        </p:nvPicPr>
        <p:blipFill>
          <a:blip r:embed="rId3" cstate="print"/>
          <a:srcRect/>
          <a:stretch>
            <a:fillRect/>
          </a:stretch>
        </p:blipFill>
        <p:spPr bwMode="auto">
          <a:xfrm>
            <a:off x="6429388" y="2857496"/>
            <a:ext cx="2049484" cy="3357586"/>
          </a:xfrm>
          <a:prstGeom prst="rect">
            <a:avLst/>
          </a:prstGeom>
          <a:noFill/>
          <a:ln w="9525">
            <a:noFill/>
            <a:miter lim="800000"/>
            <a:headEnd/>
            <a:tailEnd/>
          </a:ln>
        </p:spPr>
      </p:pic>
      <p:pic>
        <p:nvPicPr>
          <p:cNvPr id="5" name="Picture 4" descr="J:\philippines 2007\Philippines 2007\Davao city\DSC00307.JPG"/>
          <p:cNvPicPr/>
          <p:nvPr/>
        </p:nvPicPr>
        <p:blipFill>
          <a:blip r:embed="rId4" cstate="print"/>
          <a:srcRect/>
          <a:stretch>
            <a:fillRect/>
          </a:stretch>
        </p:blipFill>
        <p:spPr bwMode="auto">
          <a:xfrm>
            <a:off x="3428992" y="2857496"/>
            <a:ext cx="2714644" cy="3214710"/>
          </a:xfrm>
          <a:prstGeom prst="rect">
            <a:avLst/>
          </a:prstGeom>
          <a:noFill/>
          <a:ln w="9525">
            <a:noFill/>
            <a:miter lim="800000"/>
            <a:headEnd/>
            <a:tailEnd/>
          </a:ln>
        </p:spPr>
      </p:pic>
      <p:pic>
        <p:nvPicPr>
          <p:cNvPr id="37890" name="Picture 2" descr="http://ts1.mm.bing.net/th?id=I.4865752069637240&amp;pid=15.1"/>
          <p:cNvPicPr>
            <a:picLocks noChangeAspect="1" noChangeArrowheads="1"/>
          </p:cNvPicPr>
          <p:nvPr/>
        </p:nvPicPr>
        <p:blipFill>
          <a:blip r:embed="rId5" cstate="print"/>
          <a:srcRect/>
          <a:stretch>
            <a:fillRect/>
          </a:stretch>
        </p:blipFill>
        <p:spPr bwMode="auto">
          <a:xfrm>
            <a:off x="714348" y="4857760"/>
            <a:ext cx="2571768" cy="1524002"/>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69072"/>
          </a:xfrm>
        </p:spPr>
        <p:txBody>
          <a:bodyPr>
            <a:normAutofit/>
          </a:bodyPr>
          <a:lstStyle/>
          <a:p>
            <a:r>
              <a:rPr lang="en-US" dirty="0" smtClean="0"/>
              <a:t>When I arrived my tour guide met me at the airport with </a:t>
            </a:r>
            <a:r>
              <a:rPr lang="en-US" altLang="zh-CN" dirty="0" smtClean="0"/>
              <a:t>t</a:t>
            </a:r>
            <a:r>
              <a:rPr lang="en-US" dirty="0" smtClean="0"/>
              <a:t>heir family. Then we spent a few days visiting just some of the many places of interest in this area</a:t>
            </a:r>
            <a:br>
              <a:rPr lang="en-US" dirty="0" smtClean="0"/>
            </a:br>
            <a:r>
              <a:rPr lang="en-US" dirty="0" smtClean="0"/>
              <a:t>The next exercise: </a:t>
            </a:r>
            <a:br>
              <a:rPr lang="en-US" dirty="0" smtClean="0"/>
            </a:br>
            <a:r>
              <a:rPr lang="en-US" altLang="zh-CN" dirty="0" smtClean="0"/>
              <a:t>G</a:t>
            </a:r>
            <a:r>
              <a:rPr lang="en-US" dirty="0" smtClean="0"/>
              <a:t>ive me a list of things we did or places of interest we went to.  </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6297634"/>
          </a:xfrm>
        </p:spPr>
        <p:txBody>
          <a:bodyPr>
            <a:normAutofit/>
          </a:bodyPr>
          <a:lstStyle/>
          <a:p>
            <a:r>
              <a:rPr lang="en-US" altLang="zh-CN" sz="2800" dirty="0" smtClean="0"/>
              <a:t>1) We ate tropical fruits and vegetables.</a:t>
            </a:r>
            <a:br>
              <a:rPr lang="en-US" altLang="zh-CN" sz="2800" dirty="0" smtClean="0"/>
            </a:br>
            <a:r>
              <a:rPr lang="en-US" altLang="zh-CN" sz="2800" dirty="0" smtClean="0"/>
              <a:t>2) We went to a national park called ‘Eden’ which was located about 1000 meters above sea level.</a:t>
            </a:r>
            <a:br>
              <a:rPr lang="en-US" altLang="zh-CN" sz="2800" dirty="0" smtClean="0"/>
            </a:br>
            <a:r>
              <a:rPr lang="en-US" altLang="zh-CN" sz="2800" dirty="0" smtClean="0"/>
              <a:t>3) We went to a underground cave where  I learned all about gold which was buried there quite long time ago.</a:t>
            </a:r>
            <a:br>
              <a:rPr lang="en-US" altLang="zh-CN" sz="2800" dirty="0" smtClean="0"/>
            </a:br>
            <a:r>
              <a:rPr lang="en-US" altLang="zh-CN" sz="2800" dirty="0" smtClean="0"/>
              <a:t>4) We saw people climbing up palm trees to bring down coconuts.</a:t>
            </a:r>
            <a:br>
              <a:rPr lang="en-US" altLang="zh-CN" sz="2800" dirty="0" smtClean="0"/>
            </a:br>
            <a:r>
              <a:rPr lang="en-US" altLang="zh-CN" sz="2800" dirty="0" smtClean="0"/>
              <a:t>5) There was a nature resort for eagles and other birds of prey plus crocodiles.</a:t>
            </a:r>
            <a:br>
              <a:rPr lang="en-US" altLang="zh-CN" sz="2800" dirty="0" smtClean="0"/>
            </a:br>
            <a:r>
              <a:rPr lang="en-US" altLang="zh-CN" dirty="0" smtClean="0"/>
              <a:t/>
            </a:r>
            <a:br>
              <a:rPr lang="en-US" altLang="zh-CN" dirty="0" smtClean="0"/>
            </a:br>
            <a:r>
              <a:rPr lang="en-US" altLang="zh-CN" dirty="0" smtClean="0"/>
              <a:t/>
            </a:r>
            <a:br>
              <a:rPr lang="en-US" altLang="zh-CN" dirty="0" smtClean="0"/>
            </a:br>
            <a:endParaRPr lang="zh-CN" altLang="en-US" dirty="0"/>
          </a:p>
        </p:txBody>
      </p:sp>
      <p:pic>
        <p:nvPicPr>
          <p:cNvPr id="3" name="Picture 3" descr="J:\philippines 2007\Philippines 2007\Davao city\DSC00314.JPG"/>
          <p:cNvPicPr/>
          <p:nvPr/>
        </p:nvPicPr>
        <p:blipFill>
          <a:blip r:embed="rId2" cstate="print"/>
          <a:srcRect/>
          <a:stretch>
            <a:fillRect/>
          </a:stretch>
        </p:blipFill>
        <p:spPr bwMode="auto">
          <a:xfrm>
            <a:off x="571472" y="4429132"/>
            <a:ext cx="1500198" cy="1357322"/>
          </a:xfrm>
          <a:prstGeom prst="rect">
            <a:avLst/>
          </a:prstGeom>
          <a:noFill/>
          <a:ln w="9525">
            <a:noFill/>
            <a:miter lim="800000"/>
            <a:headEnd/>
            <a:tailEnd/>
          </a:ln>
        </p:spPr>
      </p:pic>
      <p:pic>
        <p:nvPicPr>
          <p:cNvPr id="4" name="Picture 2" descr="J:\philippines 2007\Philippines 2007\Davao city\DSC00347.JPG"/>
          <p:cNvPicPr/>
          <p:nvPr/>
        </p:nvPicPr>
        <p:blipFill>
          <a:blip r:embed="rId3" cstate="print"/>
          <a:srcRect/>
          <a:stretch>
            <a:fillRect/>
          </a:stretch>
        </p:blipFill>
        <p:spPr bwMode="auto">
          <a:xfrm>
            <a:off x="5429256" y="4500570"/>
            <a:ext cx="1357322" cy="1357322"/>
          </a:xfrm>
          <a:prstGeom prst="rect">
            <a:avLst/>
          </a:prstGeom>
          <a:noFill/>
          <a:ln w="9525">
            <a:noFill/>
            <a:miter lim="800000"/>
            <a:headEnd/>
            <a:tailEnd/>
          </a:ln>
        </p:spPr>
      </p:pic>
      <p:pic>
        <p:nvPicPr>
          <p:cNvPr id="78850" name="Picture 2" descr="I:\b2137b96-98e3-300f-93a7-5cc3034a2a70.jpg"/>
          <p:cNvPicPr>
            <a:picLocks noChangeAspect="1" noChangeArrowheads="1"/>
          </p:cNvPicPr>
          <p:nvPr/>
        </p:nvPicPr>
        <p:blipFill>
          <a:blip r:embed="rId4" cstate="print"/>
          <a:srcRect/>
          <a:stretch>
            <a:fillRect/>
          </a:stretch>
        </p:blipFill>
        <p:spPr bwMode="auto">
          <a:xfrm>
            <a:off x="2214546" y="4429132"/>
            <a:ext cx="1428760" cy="1357322"/>
          </a:xfrm>
          <a:prstGeom prst="rect">
            <a:avLst/>
          </a:prstGeom>
          <a:noFill/>
        </p:spPr>
      </p:pic>
      <p:pic>
        <p:nvPicPr>
          <p:cNvPr id="78852" name="Picture 4" descr="http://ts3.mm.bing.net/th?id=I.4908224986022714&amp;pid=15.1"/>
          <p:cNvPicPr>
            <a:picLocks noChangeAspect="1" noChangeArrowheads="1"/>
          </p:cNvPicPr>
          <p:nvPr/>
        </p:nvPicPr>
        <p:blipFill>
          <a:blip r:embed="rId5" cstate="print"/>
          <a:srcRect/>
          <a:stretch>
            <a:fillRect/>
          </a:stretch>
        </p:blipFill>
        <p:spPr bwMode="auto">
          <a:xfrm>
            <a:off x="3786182" y="4500570"/>
            <a:ext cx="1571636" cy="1362070"/>
          </a:xfrm>
          <a:prstGeom prst="rect">
            <a:avLst/>
          </a:prstGeom>
          <a:noFill/>
        </p:spPr>
      </p:pic>
      <p:pic>
        <p:nvPicPr>
          <p:cNvPr id="7" name="Picture 6" descr="J:\philippines 2007\Philippines 2007\Davao city\DSC01143.JPG"/>
          <p:cNvPicPr/>
          <p:nvPr/>
        </p:nvPicPr>
        <p:blipFill>
          <a:blip r:embed="rId6" cstate="print"/>
          <a:srcRect/>
          <a:stretch>
            <a:fillRect/>
          </a:stretch>
        </p:blipFill>
        <p:spPr bwMode="auto">
          <a:xfrm>
            <a:off x="7000892" y="4643446"/>
            <a:ext cx="1571636" cy="1214446"/>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97634"/>
          </a:xfrm>
        </p:spPr>
        <p:txBody>
          <a:bodyPr/>
          <a:lstStyle/>
          <a:p>
            <a:r>
              <a:rPr lang="en-US" dirty="0" smtClean="0"/>
              <a:t/>
            </a:r>
            <a:br>
              <a:rPr lang="en-US" dirty="0" smtClean="0"/>
            </a:br>
            <a:endParaRPr lang="en-US" dirty="0"/>
          </a:p>
        </p:txBody>
      </p:sp>
      <p:pic>
        <p:nvPicPr>
          <p:cNvPr id="3" name="Picture 2" descr="J:\philippines 2007\Philippines 2007\Davao city\DSC01140.JPG"/>
          <p:cNvPicPr/>
          <p:nvPr/>
        </p:nvPicPr>
        <p:blipFill>
          <a:blip r:embed="rId2" cstate="print"/>
          <a:srcRect/>
          <a:stretch>
            <a:fillRect/>
          </a:stretch>
        </p:blipFill>
        <p:spPr bwMode="auto">
          <a:xfrm>
            <a:off x="357158" y="857232"/>
            <a:ext cx="1857388" cy="1571636"/>
          </a:xfrm>
          <a:prstGeom prst="rect">
            <a:avLst/>
          </a:prstGeom>
          <a:noFill/>
          <a:ln w="9525">
            <a:noFill/>
            <a:miter lim="800000"/>
            <a:headEnd/>
            <a:tailEnd/>
          </a:ln>
        </p:spPr>
      </p:pic>
      <p:pic>
        <p:nvPicPr>
          <p:cNvPr id="4" name="Picture 2" descr="http://d2.yimg.com/sr/img/4/855e5280-6773-3c15-8066-c880912315f0"/>
          <p:cNvPicPr>
            <a:picLocks noChangeAspect="1" noChangeArrowheads="1"/>
          </p:cNvPicPr>
          <p:nvPr/>
        </p:nvPicPr>
        <p:blipFill>
          <a:blip r:embed="rId3" cstate="print"/>
          <a:srcRect/>
          <a:stretch>
            <a:fillRect/>
          </a:stretch>
        </p:blipFill>
        <p:spPr bwMode="auto">
          <a:xfrm>
            <a:off x="2643174" y="857232"/>
            <a:ext cx="1928826" cy="1504951"/>
          </a:xfrm>
          <a:prstGeom prst="rect">
            <a:avLst/>
          </a:prstGeom>
          <a:noFill/>
        </p:spPr>
      </p:pic>
      <p:pic>
        <p:nvPicPr>
          <p:cNvPr id="5" name="Picture 4" descr="J:\philippines 2007\Philippines 2007\Davao city\DSC01149.JPG"/>
          <p:cNvPicPr/>
          <p:nvPr/>
        </p:nvPicPr>
        <p:blipFill>
          <a:blip r:embed="rId4" cstate="print"/>
          <a:srcRect/>
          <a:stretch>
            <a:fillRect/>
          </a:stretch>
        </p:blipFill>
        <p:spPr bwMode="auto">
          <a:xfrm>
            <a:off x="5000628" y="857232"/>
            <a:ext cx="1714512" cy="1500198"/>
          </a:xfrm>
          <a:prstGeom prst="rect">
            <a:avLst/>
          </a:prstGeom>
          <a:noFill/>
          <a:ln w="9525">
            <a:noFill/>
            <a:miter lim="800000"/>
            <a:headEnd/>
            <a:tailEnd/>
          </a:ln>
        </p:spPr>
      </p:pic>
      <p:pic>
        <p:nvPicPr>
          <p:cNvPr id="6" name="Picture 5" descr="J:\philippines 2007\Philippines 2007\Davao city\DSC01152.JPG"/>
          <p:cNvPicPr/>
          <p:nvPr/>
        </p:nvPicPr>
        <p:blipFill>
          <a:blip r:embed="rId5" cstate="print"/>
          <a:srcRect/>
          <a:stretch>
            <a:fillRect/>
          </a:stretch>
        </p:blipFill>
        <p:spPr bwMode="auto">
          <a:xfrm>
            <a:off x="7000892" y="785794"/>
            <a:ext cx="1857388" cy="1571636"/>
          </a:xfrm>
          <a:prstGeom prst="rect">
            <a:avLst/>
          </a:prstGeom>
          <a:noFill/>
          <a:ln w="9525">
            <a:noFill/>
            <a:miter lim="800000"/>
            <a:headEnd/>
            <a:tailEnd/>
          </a:ln>
        </p:spPr>
      </p:pic>
      <p:sp>
        <p:nvSpPr>
          <p:cNvPr id="7" name="TextBox 6"/>
          <p:cNvSpPr txBox="1"/>
          <p:nvPr/>
        </p:nvSpPr>
        <p:spPr>
          <a:xfrm>
            <a:off x="571472" y="2786058"/>
            <a:ext cx="7929618" cy="3724096"/>
          </a:xfrm>
          <a:prstGeom prst="rect">
            <a:avLst/>
          </a:prstGeom>
          <a:noFill/>
        </p:spPr>
        <p:txBody>
          <a:bodyPr wrap="square" rtlCol="0">
            <a:spAutoFit/>
          </a:bodyPr>
          <a:lstStyle/>
          <a:p>
            <a:endParaRPr lang="en-US" sz="2800" dirty="0" smtClean="0"/>
          </a:p>
          <a:p>
            <a:r>
              <a:rPr lang="en-US" sz="3600" dirty="0" smtClean="0"/>
              <a:t>I also learned that the Japanese had invaded The Philippines as many as 500 years ago this probably explains why the Tagalog language sounds a little bit like Japanese.</a:t>
            </a:r>
          </a:p>
          <a:p>
            <a:endParaRPr lang="en-US" sz="28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26196"/>
          </a:xfrm>
        </p:spPr>
        <p:txBody>
          <a:bodyPr/>
          <a:lstStyle/>
          <a:p>
            <a:r>
              <a:rPr lang="en-US" dirty="0" smtClean="0"/>
              <a:t>Useful information:</a:t>
            </a:r>
            <a:br>
              <a:rPr lang="en-US" dirty="0" smtClean="0"/>
            </a:br>
            <a:r>
              <a:rPr lang="en-US" dirty="0" smtClean="0"/>
              <a:t>Did you know that if you are over the age of 30/35 in the Philippines there is something known as </a:t>
            </a:r>
            <a:br>
              <a:rPr lang="en-US" dirty="0" smtClean="0"/>
            </a:br>
            <a:r>
              <a:rPr lang="en-US" dirty="0" smtClean="0"/>
              <a:t>Age discrimination</a:t>
            </a:r>
            <a:r>
              <a:rPr lang="zh-CN" altLang="en-US" dirty="0" smtClean="0"/>
              <a:t>年龄歧视</a:t>
            </a:r>
            <a:r>
              <a:rPr lang="en-US" dirty="0" smtClean="0"/>
              <a:t>.</a:t>
            </a:r>
            <a:br>
              <a:rPr lang="en-US" dirty="0" smtClean="0"/>
            </a:br>
            <a:r>
              <a:rPr lang="en-US" dirty="0" smtClean="0"/>
              <a:t>What does this mean?</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26196"/>
          </a:xfrm>
        </p:spPr>
        <p:txBody>
          <a:bodyPr/>
          <a:lstStyle/>
          <a:p>
            <a:r>
              <a:rPr lang="en-US" dirty="0" smtClean="0"/>
              <a:t>You are too old for certain types of job even badly paid ones.</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6226196"/>
          </a:xfrm>
        </p:spPr>
        <p:txBody>
          <a:bodyPr>
            <a:normAutofit fontScale="90000"/>
          </a:bodyPr>
          <a:lstStyle/>
          <a:p>
            <a:r>
              <a:rPr lang="en-US" altLang="zh-CN" sz="4000" dirty="0" smtClean="0"/>
              <a:t/>
            </a:r>
            <a:br>
              <a:rPr lang="en-US" altLang="zh-CN" sz="4000" dirty="0" smtClean="0"/>
            </a:br>
            <a:r>
              <a:rPr lang="en-US" altLang="zh-CN" sz="3600" dirty="0" smtClean="0"/>
              <a:t>Another interesting fact</a:t>
            </a:r>
            <a:br>
              <a:rPr lang="en-US" altLang="zh-CN" sz="3600" dirty="0" smtClean="0"/>
            </a:br>
            <a:r>
              <a:rPr lang="en-US" altLang="zh-CN" sz="3600" dirty="0" smtClean="0"/>
              <a:t>Did you know that the percentage of failed marriages  in this part of the world is getting larger. Am not sure of the exact number during the last 10 years but if a married couple wishes to separate they need to pay a lawyer about 5000 dollars ($5000) for a </a:t>
            </a:r>
            <a:br>
              <a:rPr lang="en-US" altLang="zh-CN" sz="3600" dirty="0" smtClean="0"/>
            </a:br>
            <a:r>
              <a:rPr lang="en-US" altLang="zh-CN" sz="3600" dirty="0" smtClean="0"/>
              <a:t>mutual</a:t>
            </a:r>
            <a:r>
              <a:rPr lang="zh-CN" altLang="en-US" sz="3600" dirty="0" smtClean="0"/>
              <a:t> 共同的</a:t>
            </a:r>
            <a:r>
              <a:rPr lang="en-US" altLang="zh-CN" sz="3600" dirty="0" smtClean="0"/>
              <a:t> agreement.</a:t>
            </a:r>
            <a:br>
              <a:rPr lang="en-US" altLang="zh-CN" sz="3600" dirty="0" smtClean="0"/>
            </a:br>
            <a:r>
              <a:rPr lang="en-US" altLang="zh-CN" sz="3600" dirty="0" smtClean="0"/>
              <a:t>This is also known as an:</a:t>
            </a:r>
            <a:br>
              <a:rPr lang="en-US" altLang="zh-CN" sz="3600" dirty="0" smtClean="0"/>
            </a:br>
            <a:r>
              <a:rPr lang="en-US" altLang="zh-CN" sz="3600" dirty="0" smtClean="0"/>
              <a:t>“</a:t>
            </a:r>
            <a:r>
              <a:rPr lang="en-US" altLang="zh-CN" sz="3600" b="1" dirty="0" smtClean="0">
                <a:solidFill>
                  <a:srgbClr val="FF0000"/>
                </a:solidFill>
              </a:rPr>
              <a:t>Annulment” </a:t>
            </a:r>
            <a:r>
              <a:rPr lang="zh-CN" altLang="en-US" sz="3200" dirty="0" smtClean="0"/>
              <a:t>宣告婚姻无效 </a:t>
            </a:r>
            <a:r>
              <a:rPr lang="en-US" altLang="zh-CN" dirty="0" smtClean="0"/>
              <a:t/>
            </a:r>
            <a:br>
              <a:rPr lang="en-US" altLang="zh-CN" dirty="0" smtClean="0"/>
            </a:br>
            <a:endParaRPr lang="zh-CN" alt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6076"/>
            <a:ext cx="8229600" cy="6369072"/>
          </a:xfrm>
        </p:spPr>
        <p:txBody>
          <a:bodyPr>
            <a:normAutofit fontScale="90000"/>
          </a:bodyPr>
          <a:lstStyle/>
          <a:p>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Interesting Information:</a:t>
            </a:r>
            <a:br>
              <a:rPr lang="en-US" sz="3600" dirty="0" smtClean="0"/>
            </a:br>
            <a:r>
              <a:rPr lang="en-US" sz="3600" dirty="0" smtClean="0"/>
              <a:t>Did you know that The Philippines is rapidly developing into an industrialized nation which means there are normally no power cuts unless there are strong storms.</a:t>
            </a:r>
            <a:br>
              <a:rPr lang="en-US" sz="3600" dirty="0" smtClean="0"/>
            </a:br>
            <a:r>
              <a:rPr lang="en-US" sz="3600" dirty="0" smtClean="0"/>
              <a:t>Did you know that they are located near The equators.</a:t>
            </a:r>
            <a:br>
              <a:rPr lang="en-US" sz="3600" dirty="0" smtClean="0"/>
            </a:br>
            <a:r>
              <a:rPr lang="en-US" sz="3600" dirty="0" smtClean="0"/>
              <a:t>What are they called?</a:t>
            </a:r>
            <a:br>
              <a:rPr lang="en-US" sz="3600" dirty="0" smtClean="0"/>
            </a:br>
            <a:r>
              <a:rPr lang="en-US" altLang="zh-CN" sz="3200" dirty="0" smtClean="0"/>
              <a:t/>
            </a:r>
            <a:br>
              <a:rPr lang="en-US" altLang="zh-CN" sz="32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endParaRPr lang="en-US" sz="36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26196"/>
          </a:xfrm>
        </p:spPr>
        <p:txBody>
          <a:bodyPr/>
          <a:lstStyle/>
          <a:p>
            <a:r>
              <a:rPr lang="en-US" dirty="0" smtClean="0"/>
              <a:t>The tropic of Cancer</a:t>
            </a:r>
            <a:r>
              <a:rPr lang="zh-CN" altLang="en-US" sz="4000" dirty="0" smtClean="0"/>
              <a:t> 北回归线</a:t>
            </a:r>
            <a:r>
              <a:rPr lang="en-US" altLang="zh-CN" sz="4000" dirty="0" smtClean="0"/>
              <a:t/>
            </a:r>
            <a:br>
              <a:rPr lang="en-US" altLang="zh-CN" sz="4000" dirty="0" smtClean="0"/>
            </a:br>
            <a:r>
              <a:rPr lang="en-US" altLang="zh-CN" sz="4000" dirty="0" smtClean="0"/>
              <a:t>T</a:t>
            </a:r>
            <a:r>
              <a:rPr lang="en-US" dirty="0" smtClean="0"/>
              <a:t>ropic of Capricorn</a:t>
            </a:r>
            <a:r>
              <a:rPr lang="zh-CN" altLang="en-US" sz="4000" dirty="0" smtClean="0"/>
              <a:t>南回归线</a:t>
            </a:r>
            <a:r>
              <a:rPr lang="en-US" altLang="zh-CN" sz="4000" dirty="0" smtClean="0"/>
              <a:t/>
            </a:r>
            <a:br>
              <a:rPr lang="en-US" altLang="zh-CN" sz="4000" dirty="0" smtClean="0"/>
            </a:br>
            <a:r>
              <a:rPr lang="en-US" altLang="zh-CN" sz="4000" dirty="0" smtClean="0"/>
              <a:t/>
            </a:r>
            <a:br>
              <a:rPr lang="en-US" altLang="zh-CN" sz="4000" dirty="0" smtClean="0"/>
            </a:br>
            <a:r>
              <a:rPr lang="zh-CN" altLang="en-US" sz="4000" dirty="0" smtClean="0"/>
              <a:t> </a:t>
            </a:r>
            <a:r>
              <a:rPr lang="en-US" altLang="zh-CN" sz="4000" dirty="0" smtClean="0"/>
              <a:t/>
            </a:r>
            <a:br>
              <a:rPr lang="en-US" altLang="zh-CN" sz="4000" dirty="0" smtClean="0"/>
            </a:br>
            <a:endParaRPr lang="en-US" dirty="0"/>
          </a:p>
        </p:txBody>
      </p:sp>
      <p:pic>
        <p:nvPicPr>
          <p:cNvPr id="3" name="Picture 2" descr="K:\thCAF8CDIM.jpg"/>
          <p:cNvPicPr>
            <a:picLocks noChangeAspect="1" noChangeArrowheads="1"/>
          </p:cNvPicPr>
          <p:nvPr/>
        </p:nvPicPr>
        <p:blipFill>
          <a:blip r:embed="rId2" cstate="print"/>
          <a:srcRect/>
          <a:stretch>
            <a:fillRect/>
          </a:stretch>
        </p:blipFill>
        <p:spPr bwMode="auto">
          <a:xfrm>
            <a:off x="1428728" y="4143380"/>
            <a:ext cx="2286016" cy="1633537"/>
          </a:xfrm>
          <a:prstGeom prst="rect">
            <a:avLst/>
          </a:prstGeom>
          <a:noFill/>
        </p:spPr>
      </p:pic>
      <p:pic>
        <p:nvPicPr>
          <p:cNvPr id="4" name="Picture 4" descr="http://ts4.mm.bing.net/th?id=H.4873916822391551&amp;pid=15.1"/>
          <p:cNvPicPr>
            <a:picLocks noChangeAspect="1" noChangeArrowheads="1"/>
          </p:cNvPicPr>
          <p:nvPr/>
        </p:nvPicPr>
        <p:blipFill>
          <a:blip r:embed="rId3" cstate="print"/>
          <a:srcRect/>
          <a:stretch>
            <a:fillRect/>
          </a:stretch>
        </p:blipFill>
        <p:spPr bwMode="auto">
          <a:xfrm>
            <a:off x="4786314" y="4286256"/>
            <a:ext cx="2714644" cy="1571626"/>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97634"/>
          </a:xfrm>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Did you know that:</a:t>
            </a:r>
            <a:br>
              <a:rPr lang="en-US" dirty="0" smtClean="0"/>
            </a:br>
            <a:r>
              <a:rPr lang="en-US" dirty="0" smtClean="0"/>
              <a:t>‘</a:t>
            </a:r>
            <a:r>
              <a:rPr lang="en-US" sz="4000" dirty="0" smtClean="0"/>
              <a:t>The Philippines’ suffer from about 20 major storms every year.</a:t>
            </a:r>
            <a:br>
              <a:rPr lang="en-US" sz="4000" dirty="0" smtClean="0"/>
            </a:br>
            <a:r>
              <a:rPr lang="en-US" sz="4000" dirty="0" smtClean="0"/>
              <a:t>These storms are known as typhoons</a:t>
            </a:r>
            <a:r>
              <a:rPr lang="zh-CN" altLang="en-US" sz="3600" dirty="0" smtClean="0"/>
              <a:t> 台风</a:t>
            </a:r>
            <a:r>
              <a:rPr lang="en-US" sz="4000" dirty="0" smtClean="0"/>
              <a:t>  which normally cause a lot of damage to building, trees and agriculture and the power supply.</a:t>
            </a:r>
            <a:br>
              <a:rPr lang="en-US" sz="4000" dirty="0" smtClean="0"/>
            </a:br>
            <a:r>
              <a:rPr lang="en-US" sz="4000" dirty="0" smtClean="0"/>
              <a:t/>
            </a:r>
            <a:br>
              <a:rPr lang="en-US" sz="4000" dirty="0" smtClean="0"/>
            </a:br>
            <a:r>
              <a:rPr lang="en-US" sz="4000" dirty="0" smtClean="0"/>
              <a:t/>
            </a:r>
            <a:br>
              <a:rPr lang="en-US" sz="4000"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pic>
        <p:nvPicPr>
          <p:cNvPr id="2049" name="Picture 1" descr="K:\thCAF8CDIM.jpg"/>
          <p:cNvPicPr>
            <a:picLocks noChangeAspect="1" noChangeArrowheads="1"/>
          </p:cNvPicPr>
          <p:nvPr/>
        </p:nvPicPr>
        <p:blipFill>
          <a:blip r:embed="rId2" cstate="print"/>
          <a:srcRect/>
          <a:stretch>
            <a:fillRect/>
          </a:stretch>
        </p:blipFill>
        <p:spPr bwMode="auto">
          <a:xfrm>
            <a:off x="1142976" y="4500570"/>
            <a:ext cx="2285996" cy="1714497"/>
          </a:xfrm>
          <a:prstGeom prst="rect">
            <a:avLst/>
          </a:prstGeom>
          <a:noFill/>
        </p:spPr>
      </p:pic>
      <p:pic>
        <p:nvPicPr>
          <p:cNvPr id="2050" name="Picture 2" descr="K:\thCAF8CDIM.jpg"/>
          <p:cNvPicPr>
            <a:picLocks noChangeAspect="1" noChangeArrowheads="1"/>
          </p:cNvPicPr>
          <p:nvPr/>
        </p:nvPicPr>
        <p:blipFill>
          <a:blip r:embed="rId3" cstate="print"/>
          <a:srcRect/>
          <a:stretch>
            <a:fillRect/>
          </a:stretch>
        </p:blipFill>
        <p:spPr bwMode="auto">
          <a:xfrm>
            <a:off x="3714744" y="4500570"/>
            <a:ext cx="2214578" cy="1762125"/>
          </a:xfrm>
          <a:prstGeom prst="rect">
            <a:avLst/>
          </a:prstGeom>
          <a:noFill/>
        </p:spPr>
      </p:pic>
      <p:pic>
        <p:nvPicPr>
          <p:cNvPr id="2052" name="Picture 4" descr="http://ts1.mm.bing.net/th?id=H.4639798177762152&amp;pid=15.1"/>
          <p:cNvPicPr>
            <a:picLocks noChangeAspect="1" noChangeArrowheads="1"/>
          </p:cNvPicPr>
          <p:nvPr/>
        </p:nvPicPr>
        <p:blipFill>
          <a:blip r:embed="rId4" cstate="print"/>
          <a:srcRect/>
          <a:stretch>
            <a:fillRect/>
          </a:stretch>
        </p:blipFill>
        <p:spPr bwMode="auto">
          <a:xfrm>
            <a:off x="6215074" y="4500570"/>
            <a:ext cx="1785940" cy="1766887"/>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26196"/>
          </a:xfrm>
        </p:spPr>
        <p:txBody>
          <a:bodyPr>
            <a:normAutofit fontScale="90000"/>
          </a:bodyPr>
          <a:lstStyle/>
          <a:p>
            <a:r>
              <a:rPr lang="en-US" sz="4000" dirty="0" smtClean="0"/>
              <a:t>In 2007 and 2008 I travelled alone from London with Singapore airlines and Silkair to a place</a:t>
            </a:r>
            <a:r>
              <a:rPr lang="en-US" dirty="0" smtClean="0"/>
              <a:t> called Davao city</a:t>
            </a:r>
            <a:r>
              <a:rPr lang="zh-CN" altLang="en-US" dirty="0" smtClean="0"/>
              <a:t>达沃市</a:t>
            </a:r>
            <a:r>
              <a:rPr lang="en-US" dirty="0" smtClean="0"/>
              <a:t/>
            </a:r>
            <a:br>
              <a:rPr lang="en-US" dirty="0" smtClean="0"/>
            </a:br>
            <a:r>
              <a:rPr lang="en-US" dirty="0" smtClean="0"/>
              <a:t> </a:t>
            </a:r>
            <a:br>
              <a:rPr lang="en-US" dirty="0" smtClean="0"/>
            </a:br>
            <a:r>
              <a:rPr lang="en-US" dirty="0" smtClean="0"/>
              <a:t>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pic>
        <p:nvPicPr>
          <p:cNvPr id="39937" name="Picture 1" descr="H:\th.jpg"/>
          <p:cNvPicPr>
            <a:picLocks noChangeAspect="1" noChangeArrowheads="1"/>
          </p:cNvPicPr>
          <p:nvPr/>
        </p:nvPicPr>
        <p:blipFill>
          <a:blip r:embed="rId2" cstate="print"/>
          <a:srcRect/>
          <a:stretch>
            <a:fillRect/>
          </a:stretch>
        </p:blipFill>
        <p:spPr bwMode="auto">
          <a:xfrm rot="21353130">
            <a:off x="486109" y="2728438"/>
            <a:ext cx="2437222" cy="1690686"/>
          </a:xfrm>
          <a:prstGeom prst="rect">
            <a:avLst/>
          </a:prstGeom>
          <a:noFill/>
        </p:spPr>
      </p:pic>
      <p:pic>
        <p:nvPicPr>
          <p:cNvPr id="39939" name="Picture 3" descr="http://ts3.mm.bing.net/th?id=I.4978404735845894&amp;pid=15.1"/>
          <p:cNvPicPr>
            <a:picLocks noChangeAspect="1" noChangeArrowheads="1"/>
          </p:cNvPicPr>
          <p:nvPr/>
        </p:nvPicPr>
        <p:blipFill>
          <a:blip r:embed="rId3" cstate="print"/>
          <a:srcRect/>
          <a:stretch>
            <a:fillRect/>
          </a:stretch>
        </p:blipFill>
        <p:spPr bwMode="auto">
          <a:xfrm>
            <a:off x="3357554" y="3000372"/>
            <a:ext cx="2286016" cy="1386851"/>
          </a:xfrm>
          <a:prstGeom prst="rect">
            <a:avLst/>
          </a:prstGeom>
          <a:noFill/>
        </p:spPr>
      </p:pic>
      <p:pic>
        <p:nvPicPr>
          <p:cNvPr id="39941" name="Picture 5" descr="http://ts1.mm.bing.net/th?id=I.4691659866047184&amp;pid=15.1"/>
          <p:cNvPicPr>
            <a:picLocks noChangeAspect="1" noChangeArrowheads="1"/>
          </p:cNvPicPr>
          <p:nvPr/>
        </p:nvPicPr>
        <p:blipFill>
          <a:blip r:embed="rId4" cstate="print"/>
          <a:srcRect/>
          <a:stretch>
            <a:fillRect/>
          </a:stretch>
        </p:blipFill>
        <p:spPr bwMode="auto">
          <a:xfrm>
            <a:off x="6215074" y="2857496"/>
            <a:ext cx="2000264" cy="1585911"/>
          </a:xfrm>
          <a:prstGeom prst="rect">
            <a:avLst/>
          </a:prstGeom>
          <a:noFill/>
        </p:spPr>
      </p:pic>
      <p:pic>
        <p:nvPicPr>
          <p:cNvPr id="39944" name="Picture 8" descr="http://ts2.mm.bing.net/th?id=I.4884594046928461&amp;pid=15.1"/>
          <p:cNvPicPr>
            <a:picLocks noChangeAspect="1" noChangeArrowheads="1"/>
          </p:cNvPicPr>
          <p:nvPr/>
        </p:nvPicPr>
        <p:blipFill>
          <a:blip r:embed="rId5" cstate="print"/>
          <a:srcRect/>
          <a:stretch>
            <a:fillRect/>
          </a:stretch>
        </p:blipFill>
        <p:spPr bwMode="auto">
          <a:xfrm>
            <a:off x="428596" y="4786322"/>
            <a:ext cx="2857500" cy="1600200"/>
          </a:xfrm>
          <a:prstGeom prst="rect">
            <a:avLst/>
          </a:prstGeom>
          <a:noFill/>
        </p:spPr>
      </p:pic>
      <p:pic>
        <p:nvPicPr>
          <p:cNvPr id="7" name="Picture 2" descr="H:\th.jpg"/>
          <p:cNvPicPr>
            <a:picLocks noChangeAspect="1" noChangeArrowheads="1"/>
          </p:cNvPicPr>
          <p:nvPr/>
        </p:nvPicPr>
        <p:blipFill>
          <a:blip r:embed="rId6" cstate="print"/>
          <a:srcRect/>
          <a:stretch>
            <a:fillRect/>
          </a:stretch>
        </p:blipFill>
        <p:spPr bwMode="auto">
          <a:xfrm>
            <a:off x="3500430" y="4643446"/>
            <a:ext cx="2286016" cy="1601576"/>
          </a:xfrm>
          <a:prstGeom prst="rect">
            <a:avLst/>
          </a:prstGeom>
          <a:noFill/>
        </p:spPr>
      </p:pic>
      <p:pic>
        <p:nvPicPr>
          <p:cNvPr id="8" name="Picture 3" descr="H:\th.jpg"/>
          <p:cNvPicPr>
            <a:picLocks noChangeAspect="1" noChangeArrowheads="1"/>
          </p:cNvPicPr>
          <p:nvPr/>
        </p:nvPicPr>
        <p:blipFill>
          <a:blip r:embed="rId7" cstate="print"/>
          <a:srcRect/>
          <a:stretch>
            <a:fillRect/>
          </a:stretch>
        </p:blipFill>
        <p:spPr bwMode="auto">
          <a:xfrm rot="21233954">
            <a:off x="6084767" y="4736424"/>
            <a:ext cx="1993272" cy="1504252"/>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26196"/>
          </a:xfrm>
        </p:spPr>
        <p:txBody>
          <a:bodyPr/>
          <a:lstStyle/>
          <a:p>
            <a:r>
              <a:rPr lang="en-US" dirty="0" smtClean="0"/>
              <a:t>From Davao city we took a long bus journey inland of more than 600 km to the very north of the island to a small sea port called</a:t>
            </a:r>
            <a:br>
              <a:rPr lang="en-US" dirty="0" smtClean="0"/>
            </a:br>
            <a:r>
              <a:rPr lang="en-US" dirty="0" smtClean="0"/>
              <a:t> Surigao city </a:t>
            </a:r>
            <a:r>
              <a:rPr lang="zh-CN" altLang="en-US" sz="4000" dirty="0" smtClean="0"/>
              <a:t>苏里高城</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97634"/>
          </a:xfrm>
        </p:spPr>
        <p:txBody>
          <a:bodyPr>
            <a:normAutofit fontScale="90000"/>
          </a:bodyPr>
          <a:lstStyle/>
          <a:p>
            <a:r>
              <a:rPr lang="en-US" sz="3600" dirty="0" smtClean="0"/>
              <a:t/>
            </a:r>
            <a:br>
              <a:rPr lang="en-US" sz="3600" dirty="0" smtClean="0"/>
            </a:br>
            <a:r>
              <a:rPr lang="en-US" sz="3600" dirty="0" smtClean="0"/>
              <a:t/>
            </a:r>
            <a:br>
              <a:rPr lang="en-US" sz="3600" dirty="0" smtClean="0"/>
            </a:br>
            <a:r>
              <a:rPr lang="en-US" sz="3300" dirty="0" smtClean="0"/>
              <a:t/>
            </a:r>
            <a:br>
              <a:rPr lang="en-US" sz="3300" dirty="0" smtClean="0"/>
            </a:br>
            <a:r>
              <a:rPr lang="en-US" sz="3300" dirty="0" smtClean="0"/>
              <a:t>during the journey I noticed that the whole area was one of the most beautiful I had ever seen. It was so green with palm trees, green grass, lakes and sunsets etc. </a:t>
            </a:r>
            <a:br>
              <a:rPr lang="en-US" sz="3300" dirty="0" smtClean="0"/>
            </a:br>
            <a:r>
              <a:rPr lang="en-US" sz="3300" dirty="0" smtClean="0"/>
              <a:t>  </a:t>
            </a:r>
            <a:r>
              <a:rPr lang="en-US" sz="3600" dirty="0" smtClean="0"/>
              <a:t/>
            </a:r>
            <a:br>
              <a:rPr lang="en-US" sz="3600" dirty="0" smtClean="0"/>
            </a:br>
            <a:r>
              <a:rPr lang="en-US" sz="3600" dirty="0" smtClean="0"/>
              <a:t/>
            </a:r>
            <a:br>
              <a:rPr lang="en-US" sz="3600"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pic>
        <p:nvPicPr>
          <p:cNvPr id="1026" name="Picture 2" descr="K:\th.jpg"/>
          <p:cNvPicPr>
            <a:picLocks noChangeAspect="1" noChangeArrowheads="1"/>
          </p:cNvPicPr>
          <p:nvPr/>
        </p:nvPicPr>
        <p:blipFill>
          <a:blip r:embed="rId2" cstate="print"/>
          <a:srcRect/>
          <a:stretch>
            <a:fillRect/>
          </a:stretch>
        </p:blipFill>
        <p:spPr bwMode="auto">
          <a:xfrm>
            <a:off x="857224" y="3786190"/>
            <a:ext cx="1619261" cy="1214446"/>
          </a:xfrm>
          <a:prstGeom prst="rect">
            <a:avLst/>
          </a:prstGeom>
          <a:noFill/>
        </p:spPr>
      </p:pic>
      <p:pic>
        <p:nvPicPr>
          <p:cNvPr id="1028" name="Picture 4" descr="http://ts4.mm.bing.net/th?id=I.5045105593877035&amp;pid=15.1"/>
          <p:cNvPicPr>
            <a:picLocks noChangeAspect="1" noChangeArrowheads="1"/>
          </p:cNvPicPr>
          <p:nvPr/>
        </p:nvPicPr>
        <p:blipFill>
          <a:blip r:embed="rId3" cstate="print"/>
          <a:srcRect/>
          <a:stretch>
            <a:fillRect/>
          </a:stretch>
        </p:blipFill>
        <p:spPr bwMode="auto">
          <a:xfrm>
            <a:off x="2857488" y="5072074"/>
            <a:ext cx="1785950" cy="1305117"/>
          </a:xfrm>
          <a:prstGeom prst="rect">
            <a:avLst/>
          </a:prstGeom>
          <a:noFill/>
        </p:spPr>
      </p:pic>
      <p:pic>
        <p:nvPicPr>
          <p:cNvPr id="6" name="ihover-img" descr="http://ts1.mm.bing.net/th?id=H.4758777358385224&amp;pid=15.1">
            <a:hlinkClick r:id="rId4"/>
          </p:cNvPr>
          <p:cNvPicPr/>
          <p:nvPr/>
        </p:nvPicPr>
        <p:blipFill>
          <a:blip r:embed="rId5" cstate="print"/>
          <a:srcRect/>
          <a:stretch>
            <a:fillRect/>
          </a:stretch>
        </p:blipFill>
        <p:spPr bwMode="auto">
          <a:xfrm>
            <a:off x="6715140" y="4429132"/>
            <a:ext cx="1643074" cy="1428760"/>
          </a:xfrm>
          <a:prstGeom prst="rect">
            <a:avLst/>
          </a:prstGeom>
          <a:noFill/>
          <a:ln w="9525">
            <a:noFill/>
            <a:miter lim="800000"/>
            <a:headEnd/>
            <a:tailEnd/>
          </a:ln>
        </p:spPr>
      </p:pic>
      <p:pic>
        <p:nvPicPr>
          <p:cNvPr id="10" name="Picture 9" descr="I:\philippines 2012\Beijing manila and journey to surigao city\IMG_7304.JPG"/>
          <p:cNvPicPr/>
          <p:nvPr/>
        </p:nvPicPr>
        <p:blipFill>
          <a:blip r:embed="rId6" cstate="print"/>
          <a:srcRect/>
          <a:stretch>
            <a:fillRect/>
          </a:stretch>
        </p:blipFill>
        <p:spPr bwMode="auto">
          <a:xfrm>
            <a:off x="4857752" y="3786190"/>
            <a:ext cx="1501774" cy="1157285"/>
          </a:xfrm>
          <a:prstGeom prst="rect">
            <a:avLst/>
          </a:prstGeom>
          <a:noFill/>
          <a:ln w="9525">
            <a:noFill/>
            <a:miter lim="800000"/>
            <a:headEnd/>
            <a:tailEnd/>
          </a:ln>
        </p:spPr>
      </p:pic>
      <p:pic>
        <p:nvPicPr>
          <p:cNvPr id="11" name="Picture 10" descr="I:\philippines 2012\Beijing manila and journey to surigao city\IMG_5885.JPG"/>
          <p:cNvPicPr/>
          <p:nvPr/>
        </p:nvPicPr>
        <p:blipFill>
          <a:blip r:embed="rId7" cstate="print"/>
          <a:srcRect/>
          <a:stretch>
            <a:fillRect/>
          </a:stretch>
        </p:blipFill>
        <p:spPr bwMode="auto">
          <a:xfrm>
            <a:off x="2857488" y="3714752"/>
            <a:ext cx="1571636" cy="107157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97634"/>
          </a:xfrm>
        </p:spPr>
        <p:txBody>
          <a:bodyPr>
            <a:normAutofit fontScale="90000"/>
          </a:bodyPr>
          <a:lstStyle/>
          <a:p>
            <a:r>
              <a:rPr lang="en-US" sz="3300" dirty="0" smtClean="0"/>
              <a:t/>
            </a:r>
            <a:br>
              <a:rPr lang="en-US" sz="3300" dirty="0" smtClean="0"/>
            </a:br>
            <a:r>
              <a:rPr lang="en-US" sz="3300" dirty="0" smtClean="0"/>
              <a:t>From Surigao city we took a 3 hour boat ride to a tropical island called Surigao del Norde. </a:t>
            </a:r>
            <a:br>
              <a:rPr lang="en-US" sz="3300" dirty="0" smtClean="0"/>
            </a:br>
            <a:r>
              <a:rPr lang="en-US" sz="3300" dirty="0" smtClean="0"/>
              <a:t>It was just one of a number of paradise islands in this area.</a:t>
            </a:r>
            <a:r>
              <a:rPr lang="en-US" sz="4000" dirty="0" smtClean="0"/>
              <a:t/>
            </a:r>
            <a:br>
              <a:rPr lang="en-US" sz="4000" dirty="0" smtClean="0"/>
            </a:br>
            <a:r>
              <a:rPr lang="en-US" sz="4000" dirty="0" smtClean="0"/>
              <a:t/>
            </a:r>
            <a:br>
              <a:rPr lang="en-US" sz="4000" dirty="0" smtClean="0"/>
            </a:br>
            <a:r>
              <a:rPr lang="en-US" sz="4000" dirty="0" smtClean="0"/>
              <a:t> </a:t>
            </a: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pic>
        <p:nvPicPr>
          <p:cNvPr id="2050" name="Picture 2" descr="H:\th.jpg"/>
          <p:cNvPicPr>
            <a:picLocks noChangeAspect="1" noChangeArrowheads="1"/>
          </p:cNvPicPr>
          <p:nvPr/>
        </p:nvPicPr>
        <p:blipFill>
          <a:blip r:embed="rId2" cstate="print"/>
          <a:srcRect/>
          <a:stretch>
            <a:fillRect/>
          </a:stretch>
        </p:blipFill>
        <p:spPr bwMode="auto">
          <a:xfrm>
            <a:off x="714348" y="2928934"/>
            <a:ext cx="1785950" cy="1818095"/>
          </a:xfrm>
          <a:prstGeom prst="rect">
            <a:avLst/>
          </a:prstGeom>
          <a:noFill/>
        </p:spPr>
      </p:pic>
      <p:pic>
        <p:nvPicPr>
          <p:cNvPr id="2052" name="Picture 4" descr="http://ts3.mm.bing.net/th?id=I.4890765959955554&amp;pid=15.1"/>
          <p:cNvPicPr>
            <a:picLocks noChangeAspect="1" noChangeArrowheads="1"/>
          </p:cNvPicPr>
          <p:nvPr/>
        </p:nvPicPr>
        <p:blipFill>
          <a:blip r:embed="rId3" cstate="print"/>
          <a:srcRect/>
          <a:stretch>
            <a:fillRect/>
          </a:stretch>
        </p:blipFill>
        <p:spPr bwMode="auto">
          <a:xfrm>
            <a:off x="3000364" y="2786058"/>
            <a:ext cx="1500198" cy="1285884"/>
          </a:xfrm>
          <a:prstGeom prst="rect">
            <a:avLst/>
          </a:prstGeom>
          <a:noFill/>
        </p:spPr>
      </p:pic>
      <p:pic>
        <p:nvPicPr>
          <p:cNvPr id="2054" name="Picture 6" descr="http://ts1.mm.bing.net/th?id=I.4874801582900284&amp;pid=15.1"/>
          <p:cNvPicPr>
            <a:picLocks noChangeAspect="1" noChangeArrowheads="1"/>
          </p:cNvPicPr>
          <p:nvPr/>
        </p:nvPicPr>
        <p:blipFill>
          <a:blip r:embed="rId4" cstate="print"/>
          <a:srcRect/>
          <a:stretch>
            <a:fillRect/>
          </a:stretch>
        </p:blipFill>
        <p:spPr bwMode="auto">
          <a:xfrm>
            <a:off x="6786578" y="2214554"/>
            <a:ext cx="1606846" cy="1638811"/>
          </a:xfrm>
          <a:prstGeom prst="rect">
            <a:avLst/>
          </a:prstGeom>
          <a:noFill/>
        </p:spPr>
      </p:pic>
      <p:pic>
        <p:nvPicPr>
          <p:cNvPr id="6" name="Picture 5" descr="I:\philippines 2012\Beijing manila and journey to surigao city\IMG_7236.JPG"/>
          <p:cNvPicPr>
            <a:picLocks noChangeAspect="1" noChangeArrowheads="1"/>
          </p:cNvPicPr>
          <p:nvPr/>
        </p:nvPicPr>
        <p:blipFill>
          <a:blip r:embed="rId5" cstate="print"/>
          <a:srcRect/>
          <a:stretch>
            <a:fillRect/>
          </a:stretch>
        </p:blipFill>
        <p:spPr bwMode="auto">
          <a:xfrm>
            <a:off x="1428728" y="5000636"/>
            <a:ext cx="1615598" cy="1500198"/>
          </a:xfrm>
          <a:prstGeom prst="rect">
            <a:avLst/>
          </a:prstGeom>
          <a:noFill/>
        </p:spPr>
      </p:pic>
      <p:pic>
        <p:nvPicPr>
          <p:cNvPr id="7" name="Picture 6" descr="I:\philippines 2012\Surigo Del norde\IMG_5927.JPG"/>
          <p:cNvPicPr/>
          <p:nvPr/>
        </p:nvPicPr>
        <p:blipFill>
          <a:blip r:embed="rId6" cstate="print"/>
          <a:srcRect/>
          <a:stretch>
            <a:fillRect/>
          </a:stretch>
        </p:blipFill>
        <p:spPr bwMode="auto">
          <a:xfrm>
            <a:off x="3500430" y="4357694"/>
            <a:ext cx="1500198" cy="1428760"/>
          </a:xfrm>
          <a:prstGeom prst="rect">
            <a:avLst/>
          </a:prstGeom>
          <a:noFill/>
          <a:ln w="9525">
            <a:noFill/>
            <a:miter lim="800000"/>
            <a:headEnd/>
            <a:tailEnd/>
          </a:ln>
        </p:spPr>
      </p:pic>
      <p:pic>
        <p:nvPicPr>
          <p:cNvPr id="8" name="Picture 7" descr="I:\philippines 2012\Beijing manila and journey to surigao city\IMG_5873.JPG"/>
          <p:cNvPicPr/>
          <p:nvPr/>
        </p:nvPicPr>
        <p:blipFill>
          <a:blip r:embed="rId7" cstate="print"/>
          <a:srcRect/>
          <a:stretch>
            <a:fillRect/>
          </a:stretch>
        </p:blipFill>
        <p:spPr bwMode="auto">
          <a:xfrm>
            <a:off x="5715008" y="4429132"/>
            <a:ext cx="1714512" cy="1571636"/>
          </a:xfrm>
          <a:prstGeom prst="rect">
            <a:avLst/>
          </a:prstGeom>
          <a:noFill/>
          <a:ln w="9525">
            <a:noFill/>
            <a:miter lim="800000"/>
            <a:headEnd/>
            <a:tailEnd/>
          </a:ln>
        </p:spPr>
      </p:pic>
      <p:pic>
        <p:nvPicPr>
          <p:cNvPr id="9" name="Picture 8" descr="I:\philippines 2012\Beijing manila and journey to surigao city\IMG_5782.JPG"/>
          <p:cNvPicPr/>
          <p:nvPr/>
        </p:nvPicPr>
        <p:blipFill>
          <a:blip r:embed="rId8" cstate="print"/>
          <a:srcRect/>
          <a:stretch>
            <a:fillRect/>
          </a:stretch>
        </p:blipFill>
        <p:spPr bwMode="auto">
          <a:xfrm>
            <a:off x="4714876" y="2714620"/>
            <a:ext cx="1857388" cy="1285884"/>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83320"/>
          </a:xfrm>
        </p:spPr>
        <p:txBody>
          <a:bodyPr>
            <a:normAutofit fontScale="90000"/>
          </a:bodyPr>
          <a:lstStyle/>
          <a:p>
            <a:r>
              <a:rPr lang="en-US" altLang="zh-CN" dirty="0" smtClean="0"/>
              <a:t/>
            </a:r>
            <a:br>
              <a:rPr lang="en-US" altLang="zh-CN" dirty="0" smtClean="0"/>
            </a:br>
            <a:r>
              <a:rPr lang="en-US" altLang="zh-CN" dirty="0" smtClean="0"/>
              <a:t/>
            </a:r>
            <a:br>
              <a:rPr lang="en-US" altLang="zh-CN" dirty="0" smtClean="0"/>
            </a:br>
            <a:r>
              <a:rPr lang="en-US" altLang="zh-CN" sz="3100" dirty="0" smtClean="0"/>
              <a:t>Just as the </a:t>
            </a:r>
            <a:r>
              <a:rPr lang="en-US" altLang="zh-CN" sz="3600" dirty="0" smtClean="0"/>
              <a:t>boat arrived I saw something which really amazed me.</a:t>
            </a:r>
            <a:br>
              <a:rPr lang="en-US" altLang="zh-CN" sz="3600" dirty="0" smtClean="0"/>
            </a:br>
            <a:r>
              <a:rPr lang="en-US" altLang="zh-CN" sz="3600" dirty="0" smtClean="0"/>
              <a:t>There were many small children who lived, slept and ate in small boats. They were aged from between 7 and  14 and totally illiterate</a:t>
            </a:r>
            <a:r>
              <a:rPr lang="zh-CN" altLang="en-US" sz="3200" dirty="0" smtClean="0"/>
              <a:t> 文盲的</a:t>
            </a:r>
            <a:r>
              <a:rPr lang="en-US" altLang="zh-CN" sz="3600" dirty="0" smtClean="0"/>
              <a:t> (not able to read and write). I am not sure if they were classified as orphans or simply had decided to abandon their families for morale or economic reasons.</a:t>
            </a:r>
            <a:br>
              <a:rPr lang="en-US" altLang="zh-CN" sz="3600" dirty="0" smtClean="0"/>
            </a:br>
            <a:r>
              <a:rPr lang="en-US" altLang="zh-CN" sz="4000" dirty="0" smtClean="0"/>
              <a:t/>
            </a:r>
            <a:br>
              <a:rPr lang="en-US" altLang="zh-CN" sz="4000" dirty="0" smtClean="0"/>
            </a:br>
            <a:r>
              <a:rPr lang="en-US" altLang="zh-CN" sz="4000" dirty="0" smtClean="0"/>
              <a:t/>
            </a:r>
            <a:br>
              <a:rPr lang="en-US" altLang="zh-CN" sz="4000" dirty="0" smtClean="0"/>
            </a:br>
            <a:r>
              <a:rPr lang="en-US" altLang="zh-CN" sz="4000" dirty="0" smtClean="0"/>
              <a:t/>
            </a:r>
            <a:br>
              <a:rPr lang="en-US" altLang="zh-CN" sz="4000" dirty="0" smtClean="0"/>
            </a:br>
            <a:r>
              <a:rPr lang="en-US" altLang="zh-CN" dirty="0" smtClean="0"/>
              <a:t/>
            </a:r>
            <a:br>
              <a:rPr lang="en-US" altLang="zh-CN" dirty="0" smtClean="0"/>
            </a:br>
            <a:endParaRPr lang="en-US" dirty="0"/>
          </a:p>
        </p:txBody>
      </p:sp>
      <p:pic>
        <p:nvPicPr>
          <p:cNvPr id="3" name="Picture 3" descr="I:\philippines 2012\Beijing manila and journey to surigao city\IMG_5881.JPG"/>
          <p:cNvPicPr/>
          <p:nvPr/>
        </p:nvPicPr>
        <p:blipFill>
          <a:blip r:embed="rId2" cstate="print"/>
          <a:srcRect/>
          <a:stretch>
            <a:fillRect/>
          </a:stretch>
        </p:blipFill>
        <p:spPr bwMode="auto">
          <a:xfrm>
            <a:off x="785786" y="4786322"/>
            <a:ext cx="1928826" cy="1500198"/>
          </a:xfrm>
          <a:prstGeom prst="rect">
            <a:avLst/>
          </a:prstGeom>
          <a:noFill/>
        </p:spPr>
      </p:pic>
      <p:pic>
        <p:nvPicPr>
          <p:cNvPr id="4" name="Picture 3" descr="I:\philippines 2012\Beijing manila and journey to surigao city\IMG_5883.JPG"/>
          <p:cNvPicPr/>
          <p:nvPr/>
        </p:nvPicPr>
        <p:blipFill>
          <a:blip r:embed="rId3" cstate="print"/>
          <a:srcRect/>
          <a:stretch>
            <a:fillRect/>
          </a:stretch>
        </p:blipFill>
        <p:spPr bwMode="auto">
          <a:xfrm>
            <a:off x="3286116" y="5000636"/>
            <a:ext cx="2101850" cy="1576388"/>
          </a:xfrm>
          <a:prstGeom prst="rect">
            <a:avLst/>
          </a:prstGeom>
          <a:noFill/>
          <a:ln w="9525">
            <a:noFill/>
            <a:miter lim="800000"/>
            <a:headEnd/>
            <a:tailEnd/>
          </a:ln>
        </p:spPr>
      </p:pic>
      <p:pic>
        <p:nvPicPr>
          <p:cNvPr id="5" name="Picture 4" descr="I:\philippines 2012\Beijing manila and journey to surigao city\IMG_5879.JPG"/>
          <p:cNvPicPr/>
          <p:nvPr/>
        </p:nvPicPr>
        <p:blipFill>
          <a:blip r:embed="rId4" cstate="print"/>
          <a:srcRect/>
          <a:stretch>
            <a:fillRect/>
          </a:stretch>
        </p:blipFill>
        <p:spPr bwMode="auto">
          <a:xfrm>
            <a:off x="5643570" y="4929198"/>
            <a:ext cx="2357454" cy="1633535"/>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54758"/>
          </a:xfrm>
        </p:spPr>
        <p:txBody>
          <a:bodyPr>
            <a:normAutofit fontScale="90000"/>
          </a:bodyPr>
          <a:lstStyle/>
          <a:p>
            <a:r>
              <a:rPr lang="en-US" dirty="0" smtClean="0"/>
              <a:t>They made a living by begging travellers to throw them money into the water.</a:t>
            </a:r>
            <a:br>
              <a:rPr lang="en-US" dirty="0" smtClean="0"/>
            </a:br>
            <a:r>
              <a:rPr lang="en-US" dirty="0" smtClean="0"/>
              <a:t>Every time a coin was thrown in they would dive into the water and pick it up before it sank to the bottom.</a:t>
            </a:r>
            <a:br>
              <a:rPr lang="en-US" dirty="0" smtClean="0"/>
            </a:br>
            <a:r>
              <a:rPr lang="en-US" dirty="0" smtClean="0"/>
              <a:t>These children were also excellent swimmers  because this was all they could do in life but they were always hungry.</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26196"/>
          </a:xfrm>
        </p:spPr>
        <p:txBody>
          <a:bodyPr/>
          <a:lstStyle/>
          <a:p>
            <a:r>
              <a:rPr lang="en-US" sz="3200" dirty="0" smtClean="0"/>
              <a:t/>
            </a:r>
            <a:br>
              <a:rPr lang="en-US" sz="3200" dirty="0" smtClean="0"/>
            </a:br>
            <a:r>
              <a:rPr lang="en-US" sz="3200" dirty="0" smtClean="0"/>
              <a:t>Did you know that ‘Surigao Del Norde’ was one of the most amazing places I had been to in my life.</a:t>
            </a:r>
            <a:br>
              <a:rPr lang="en-US" sz="3200" dirty="0" smtClean="0"/>
            </a:br>
            <a:r>
              <a:rPr lang="en-US" sz="3200" dirty="0" smtClean="0"/>
              <a:t>It was nothing less than travelling through a emotional and physical </a:t>
            </a:r>
            <a:br>
              <a:rPr lang="en-US" sz="3200" dirty="0" smtClean="0"/>
            </a:br>
            <a:r>
              <a:rPr lang="en-US" sz="3200" dirty="0" smtClean="0"/>
              <a:t>tropical paradise</a:t>
            </a:r>
            <a:r>
              <a:rPr lang="zh-CN" altLang="en-US" sz="3200" dirty="0" smtClean="0"/>
              <a:t> 热带天堂</a:t>
            </a:r>
            <a:r>
              <a:rPr lang="en-US" sz="3200" dirty="0" smtClean="0"/>
              <a:t> for nearly 4 days.</a:t>
            </a:r>
            <a:br>
              <a:rPr lang="en-US" sz="3200" dirty="0" smtClean="0"/>
            </a:br>
            <a:r>
              <a:rPr lang="en-US" dirty="0" smtClean="0"/>
              <a:t/>
            </a:r>
            <a:br>
              <a:rPr lang="en-US" dirty="0" smtClean="0"/>
            </a:br>
            <a:r>
              <a:rPr lang="en-US" dirty="0" smtClean="0"/>
              <a:t> </a:t>
            </a:r>
            <a:br>
              <a:rPr lang="en-US" dirty="0" smtClean="0"/>
            </a:br>
            <a:endParaRPr lang="en-US" dirty="0"/>
          </a:p>
        </p:txBody>
      </p:sp>
      <p:pic>
        <p:nvPicPr>
          <p:cNvPr id="3" name="Picture 2" descr="I:\philippines 2007\Philippines 2007\Surigao city and Del Norde\DSC00009.JPG"/>
          <p:cNvPicPr/>
          <p:nvPr/>
        </p:nvPicPr>
        <p:blipFill>
          <a:blip r:embed="rId2" cstate="print"/>
          <a:srcRect/>
          <a:stretch>
            <a:fillRect/>
          </a:stretch>
        </p:blipFill>
        <p:spPr bwMode="auto">
          <a:xfrm>
            <a:off x="642910" y="4500570"/>
            <a:ext cx="2286016" cy="1571636"/>
          </a:xfrm>
          <a:prstGeom prst="rect">
            <a:avLst/>
          </a:prstGeom>
          <a:noFill/>
          <a:ln w="9525">
            <a:noFill/>
            <a:miter lim="800000"/>
            <a:headEnd/>
            <a:tailEnd/>
          </a:ln>
        </p:spPr>
      </p:pic>
      <p:pic>
        <p:nvPicPr>
          <p:cNvPr id="4" name="Picture 3" descr="I:\philippines 2007\Philippines 2007\Surigao city and Del Norde\DSC00028.JPG"/>
          <p:cNvPicPr/>
          <p:nvPr/>
        </p:nvPicPr>
        <p:blipFill>
          <a:blip r:embed="rId3" cstate="print"/>
          <a:srcRect/>
          <a:stretch>
            <a:fillRect/>
          </a:stretch>
        </p:blipFill>
        <p:spPr bwMode="auto">
          <a:xfrm>
            <a:off x="3428992" y="4357694"/>
            <a:ext cx="1928826" cy="1741486"/>
          </a:xfrm>
          <a:prstGeom prst="rect">
            <a:avLst/>
          </a:prstGeom>
          <a:noFill/>
          <a:ln w="9525">
            <a:noFill/>
            <a:miter lim="800000"/>
            <a:headEnd/>
            <a:tailEnd/>
          </a:ln>
        </p:spPr>
      </p:pic>
      <p:pic>
        <p:nvPicPr>
          <p:cNvPr id="5" name="Picture 4" descr="I:\philippines 2007\Philippines 2007\Surigao city and Del Norde\DSC00025.JPG"/>
          <p:cNvPicPr/>
          <p:nvPr/>
        </p:nvPicPr>
        <p:blipFill>
          <a:blip r:embed="rId4" cstate="print"/>
          <a:srcRect/>
          <a:stretch>
            <a:fillRect/>
          </a:stretch>
        </p:blipFill>
        <p:spPr bwMode="auto">
          <a:xfrm>
            <a:off x="6000760" y="4286256"/>
            <a:ext cx="1928826" cy="2071702"/>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97634"/>
          </a:xfrm>
        </p:spPr>
        <p:txBody>
          <a:bodyPr>
            <a:normAutofit fontScale="90000"/>
          </a:bodyPr>
          <a:lstStyle/>
          <a:p>
            <a:r>
              <a:rPr lang="en-US" sz="4000" dirty="0" smtClean="0"/>
              <a:t>Fortunately we didn’t have to pay for a guest house because one of the tour guides knew someone who had been living here for nearly 10 years.</a:t>
            </a:r>
            <a:br>
              <a:rPr lang="en-US" sz="4000" dirty="0" smtClean="0"/>
            </a:br>
            <a:r>
              <a:rPr lang="en-US" sz="4000" dirty="0" smtClean="0"/>
              <a:t>Once we had settled in his home can you guess what we did?</a:t>
            </a:r>
            <a:br>
              <a:rPr lang="en-US" sz="4000"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pic>
        <p:nvPicPr>
          <p:cNvPr id="3" name="Picture 2" descr="J:\philippines 2007\Philippines 2007\Surigao city and Del Norde\DSC00080.JPG"/>
          <p:cNvPicPr/>
          <p:nvPr/>
        </p:nvPicPr>
        <p:blipFill>
          <a:blip r:embed="rId2" cstate="print"/>
          <a:srcRect/>
          <a:stretch>
            <a:fillRect/>
          </a:stretch>
        </p:blipFill>
        <p:spPr bwMode="auto">
          <a:xfrm>
            <a:off x="2786050" y="4143380"/>
            <a:ext cx="3143272" cy="2214578"/>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69072"/>
          </a:xfrm>
        </p:spPr>
        <p:txBody>
          <a:bodyPr/>
          <a:lstStyle/>
          <a:p>
            <a:r>
              <a:rPr lang="en-US" dirty="0" smtClean="0"/>
              <a:t/>
            </a:r>
            <a:br>
              <a:rPr lang="en-US" dirty="0" smtClean="0"/>
            </a:br>
            <a:endParaRPr lang="en-US" dirty="0"/>
          </a:p>
        </p:txBody>
      </p:sp>
      <p:sp>
        <p:nvSpPr>
          <p:cNvPr id="3" name="Down Arrow 2"/>
          <p:cNvSpPr/>
          <p:nvPr/>
        </p:nvSpPr>
        <p:spPr>
          <a:xfrm>
            <a:off x="1857356" y="1571612"/>
            <a:ext cx="4929222" cy="3643338"/>
          </a:xfrm>
          <a:prstGeom prst="down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69072"/>
          </a:xfrm>
        </p:spPr>
        <p:txBody>
          <a:bodyPr>
            <a:normAutofit/>
          </a:bodyPr>
          <a:lstStyle/>
          <a:p>
            <a:r>
              <a:rPr lang="en-US" sz="3000" dirty="0" smtClean="0"/>
              <a:t>1) We swam in the pacific ocean and did some sunbathing on the beach.</a:t>
            </a:r>
            <a:br>
              <a:rPr lang="en-US" sz="3000" dirty="0" smtClean="0"/>
            </a:br>
            <a:r>
              <a:rPr lang="en-US" sz="3000" dirty="0" smtClean="0"/>
              <a:t>2) We went for some motorbike rides to see the island.</a:t>
            </a:r>
            <a:br>
              <a:rPr lang="en-US" sz="3000" dirty="0" smtClean="0"/>
            </a:br>
            <a:r>
              <a:rPr lang="en-US" sz="3000" dirty="0" smtClean="0"/>
              <a:t>3) We saw some waterfalls and swam in some fresh pools of water.</a:t>
            </a:r>
            <a:br>
              <a:rPr lang="en-US" sz="3000" dirty="0" smtClean="0"/>
            </a:br>
            <a:r>
              <a:rPr lang="en-US" sz="3000" dirty="0" smtClean="0"/>
              <a:t>4) We went for some boat rides to </a:t>
            </a:r>
            <a:r>
              <a:rPr lang="en-US" sz="3000" dirty="0" smtClean="0"/>
              <a:t>see </a:t>
            </a:r>
            <a:r>
              <a:rPr lang="en-US" sz="3000" dirty="0" smtClean="0"/>
              <a:t>and swim in </a:t>
            </a:r>
            <a:r>
              <a:rPr lang="en-US" sz="3000" dirty="0" smtClean="0"/>
              <a:t>the lagoons</a:t>
            </a:r>
            <a:r>
              <a:rPr lang="zh-CN" altLang="en-US" sz="3000" dirty="0" smtClean="0"/>
              <a:t> </a:t>
            </a:r>
            <a:r>
              <a:rPr lang="zh-CN" altLang="en-US" sz="3000" dirty="0" smtClean="0"/>
              <a:t>泻湖</a:t>
            </a:r>
            <a:r>
              <a:rPr lang="en-US" sz="3000" dirty="0" smtClean="0"/>
              <a:t>.</a:t>
            </a:r>
            <a:br>
              <a:rPr lang="en-US" sz="3000" dirty="0" smtClean="0"/>
            </a:br>
            <a:r>
              <a:rPr lang="en-US" sz="3000" dirty="0" smtClean="0"/>
              <a:t>5) We visited some exotic</a:t>
            </a:r>
            <a:r>
              <a:rPr lang="zh-CN" altLang="en-US" sz="3000" dirty="0" smtClean="0"/>
              <a:t> 奇异的</a:t>
            </a:r>
            <a:r>
              <a:rPr lang="en-US" sz="3000" dirty="0" smtClean="0"/>
              <a:t> holiday villages.</a:t>
            </a:r>
            <a:br>
              <a:rPr lang="en-US" sz="3000" dirty="0" smtClean="0"/>
            </a:br>
            <a:r>
              <a:rPr lang="en-US" sz="3000" dirty="0" smtClean="0"/>
              <a:t>7) We travelled through fields of wheat and rice</a:t>
            </a:r>
            <a:endParaRPr lang="en-US" sz="30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54758"/>
          </a:xfrm>
        </p:spPr>
        <p:txBody>
          <a:bodyPr>
            <a:normAutofit/>
          </a:bodyPr>
          <a:lstStyle/>
          <a:p>
            <a:r>
              <a:rPr lang="en-US" dirty="0" smtClean="0"/>
              <a:t/>
            </a:r>
            <a:br>
              <a:rPr lang="en-US" dirty="0" smtClean="0"/>
            </a:br>
            <a:r>
              <a:rPr lang="en-US" sz="3100" dirty="0" smtClean="0"/>
              <a:t>9) We got sun burnt.</a:t>
            </a:r>
            <a:br>
              <a:rPr lang="en-US" sz="3100" dirty="0" smtClean="0"/>
            </a:br>
            <a:r>
              <a:rPr lang="en-US" sz="3100" dirty="0" smtClean="0"/>
              <a:t>10) We ate the cheapest and best quality fish, salads and fruits which were available.</a:t>
            </a:r>
            <a:br>
              <a:rPr lang="en-US" sz="3100" dirty="0" smtClean="0"/>
            </a:br>
            <a:r>
              <a:rPr lang="en-US" sz="3100" dirty="0" smtClean="0"/>
              <a:t> 12) We went to a place called Cloud 9 where people go surfing </a:t>
            </a:r>
            <a:r>
              <a:rPr lang="zh-CN" altLang="en-US" sz="3100" dirty="0" smtClean="0"/>
              <a:t>冲浪运动 </a:t>
            </a:r>
            <a:r>
              <a:rPr lang="en-US" sz="3100" dirty="0" smtClean="0"/>
              <a:t>normally in the month of September every year. </a:t>
            </a:r>
            <a:r>
              <a:rPr lang="en-US" dirty="0" smtClean="0"/>
              <a:t/>
            </a:r>
            <a:br>
              <a:rPr lang="en-US" dirty="0" smtClean="0"/>
            </a:br>
            <a:r>
              <a:rPr lang="en-US" dirty="0" smtClean="0"/>
              <a:t/>
            </a:r>
            <a:br>
              <a:rPr lang="en-US" dirty="0" smtClean="0"/>
            </a:br>
            <a:endParaRPr lang="en-US" dirty="0"/>
          </a:p>
        </p:txBody>
      </p:sp>
      <p:pic>
        <p:nvPicPr>
          <p:cNvPr id="4" name="Picture 3" descr="I:\philippines 2007\Philippines 2007\Surigao city and Del Norde\DSC00113.JPG"/>
          <p:cNvPicPr/>
          <p:nvPr/>
        </p:nvPicPr>
        <p:blipFill>
          <a:blip r:embed="rId2" cstate="print"/>
          <a:srcRect/>
          <a:stretch>
            <a:fillRect/>
          </a:stretch>
        </p:blipFill>
        <p:spPr bwMode="auto">
          <a:xfrm>
            <a:off x="1000100" y="4500570"/>
            <a:ext cx="2286016" cy="178595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69072"/>
          </a:xfrm>
        </p:spPr>
        <p:txBody>
          <a:bodyPr/>
          <a:lstStyle/>
          <a:p>
            <a:r>
              <a:rPr lang="en-US" sz="4000" dirty="0" smtClean="0"/>
              <a:t>Davao city is a large place in the southern part of The Philippines</a:t>
            </a:r>
            <a:r>
              <a:rPr lang="en-US" dirty="0" smtClean="0"/>
              <a:t/>
            </a:r>
            <a:br>
              <a:rPr lang="en-US" dirty="0" smtClean="0"/>
            </a:br>
            <a:r>
              <a:rPr lang="en-US" dirty="0" smtClean="0"/>
              <a:t/>
            </a:r>
            <a:br>
              <a:rPr lang="en-US" dirty="0" smtClean="0"/>
            </a:br>
            <a:r>
              <a:rPr lang="en-US" dirty="0" smtClean="0"/>
              <a:t> </a:t>
            </a:r>
            <a:endParaRPr lang="en-US" dirty="0"/>
          </a:p>
        </p:txBody>
      </p:sp>
      <p:pic>
        <p:nvPicPr>
          <p:cNvPr id="2050" name="Picture 2" descr="J:\th.jpg"/>
          <p:cNvPicPr>
            <a:picLocks noChangeAspect="1" noChangeArrowheads="1"/>
          </p:cNvPicPr>
          <p:nvPr/>
        </p:nvPicPr>
        <p:blipFill>
          <a:blip r:embed="rId2" cstate="print"/>
          <a:srcRect/>
          <a:stretch>
            <a:fillRect/>
          </a:stretch>
        </p:blipFill>
        <p:spPr bwMode="auto">
          <a:xfrm>
            <a:off x="571472" y="3714752"/>
            <a:ext cx="2857500" cy="2286001"/>
          </a:xfrm>
          <a:prstGeom prst="rect">
            <a:avLst/>
          </a:prstGeom>
          <a:noFill/>
        </p:spPr>
      </p:pic>
      <p:pic>
        <p:nvPicPr>
          <p:cNvPr id="2052" name="Picture 4" descr="http://ts3.mm.bing.net/th?id=H.4595560007338818&amp;pid=15.1"/>
          <p:cNvPicPr>
            <a:picLocks noChangeAspect="1" noChangeArrowheads="1"/>
          </p:cNvPicPr>
          <p:nvPr/>
        </p:nvPicPr>
        <p:blipFill>
          <a:blip r:embed="rId3" cstate="print"/>
          <a:srcRect/>
          <a:stretch>
            <a:fillRect/>
          </a:stretch>
        </p:blipFill>
        <p:spPr bwMode="auto">
          <a:xfrm>
            <a:off x="3786182" y="3786190"/>
            <a:ext cx="2143125" cy="2286006"/>
          </a:xfrm>
          <a:prstGeom prst="rect">
            <a:avLst/>
          </a:prstGeom>
          <a:noFill/>
        </p:spPr>
      </p:pic>
      <p:pic>
        <p:nvPicPr>
          <p:cNvPr id="2054" name="Picture 6" descr="http://ts2.mm.bing.net/th?id=I.4881952670811133&amp;pid=15.1"/>
          <p:cNvPicPr>
            <a:picLocks noChangeAspect="1" noChangeArrowheads="1"/>
          </p:cNvPicPr>
          <p:nvPr/>
        </p:nvPicPr>
        <p:blipFill>
          <a:blip r:embed="rId4" cstate="print"/>
          <a:srcRect/>
          <a:stretch>
            <a:fillRect/>
          </a:stretch>
        </p:blipFill>
        <p:spPr bwMode="auto">
          <a:xfrm>
            <a:off x="6072198" y="3643314"/>
            <a:ext cx="2247900" cy="2428882"/>
          </a:xfrm>
          <a:prstGeom prst="rect">
            <a:avLst/>
          </a:prstGeom>
          <a:noFill/>
        </p:spPr>
      </p:pic>
      <p:pic>
        <p:nvPicPr>
          <p:cNvPr id="2056" name="Picture 8" descr="http://ts2.mm.bing.net/th?id=I.4735202248427313&amp;pid=15.1"/>
          <p:cNvPicPr>
            <a:picLocks noChangeAspect="1" noChangeArrowheads="1"/>
          </p:cNvPicPr>
          <p:nvPr/>
        </p:nvPicPr>
        <p:blipFill>
          <a:blip r:embed="rId2" cstate="print"/>
          <a:srcRect/>
          <a:stretch>
            <a:fillRect/>
          </a:stretch>
        </p:blipFill>
        <p:spPr bwMode="auto">
          <a:xfrm>
            <a:off x="857224" y="535750"/>
            <a:ext cx="1785950" cy="1607366"/>
          </a:xfrm>
          <a:prstGeom prst="rect">
            <a:avLst/>
          </a:prstGeom>
          <a:noFill/>
        </p:spPr>
      </p:pic>
      <p:pic>
        <p:nvPicPr>
          <p:cNvPr id="2058" name="Picture 10" descr="http://ts4.mm.bing.net/th?id=I.4620144375234767&amp;pid=15.1"/>
          <p:cNvPicPr>
            <a:picLocks noChangeAspect="1" noChangeArrowheads="1"/>
          </p:cNvPicPr>
          <p:nvPr/>
        </p:nvPicPr>
        <p:blipFill>
          <a:blip r:embed="rId5" cstate="print"/>
          <a:srcRect/>
          <a:stretch>
            <a:fillRect/>
          </a:stretch>
        </p:blipFill>
        <p:spPr bwMode="auto">
          <a:xfrm>
            <a:off x="3000364" y="571480"/>
            <a:ext cx="2071702" cy="1500188"/>
          </a:xfrm>
          <a:prstGeom prst="rect">
            <a:avLst/>
          </a:prstGeom>
          <a:noFill/>
        </p:spPr>
      </p:pic>
      <p:pic>
        <p:nvPicPr>
          <p:cNvPr id="2060" name="Picture 12" descr="http://ts3.mm.bing.net/th?id=I.4633046496052022&amp;pid=15.1"/>
          <p:cNvPicPr>
            <a:picLocks noChangeAspect="1" noChangeArrowheads="1"/>
          </p:cNvPicPr>
          <p:nvPr/>
        </p:nvPicPr>
        <p:blipFill>
          <a:blip r:embed="rId6" cstate="print"/>
          <a:srcRect/>
          <a:stretch>
            <a:fillRect/>
          </a:stretch>
        </p:blipFill>
        <p:spPr bwMode="auto">
          <a:xfrm>
            <a:off x="5572132" y="589329"/>
            <a:ext cx="2071702" cy="1553777"/>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54758"/>
          </a:xfrm>
        </p:spPr>
        <p:txBody>
          <a:bodyPr>
            <a:normAutofit/>
          </a:bodyPr>
          <a:lstStyle/>
          <a:p>
            <a:r>
              <a:rPr lang="en-US" sz="3100" dirty="0" smtClean="0"/>
              <a:t/>
            </a:r>
            <a:br>
              <a:rPr lang="en-US" sz="3100" dirty="0" smtClean="0"/>
            </a:br>
            <a:r>
              <a:rPr lang="en-US" sz="3100" dirty="0" smtClean="0"/>
              <a:t>13) We saw lovely sunrises and sunsets </a:t>
            </a:r>
            <a:br>
              <a:rPr lang="en-US" sz="3100" dirty="0" smtClean="0"/>
            </a:br>
            <a:r>
              <a:rPr lang="en-US" sz="3100" dirty="0" smtClean="0"/>
              <a:t>14) We saw Mangroves</a:t>
            </a:r>
            <a:r>
              <a:rPr lang="zh-CN" altLang="en-US" sz="3100" dirty="0" smtClean="0"/>
              <a:t> 红树林</a:t>
            </a:r>
            <a:br>
              <a:rPr lang="zh-CN" altLang="en-US" sz="3100" dirty="0" smtClean="0"/>
            </a:br>
            <a:r>
              <a:rPr lang="en-US" sz="3100" dirty="0" smtClean="0"/>
              <a:t> (special trees) growing in salt water.</a:t>
            </a:r>
            <a:br>
              <a:rPr lang="en-US" sz="3100" dirty="0" smtClean="0"/>
            </a:br>
            <a:r>
              <a:rPr lang="en-US" sz="3100" dirty="0" smtClean="0"/>
              <a:t>15) We ate the best, cheapest and sweetest bread which was baked at a local bakery every morning.</a:t>
            </a: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pic>
        <p:nvPicPr>
          <p:cNvPr id="3" name="Picture 2" descr="K:\thCAF8CDIM.jpg"/>
          <p:cNvPicPr/>
          <p:nvPr/>
        </p:nvPicPr>
        <p:blipFill>
          <a:blip r:embed="rId2" cstate="print"/>
          <a:srcRect/>
          <a:stretch>
            <a:fillRect/>
          </a:stretch>
        </p:blipFill>
        <p:spPr bwMode="auto">
          <a:xfrm>
            <a:off x="571472" y="4357694"/>
            <a:ext cx="1785950" cy="1646234"/>
          </a:xfrm>
          <a:prstGeom prst="rect">
            <a:avLst/>
          </a:prstGeom>
          <a:noFill/>
          <a:ln w="9525">
            <a:noFill/>
            <a:miter lim="800000"/>
            <a:headEnd/>
            <a:tailEnd/>
          </a:ln>
        </p:spPr>
      </p:pic>
      <p:pic>
        <p:nvPicPr>
          <p:cNvPr id="32770" name="Picture 2" descr="http://ts1.mm.bing.net/th?id=H.5011398690407076&amp;pid=15.1"/>
          <p:cNvPicPr>
            <a:picLocks noChangeAspect="1" noChangeArrowheads="1"/>
          </p:cNvPicPr>
          <p:nvPr/>
        </p:nvPicPr>
        <p:blipFill>
          <a:blip r:embed="rId3" cstate="print"/>
          <a:srcRect/>
          <a:stretch>
            <a:fillRect/>
          </a:stretch>
        </p:blipFill>
        <p:spPr bwMode="auto">
          <a:xfrm>
            <a:off x="2500298" y="4286256"/>
            <a:ext cx="1643074" cy="1714512"/>
          </a:xfrm>
          <a:prstGeom prst="rect">
            <a:avLst/>
          </a:prstGeom>
          <a:noFill/>
        </p:spPr>
      </p:pic>
      <p:pic>
        <p:nvPicPr>
          <p:cNvPr id="32772" name="Picture 4" descr="http://ts2.mm.bing.net/th?id=H.4893609259632821&amp;pid=15.1"/>
          <p:cNvPicPr>
            <a:picLocks noChangeAspect="1" noChangeArrowheads="1"/>
          </p:cNvPicPr>
          <p:nvPr/>
        </p:nvPicPr>
        <p:blipFill>
          <a:blip r:embed="rId4" cstate="print"/>
          <a:srcRect/>
          <a:stretch>
            <a:fillRect/>
          </a:stretch>
        </p:blipFill>
        <p:spPr bwMode="auto">
          <a:xfrm>
            <a:off x="4286248" y="4286256"/>
            <a:ext cx="1714512" cy="1714512"/>
          </a:xfrm>
          <a:prstGeom prst="rect">
            <a:avLst/>
          </a:prstGeom>
          <a:noFill/>
        </p:spPr>
      </p:pic>
      <p:pic>
        <p:nvPicPr>
          <p:cNvPr id="6" name="Picture 2" descr="K:\48bea2b2-16e4-36f0-9426-6a52451d8a1a.jpg"/>
          <p:cNvPicPr>
            <a:picLocks noChangeAspect="1" noChangeArrowheads="1"/>
          </p:cNvPicPr>
          <p:nvPr/>
        </p:nvPicPr>
        <p:blipFill>
          <a:blip r:embed="rId5" cstate="print"/>
          <a:srcRect/>
          <a:stretch>
            <a:fillRect/>
          </a:stretch>
        </p:blipFill>
        <p:spPr bwMode="auto">
          <a:xfrm>
            <a:off x="6215074" y="4357694"/>
            <a:ext cx="2000264" cy="1643074"/>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26196"/>
          </a:xfrm>
        </p:spPr>
        <p:txBody>
          <a:bodyPr/>
          <a:lstStyle/>
          <a:p>
            <a:r>
              <a:rPr lang="en-US" dirty="0" smtClean="0"/>
              <a:t/>
            </a:r>
            <a:br>
              <a:rPr lang="en-US" dirty="0" smtClean="0"/>
            </a:br>
            <a:endParaRPr lang="en-US" dirty="0"/>
          </a:p>
        </p:txBody>
      </p:sp>
      <p:pic>
        <p:nvPicPr>
          <p:cNvPr id="4" name="Picture 3" descr="J:\philippines 2007\Philippines 2007\Surigao city and Del Norde\DSC00012.JPG"/>
          <p:cNvPicPr/>
          <p:nvPr/>
        </p:nvPicPr>
        <p:blipFill>
          <a:blip r:embed="rId2" cstate="print"/>
          <a:srcRect/>
          <a:stretch>
            <a:fillRect/>
          </a:stretch>
        </p:blipFill>
        <p:spPr bwMode="auto">
          <a:xfrm>
            <a:off x="928662" y="3857628"/>
            <a:ext cx="2428892" cy="2539996"/>
          </a:xfrm>
          <a:prstGeom prst="rect">
            <a:avLst/>
          </a:prstGeom>
          <a:noFill/>
          <a:ln w="9525">
            <a:noFill/>
            <a:miter lim="800000"/>
            <a:headEnd/>
            <a:tailEnd/>
          </a:ln>
        </p:spPr>
      </p:pic>
      <p:pic>
        <p:nvPicPr>
          <p:cNvPr id="5" name="Picture 4" descr="J:\philippines 2007\Philippines 2007\Surigao city and Del Norde\DSC00008.JPG"/>
          <p:cNvPicPr/>
          <p:nvPr/>
        </p:nvPicPr>
        <p:blipFill>
          <a:blip r:embed="rId3" cstate="print"/>
          <a:srcRect/>
          <a:stretch>
            <a:fillRect/>
          </a:stretch>
        </p:blipFill>
        <p:spPr bwMode="auto">
          <a:xfrm>
            <a:off x="3571868" y="4357694"/>
            <a:ext cx="2406650" cy="2062162"/>
          </a:xfrm>
          <a:prstGeom prst="rect">
            <a:avLst/>
          </a:prstGeom>
          <a:noFill/>
          <a:ln w="9525">
            <a:noFill/>
            <a:miter lim="800000"/>
            <a:headEnd/>
            <a:tailEnd/>
          </a:ln>
        </p:spPr>
      </p:pic>
      <p:pic>
        <p:nvPicPr>
          <p:cNvPr id="6" name="Picture 5" descr="J:\philippines 2007\Philippines 2007\Surigao city and Del Norde\DSC00050.JPG"/>
          <p:cNvPicPr/>
          <p:nvPr/>
        </p:nvPicPr>
        <p:blipFill>
          <a:blip r:embed="rId4" cstate="print"/>
          <a:srcRect/>
          <a:stretch>
            <a:fillRect/>
          </a:stretch>
        </p:blipFill>
        <p:spPr bwMode="auto">
          <a:xfrm>
            <a:off x="6072199" y="4572008"/>
            <a:ext cx="2357454" cy="1762128"/>
          </a:xfrm>
          <a:prstGeom prst="rect">
            <a:avLst/>
          </a:prstGeom>
          <a:noFill/>
          <a:ln w="9525">
            <a:noFill/>
            <a:miter lim="800000"/>
            <a:headEnd/>
            <a:tailEnd/>
          </a:ln>
        </p:spPr>
      </p:pic>
      <p:pic>
        <p:nvPicPr>
          <p:cNvPr id="7" name="Picture 6" descr="J:\philippines 2007\Philippines 2007\Surigao city and Del Norde\DSC00044.JPG"/>
          <p:cNvPicPr/>
          <p:nvPr/>
        </p:nvPicPr>
        <p:blipFill>
          <a:blip r:embed="rId5" cstate="print"/>
          <a:srcRect/>
          <a:stretch>
            <a:fillRect/>
          </a:stretch>
        </p:blipFill>
        <p:spPr bwMode="auto">
          <a:xfrm>
            <a:off x="714348" y="1428736"/>
            <a:ext cx="2286016" cy="1785950"/>
          </a:xfrm>
          <a:prstGeom prst="rect">
            <a:avLst/>
          </a:prstGeom>
          <a:noFill/>
          <a:ln w="9525">
            <a:noFill/>
            <a:miter lim="800000"/>
            <a:headEnd/>
            <a:tailEnd/>
          </a:ln>
        </p:spPr>
      </p:pic>
      <p:pic>
        <p:nvPicPr>
          <p:cNvPr id="8" name="Picture 7" descr="J:\philippines 2007\Philippines 2007\Surigao city and Del Norde\DSC00040.JPG"/>
          <p:cNvPicPr/>
          <p:nvPr/>
        </p:nvPicPr>
        <p:blipFill>
          <a:blip r:embed="rId6" cstate="print"/>
          <a:srcRect/>
          <a:stretch>
            <a:fillRect/>
          </a:stretch>
        </p:blipFill>
        <p:spPr bwMode="auto">
          <a:xfrm>
            <a:off x="3286116" y="1357298"/>
            <a:ext cx="2724150" cy="2043113"/>
          </a:xfrm>
          <a:prstGeom prst="rect">
            <a:avLst/>
          </a:prstGeom>
          <a:noFill/>
          <a:ln w="9525">
            <a:noFill/>
            <a:miter lim="800000"/>
            <a:headEnd/>
            <a:tailEnd/>
          </a:ln>
        </p:spPr>
      </p:pic>
      <p:pic>
        <p:nvPicPr>
          <p:cNvPr id="9" name="Picture 8" descr="J:\philippines 2007\Philippines 2007\Surigao city and Del Norde\DSC00002.JPG"/>
          <p:cNvPicPr/>
          <p:nvPr/>
        </p:nvPicPr>
        <p:blipFill>
          <a:blip r:embed="rId7" cstate="print"/>
          <a:srcRect/>
          <a:stretch>
            <a:fillRect/>
          </a:stretch>
        </p:blipFill>
        <p:spPr bwMode="auto">
          <a:xfrm>
            <a:off x="6286512" y="1500174"/>
            <a:ext cx="2357454" cy="2000264"/>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26196"/>
          </a:xfrm>
        </p:spPr>
        <p:txBody>
          <a:bodyPr/>
          <a:lstStyle/>
          <a:p>
            <a:r>
              <a:rPr lang="en-US" dirty="0" smtClean="0"/>
              <a:t/>
            </a:r>
            <a:br>
              <a:rPr lang="en-US" dirty="0" smtClean="0"/>
            </a:br>
            <a:endParaRPr lang="en-US" dirty="0"/>
          </a:p>
        </p:txBody>
      </p:sp>
      <p:pic>
        <p:nvPicPr>
          <p:cNvPr id="4" name="Picture 3" descr="J:\philippines 2007\Philippines 2007\Surigao city and Del Norde\DSC00022.JPG"/>
          <p:cNvPicPr/>
          <p:nvPr/>
        </p:nvPicPr>
        <p:blipFill>
          <a:blip r:embed="rId2" cstate="print"/>
          <a:srcRect/>
          <a:stretch>
            <a:fillRect/>
          </a:stretch>
        </p:blipFill>
        <p:spPr bwMode="auto">
          <a:xfrm>
            <a:off x="642910" y="785794"/>
            <a:ext cx="2228850" cy="2857520"/>
          </a:xfrm>
          <a:prstGeom prst="rect">
            <a:avLst/>
          </a:prstGeom>
          <a:noFill/>
          <a:ln w="9525">
            <a:noFill/>
            <a:miter lim="800000"/>
            <a:headEnd/>
            <a:tailEnd/>
          </a:ln>
        </p:spPr>
      </p:pic>
      <p:pic>
        <p:nvPicPr>
          <p:cNvPr id="6" name="Picture 5" descr="J:\philippines 2007\Philippines 2007\Surigao city and Del Norde\DSC00084.JPG"/>
          <p:cNvPicPr/>
          <p:nvPr/>
        </p:nvPicPr>
        <p:blipFill>
          <a:blip r:embed="rId3" cstate="print"/>
          <a:srcRect/>
          <a:stretch>
            <a:fillRect/>
          </a:stretch>
        </p:blipFill>
        <p:spPr bwMode="auto">
          <a:xfrm>
            <a:off x="6143636" y="714356"/>
            <a:ext cx="2286000" cy="3048000"/>
          </a:xfrm>
          <a:prstGeom prst="rect">
            <a:avLst/>
          </a:prstGeom>
          <a:noFill/>
          <a:ln w="9525">
            <a:noFill/>
            <a:miter lim="800000"/>
            <a:headEnd/>
            <a:tailEnd/>
          </a:ln>
        </p:spPr>
      </p:pic>
      <p:pic>
        <p:nvPicPr>
          <p:cNvPr id="7" name="Picture 6" descr="J:\philippines 2007\Philippines 2007\Surigao city and Del Norde\DSC00107.JPG"/>
          <p:cNvPicPr/>
          <p:nvPr/>
        </p:nvPicPr>
        <p:blipFill>
          <a:blip r:embed="rId4" cstate="print"/>
          <a:srcRect/>
          <a:stretch>
            <a:fillRect/>
          </a:stretch>
        </p:blipFill>
        <p:spPr bwMode="auto">
          <a:xfrm>
            <a:off x="571472" y="4071942"/>
            <a:ext cx="2357454" cy="2179634"/>
          </a:xfrm>
          <a:prstGeom prst="rect">
            <a:avLst/>
          </a:prstGeom>
          <a:noFill/>
          <a:ln w="9525">
            <a:noFill/>
            <a:miter lim="800000"/>
            <a:headEnd/>
            <a:tailEnd/>
          </a:ln>
        </p:spPr>
      </p:pic>
      <p:pic>
        <p:nvPicPr>
          <p:cNvPr id="8" name="Picture 7" descr="J:\philippines 2007\Philippines 2007\Surigao city and Del Norde\DSC00138.JPG"/>
          <p:cNvPicPr/>
          <p:nvPr/>
        </p:nvPicPr>
        <p:blipFill>
          <a:blip r:embed="rId5" cstate="print"/>
          <a:srcRect/>
          <a:stretch>
            <a:fillRect/>
          </a:stretch>
        </p:blipFill>
        <p:spPr bwMode="auto">
          <a:xfrm>
            <a:off x="3143240" y="3929066"/>
            <a:ext cx="2500330" cy="2314572"/>
          </a:xfrm>
          <a:prstGeom prst="rect">
            <a:avLst/>
          </a:prstGeom>
          <a:noFill/>
          <a:ln w="9525">
            <a:noFill/>
            <a:miter lim="800000"/>
            <a:headEnd/>
            <a:tailEnd/>
          </a:ln>
        </p:spPr>
      </p:pic>
      <p:pic>
        <p:nvPicPr>
          <p:cNvPr id="9" name="Picture 8" descr="J:\philippines 2007\Philippines 2007\Surigao city and Del Norde\DSC00039.JPG"/>
          <p:cNvPicPr/>
          <p:nvPr/>
        </p:nvPicPr>
        <p:blipFill>
          <a:blip r:embed="rId6" cstate="print"/>
          <a:srcRect/>
          <a:stretch>
            <a:fillRect/>
          </a:stretch>
        </p:blipFill>
        <p:spPr bwMode="auto">
          <a:xfrm>
            <a:off x="6072198" y="4000504"/>
            <a:ext cx="2165350" cy="2300291"/>
          </a:xfrm>
          <a:prstGeom prst="rect">
            <a:avLst/>
          </a:prstGeom>
          <a:noFill/>
          <a:ln w="9525">
            <a:noFill/>
            <a:miter lim="800000"/>
            <a:headEnd/>
            <a:tailEnd/>
          </a:ln>
        </p:spPr>
      </p:pic>
      <p:pic>
        <p:nvPicPr>
          <p:cNvPr id="10" name="Picture 9" descr="I:\philippines 2007\Philippines 2007\Surigao city and Del Norde\DSC00004.JPG"/>
          <p:cNvPicPr/>
          <p:nvPr/>
        </p:nvPicPr>
        <p:blipFill>
          <a:blip r:embed="rId7" cstate="print"/>
          <a:srcRect/>
          <a:stretch>
            <a:fillRect/>
          </a:stretch>
        </p:blipFill>
        <p:spPr bwMode="auto">
          <a:xfrm>
            <a:off x="3286116" y="785794"/>
            <a:ext cx="2451102" cy="2786082"/>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69072"/>
          </a:xfrm>
        </p:spPr>
        <p:txBody>
          <a:bodyPr/>
          <a:lstStyle/>
          <a:p>
            <a:r>
              <a:rPr lang="en-US" dirty="0" smtClean="0"/>
              <a:t/>
            </a:r>
            <a:br>
              <a:rPr lang="en-US" dirty="0" smtClean="0"/>
            </a:br>
            <a:endParaRPr lang="en-US" dirty="0"/>
          </a:p>
        </p:txBody>
      </p:sp>
      <p:pic>
        <p:nvPicPr>
          <p:cNvPr id="4" name="Picture 3" descr="K:\Philippines 2007\DSC00166.JPG"/>
          <p:cNvPicPr/>
          <p:nvPr/>
        </p:nvPicPr>
        <p:blipFill>
          <a:blip r:embed="rId2" cstate="print"/>
          <a:srcRect/>
          <a:stretch>
            <a:fillRect/>
          </a:stretch>
        </p:blipFill>
        <p:spPr bwMode="auto">
          <a:xfrm>
            <a:off x="428596" y="500042"/>
            <a:ext cx="2500330" cy="1785950"/>
          </a:xfrm>
          <a:prstGeom prst="rect">
            <a:avLst/>
          </a:prstGeom>
          <a:noFill/>
          <a:ln w="9525">
            <a:noFill/>
            <a:miter lim="800000"/>
            <a:headEnd/>
            <a:tailEnd/>
          </a:ln>
        </p:spPr>
      </p:pic>
      <p:pic>
        <p:nvPicPr>
          <p:cNvPr id="7" name="Picture 6" descr="L:\philippines 2012\IMG_6064.JPG"/>
          <p:cNvPicPr/>
          <p:nvPr/>
        </p:nvPicPr>
        <p:blipFill>
          <a:blip r:embed="rId3" cstate="print"/>
          <a:srcRect/>
          <a:stretch>
            <a:fillRect/>
          </a:stretch>
        </p:blipFill>
        <p:spPr bwMode="auto">
          <a:xfrm>
            <a:off x="3786182" y="571480"/>
            <a:ext cx="2000264" cy="1500198"/>
          </a:xfrm>
          <a:prstGeom prst="rect">
            <a:avLst/>
          </a:prstGeom>
          <a:noFill/>
          <a:ln w="9525">
            <a:noFill/>
            <a:miter lim="800000"/>
            <a:headEnd/>
            <a:tailEnd/>
          </a:ln>
        </p:spPr>
      </p:pic>
      <p:pic>
        <p:nvPicPr>
          <p:cNvPr id="8" name="Picture 7" descr="L:\philippines 2012\IMG_6066.JPG"/>
          <p:cNvPicPr/>
          <p:nvPr/>
        </p:nvPicPr>
        <p:blipFill>
          <a:blip r:embed="rId4" cstate="print"/>
          <a:srcRect/>
          <a:stretch>
            <a:fillRect/>
          </a:stretch>
        </p:blipFill>
        <p:spPr bwMode="auto">
          <a:xfrm>
            <a:off x="214282" y="2714620"/>
            <a:ext cx="2286016" cy="2000264"/>
          </a:xfrm>
          <a:prstGeom prst="rect">
            <a:avLst/>
          </a:prstGeom>
          <a:noFill/>
          <a:ln w="9525">
            <a:noFill/>
            <a:miter lim="800000"/>
            <a:headEnd/>
            <a:tailEnd/>
          </a:ln>
        </p:spPr>
      </p:pic>
      <p:pic>
        <p:nvPicPr>
          <p:cNvPr id="9" name="Picture 8" descr="L:\philippines 2012\IMG_6063.JPG"/>
          <p:cNvPicPr/>
          <p:nvPr/>
        </p:nvPicPr>
        <p:blipFill>
          <a:blip r:embed="rId5" cstate="print"/>
          <a:srcRect/>
          <a:stretch>
            <a:fillRect/>
          </a:stretch>
        </p:blipFill>
        <p:spPr bwMode="auto">
          <a:xfrm>
            <a:off x="2786050" y="2357430"/>
            <a:ext cx="2071702" cy="2000264"/>
          </a:xfrm>
          <a:prstGeom prst="rect">
            <a:avLst/>
          </a:prstGeom>
          <a:noFill/>
          <a:ln w="9525">
            <a:noFill/>
            <a:miter lim="800000"/>
            <a:headEnd/>
            <a:tailEnd/>
          </a:ln>
        </p:spPr>
      </p:pic>
      <p:pic>
        <p:nvPicPr>
          <p:cNvPr id="11" name="Picture 10" descr="J:\philippines 2007\Philippines 2007\Surigao city and Del Norde\DSC00134.JPG"/>
          <p:cNvPicPr/>
          <p:nvPr/>
        </p:nvPicPr>
        <p:blipFill>
          <a:blip r:embed="rId6" cstate="print"/>
          <a:srcRect/>
          <a:stretch>
            <a:fillRect/>
          </a:stretch>
        </p:blipFill>
        <p:spPr bwMode="auto">
          <a:xfrm>
            <a:off x="3714744" y="4714884"/>
            <a:ext cx="2071702" cy="1571636"/>
          </a:xfrm>
          <a:prstGeom prst="rect">
            <a:avLst/>
          </a:prstGeom>
          <a:noFill/>
          <a:ln w="9525">
            <a:noFill/>
            <a:miter lim="800000"/>
            <a:headEnd/>
            <a:tailEnd/>
          </a:ln>
        </p:spPr>
      </p:pic>
      <p:pic>
        <p:nvPicPr>
          <p:cNvPr id="12" name="Picture 11" descr="J:\philippines 2007\Philippines 2007\Surigao city and Del Norde\DSC00141.JPG"/>
          <p:cNvPicPr/>
          <p:nvPr/>
        </p:nvPicPr>
        <p:blipFill>
          <a:blip r:embed="rId7" cstate="print"/>
          <a:srcRect/>
          <a:stretch>
            <a:fillRect/>
          </a:stretch>
        </p:blipFill>
        <p:spPr bwMode="auto">
          <a:xfrm>
            <a:off x="6215074" y="428604"/>
            <a:ext cx="2071702" cy="2143140"/>
          </a:xfrm>
          <a:prstGeom prst="rect">
            <a:avLst/>
          </a:prstGeom>
          <a:noFill/>
          <a:ln w="9525">
            <a:noFill/>
            <a:miter lim="800000"/>
            <a:headEnd/>
            <a:tailEnd/>
          </a:ln>
        </p:spPr>
      </p:pic>
      <p:pic>
        <p:nvPicPr>
          <p:cNvPr id="10" name="Picture 9" descr="L:\philippines 2012\IMG_6089.JPG"/>
          <p:cNvPicPr/>
          <p:nvPr/>
        </p:nvPicPr>
        <p:blipFill>
          <a:blip r:embed="rId8" cstate="print"/>
          <a:srcRect/>
          <a:stretch>
            <a:fillRect/>
          </a:stretch>
        </p:blipFill>
        <p:spPr bwMode="auto">
          <a:xfrm>
            <a:off x="6143636" y="3571876"/>
            <a:ext cx="2286016" cy="2286016"/>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69072"/>
          </a:xfrm>
        </p:spPr>
        <p:txBody>
          <a:bodyPr>
            <a:normAutofit fontScale="90000"/>
          </a:bodyPr>
          <a:lstStyle/>
          <a:p>
            <a:r>
              <a:rPr lang="en-US" dirty="0" smtClean="0"/>
              <a:t/>
            </a:r>
            <a:br>
              <a:rPr lang="en-US" dirty="0" smtClean="0"/>
            </a:br>
            <a:r>
              <a:rPr lang="en-US" sz="4000" dirty="0" smtClean="0"/>
              <a:t>From the Surigao del Norde we travelled back to the mainland and took another boat to an island called Cebu</a:t>
            </a:r>
            <a:r>
              <a:rPr lang="zh-CN" altLang="en-US" sz="4000" dirty="0" smtClean="0"/>
              <a:t>宿务</a:t>
            </a:r>
            <a:r>
              <a:rPr lang="en-US" altLang="zh-CN" sz="4000" dirty="0" smtClean="0"/>
              <a:t>. </a:t>
            </a:r>
            <a:br>
              <a:rPr lang="en-US" altLang="zh-CN" sz="4000" dirty="0" smtClean="0"/>
            </a:br>
            <a:r>
              <a:rPr lang="en-US" altLang="zh-CN" sz="4000" dirty="0" smtClean="0"/>
              <a:t>When we arrived there were </a:t>
            </a:r>
            <a:r>
              <a:rPr lang="en-US" altLang="zh-CN" sz="4000" dirty="0" smtClean="0"/>
              <a:t>even more </a:t>
            </a:r>
            <a:r>
              <a:rPr lang="en-US" altLang="zh-CN" sz="4000" dirty="0" smtClean="0"/>
              <a:t>children on boats that were begging for food and money. </a:t>
            </a:r>
            <a:br>
              <a:rPr lang="en-US" altLang="zh-CN" sz="4000" dirty="0" smtClean="0"/>
            </a:br>
            <a:r>
              <a:rPr lang="en-US" altLang="zh-CN" sz="4000" dirty="0" smtClean="0"/>
              <a:t/>
            </a:r>
            <a:br>
              <a:rPr lang="en-US" altLang="zh-CN" sz="4000" dirty="0" smtClean="0"/>
            </a:br>
            <a:r>
              <a:rPr lang="en-US" altLang="zh-CN" dirty="0" smtClean="0"/>
              <a:t/>
            </a:r>
            <a:br>
              <a:rPr lang="en-US" altLang="zh-CN" dirty="0" smtClean="0"/>
            </a:br>
            <a:r>
              <a:rPr lang="en-US" altLang="zh-CN" dirty="0" smtClean="0"/>
              <a:t/>
            </a:r>
            <a:br>
              <a:rPr lang="en-US" altLang="zh-CN" dirty="0" smtClean="0"/>
            </a:br>
            <a:r>
              <a:rPr lang="en-US" altLang="zh-CN" dirty="0" smtClean="0"/>
              <a:t/>
            </a:r>
            <a:br>
              <a:rPr lang="en-US" altLang="zh-CN" dirty="0" smtClean="0"/>
            </a:br>
            <a:endParaRPr lang="en-US" dirty="0"/>
          </a:p>
        </p:txBody>
      </p:sp>
      <p:pic>
        <p:nvPicPr>
          <p:cNvPr id="3" name="Picture 2" descr="H:\th.jpg"/>
          <p:cNvPicPr>
            <a:picLocks noChangeAspect="1" noChangeArrowheads="1"/>
          </p:cNvPicPr>
          <p:nvPr/>
        </p:nvPicPr>
        <p:blipFill>
          <a:blip r:embed="rId2" cstate="print"/>
          <a:srcRect/>
          <a:stretch>
            <a:fillRect/>
          </a:stretch>
        </p:blipFill>
        <p:spPr bwMode="auto">
          <a:xfrm>
            <a:off x="642910" y="4214818"/>
            <a:ext cx="1857388" cy="2286016"/>
          </a:xfrm>
          <a:prstGeom prst="rect">
            <a:avLst/>
          </a:prstGeom>
          <a:noFill/>
        </p:spPr>
      </p:pic>
      <p:pic>
        <p:nvPicPr>
          <p:cNvPr id="16386" name="Picture 2" descr="http://ts3.mm.bing.net/th?id=H.5028488374455122&amp;pid=15.1"/>
          <p:cNvPicPr>
            <a:picLocks noChangeAspect="1" noChangeArrowheads="1"/>
          </p:cNvPicPr>
          <p:nvPr/>
        </p:nvPicPr>
        <p:blipFill>
          <a:blip r:embed="rId3" cstate="print"/>
          <a:srcRect/>
          <a:stretch>
            <a:fillRect/>
          </a:stretch>
        </p:blipFill>
        <p:spPr bwMode="auto">
          <a:xfrm>
            <a:off x="2643174" y="4286256"/>
            <a:ext cx="1709740" cy="2143140"/>
          </a:xfrm>
          <a:prstGeom prst="rect">
            <a:avLst/>
          </a:prstGeom>
          <a:noFill/>
        </p:spPr>
      </p:pic>
      <p:pic>
        <p:nvPicPr>
          <p:cNvPr id="16387" name="Picture 3" descr="H:\th.jpg"/>
          <p:cNvPicPr>
            <a:picLocks noChangeAspect="1" noChangeArrowheads="1"/>
          </p:cNvPicPr>
          <p:nvPr/>
        </p:nvPicPr>
        <p:blipFill>
          <a:blip r:embed="rId4" cstate="print"/>
          <a:srcRect/>
          <a:stretch>
            <a:fillRect/>
          </a:stretch>
        </p:blipFill>
        <p:spPr bwMode="auto">
          <a:xfrm>
            <a:off x="4643438" y="4214818"/>
            <a:ext cx="1943338" cy="2286016"/>
          </a:xfrm>
          <a:prstGeom prst="rect">
            <a:avLst/>
          </a:prstGeom>
          <a:noFill/>
        </p:spPr>
      </p:pic>
      <p:pic>
        <p:nvPicPr>
          <p:cNvPr id="6" name="Picture 5" descr="L:\Philippines 2007\DSC00166.JPG"/>
          <p:cNvPicPr/>
          <p:nvPr/>
        </p:nvPicPr>
        <p:blipFill>
          <a:blip r:embed="rId5" cstate="print"/>
          <a:srcRect/>
          <a:stretch>
            <a:fillRect/>
          </a:stretch>
        </p:blipFill>
        <p:spPr bwMode="auto">
          <a:xfrm>
            <a:off x="6786578" y="4286256"/>
            <a:ext cx="1857388" cy="2143140"/>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97634"/>
          </a:xfrm>
        </p:spPr>
        <p:txBody>
          <a:bodyPr/>
          <a:lstStyle/>
          <a:p>
            <a:r>
              <a:rPr lang="en-US" altLang="zh-CN" dirty="0" smtClean="0"/>
              <a:t/>
            </a:r>
            <a:br>
              <a:rPr lang="en-US" altLang="zh-CN" dirty="0" smtClean="0"/>
            </a:br>
            <a:r>
              <a:rPr lang="en-US" altLang="zh-CN" dirty="0" smtClean="0"/>
              <a:t/>
            </a:r>
            <a:br>
              <a:rPr lang="en-US" altLang="zh-CN" dirty="0" smtClean="0"/>
            </a:br>
            <a:r>
              <a:rPr lang="en-US" altLang="zh-CN" dirty="0" smtClean="0"/>
              <a:t>What is so special about this island?</a:t>
            </a:r>
            <a:br>
              <a:rPr lang="en-US" altLang="zh-CN" dirty="0" smtClean="0"/>
            </a:b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69072"/>
          </a:xfrm>
        </p:spPr>
        <p:txBody>
          <a:bodyPr/>
          <a:lstStyle/>
          <a:p>
            <a:r>
              <a:rPr lang="en-US" dirty="0" smtClean="0"/>
              <a:t/>
            </a:r>
            <a:br>
              <a:rPr lang="en-US" dirty="0" smtClean="0"/>
            </a:br>
            <a:endParaRPr lang="en-US" dirty="0"/>
          </a:p>
        </p:txBody>
      </p:sp>
      <p:pic>
        <p:nvPicPr>
          <p:cNvPr id="3" name="Picture 2" descr="J:\philippines 2007\Philippines 2007\Cebu city\DSC00236.JPG"/>
          <p:cNvPicPr/>
          <p:nvPr/>
        </p:nvPicPr>
        <p:blipFill>
          <a:blip r:embed="rId2" cstate="print"/>
          <a:srcRect/>
          <a:stretch>
            <a:fillRect/>
          </a:stretch>
        </p:blipFill>
        <p:spPr bwMode="auto">
          <a:xfrm>
            <a:off x="1000100" y="4357694"/>
            <a:ext cx="2428892" cy="2003416"/>
          </a:xfrm>
          <a:prstGeom prst="rect">
            <a:avLst/>
          </a:prstGeom>
          <a:noFill/>
          <a:ln w="9525">
            <a:noFill/>
            <a:miter lim="800000"/>
            <a:headEnd/>
            <a:tailEnd/>
          </a:ln>
        </p:spPr>
      </p:pic>
      <p:pic>
        <p:nvPicPr>
          <p:cNvPr id="4" name="Picture 3" descr="J:\philippines 2007\Philippines 2007\Cebu city\DSC00245.JPG"/>
          <p:cNvPicPr/>
          <p:nvPr/>
        </p:nvPicPr>
        <p:blipFill>
          <a:blip r:embed="rId3" cstate="print"/>
          <a:srcRect/>
          <a:stretch>
            <a:fillRect/>
          </a:stretch>
        </p:blipFill>
        <p:spPr bwMode="auto">
          <a:xfrm>
            <a:off x="4143372" y="4429132"/>
            <a:ext cx="2000264" cy="1928826"/>
          </a:xfrm>
          <a:prstGeom prst="rect">
            <a:avLst/>
          </a:prstGeom>
          <a:noFill/>
          <a:ln w="9525">
            <a:noFill/>
            <a:miter lim="800000"/>
            <a:headEnd/>
            <a:tailEnd/>
          </a:ln>
        </p:spPr>
      </p:pic>
      <p:sp>
        <p:nvSpPr>
          <p:cNvPr id="5" name="TextBox 4"/>
          <p:cNvSpPr txBox="1"/>
          <p:nvPr/>
        </p:nvSpPr>
        <p:spPr>
          <a:xfrm>
            <a:off x="500034" y="571480"/>
            <a:ext cx="8072494" cy="1384995"/>
          </a:xfrm>
          <a:prstGeom prst="rect">
            <a:avLst/>
          </a:prstGeom>
          <a:noFill/>
        </p:spPr>
        <p:txBody>
          <a:bodyPr wrap="square" rtlCol="0">
            <a:spAutoFit/>
          </a:bodyPr>
          <a:lstStyle/>
          <a:p>
            <a:pPr algn="ctr"/>
            <a:r>
              <a:rPr lang="en-US" sz="2800" b="1" dirty="0" smtClean="0">
                <a:solidFill>
                  <a:srgbClr val="FF0000"/>
                </a:solidFill>
              </a:rPr>
              <a:t>There was a famous Portuguese warrior or explorer called Ferdinand Magellan</a:t>
            </a:r>
            <a:r>
              <a:rPr lang="zh-CN" altLang="en-US" sz="2800" b="1" dirty="0" smtClean="0">
                <a:solidFill>
                  <a:srgbClr val="FF0000"/>
                </a:solidFill>
              </a:rPr>
              <a:t> 麦哲伦</a:t>
            </a:r>
            <a:r>
              <a:rPr lang="en-US" sz="2800" b="1" dirty="0" smtClean="0">
                <a:solidFill>
                  <a:srgbClr val="FF0000"/>
                </a:solidFill>
              </a:rPr>
              <a:t>who came </a:t>
            </a:r>
            <a:endParaRPr lang="zh-CN" altLang="en-US" sz="2800" b="1" dirty="0" smtClean="0">
              <a:solidFill>
                <a:srgbClr val="FF0000"/>
              </a:solidFill>
            </a:endParaRPr>
          </a:p>
          <a:p>
            <a:pPr algn="ctr"/>
            <a:r>
              <a:rPr lang="en-US" sz="2800" b="1" dirty="0" smtClean="0">
                <a:solidFill>
                  <a:srgbClr val="FF0000"/>
                </a:solidFill>
              </a:rPr>
              <a:t>here in the 16</a:t>
            </a:r>
            <a:r>
              <a:rPr lang="en-US" sz="2800" b="1" baseline="30000" dirty="0" smtClean="0">
                <a:solidFill>
                  <a:srgbClr val="FF0000"/>
                </a:solidFill>
              </a:rPr>
              <a:t>th</a:t>
            </a:r>
            <a:r>
              <a:rPr lang="en-US" sz="2800" b="1" dirty="0" smtClean="0">
                <a:solidFill>
                  <a:srgbClr val="FF0000"/>
                </a:solidFill>
              </a:rPr>
              <a:t> century.</a:t>
            </a:r>
            <a:endParaRPr lang="en-US" sz="2800" b="1" dirty="0">
              <a:solidFill>
                <a:srgbClr val="FF0000"/>
              </a:solidFill>
            </a:endParaRPr>
          </a:p>
        </p:txBody>
      </p:sp>
      <p:pic>
        <p:nvPicPr>
          <p:cNvPr id="6" name="Picture 5" descr="J:\philippines 2007\Philippines 2007\Cebu city\DSC00249.JPG"/>
          <p:cNvPicPr/>
          <p:nvPr/>
        </p:nvPicPr>
        <p:blipFill>
          <a:blip r:embed="rId4" cstate="print"/>
          <a:srcRect/>
          <a:stretch>
            <a:fillRect/>
          </a:stretch>
        </p:blipFill>
        <p:spPr bwMode="auto">
          <a:xfrm>
            <a:off x="642910" y="2285992"/>
            <a:ext cx="2428892" cy="1508120"/>
          </a:xfrm>
          <a:prstGeom prst="rect">
            <a:avLst/>
          </a:prstGeom>
          <a:noFill/>
          <a:ln w="9525">
            <a:noFill/>
            <a:miter lim="800000"/>
            <a:headEnd/>
            <a:tailEnd/>
          </a:ln>
        </p:spPr>
      </p:pic>
      <p:pic>
        <p:nvPicPr>
          <p:cNvPr id="7" name="Picture 6" descr="J:\philippines 2007\Philippines 2007\Cebu city\DSC00262.JPG"/>
          <p:cNvPicPr/>
          <p:nvPr/>
        </p:nvPicPr>
        <p:blipFill>
          <a:blip r:embed="rId5" cstate="print"/>
          <a:srcRect/>
          <a:stretch>
            <a:fillRect/>
          </a:stretch>
        </p:blipFill>
        <p:spPr bwMode="auto">
          <a:xfrm>
            <a:off x="3714744" y="2214554"/>
            <a:ext cx="2500330" cy="1714512"/>
          </a:xfrm>
          <a:prstGeom prst="rect">
            <a:avLst/>
          </a:prstGeom>
          <a:noFill/>
          <a:ln w="9525">
            <a:noFill/>
            <a:miter lim="800000"/>
            <a:headEnd/>
            <a:tailEnd/>
          </a:ln>
        </p:spPr>
      </p:pic>
      <p:pic>
        <p:nvPicPr>
          <p:cNvPr id="8" name="Picture 7" descr="J:\philippines 2007\Philippines 2007\Cebu city\DSC00265.JPG"/>
          <p:cNvPicPr/>
          <p:nvPr/>
        </p:nvPicPr>
        <p:blipFill>
          <a:blip r:embed="rId6" cstate="print"/>
          <a:srcRect/>
          <a:stretch>
            <a:fillRect/>
          </a:stretch>
        </p:blipFill>
        <p:spPr bwMode="auto">
          <a:xfrm>
            <a:off x="6643702" y="2214554"/>
            <a:ext cx="1928826" cy="1928826"/>
          </a:xfrm>
          <a:prstGeom prst="rect">
            <a:avLst/>
          </a:prstGeom>
          <a:noFill/>
          <a:ln w="9525">
            <a:noFill/>
            <a:miter lim="800000"/>
            <a:headEnd/>
            <a:tailEnd/>
          </a:ln>
        </p:spPr>
      </p:pic>
      <p:pic>
        <p:nvPicPr>
          <p:cNvPr id="9" name="Picture 8" descr="J:\philippines 2007\Philippines 2007\Cebu city\DSC00264.JPG"/>
          <p:cNvPicPr/>
          <p:nvPr/>
        </p:nvPicPr>
        <p:blipFill>
          <a:blip r:embed="rId7" cstate="print"/>
          <a:srcRect/>
          <a:stretch>
            <a:fillRect/>
          </a:stretch>
        </p:blipFill>
        <p:spPr bwMode="auto">
          <a:xfrm>
            <a:off x="6715140" y="4429132"/>
            <a:ext cx="1785950" cy="178595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97634"/>
          </a:xfrm>
        </p:spPr>
        <p:txBody>
          <a:bodyPr/>
          <a:lstStyle/>
          <a:p>
            <a:r>
              <a:rPr lang="en-US" dirty="0" smtClean="0"/>
              <a:t/>
            </a:r>
            <a:br>
              <a:rPr lang="en-US" dirty="0" smtClean="0"/>
            </a:br>
            <a:endParaRPr lang="en-US" dirty="0"/>
          </a:p>
        </p:txBody>
      </p:sp>
      <p:pic>
        <p:nvPicPr>
          <p:cNvPr id="3" name="Picture 2" descr="J:\philippines 2007\Philippines 2007\Cebu city\DSC00176.JPG"/>
          <p:cNvPicPr/>
          <p:nvPr/>
        </p:nvPicPr>
        <p:blipFill>
          <a:blip r:embed="rId2" cstate="print"/>
          <a:srcRect/>
          <a:stretch>
            <a:fillRect/>
          </a:stretch>
        </p:blipFill>
        <p:spPr bwMode="auto">
          <a:xfrm>
            <a:off x="500034" y="2214554"/>
            <a:ext cx="2214578" cy="1857388"/>
          </a:xfrm>
          <a:prstGeom prst="rect">
            <a:avLst/>
          </a:prstGeom>
          <a:noFill/>
          <a:ln w="9525">
            <a:noFill/>
            <a:miter lim="800000"/>
            <a:headEnd/>
            <a:tailEnd/>
          </a:ln>
        </p:spPr>
      </p:pic>
      <p:pic>
        <p:nvPicPr>
          <p:cNvPr id="4" name="Picture 3" descr="J:\philippines 2007\Philippines 2007\Cebu city\DSC00177.JPG"/>
          <p:cNvPicPr/>
          <p:nvPr/>
        </p:nvPicPr>
        <p:blipFill>
          <a:blip r:embed="rId3" cstate="print"/>
          <a:srcRect/>
          <a:stretch>
            <a:fillRect/>
          </a:stretch>
        </p:blipFill>
        <p:spPr bwMode="auto">
          <a:xfrm>
            <a:off x="3286116" y="2928934"/>
            <a:ext cx="2000264" cy="1857388"/>
          </a:xfrm>
          <a:prstGeom prst="rect">
            <a:avLst/>
          </a:prstGeom>
          <a:noFill/>
          <a:ln w="9525">
            <a:noFill/>
            <a:miter lim="800000"/>
            <a:headEnd/>
            <a:tailEnd/>
          </a:ln>
        </p:spPr>
      </p:pic>
      <p:pic>
        <p:nvPicPr>
          <p:cNvPr id="5" name="Picture 4" descr="J:\philippines 2007\Philippines 2007\Cebu city\DSC00208.JPG"/>
          <p:cNvPicPr/>
          <p:nvPr/>
        </p:nvPicPr>
        <p:blipFill>
          <a:blip r:embed="rId4" cstate="print"/>
          <a:srcRect/>
          <a:stretch>
            <a:fillRect/>
          </a:stretch>
        </p:blipFill>
        <p:spPr bwMode="auto">
          <a:xfrm>
            <a:off x="642910" y="714356"/>
            <a:ext cx="2000264" cy="1285884"/>
          </a:xfrm>
          <a:prstGeom prst="rect">
            <a:avLst/>
          </a:prstGeom>
          <a:noFill/>
          <a:ln w="9525">
            <a:noFill/>
            <a:miter lim="800000"/>
            <a:headEnd/>
            <a:tailEnd/>
          </a:ln>
        </p:spPr>
      </p:pic>
      <p:pic>
        <p:nvPicPr>
          <p:cNvPr id="6" name="Picture 5" descr="J:\philippines 2007\Philippines 2007\Cebu city\DSC00214.JPG"/>
          <p:cNvPicPr/>
          <p:nvPr/>
        </p:nvPicPr>
        <p:blipFill>
          <a:blip r:embed="rId5" cstate="print"/>
          <a:srcRect/>
          <a:stretch>
            <a:fillRect/>
          </a:stretch>
        </p:blipFill>
        <p:spPr bwMode="auto">
          <a:xfrm>
            <a:off x="5786446" y="785794"/>
            <a:ext cx="2071702" cy="1643074"/>
          </a:xfrm>
          <a:prstGeom prst="rect">
            <a:avLst/>
          </a:prstGeom>
          <a:noFill/>
          <a:ln w="9525">
            <a:noFill/>
            <a:miter lim="800000"/>
            <a:headEnd/>
            <a:tailEnd/>
          </a:ln>
        </p:spPr>
      </p:pic>
      <p:pic>
        <p:nvPicPr>
          <p:cNvPr id="7" name="Picture 6" descr="J:\philippines 2007\Philippines 2007\Cebu city\DSC00225.JPG"/>
          <p:cNvPicPr/>
          <p:nvPr/>
        </p:nvPicPr>
        <p:blipFill>
          <a:blip r:embed="rId6" cstate="print"/>
          <a:srcRect/>
          <a:stretch>
            <a:fillRect/>
          </a:stretch>
        </p:blipFill>
        <p:spPr bwMode="auto">
          <a:xfrm>
            <a:off x="5786446" y="2928934"/>
            <a:ext cx="2143140" cy="1428760"/>
          </a:xfrm>
          <a:prstGeom prst="rect">
            <a:avLst/>
          </a:prstGeom>
          <a:noFill/>
          <a:ln w="9525">
            <a:noFill/>
            <a:miter lim="800000"/>
            <a:headEnd/>
            <a:tailEnd/>
          </a:ln>
        </p:spPr>
      </p:pic>
      <p:pic>
        <p:nvPicPr>
          <p:cNvPr id="8" name="Picture 7" descr="L:\Philippines 2007\DSC00234.JPG"/>
          <p:cNvPicPr/>
          <p:nvPr/>
        </p:nvPicPr>
        <p:blipFill>
          <a:blip r:embed="rId7" cstate="print"/>
          <a:srcRect/>
          <a:stretch>
            <a:fillRect/>
          </a:stretch>
        </p:blipFill>
        <p:spPr bwMode="auto">
          <a:xfrm>
            <a:off x="3000364" y="857232"/>
            <a:ext cx="1928826" cy="1643074"/>
          </a:xfrm>
          <a:prstGeom prst="rect">
            <a:avLst/>
          </a:prstGeom>
          <a:noFill/>
          <a:ln w="9525">
            <a:noFill/>
            <a:miter lim="800000"/>
            <a:headEnd/>
            <a:tailEnd/>
          </a:ln>
        </p:spPr>
      </p:pic>
      <p:pic>
        <p:nvPicPr>
          <p:cNvPr id="9" name="Picture 8" descr="L:\Philippines 2007\DSC00265.JPG"/>
          <p:cNvPicPr/>
          <p:nvPr/>
        </p:nvPicPr>
        <p:blipFill>
          <a:blip r:embed="rId8" cstate="print"/>
          <a:srcRect/>
          <a:stretch>
            <a:fillRect/>
          </a:stretch>
        </p:blipFill>
        <p:spPr bwMode="auto">
          <a:xfrm>
            <a:off x="5715008" y="4572008"/>
            <a:ext cx="2214578" cy="1428760"/>
          </a:xfrm>
          <a:prstGeom prst="rect">
            <a:avLst/>
          </a:prstGeom>
          <a:noFill/>
          <a:ln w="9525">
            <a:noFill/>
            <a:miter lim="800000"/>
            <a:headEnd/>
            <a:tailEnd/>
          </a:ln>
        </p:spPr>
      </p:pic>
      <p:pic>
        <p:nvPicPr>
          <p:cNvPr id="10" name="Picture 9" descr="L:\Philippines 2007\DSC00219.JPG"/>
          <p:cNvPicPr/>
          <p:nvPr/>
        </p:nvPicPr>
        <p:blipFill>
          <a:blip r:embed="rId9" cstate="print"/>
          <a:srcRect/>
          <a:stretch>
            <a:fillRect/>
          </a:stretch>
        </p:blipFill>
        <p:spPr bwMode="auto">
          <a:xfrm>
            <a:off x="857224" y="4357694"/>
            <a:ext cx="1785950" cy="199390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54758"/>
          </a:xfrm>
        </p:spPr>
        <p:txBody>
          <a:bodyPr>
            <a:normAutofit/>
          </a:bodyPr>
          <a:lstStyle/>
          <a:p>
            <a:r>
              <a:rPr lang="en-US" sz="3100" dirty="0" smtClean="0"/>
              <a:t>We visited some famous places which were dedicated</a:t>
            </a:r>
            <a:r>
              <a:rPr lang="zh-CN" altLang="en-US" sz="3100" dirty="0" smtClean="0"/>
              <a:t>专注的</a:t>
            </a:r>
            <a:r>
              <a:rPr lang="en-US" sz="3100" dirty="0" smtClean="0"/>
              <a:t> to this explorer.</a:t>
            </a:r>
            <a:br>
              <a:rPr lang="en-US" sz="3100" dirty="0" smtClean="0"/>
            </a:br>
            <a:r>
              <a:rPr lang="en-US" sz="3100" dirty="0" smtClean="0"/>
              <a:t>We also had a lovely fish dinner at one of the many restaurants. </a:t>
            </a:r>
            <a:br>
              <a:rPr lang="en-US" sz="3100" dirty="0" smtClean="0"/>
            </a:br>
            <a:r>
              <a:rPr lang="en-US" sz="3100" dirty="0" smtClean="0"/>
              <a:t>The food was so good it was like a banquet</a:t>
            </a:r>
            <a:r>
              <a:rPr lang="zh-CN" altLang="en-US" sz="3100" dirty="0" smtClean="0"/>
              <a:t> 宴会</a:t>
            </a:r>
            <a:r>
              <a:rPr lang="en-US" sz="3100" dirty="0" smtClean="0"/>
              <a:t>.</a:t>
            </a:r>
            <a:br>
              <a:rPr lang="en-US" sz="3100" dirty="0" smtClean="0"/>
            </a:br>
            <a:r>
              <a:rPr lang="en-US" sz="3100" dirty="0" smtClean="0"/>
              <a:t>Did you know that there was a famous battled in this area in 1521 when Ferdinand Magellan was </a:t>
            </a:r>
            <a:r>
              <a:rPr lang="en-US" sz="2600" dirty="0" smtClean="0"/>
              <a:t>killed </a:t>
            </a:r>
            <a:br>
              <a:rPr lang="en-US" sz="2600" dirty="0" smtClean="0"/>
            </a:br>
            <a:r>
              <a:rPr lang="en-US" sz="2600" dirty="0" smtClean="0"/>
              <a:t>it was called the </a:t>
            </a:r>
            <a:br>
              <a:rPr lang="en-US" sz="2600" dirty="0" smtClean="0"/>
            </a:br>
            <a:r>
              <a:rPr lang="en-US" sz="2600" dirty="0" smtClean="0"/>
              <a:t>‘B</a:t>
            </a:r>
            <a:r>
              <a:rPr lang="en-US" sz="2600" b="1" dirty="0" smtClean="0"/>
              <a:t>attle</a:t>
            </a:r>
            <a:r>
              <a:rPr lang="en-US" sz="2600" dirty="0" smtClean="0"/>
              <a:t> of </a:t>
            </a:r>
            <a:r>
              <a:rPr lang="en-US" sz="2600" dirty="0" err="1" smtClean="0"/>
              <a:t>Mactan</a:t>
            </a:r>
            <a:r>
              <a:rPr lang="en-US" sz="4000" dirty="0" smtClean="0"/>
              <a:t>’</a:t>
            </a:r>
            <a:br>
              <a:rPr lang="en-US" sz="4000" dirty="0" smtClean="0"/>
            </a:br>
            <a:endParaRPr lang="en-US" sz="4000" dirty="0"/>
          </a:p>
        </p:txBody>
      </p:sp>
      <p:pic>
        <p:nvPicPr>
          <p:cNvPr id="2050" name="Picture 2" descr="K:\48bea2b2-16e4-36f0-9426-6a52451d8a1a.jpg"/>
          <p:cNvPicPr>
            <a:picLocks noChangeAspect="1" noChangeArrowheads="1"/>
          </p:cNvPicPr>
          <p:nvPr/>
        </p:nvPicPr>
        <p:blipFill>
          <a:blip r:embed="rId2" cstate="print"/>
          <a:srcRect/>
          <a:stretch>
            <a:fillRect/>
          </a:stretch>
        </p:blipFill>
        <p:spPr bwMode="auto">
          <a:xfrm>
            <a:off x="642910" y="4071942"/>
            <a:ext cx="1000132" cy="1449097"/>
          </a:xfrm>
          <a:prstGeom prst="rect">
            <a:avLst/>
          </a:prstGeom>
          <a:noFill/>
        </p:spPr>
      </p:pic>
      <p:pic>
        <p:nvPicPr>
          <p:cNvPr id="2051" name="Picture 3" descr="K:\48bea2b2-16e4-36f0-9426-6a52451d8a1a.jpg"/>
          <p:cNvPicPr>
            <a:picLocks noChangeAspect="1" noChangeArrowheads="1"/>
          </p:cNvPicPr>
          <p:nvPr/>
        </p:nvPicPr>
        <p:blipFill>
          <a:blip r:embed="rId3" cstate="print"/>
          <a:srcRect/>
          <a:stretch>
            <a:fillRect/>
          </a:stretch>
        </p:blipFill>
        <p:spPr bwMode="auto">
          <a:xfrm>
            <a:off x="6697966" y="4071943"/>
            <a:ext cx="1803123" cy="1428760"/>
          </a:xfrm>
          <a:prstGeom prst="rect">
            <a:avLst/>
          </a:prstGeom>
          <a:noFill/>
        </p:spPr>
      </p:pic>
      <p:pic>
        <p:nvPicPr>
          <p:cNvPr id="2052" name="Picture 4" descr="K:\48bea2b2-16e4-36f0-9426-6a52451d8a1a.jpg"/>
          <p:cNvPicPr>
            <a:picLocks noChangeAspect="1" noChangeArrowheads="1"/>
          </p:cNvPicPr>
          <p:nvPr/>
        </p:nvPicPr>
        <p:blipFill>
          <a:blip r:embed="rId4" cstate="print"/>
          <a:srcRect/>
          <a:stretch>
            <a:fillRect/>
          </a:stretch>
        </p:blipFill>
        <p:spPr bwMode="auto">
          <a:xfrm>
            <a:off x="2000232" y="4143380"/>
            <a:ext cx="1214446" cy="1214422"/>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97634"/>
          </a:xfrm>
        </p:spPr>
        <p:txBody>
          <a:bodyPr>
            <a:normAutofit fontScale="90000"/>
          </a:bodyPr>
          <a:lstStyle/>
          <a:p>
            <a:r>
              <a:rPr lang="en-US" sz="4000" dirty="0" smtClean="0"/>
              <a:t/>
            </a:r>
            <a:br>
              <a:rPr lang="en-US" sz="4000" dirty="0" smtClean="0"/>
            </a:br>
            <a:r>
              <a:rPr lang="en-US" sz="4000" dirty="0" smtClean="0"/>
              <a:t/>
            </a:r>
            <a:br>
              <a:rPr lang="en-US" sz="4000" dirty="0" smtClean="0"/>
            </a:br>
            <a:r>
              <a:rPr lang="en-US" sz="3600" dirty="0" smtClean="0"/>
              <a:t>We also met some friends but we didn’t stay over night.</a:t>
            </a:r>
            <a:br>
              <a:rPr lang="en-US" sz="3600" dirty="0" smtClean="0"/>
            </a:br>
            <a:r>
              <a:rPr lang="en-US" sz="3600" dirty="0" smtClean="0"/>
              <a:t> In the evening it was time to  take yet another boat  trip to an island called Bohol</a:t>
            </a:r>
            <a:r>
              <a:rPr lang="zh-CN" altLang="en-US" sz="3600" dirty="0" smtClean="0"/>
              <a:t> 保和岛</a:t>
            </a:r>
            <a:r>
              <a:rPr lang="en-US" altLang="zh-CN" sz="3600" dirty="0" smtClean="0"/>
              <a:t>.  </a:t>
            </a:r>
            <a:br>
              <a:rPr lang="en-US" altLang="zh-CN" sz="3600" dirty="0" smtClean="0"/>
            </a:br>
            <a:r>
              <a:rPr lang="en-US" altLang="zh-CN" sz="3600" dirty="0" smtClean="0"/>
              <a:t>This is located in the central part of The Philippines. We stayed for just two nights in someone’s home for free instead of paying for a hotel.</a:t>
            </a:r>
            <a:r>
              <a:rPr lang="en-US" altLang="zh-CN" sz="4000" dirty="0" smtClean="0"/>
              <a:t/>
            </a:r>
            <a:br>
              <a:rPr lang="en-US" altLang="zh-CN" sz="4000" dirty="0" smtClean="0"/>
            </a:br>
            <a:r>
              <a:rPr lang="en-US" altLang="zh-CN" sz="4000" dirty="0" smtClean="0"/>
              <a:t/>
            </a:r>
            <a:br>
              <a:rPr lang="en-US" altLang="zh-CN" sz="4000" dirty="0" smtClean="0"/>
            </a:br>
            <a:r>
              <a:rPr lang="en-US" altLang="zh-CN" dirty="0" smtClean="0"/>
              <a:t/>
            </a:r>
            <a:br>
              <a:rPr lang="en-US" altLang="zh-CN" dirty="0" smtClean="0"/>
            </a:br>
            <a:r>
              <a:rPr lang="en-US" altLang="zh-CN" dirty="0" smtClean="0"/>
              <a:t/>
            </a:r>
            <a:br>
              <a:rPr lang="en-US" altLang="zh-CN" dirty="0" smtClean="0"/>
            </a:br>
            <a:r>
              <a:rPr lang="zh-CN" altLang="en-US" dirty="0" smtClean="0"/>
              <a:t/>
            </a:r>
            <a:br>
              <a:rPr lang="zh-CN" altLang="en-US" dirty="0" smtClean="0"/>
            </a:br>
            <a:endParaRPr lang="en-US" dirty="0"/>
          </a:p>
        </p:txBody>
      </p:sp>
      <p:pic>
        <p:nvPicPr>
          <p:cNvPr id="3" name="Picture 4" descr="http://ts4.mm.bing.net/th?id=H.4948262690293963&amp;pid=15.1"/>
          <p:cNvPicPr>
            <a:picLocks noChangeAspect="1" noChangeArrowheads="1"/>
          </p:cNvPicPr>
          <p:nvPr/>
        </p:nvPicPr>
        <p:blipFill>
          <a:blip r:embed="rId2" cstate="print"/>
          <a:srcRect/>
          <a:stretch>
            <a:fillRect/>
          </a:stretch>
        </p:blipFill>
        <p:spPr bwMode="auto">
          <a:xfrm>
            <a:off x="928662" y="4572008"/>
            <a:ext cx="1847850" cy="1714512"/>
          </a:xfrm>
          <a:prstGeom prst="rect">
            <a:avLst/>
          </a:prstGeom>
          <a:noFill/>
        </p:spPr>
      </p:pic>
      <p:pic>
        <p:nvPicPr>
          <p:cNvPr id="4" name="yui_3_5_1_1_1354924830601_455" descr="http://ts1.mm.bing.net/th?id=H.4654048855263200&amp;pid=15.1">
            <a:hlinkClick r:id="rId3"/>
          </p:cNvPr>
          <p:cNvPicPr/>
          <p:nvPr/>
        </p:nvPicPr>
        <p:blipFill>
          <a:blip r:embed="rId4" cstate="print"/>
          <a:srcRect/>
          <a:stretch>
            <a:fillRect/>
          </a:stretch>
        </p:blipFill>
        <p:spPr bwMode="auto">
          <a:xfrm>
            <a:off x="3571868" y="4929198"/>
            <a:ext cx="1857388" cy="1357322"/>
          </a:xfrm>
          <a:prstGeom prst="rect">
            <a:avLst/>
          </a:prstGeom>
          <a:noFill/>
          <a:ln w="9525">
            <a:noFill/>
            <a:miter lim="800000"/>
            <a:headEnd/>
            <a:tailEnd/>
          </a:ln>
        </p:spPr>
      </p:pic>
      <p:pic>
        <p:nvPicPr>
          <p:cNvPr id="5" name="yui_3_5_1_1_1354925643859_552" descr="http://ts3.mm.bing.net/th?id=H.4914886512083314&amp;pid=15.1">
            <a:hlinkClick r:id="rId5"/>
          </p:cNvPr>
          <p:cNvPicPr/>
          <p:nvPr/>
        </p:nvPicPr>
        <p:blipFill>
          <a:blip r:embed="rId6" cstate="print"/>
          <a:srcRect/>
          <a:stretch>
            <a:fillRect/>
          </a:stretch>
        </p:blipFill>
        <p:spPr bwMode="auto">
          <a:xfrm>
            <a:off x="6143636" y="4500570"/>
            <a:ext cx="2214578" cy="1928826"/>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54758"/>
          </a:xfrm>
        </p:spPr>
        <p:txBody>
          <a:bodyPr>
            <a:normAutofit fontScale="90000"/>
          </a:bodyPr>
          <a:lstStyle/>
          <a:p>
            <a:r>
              <a:rPr lang="en-US" sz="4200" dirty="0" smtClean="0"/>
              <a:t/>
            </a:r>
            <a:br>
              <a:rPr lang="en-US" sz="4200" dirty="0" smtClean="0"/>
            </a:br>
            <a:r>
              <a:rPr lang="en-US" sz="4200" dirty="0" smtClean="0"/>
              <a:t/>
            </a:r>
            <a:br>
              <a:rPr lang="en-US" sz="4200" dirty="0" smtClean="0"/>
            </a:br>
            <a:r>
              <a:rPr lang="en-US" sz="3600" dirty="0" smtClean="0"/>
              <a:t>In 2012 I flew with Yvonne with two airline companies known as Dragon air </a:t>
            </a:r>
            <a:br>
              <a:rPr lang="en-US" sz="3600" dirty="0" smtClean="0"/>
            </a:br>
            <a:r>
              <a:rPr lang="en-US" sz="3600" dirty="0" smtClean="0"/>
              <a:t> </a:t>
            </a:r>
            <a:br>
              <a:rPr lang="en-US" sz="3600" dirty="0" smtClean="0"/>
            </a:br>
            <a:r>
              <a:rPr lang="en-US" sz="3600" dirty="0" smtClean="0"/>
              <a:t/>
            </a:r>
            <a:br>
              <a:rPr lang="en-US" sz="3600" dirty="0" smtClean="0"/>
            </a:br>
            <a:r>
              <a:rPr lang="en-US" sz="3600" dirty="0" smtClean="0"/>
              <a:t/>
            </a:r>
            <a:br>
              <a:rPr lang="en-US" sz="3600" dirty="0" smtClean="0"/>
            </a:br>
            <a:r>
              <a:rPr lang="en-US" dirty="0" smtClean="0"/>
              <a:t/>
            </a:r>
            <a:br>
              <a:rPr lang="en-US" dirty="0" smtClean="0"/>
            </a:br>
            <a:r>
              <a:rPr lang="en-US" dirty="0" smtClean="0"/>
              <a:t>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t>
            </a:r>
            <a:endParaRPr lang="en-US" dirty="0"/>
          </a:p>
        </p:txBody>
      </p:sp>
      <p:pic>
        <p:nvPicPr>
          <p:cNvPr id="4" name="Picture 3" descr="J:\philippines 2012\Beijing manila and journey to surigao city\IMG_5752.JPG"/>
          <p:cNvPicPr/>
          <p:nvPr/>
        </p:nvPicPr>
        <p:blipFill>
          <a:blip r:embed="rId2" cstate="print"/>
          <a:srcRect/>
          <a:stretch>
            <a:fillRect/>
          </a:stretch>
        </p:blipFill>
        <p:spPr bwMode="auto">
          <a:xfrm>
            <a:off x="1000100" y="1928802"/>
            <a:ext cx="1857388" cy="1357322"/>
          </a:xfrm>
          <a:prstGeom prst="rect">
            <a:avLst/>
          </a:prstGeom>
          <a:noFill/>
          <a:ln w="9525">
            <a:noFill/>
            <a:miter lim="800000"/>
            <a:headEnd/>
            <a:tailEnd/>
          </a:ln>
        </p:spPr>
      </p:pic>
      <p:pic>
        <p:nvPicPr>
          <p:cNvPr id="5" name="Picture 4" descr="J:\philippines 2012\Beijing manila and journey to surigao city\IMG_5753.JPG"/>
          <p:cNvPicPr/>
          <p:nvPr/>
        </p:nvPicPr>
        <p:blipFill>
          <a:blip r:embed="rId3" cstate="print"/>
          <a:srcRect/>
          <a:stretch>
            <a:fillRect/>
          </a:stretch>
        </p:blipFill>
        <p:spPr bwMode="auto">
          <a:xfrm>
            <a:off x="6357950" y="1928802"/>
            <a:ext cx="1571636" cy="1214446"/>
          </a:xfrm>
          <a:prstGeom prst="rect">
            <a:avLst/>
          </a:prstGeom>
          <a:noFill/>
          <a:ln w="9525">
            <a:noFill/>
            <a:miter lim="800000"/>
            <a:headEnd/>
            <a:tailEnd/>
          </a:ln>
        </p:spPr>
      </p:pic>
      <p:sp>
        <p:nvSpPr>
          <p:cNvPr id="6" name="TextBox 5"/>
          <p:cNvSpPr txBox="1"/>
          <p:nvPr/>
        </p:nvSpPr>
        <p:spPr>
          <a:xfrm>
            <a:off x="857224" y="5072074"/>
            <a:ext cx="6786610" cy="1446550"/>
          </a:xfrm>
          <a:prstGeom prst="rect">
            <a:avLst/>
          </a:prstGeom>
          <a:noFill/>
        </p:spPr>
        <p:txBody>
          <a:bodyPr wrap="square" rtlCol="0">
            <a:spAutoFit/>
          </a:bodyPr>
          <a:lstStyle/>
          <a:p>
            <a:pPr algn="ctr"/>
            <a:r>
              <a:rPr lang="en-US" sz="4400" dirty="0" smtClean="0"/>
              <a:t>  and Cathay Pacific</a:t>
            </a:r>
            <a:r>
              <a:rPr lang="zh-CN" altLang="en-US" sz="4400" dirty="0" smtClean="0"/>
              <a:t>国泰 </a:t>
            </a:r>
            <a:r>
              <a:rPr lang="en-US" altLang="zh-CN" sz="4400" dirty="0" smtClean="0"/>
              <a:t>to a place called Manila</a:t>
            </a:r>
            <a:r>
              <a:rPr lang="en-US" sz="4400" dirty="0" smtClean="0"/>
              <a:t> </a:t>
            </a:r>
            <a:endParaRPr lang="en-US" sz="4400" dirty="0"/>
          </a:p>
        </p:txBody>
      </p:sp>
      <p:pic>
        <p:nvPicPr>
          <p:cNvPr id="7" name="Picture 6" descr="J:\philippines 2012\Beijing manila and journey to surigao city\IMG_5757.JPG"/>
          <p:cNvPicPr/>
          <p:nvPr/>
        </p:nvPicPr>
        <p:blipFill>
          <a:blip r:embed="rId4" cstate="print"/>
          <a:srcRect/>
          <a:stretch>
            <a:fillRect/>
          </a:stretch>
        </p:blipFill>
        <p:spPr bwMode="auto">
          <a:xfrm>
            <a:off x="3714744" y="2071678"/>
            <a:ext cx="1428760" cy="1643074"/>
          </a:xfrm>
          <a:prstGeom prst="rect">
            <a:avLst/>
          </a:prstGeom>
          <a:noFill/>
          <a:ln w="9525">
            <a:noFill/>
            <a:miter lim="800000"/>
            <a:headEnd/>
            <a:tailEnd/>
          </a:ln>
        </p:spPr>
      </p:pic>
      <p:pic>
        <p:nvPicPr>
          <p:cNvPr id="25602" name="Picture 2" descr="http://ts3.mm.bing.net/th?id=I.4535078264439802&amp;pid=15.1"/>
          <p:cNvPicPr>
            <a:picLocks noChangeAspect="1" noChangeArrowheads="1"/>
          </p:cNvPicPr>
          <p:nvPr/>
        </p:nvPicPr>
        <p:blipFill>
          <a:blip r:embed="rId5" cstate="print"/>
          <a:srcRect/>
          <a:stretch>
            <a:fillRect/>
          </a:stretch>
        </p:blipFill>
        <p:spPr bwMode="auto">
          <a:xfrm>
            <a:off x="5715008" y="3429000"/>
            <a:ext cx="1857388" cy="1428750"/>
          </a:xfrm>
          <a:prstGeom prst="rect">
            <a:avLst/>
          </a:prstGeom>
          <a:noFill/>
        </p:spPr>
      </p:pic>
      <p:pic>
        <p:nvPicPr>
          <p:cNvPr id="25604" name="Picture 4" descr="http://ts4.mm.bing.net/th?id=I.5008645634916851&amp;pid=15.1"/>
          <p:cNvPicPr>
            <a:picLocks noChangeAspect="1" noChangeArrowheads="1"/>
          </p:cNvPicPr>
          <p:nvPr/>
        </p:nvPicPr>
        <p:blipFill>
          <a:blip r:embed="rId6" cstate="print"/>
          <a:srcRect/>
          <a:stretch>
            <a:fillRect/>
          </a:stretch>
        </p:blipFill>
        <p:spPr bwMode="auto">
          <a:xfrm>
            <a:off x="1214414" y="3500438"/>
            <a:ext cx="1714512" cy="107157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26196"/>
          </a:xfrm>
        </p:spPr>
        <p:txBody>
          <a:bodyPr>
            <a:normAutofit fontScale="90000"/>
          </a:bodyPr>
          <a:lstStyle/>
          <a:p>
            <a:r>
              <a:rPr lang="en-US" altLang="zh-CN" dirty="0" smtClean="0"/>
              <a:t/>
            </a:r>
            <a:br>
              <a:rPr lang="en-US" altLang="zh-CN" dirty="0" smtClean="0"/>
            </a:br>
            <a:r>
              <a:rPr lang="en-US" altLang="zh-CN" sz="3600" dirty="0" smtClean="0"/>
              <a:t>Bohol was very similar to Surigao Del Norde: </a:t>
            </a:r>
            <a:br>
              <a:rPr lang="en-US" altLang="zh-CN" sz="3600" dirty="0" smtClean="0"/>
            </a:br>
            <a:r>
              <a:rPr lang="en-US" altLang="zh-CN" sz="3600" dirty="0" smtClean="0"/>
              <a:t>Very tropical many hills and valleys</a:t>
            </a:r>
            <a:br>
              <a:rPr lang="en-US" altLang="zh-CN" sz="3600" dirty="0" smtClean="0"/>
            </a:br>
            <a:r>
              <a:rPr lang="en-US" altLang="zh-CN" sz="3600" dirty="0" smtClean="0"/>
              <a:t>So can you guess:</a:t>
            </a:r>
            <a:br>
              <a:rPr lang="en-US" altLang="zh-CN" sz="3600" dirty="0" smtClean="0"/>
            </a:br>
            <a:r>
              <a:rPr lang="en-US" altLang="zh-CN" sz="3600" dirty="0" smtClean="0"/>
              <a:t>1) What we did?</a:t>
            </a:r>
            <a:br>
              <a:rPr lang="en-US" altLang="zh-CN" sz="3600" dirty="0" smtClean="0"/>
            </a:br>
            <a:r>
              <a:rPr lang="en-US" altLang="zh-CN" sz="3600" dirty="0" smtClean="0"/>
              <a:t>2) What we ate?</a:t>
            </a:r>
            <a:br>
              <a:rPr lang="en-US" altLang="zh-CN" sz="3600" dirty="0" smtClean="0"/>
            </a:br>
            <a:r>
              <a:rPr lang="en-US" altLang="zh-CN" sz="3600" dirty="0" smtClean="0"/>
              <a:t>3) What we saw?</a:t>
            </a:r>
            <a:br>
              <a:rPr lang="en-US" altLang="zh-CN" sz="3600" dirty="0" smtClean="0"/>
            </a:br>
            <a:r>
              <a:rPr lang="en-US" altLang="zh-CN" sz="3600" dirty="0" smtClean="0"/>
              <a:t>4) What we learnt?</a:t>
            </a:r>
            <a:br>
              <a:rPr lang="en-US" altLang="zh-CN" sz="3600" dirty="0" smtClean="0"/>
            </a:br>
            <a:r>
              <a:rPr lang="en-US" altLang="zh-CN" dirty="0" smtClean="0"/>
              <a:t/>
            </a:r>
            <a:br>
              <a:rPr lang="en-US" altLang="zh-CN" dirty="0" smtClean="0"/>
            </a:br>
            <a:r>
              <a:rPr lang="en-US" altLang="zh-CN" dirty="0" smtClean="0"/>
              <a:t/>
            </a:r>
            <a:br>
              <a:rPr lang="en-US" altLang="zh-CN" dirty="0" smtClean="0"/>
            </a:br>
            <a:endParaRPr lang="en-US" dirty="0"/>
          </a:p>
        </p:txBody>
      </p:sp>
      <p:sp>
        <p:nvSpPr>
          <p:cNvPr id="3" name="Down Arrow 2"/>
          <p:cNvSpPr/>
          <p:nvPr/>
        </p:nvSpPr>
        <p:spPr>
          <a:xfrm>
            <a:off x="3571868" y="4714884"/>
            <a:ext cx="1500198" cy="15716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54758"/>
          </a:xfrm>
        </p:spPr>
        <p:txBody>
          <a:bodyPr>
            <a:normAutofit fontScale="90000"/>
          </a:bodyPr>
          <a:lstStyle/>
          <a:p>
            <a:r>
              <a:rPr lang="en-US" dirty="0" smtClean="0"/>
              <a:t/>
            </a:r>
            <a:br>
              <a:rPr lang="en-US" dirty="0" smtClean="0"/>
            </a:br>
            <a:r>
              <a:rPr lang="en-US" dirty="0" smtClean="0"/>
              <a:t/>
            </a:r>
            <a:br>
              <a:rPr lang="en-US" dirty="0" smtClean="0"/>
            </a:br>
            <a:r>
              <a:rPr lang="en-US" sz="3600" dirty="0" smtClean="0"/>
              <a:t>1) Visited some paradise beaches with white sands.</a:t>
            </a:r>
            <a:br>
              <a:rPr lang="en-US" sz="3600" dirty="0" smtClean="0"/>
            </a:br>
            <a:r>
              <a:rPr lang="en-US" sz="3600" dirty="0" smtClean="0"/>
              <a:t>2) Holiday centers.</a:t>
            </a:r>
            <a:br>
              <a:rPr lang="en-US" sz="3600" dirty="0" smtClean="0"/>
            </a:br>
            <a:r>
              <a:rPr lang="en-US" sz="3600" dirty="0" smtClean="0"/>
              <a:t>3) We went Swimming (but it was also possible to go deep sea diving and snorkeling</a:t>
            </a:r>
            <a:r>
              <a:rPr lang="zh-CN" altLang="en-US" sz="3200" dirty="0" smtClean="0"/>
              <a:t>浮潜 </a:t>
            </a:r>
            <a:r>
              <a:rPr lang="en-US" sz="3600" dirty="0" smtClean="0"/>
              <a:t/>
            </a:r>
            <a:br>
              <a:rPr lang="en-US" sz="3600" dirty="0" smtClean="0"/>
            </a:br>
            <a:r>
              <a:rPr lang="en-US" sz="3600" dirty="0" smtClean="0"/>
              <a:t>4) We saw the ‘Chocolate hills’.</a:t>
            </a:r>
            <a:br>
              <a:rPr lang="en-US" sz="3600" dirty="0" smtClean="0"/>
            </a:br>
            <a:r>
              <a:rPr lang="en-US" sz="3600" dirty="0" smtClean="0"/>
              <a:t>5) There was Tropical fish and coral</a:t>
            </a:r>
            <a:r>
              <a:rPr lang="zh-CN" altLang="en-US" sz="3200" dirty="0" smtClean="0"/>
              <a:t> 珊瑚</a:t>
            </a:r>
            <a:r>
              <a:rPr lang="en-US" altLang="zh-CN" sz="3200" dirty="0" smtClean="0"/>
              <a:t/>
            </a:r>
            <a:br>
              <a:rPr lang="en-US" altLang="zh-CN" sz="3200" dirty="0" smtClean="0"/>
            </a:br>
            <a:r>
              <a:rPr lang="zh-CN" altLang="en-US" sz="3200" dirty="0" smtClean="0"/>
              <a:t> </a:t>
            </a: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4000" dirty="0" smtClean="0"/>
              <a:t/>
            </a:r>
            <a:br>
              <a:rPr lang="en-US" sz="4000" dirty="0" smtClean="0"/>
            </a:br>
            <a:endParaRPr lang="en-US" sz="4000" dirty="0"/>
          </a:p>
        </p:txBody>
      </p:sp>
      <p:pic>
        <p:nvPicPr>
          <p:cNvPr id="3" name="Picture 3" descr="H:\thCA7GXRUE.jpg"/>
          <p:cNvPicPr>
            <a:picLocks noChangeAspect="1" noChangeArrowheads="1"/>
          </p:cNvPicPr>
          <p:nvPr/>
        </p:nvPicPr>
        <p:blipFill>
          <a:blip r:embed="rId2" cstate="print"/>
          <a:srcRect/>
          <a:stretch>
            <a:fillRect/>
          </a:stretch>
        </p:blipFill>
        <p:spPr bwMode="auto">
          <a:xfrm>
            <a:off x="571472" y="5000636"/>
            <a:ext cx="1500198" cy="1286739"/>
          </a:xfrm>
          <a:prstGeom prst="rect">
            <a:avLst/>
          </a:prstGeom>
          <a:noFill/>
        </p:spPr>
      </p:pic>
      <p:pic>
        <p:nvPicPr>
          <p:cNvPr id="3074" name="Picture 2" descr="K:\48bea2b2-16e4-36f0-9426-6a52451d8a1a.jpg"/>
          <p:cNvPicPr>
            <a:picLocks noChangeAspect="1" noChangeArrowheads="1"/>
          </p:cNvPicPr>
          <p:nvPr/>
        </p:nvPicPr>
        <p:blipFill>
          <a:blip r:embed="rId3" cstate="print"/>
          <a:srcRect/>
          <a:stretch>
            <a:fillRect/>
          </a:stretch>
        </p:blipFill>
        <p:spPr bwMode="auto">
          <a:xfrm>
            <a:off x="6715140" y="4857760"/>
            <a:ext cx="1714512" cy="1393041"/>
          </a:xfrm>
          <a:prstGeom prst="rect">
            <a:avLst/>
          </a:prstGeom>
          <a:noFill/>
        </p:spPr>
      </p:pic>
      <p:pic>
        <p:nvPicPr>
          <p:cNvPr id="3075" name="Picture 3" descr="K:\48bea2b2-16e4-36f0-9426-6a52451d8a1a.jpg"/>
          <p:cNvPicPr>
            <a:picLocks noChangeAspect="1" noChangeArrowheads="1"/>
          </p:cNvPicPr>
          <p:nvPr/>
        </p:nvPicPr>
        <p:blipFill>
          <a:blip r:embed="rId4" cstate="print"/>
          <a:srcRect/>
          <a:stretch>
            <a:fillRect/>
          </a:stretch>
        </p:blipFill>
        <p:spPr bwMode="auto">
          <a:xfrm>
            <a:off x="2357422" y="5000636"/>
            <a:ext cx="2000264" cy="1252533"/>
          </a:xfrm>
          <a:prstGeom prst="rect">
            <a:avLst/>
          </a:prstGeom>
          <a:noFill/>
        </p:spPr>
      </p:pic>
      <p:pic>
        <p:nvPicPr>
          <p:cNvPr id="3077" name="Picture 5" descr="http://ts4.mm.bing.net/th?id=I.4647550573348223&amp;pid=15.1"/>
          <p:cNvPicPr>
            <a:picLocks noChangeAspect="1" noChangeArrowheads="1"/>
          </p:cNvPicPr>
          <p:nvPr/>
        </p:nvPicPr>
        <p:blipFill>
          <a:blip r:embed="rId5" cstate="print"/>
          <a:srcRect/>
          <a:stretch>
            <a:fillRect/>
          </a:stretch>
        </p:blipFill>
        <p:spPr bwMode="auto">
          <a:xfrm>
            <a:off x="4500562" y="4929198"/>
            <a:ext cx="1857388" cy="1357322"/>
          </a:xfrm>
          <a:prstGeom prst="rect">
            <a:avLst/>
          </a:prstGeom>
          <a:noFill/>
        </p:spPr>
      </p:pic>
      <p:pic>
        <p:nvPicPr>
          <p:cNvPr id="7" name="ihover-img" descr="http://ts1.mm.bing.net/th?id=H.4574566192907768&amp;pid=15.1">
            <a:hlinkClick r:id="rId6"/>
          </p:cNvPr>
          <p:cNvPicPr/>
          <p:nvPr/>
        </p:nvPicPr>
        <p:blipFill>
          <a:blip r:embed="rId7" cstate="print"/>
          <a:srcRect/>
          <a:stretch>
            <a:fillRect/>
          </a:stretch>
        </p:blipFill>
        <p:spPr bwMode="auto">
          <a:xfrm>
            <a:off x="1142976" y="1571612"/>
            <a:ext cx="1000132" cy="785818"/>
          </a:xfrm>
          <a:prstGeom prst="rect">
            <a:avLst/>
          </a:prstGeom>
          <a:noFill/>
          <a:ln w="9525">
            <a:noFill/>
            <a:miter lim="800000"/>
            <a:headEnd/>
            <a:tailEnd/>
          </a:ln>
        </p:spPr>
      </p:pic>
      <p:pic>
        <p:nvPicPr>
          <p:cNvPr id="4" name="Picture 2" descr="J:\thCATCO97V.jpg"/>
          <p:cNvPicPr>
            <a:picLocks noChangeAspect="1" noChangeArrowheads="1"/>
          </p:cNvPicPr>
          <p:nvPr/>
        </p:nvPicPr>
        <p:blipFill>
          <a:blip r:embed="rId8" cstate="print"/>
          <a:srcRect/>
          <a:stretch>
            <a:fillRect/>
          </a:stretch>
        </p:blipFill>
        <p:spPr bwMode="auto">
          <a:xfrm>
            <a:off x="6786578" y="1592023"/>
            <a:ext cx="1357322" cy="872564"/>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26196"/>
          </a:xfrm>
        </p:spPr>
        <p:txBody>
          <a:bodyPr>
            <a:normAutofit fontScale="90000"/>
          </a:bodyPr>
          <a:lstStyle/>
          <a:p>
            <a:r>
              <a:rPr lang="en-US" dirty="0" smtClean="0"/>
              <a:t/>
            </a:r>
            <a:br>
              <a:rPr lang="en-US" dirty="0" smtClean="0"/>
            </a:br>
            <a:r>
              <a:rPr lang="en-US" dirty="0" smtClean="0"/>
              <a:t/>
            </a:r>
            <a:br>
              <a:rPr lang="en-US" dirty="0" smtClean="0"/>
            </a:br>
            <a:r>
              <a:rPr lang="en-US" sz="3600" dirty="0" smtClean="0"/>
              <a:t>6) We visited some beautiful waterfalls  and swam in the pools.</a:t>
            </a:r>
            <a:br>
              <a:rPr lang="en-US" sz="3600" dirty="0" smtClean="0"/>
            </a:br>
            <a:r>
              <a:rPr lang="en-US" sz="3600" dirty="0" smtClean="0"/>
              <a:t>7) we saw people go fishing.</a:t>
            </a:r>
            <a:br>
              <a:rPr lang="en-US" sz="3600" dirty="0" smtClean="0"/>
            </a:br>
            <a:r>
              <a:rPr lang="en-US" sz="3600" dirty="0" smtClean="0"/>
              <a:t>8) We saw a small animal called ‘Tarsier’</a:t>
            </a:r>
            <a:r>
              <a:rPr lang="zh-CN" altLang="en-US" sz="3600" dirty="0" smtClean="0"/>
              <a:t>眼镜猴</a:t>
            </a:r>
            <a:r>
              <a:rPr lang="en-US" sz="3600" dirty="0" smtClean="0"/>
              <a:t>. This is known as the smallest monkey in the world.</a:t>
            </a:r>
            <a:br>
              <a:rPr lang="en-US" sz="3600" dirty="0" smtClean="0"/>
            </a:br>
            <a:r>
              <a:rPr lang="en-US" sz="3600" dirty="0" smtClean="0"/>
              <a:t> 5) It was possible to go on a ‘</a:t>
            </a:r>
            <a:r>
              <a:rPr lang="en-US" sz="3600" dirty="0" err="1" smtClean="0"/>
              <a:t>Loboc</a:t>
            </a:r>
            <a:r>
              <a:rPr lang="en-US" sz="3600" dirty="0" smtClean="0"/>
              <a:t>’ boat trip where they also provided a meal. </a:t>
            </a:r>
            <a:br>
              <a:rPr lang="en-US" sz="3600" dirty="0" smtClean="0"/>
            </a:br>
            <a:r>
              <a:rPr lang="en-US" sz="3600" dirty="0" smtClean="0"/>
              <a:t>11) We visited an underground cave with a spring inside. (‘spring</a:t>
            </a:r>
            <a:r>
              <a:rPr lang="zh-CN" altLang="en-US" sz="3600" dirty="0" smtClean="0"/>
              <a:t>泉</a:t>
            </a:r>
            <a:r>
              <a:rPr lang="en-US" sz="3600" dirty="0" smtClean="0"/>
              <a:t>’ is a source of water or reservoir</a:t>
            </a:r>
            <a:r>
              <a:rPr lang="zh-CN" altLang="en-US" sz="3200" dirty="0" smtClean="0"/>
              <a:t>水库</a:t>
            </a:r>
            <a:r>
              <a:rPr lang="en-US" sz="3600" dirty="0" smtClean="0"/>
              <a:t>)</a:t>
            </a:r>
            <a:br>
              <a:rPr lang="en-US" sz="3600" dirty="0" smtClean="0"/>
            </a:br>
            <a:r>
              <a:rPr lang="en-US" sz="3600" dirty="0" smtClean="0"/>
              <a:t/>
            </a:r>
            <a:br>
              <a:rPr lang="en-US" sz="3600" dirty="0" smtClean="0"/>
            </a:br>
            <a:r>
              <a:rPr lang="en-US" sz="3800" dirty="0" smtClean="0"/>
              <a:t/>
            </a:r>
            <a:br>
              <a:rPr lang="en-US" sz="3800" dirty="0" smtClean="0"/>
            </a:br>
            <a:r>
              <a:rPr lang="en-US" sz="3800" dirty="0" smtClean="0"/>
              <a:t/>
            </a:r>
            <a:br>
              <a:rPr lang="en-US" sz="3800" dirty="0" smtClean="0"/>
            </a:br>
            <a:endParaRPr lang="en-US" sz="3800" dirty="0"/>
          </a:p>
        </p:txBody>
      </p:sp>
      <p:pic>
        <p:nvPicPr>
          <p:cNvPr id="4098" name="Picture 2" descr="J:\thCATCO97V.jpg"/>
          <p:cNvPicPr>
            <a:picLocks noChangeAspect="1" noChangeArrowheads="1"/>
          </p:cNvPicPr>
          <p:nvPr/>
        </p:nvPicPr>
        <p:blipFill>
          <a:blip r:embed="rId2" cstate="print"/>
          <a:srcRect/>
          <a:stretch>
            <a:fillRect/>
          </a:stretch>
        </p:blipFill>
        <p:spPr bwMode="auto">
          <a:xfrm>
            <a:off x="6429388" y="5286388"/>
            <a:ext cx="1333509" cy="1000132"/>
          </a:xfrm>
          <a:prstGeom prst="rect">
            <a:avLst/>
          </a:prstGeom>
          <a:noFill/>
        </p:spPr>
      </p:pic>
      <p:pic>
        <p:nvPicPr>
          <p:cNvPr id="4100" name="Picture 4" descr="http://ts2.mm.bing.net/th?id=I.4744376279500577&amp;pid=15.1"/>
          <p:cNvPicPr>
            <a:picLocks noChangeAspect="1" noChangeArrowheads="1"/>
          </p:cNvPicPr>
          <p:nvPr/>
        </p:nvPicPr>
        <p:blipFill>
          <a:blip r:embed="rId3" cstate="print"/>
          <a:srcRect/>
          <a:stretch>
            <a:fillRect/>
          </a:stretch>
        </p:blipFill>
        <p:spPr bwMode="auto">
          <a:xfrm>
            <a:off x="1285852" y="5357826"/>
            <a:ext cx="1357322" cy="1031479"/>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26196"/>
          </a:xfrm>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sz="3100" dirty="0" smtClean="0"/>
              <a:t>12) We went to ‘Disney land</a:t>
            </a:r>
            <a:br>
              <a:rPr lang="en-US" sz="3100" dirty="0" smtClean="0"/>
            </a:br>
            <a:r>
              <a:rPr lang="zh-CN" altLang="en-US" sz="3100" dirty="0" smtClean="0"/>
              <a:t> 迪斯尼乐园</a:t>
            </a:r>
            <a:r>
              <a:rPr lang="en-US" sz="3100" dirty="0" smtClean="0"/>
              <a:t/>
            </a:r>
            <a:br>
              <a:rPr lang="en-US" sz="3100" dirty="0" smtClean="0"/>
            </a:br>
            <a:r>
              <a:rPr lang="en-US" sz="3100" dirty="0" smtClean="0"/>
              <a:t>13) We ate fresh fish, fruit and vegetables.</a:t>
            </a:r>
            <a:br>
              <a:rPr lang="en-US" sz="3100" dirty="0" smtClean="0"/>
            </a:br>
            <a:r>
              <a:rPr lang="en-US" sz="3100" dirty="0" smtClean="0"/>
              <a:t>14) It was possible to see dolphins.</a:t>
            </a:r>
            <a:br>
              <a:rPr lang="en-US" sz="3100" dirty="0" smtClean="0"/>
            </a:br>
            <a:r>
              <a:rPr lang="en-US" sz="3100" dirty="0" smtClean="0"/>
              <a:t>15)We saw some lovely sunsets and sunrises </a:t>
            </a:r>
            <a:br>
              <a:rPr lang="en-US" sz="3100" dirty="0" smtClean="0"/>
            </a:br>
            <a:r>
              <a:rPr lang="en-US" sz="3100" dirty="0" smtClean="0"/>
              <a:t>16) We visited a cave full of </a:t>
            </a:r>
            <a:r>
              <a:rPr lang="en-US" sz="3100" b="1" dirty="0" smtClean="0"/>
              <a:t>Stalactites</a:t>
            </a:r>
            <a:r>
              <a:rPr lang="zh-CN" altLang="en-US" sz="3100" dirty="0" smtClean="0"/>
              <a:t> 石钟乳</a:t>
            </a:r>
            <a:r>
              <a:rPr lang="en-US" sz="3100" b="1" dirty="0" smtClean="0"/>
              <a:t> and stalagmites</a:t>
            </a:r>
            <a:r>
              <a:rPr lang="zh-CN" altLang="en-US" sz="3100" dirty="0" smtClean="0"/>
              <a:t> 石笋</a:t>
            </a:r>
            <a:r>
              <a:rPr lang="en-US" sz="3100" dirty="0" smtClean="0"/>
              <a:t>.</a:t>
            </a:r>
            <a:br>
              <a:rPr lang="en-US" sz="3100" dirty="0" smtClean="0"/>
            </a:br>
            <a:r>
              <a:rPr lang="en-US" sz="3100" dirty="0" smtClean="0"/>
              <a:t>17) We visited a ‘Man made forest’</a:t>
            </a:r>
            <a:br>
              <a:rPr lang="en-US" sz="3100" dirty="0" smtClean="0"/>
            </a:br>
            <a:r>
              <a:rPr lang="en-US" sz="3100" dirty="0" smtClean="0"/>
              <a:t>18) We visited  a statue called The blood brothers pact</a:t>
            </a:r>
            <a:r>
              <a:rPr lang="zh-CN" altLang="en-US" sz="3100" dirty="0" smtClean="0"/>
              <a:t> 亲兄弟协议</a:t>
            </a:r>
            <a:r>
              <a:rPr lang="en-US" altLang="zh-CN" sz="3100" dirty="0" smtClean="0"/>
              <a:t>. </a:t>
            </a:r>
            <a:br>
              <a:rPr lang="en-US" altLang="zh-CN" sz="3100" dirty="0" smtClean="0"/>
            </a:br>
            <a:r>
              <a:rPr lang="en-US" sz="3100" dirty="0" smtClean="0"/>
              <a:t/>
            </a:r>
            <a:br>
              <a:rPr lang="en-US" sz="3100" dirty="0" smtClean="0"/>
            </a:br>
            <a:r>
              <a:rPr lang="en-US" sz="4000" dirty="0" smtClean="0"/>
              <a:t/>
            </a:r>
            <a:br>
              <a:rPr lang="en-US" sz="4000" dirty="0" smtClean="0"/>
            </a:br>
            <a:r>
              <a:rPr lang="en-US" dirty="0" smtClean="0"/>
              <a:t/>
            </a:r>
            <a:br>
              <a:rPr lang="en-US" dirty="0" smtClean="0"/>
            </a:br>
            <a:endParaRPr lang="en-US" dirty="0"/>
          </a:p>
        </p:txBody>
      </p:sp>
      <p:pic>
        <p:nvPicPr>
          <p:cNvPr id="1026" name="Picture 2" descr="J:\thCANMGLOG.jpg"/>
          <p:cNvPicPr>
            <a:picLocks noChangeAspect="1" noChangeArrowheads="1"/>
          </p:cNvPicPr>
          <p:nvPr/>
        </p:nvPicPr>
        <p:blipFill>
          <a:blip r:embed="rId2" cstate="print"/>
          <a:srcRect/>
          <a:stretch>
            <a:fillRect/>
          </a:stretch>
        </p:blipFill>
        <p:spPr bwMode="auto">
          <a:xfrm>
            <a:off x="500034" y="357166"/>
            <a:ext cx="1643074" cy="1357322"/>
          </a:xfrm>
          <a:prstGeom prst="rect">
            <a:avLst/>
          </a:prstGeom>
          <a:noFill/>
        </p:spPr>
      </p:pic>
      <p:pic>
        <p:nvPicPr>
          <p:cNvPr id="1027" name="Picture 3" descr="J:\thCANMGLOG.jpg"/>
          <p:cNvPicPr>
            <a:picLocks noChangeAspect="1" noChangeArrowheads="1"/>
          </p:cNvPicPr>
          <p:nvPr/>
        </p:nvPicPr>
        <p:blipFill>
          <a:blip r:embed="rId3" cstate="print"/>
          <a:srcRect/>
          <a:stretch>
            <a:fillRect/>
          </a:stretch>
        </p:blipFill>
        <p:spPr bwMode="auto">
          <a:xfrm>
            <a:off x="6990706" y="571481"/>
            <a:ext cx="1438945" cy="1071570"/>
          </a:xfrm>
          <a:prstGeom prst="rect">
            <a:avLst/>
          </a:prstGeom>
          <a:noFill/>
        </p:spPr>
      </p:pic>
      <p:pic>
        <p:nvPicPr>
          <p:cNvPr id="5" name="Picture 4" descr="I:\philippines 2012\Bohol\IMG_6390.JPG"/>
          <p:cNvPicPr/>
          <p:nvPr/>
        </p:nvPicPr>
        <p:blipFill>
          <a:blip r:embed="rId4" cstate="print"/>
          <a:srcRect/>
          <a:stretch>
            <a:fillRect/>
          </a:stretch>
        </p:blipFill>
        <p:spPr bwMode="auto">
          <a:xfrm>
            <a:off x="785786" y="5357826"/>
            <a:ext cx="1285884" cy="107157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69072"/>
          </a:xfrm>
        </p:spPr>
        <p:txBody>
          <a:bodyPr/>
          <a:lstStyle/>
          <a:p>
            <a:r>
              <a:rPr lang="en-US" sz="3600" dirty="0" smtClean="0"/>
              <a:t>19) We visited towns, villages and did some shopping.</a:t>
            </a:r>
            <a:br>
              <a:rPr lang="en-US" sz="3600" dirty="0" smtClean="0"/>
            </a:br>
            <a:r>
              <a:rPr lang="en-US" sz="3600" dirty="0" smtClean="0"/>
              <a:t>The main town on the island was called </a:t>
            </a:r>
            <a:r>
              <a:rPr lang="en-US" sz="3600" b="1" dirty="0" smtClean="0"/>
              <a:t>Tagbilaran</a:t>
            </a:r>
            <a:r>
              <a:rPr lang="zh-CN" altLang="en-US" sz="3600" dirty="0" smtClean="0"/>
              <a:t> 塔比拉兰</a:t>
            </a:r>
            <a:r>
              <a:rPr lang="en-US" sz="3600" dirty="0" smtClean="0"/>
              <a:t>City.</a:t>
            </a:r>
            <a:br>
              <a:rPr lang="en-US" sz="3600" dirty="0" smtClean="0"/>
            </a:br>
            <a:r>
              <a:rPr lang="en-US" sz="3600" dirty="0" smtClean="0"/>
              <a:t/>
            </a:r>
            <a:br>
              <a:rPr lang="en-US" sz="3600" dirty="0" smtClean="0"/>
            </a:br>
            <a:r>
              <a:rPr lang="en-US" dirty="0" smtClean="0"/>
              <a:t/>
            </a:r>
            <a:br>
              <a:rPr lang="en-US" dirty="0" smtClean="0"/>
            </a:br>
            <a:endParaRPr lang="en-US" dirty="0"/>
          </a:p>
        </p:txBody>
      </p:sp>
      <p:pic>
        <p:nvPicPr>
          <p:cNvPr id="2050" name="Picture 2" descr="J:\thCANMGLOG.jpg"/>
          <p:cNvPicPr>
            <a:picLocks noChangeAspect="1" noChangeArrowheads="1"/>
          </p:cNvPicPr>
          <p:nvPr/>
        </p:nvPicPr>
        <p:blipFill>
          <a:blip r:embed="rId2" cstate="print"/>
          <a:srcRect/>
          <a:stretch>
            <a:fillRect/>
          </a:stretch>
        </p:blipFill>
        <p:spPr bwMode="auto">
          <a:xfrm>
            <a:off x="357158" y="3857628"/>
            <a:ext cx="1928826" cy="1785949"/>
          </a:xfrm>
          <a:prstGeom prst="rect">
            <a:avLst/>
          </a:prstGeom>
          <a:noFill/>
        </p:spPr>
      </p:pic>
      <p:pic>
        <p:nvPicPr>
          <p:cNvPr id="2051" name="Picture 3" descr="J:\thCANMGLOG.jpg"/>
          <p:cNvPicPr>
            <a:picLocks noChangeAspect="1" noChangeArrowheads="1"/>
          </p:cNvPicPr>
          <p:nvPr/>
        </p:nvPicPr>
        <p:blipFill>
          <a:blip r:embed="rId3" cstate="print"/>
          <a:srcRect/>
          <a:stretch>
            <a:fillRect/>
          </a:stretch>
        </p:blipFill>
        <p:spPr bwMode="auto">
          <a:xfrm>
            <a:off x="2643174" y="3929066"/>
            <a:ext cx="1571636" cy="1643074"/>
          </a:xfrm>
          <a:prstGeom prst="rect">
            <a:avLst/>
          </a:prstGeom>
          <a:noFill/>
        </p:spPr>
      </p:pic>
      <p:pic>
        <p:nvPicPr>
          <p:cNvPr id="2052" name="Picture 4" descr="J:\thCATCO97V.jpg"/>
          <p:cNvPicPr>
            <a:picLocks noChangeAspect="1" noChangeArrowheads="1"/>
          </p:cNvPicPr>
          <p:nvPr/>
        </p:nvPicPr>
        <p:blipFill>
          <a:blip r:embed="rId4" cstate="print"/>
          <a:srcRect/>
          <a:stretch>
            <a:fillRect/>
          </a:stretch>
        </p:blipFill>
        <p:spPr bwMode="auto">
          <a:xfrm>
            <a:off x="6643702" y="3714752"/>
            <a:ext cx="2000264" cy="1928826"/>
          </a:xfrm>
          <a:prstGeom prst="rect">
            <a:avLst/>
          </a:prstGeom>
          <a:noFill/>
        </p:spPr>
      </p:pic>
      <p:pic>
        <p:nvPicPr>
          <p:cNvPr id="2053" name="Picture 5" descr="J:\thCATCO97V.jpg"/>
          <p:cNvPicPr>
            <a:picLocks noChangeAspect="1" noChangeArrowheads="1"/>
          </p:cNvPicPr>
          <p:nvPr/>
        </p:nvPicPr>
        <p:blipFill>
          <a:blip r:embed="rId5" cstate="print"/>
          <a:srcRect/>
          <a:stretch>
            <a:fillRect/>
          </a:stretch>
        </p:blipFill>
        <p:spPr bwMode="auto">
          <a:xfrm>
            <a:off x="4500562" y="3786190"/>
            <a:ext cx="1785950" cy="1857387"/>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97634"/>
          </a:xfrm>
        </p:spPr>
        <p:txBody>
          <a:bodyPr/>
          <a:lstStyle/>
          <a:p>
            <a:r>
              <a:rPr lang="en-US" dirty="0" smtClean="0"/>
              <a:t/>
            </a:r>
            <a:br>
              <a:rPr lang="en-US" dirty="0" smtClean="0"/>
            </a:br>
            <a:endParaRPr lang="en-US" dirty="0"/>
          </a:p>
        </p:txBody>
      </p:sp>
      <p:pic>
        <p:nvPicPr>
          <p:cNvPr id="4" name="Picture 3" descr="L:\Philippines 2007\DSC00468.JPG"/>
          <p:cNvPicPr/>
          <p:nvPr/>
        </p:nvPicPr>
        <p:blipFill>
          <a:blip r:embed="rId2" cstate="print"/>
          <a:srcRect/>
          <a:stretch>
            <a:fillRect/>
          </a:stretch>
        </p:blipFill>
        <p:spPr bwMode="auto">
          <a:xfrm>
            <a:off x="642910" y="3714752"/>
            <a:ext cx="2571750" cy="2349500"/>
          </a:xfrm>
          <a:prstGeom prst="rect">
            <a:avLst/>
          </a:prstGeom>
          <a:noFill/>
        </p:spPr>
      </p:pic>
      <p:pic>
        <p:nvPicPr>
          <p:cNvPr id="6" name="Picture 5" descr="L:\Philippines 2007\DSC00441.JPG"/>
          <p:cNvPicPr/>
          <p:nvPr/>
        </p:nvPicPr>
        <p:blipFill>
          <a:blip r:embed="rId3" cstate="print"/>
          <a:srcRect/>
          <a:stretch>
            <a:fillRect/>
          </a:stretch>
        </p:blipFill>
        <p:spPr bwMode="auto">
          <a:xfrm>
            <a:off x="3500430" y="4071942"/>
            <a:ext cx="2143140" cy="1960562"/>
          </a:xfrm>
          <a:prstGeom prst="rect">
            <a:avLst/>
          </a:prstGeom>
          <a:noFill/>
        </p:spPr>
      </p:pic>
      <p:pic>
        <p:nvPicPr>
          <p:cNvPr id="7" name="Picture 6" descr="L:\Philippines 2007\DSC00672.JPG"/>
          <p:cNvPicPr/>
          <p:nvPr/>
        </p:nvPicPr>
        <p:blipFill>
          <a:blip r:embed="rId4" cstate="print"/>
          <a:srcRect/>
          <a:stretch>
            <a:fillRect/>
          </a:stretch>
        </p:blipFill>
        <p:spPr bwMode="auto">
          <a:xfrm>
            <a:off x="5929322" y="4286256"/>
            <a:ext cx="2500330" cy="1643074"/>
          </a:xfrm>
          <a:prstGeom prst="rect">
            <a:avLst/>
          </a:prstGeom>
          <a:noFill/>
          <a:ln w="9525">
            <a:noFill/>
            <a:miter lim="800000"/>
            <a:headEnd/>
            <a:tailEnd/>
          </a:ln>
        </p:spPr>
      </p:pic>
      <p:pic>
        <p:nvPicPr>
          <p:cNvPr id="61444" name="Picture 4" descr="L:\philippines 2012\IMG_6373.JPG"/>
          <p:cNvPicPr>
            <a:picLocks noChangeAspect="1" noChangeArrowheads="1"/>
          </p:cNvPicPr>
          <p:nvPr/>
        </p:nvPicPr>
        <p:blipFill>
          <a:blip r:embed="rId5" cstate="print"/>
          <a:srcRect/>
          <a:stretch>
            <a:fillRect/>
          </a:stretch>
        </p:blipFill>
        <p:spPr bwMode="auto">
          <a:xfrm>
            <a:off x="642910" y="1000108"/>
            <a:ext cx="2500330" cy="2071702"/>
          </a:xfrm>
          <a:prstGeom prst="rect">
            <a:avLst/>
          </a:prstGeom>
          <a:noFill/>
        </p:spPr>
      </p:pic>
      <p:pic>
        <p:nvPicPr>
          <p:cNvPr id="61445" name="Picture 5" descr="L:\philippines 2012\IMG_6374.JPG"/>
          <p:cNvPicPr>
            <a:picLocks noChangeAspect="1" noChangeArrowheads="1"/>
          </p:cNvPicPr>
          <p:nvPr/>
        </p:nvPicPr>
        <p:blipFill>
          <a:blip r:embed="rId6" cstate="print"/>
          <a:srcRect/>
          <a:stretch>
            <a:fillRect/>
          </a:stretch>
        </p:blipFill>
        <p:spPr bwMode="auto">
          <a:xfrm>
            <a:off x="3357554" y="1214422"/>
            <a:ext cx="2476517" cy="1857388"/>
          </a:xfrm>
          <a:prstGeom prst="rect">
            <a:avLst/>
          </a:prstGeom>
          <a:noFill/>
        </p:spPr>
      </p:pic>
      <p:pic>
        <p:nvPicPr>
          <p:cNvPr id="10" name="Picture 9" descr="L:\Philippines 2007\DSC00413.JPG"/>
          <p:cNvPicPr/>
          <p:nvPr/>
        </p:nvPicPr>
        <p:blipFill>
          <a:blip r:embed="rId7" cstate="print"/>
          <a:srcRect/>
          <a:stretch>
            <a:fillRect/>
          </a:stretch>
        </p:blipFill>
        <p:spPr bwMode="auto">
          <a:xfrm>
            <a:off x="6215074" y="1142984"/>
            <a:ext cx="2214578" cy="2286016"/>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54758"/>
          </a:xfrm>
        </p:spPr>
        <p:txBody>
          <a:bodyPr/>
          <a:lstStyle/>
          <a:p>
            <a:r>
              <a:rPr lang="en-US" dirty="0" smtClean="0"/>
              <a:t/>
            </a:r>
            <a:br>
              <a:rPr lang="en-US" dirty="0" smtClean="0"/>
            </a:br>
            <a:endParaRPr lang="en-US" dirty="0"/>
          </a:p>
        </p:txBody>
      </p:sp>
      <p:pic>
        <p:nvPicPr>
          <p:cNvPr id="3" name="Picture 2" descr="L:\Philippines 2007\DSC00386.JPG"/>
          <p:cNvPicPr/>
          <p:nvPr/>
        </p:nvPicPr>
        <p:blipFill>
          <a:blip r:embed="rId2" cstate="print"/>
          <a:srcRect/>
          <a:stretch>
            <a:fillRect/>
          </a:stretch>
        </p:blipFill>
        <p:spPr bwMode="auto">
          <a:xfrm>
            <a:off x="785786" y="4572008"/>
            <a:ext cx="2000264" cy="1928826"/>
          </a:xfrm>
          <a:prstGeom prst="rect">
            <a:avLst/>
          </a:prstGeom>
          <a:noFill/>
          <a:ln w="9525">
            <a:noFill/>
            <a:miter lim="800000"/>
            <a:headEnd/>
            <a:tailEnd/>
          </a:ln>
        </p:spPr>
      </p:pic>
      <p:pic>
        <p:nvPicPr>
          <p:cNvPr id="5" name="Picture 4" descr="L:\Philippines 2007\DSC00417.JPG"/>
          <p:cNvPicPr/>
          <p:nvPr/>
        </p:nvPicPr>
        <p:blipFill>
          <a:blip r:embed="rId3" cstate="print"/>
          <a:srcRect/>
          <a:stretch>
            <a:fillRect/>
          </a:stretch>
        </p:blipFill>
        <p:spPr bwMode="auto">
          <a:xfrm>
            <a:off x="3143240" y="2571744"/>
            <a:ext cx="2286016" cy="1571636"/>
          </a:xfrm>
          <a:prstGeom prst="rect">
            <a:avLst/>
          </a:prstGeom>
          <a:noFill/>
        </p:spPr>
      </p:pic>
      <p:pic>
        <p:nvPicPr>
          <p:cNvPr id="8" name="ihover-img" descr="http://ts1.mm.bing.net/th?id=H.4574566192907768&amp;pid=15.1">
            <a:hlinkClick r:id="rId4"/>
          </p:cNvPr>
          <p:cNvPicPr/>
          <p:nvPr/>
        </p:nvPicPr>
        <p:blipFill>
          <a:blip r:embed="rId5" cstate="print"/>
          <a:srcRect/>
          <a:stretch>
            <a:fillRect/>
          </a:stretch>
        </p:blipFill>
        <p:spPr bwMode="auto">
          <a:xfrm>
            <a:off x="5929322" y="4429132"/>
            <a:ext cx="2357454" cy="2003424"/>
          </a:xfrm>
          <a:prstGeom prst="rect">
            <a:avLst/>
          </a:prstGeom>
          <a:noFill/>
          <a:ln w="9525">
            <a:noFill/>
            <a:miter lim="800000"/>
            <a:headEnd/>
            <a:tailEnd/>
          </a:ln>
        </p:spPr>
      </p:pic>
      <p:pic>
        <p:nvPicPr>
          <p:cNvPr id="10" name="Picture 9" descr="L:\Philippines 2007\DSC00382.JPG"/>
          <p:cNvPicPr/>
          <p:nvPr/>
        </p:nvPicPr>
        <p:blipFill>
          <a:blip r:embed="rId6" cstate="print"/>
          <a:srcRect/>
          <a:stretch>
            <a:fillRect/>
          </a:stretch>
        </p:blipFill>
        <p:spPr bwMode="auto">
          <a:xfrm>
            <a:off x="500034" y="857232"/>
            <a:ext cx="2071702" cy="1643074"/>
          </a:xfrm>
          <a:prstGeom prst="rect">
            <a:avLst/>
          </a:prstGeom>
          <a:noFill/>
          <a:ln w="9525">
            <a:noFill/>
            <a:miter lim="800000"/>
            <a:headEnd/>
            <a:tailEnd/>
          </a:ln>
        </p:spPr>
      </p:pic>
      <p:pic>
        <p:nvPicPr>
          <p:cNvPr id="11" name="Picture 10" descr="L:\Philippines 2007\DSC00427.JPG"/>
          <p:cNvPicPr/>
          <p:nvPr/>
        </p:nvPicPr>
        <p:blipFill>
          <a:blip r:embed="rId7" cstate="print"/>
          <a:srcRect/>
          <a:stretch>
            <a:fillRect/>
          </a:stretch>
        </p:blipFill>
        <p:spPr bwMode="auto">
          <a:xfrm>
            <a:off x="3143240" y="714356"/>
            <a:ext cx="2428892" cy="1571636"/>
          </a:xfrm>
          <a:prstGeom prst="rect">
            <a:avLst/>
          </a:prstGeom>
          <a:noFill/>
          <a:ln w="9525">
            <a:noFill/>
            <a:miter lim="800000"/>
            <a:headEnd/>
            <a:tailEnd/>
          </a:ln>
        </p:spPr>
      </p:pic>
      <p:pic>
        <p:nvPicPr>
          <p:cNvPr id="12" name="Picture 11" descr="L:\Philippines 2007\DSC00453.JPG"/>
          <p:cNvPicPr/>
          <p:nvPr/>
        </p:nvPicPr>
        <p:blipFill>
          <a:blip r:embed="rId8" cstate="print"/>
          <a:srcRect/>
          <a:stretch>
            <a:fillRect/>
          </a:stretch>
        </p:blipFill>
        <p:spPr bwMode="auto">
          <a:xfrm>
            <a:off x="6286512" y="928670"/>
            <a:ext cx="2214578" cy="1785950"/>
          </a:xfrm>
          <a:prstGeom prst="rect">
            <a:avLst/>
          </a:prstGeom>
          <a:noFill/>
          <a:ln w="9525">
            <a:noFill/>
            <a:miter lim="800000"/>
            <a:headEnd/>
            <a:tailEnd/>
          </a:ln>
        </p:spPr>
      </p:pic>
      <p:pic>
        <p:nvPicPr>
          <p:cNvPr id="13" name="Picture 12" descr="L:\Philippines 2007\DSC00419.JPG"/>
          <p:cNvPicPr/>
          <p:nvPr/>
        </p:nvPicPr>
        <p:blipFill>
          <a:blip r:embed="rId9" cstate="print"/>
          <a:srcRect/>
          <a:stretch>
            <a:fillRect/>
          </a:stretch>
        </p:blipFill>
        <p:spPr bwMode="auto">
          <a:xfrm>
            <a:off x="6215074" y="3000372"/>
            <a:ext cx="2214578" cy="1428760"/>
          </a:xfrm>
          <a:prstGeom prst="rect">
            <a:avLst/>
          </a:prstGeom>
          <a:noFill/>
          <a:ln w="9525">
            <a:noFill/>
            <a:miter lim="800000"/>
            <a:headEnd/>
            <a:tailEnd/>
          </a:ln>
        </p:spPr>
      </p:pic>
      <p:pic>
        <p:nvPicPr>
          <p:cNvPr id="14" name="Picture 13" descr="L:\Philippines 2007\IMG_0887.jpg"/>
          <p:cNvPicPr/>
          <p:nvPr/>
        </p:nvPicPr>
        <p:blipFill>
          <a:blip r:embed="rId10" cstate="print"/>
          <a:srcRect/>
          <a:stretch>
            <a:fillRect/>
          </a:stretch>
        </p:blipFill>
        <p:spPr bwMode="auto">
          <a:xfrm>
            <a:off x="714348" y="2786058"/>
            <a:ext cx="1857388" cy="1685928"/>
          </a:xfrm>
          <a:prstGeom prst="rect">
            <a:avLst/>
          </a:prstGeom>
          <a:noFill/>
          <a:ln w="9525">
            <a:noFill/>
            <a:miter lim="800000"/>
            <a:headEnd/>
            <a:tailEnd/>
          </a:ln>
        </p:spPr>
      </p:pic>
      <p:pic>
        <p:nvPicPr>
          <p:cNvPr id="15" name="Picture 14" descr="L:\Philippines 2007\IMG_0872.jpg"/>
          <p:cNvPicPr/>
          <p:nvPr/>
        </p:nvPicPr>
        <p:blipFill>
          <a:blip r:embed="rId11" cstate="print"/>
          <a:srcRect/>
          <a:stretch>
            <a:fillRect/>
          </a:stretch>
        </p:blipFill>
        <p:spPr bwMode="auto">
          <a:xfrm>
            <a:off x="3143240" y="4643446"/>
            <a:ext cx="2143140" cy="1662112"/>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97634"/>
          </a:xfrm>
        </p:spPr>
        <p:txBody>
          <a:bodyPr/>
          <a:lstStyle/>
          <a:p>
            <a:r>
              <a:rPr lang="en-US" dirty="0" smtClean="0"/>
              <a:t/>
            </a:r>
            <a:br>
              <a:rPr lang="en-US" dirty="0" smtClean="0"/>
            </a:br>
            <a:endParaRPr lang="en-US" dirty="0"/>
          </a:p>
        </p:txBody>
      </p:sp>
      <p:pic>
        <p:nvPicPr>
          <p:cNvPr id="3" name="Picture 2" descr="L:\philippines 2012\IMG_6797.JPG"/>
          <p:cNvPicPr/>
          <p:nvPr/>
        </p:nvPicPr>
        <p:blipFill>
          <a:blip r:embed="rId2" cstate="print"/>
          <a:srcRect/>
          <a:stretch>
            <a:fillRect/>
          </a:stretch>
        </p:blipFill>
        <p:spPr bwMode="auto">
          <a:xfrm>
            <a:off x="642910" y="2714620"/>
            <a:ext cx="2286016" cy="1724020"/>
          </a:xfrm>
          <a:prstGeom prst="rect">
            <a:avLst/>
          </a:prstGeom>
          <a:noFill/>
          <a:ln w="9525">
            <a:noFill/>
            <a:miter lim="800000"/>
            <a:headEnd/>
            <a:tailEnd/>
          </a:ln>
        </p:spPr>
      </p:pic>
      <p:pic>
        <p:nvPicPr>
          <p:cNvPr id="4" name="Picture 3" descr="L:\philippines 2012\IMG_6934.JPG"/>
          <p:cNvPicPr/>
          <p:nvPr/>
        </p:nvPicPr>
        <p:blipFill>
          <a:blip r:embed="rId3" cstate="print"/>
          <a:srcRect/>
          <a:stretch>
            <a:fillRect/>
          </a:stretch>
        </p:blipFill>
        <p:spPr bwMode="auto">
          <a:xfrm>
            <a:off x="3571868" y="2714620"/>
            <a:ext cx="2000264" cy="1738311"/>
          </a:xfrm>
          <a:prstGeom prst="rect">
            <a:avLst/>
          </a:prstGeom>
          <a:noFill/>
          <a:ln w="9525">
            <a:noFill/>
            <a:miter lim="800000"/>
            <a:headEnd/>
            <a:tailEnd/>
          </a:ln>
        </p:spPr>
      </p:pic>
      <p:pic>
        <p:nvPicPr>
          <p:cNvPr id="5" name="Picture 4" descr="L:\philippines 2012\IMG_6952.JPG"/>
          <p:cNvPicPr/>
          <p:nvPr/>
        </p:nvPicPr>
        <p:blipFill>
          <a:blip r:embed="rId4" cstate="print"/>
          <a:srcRect/>
          <a:stretch>
            <a:fillRect/>
          </a:stretch>
        </p:blipFill>
        <p:spPr bwMode="auto">
          <a:xfrm>
            <a:off x="6143636" y="2714620"/>
            <a:ext cx="2143140" cy="1785950"/>
          </a:xfrm>
          <a:prstGeom prst="rect">
            <a:avLst/>
          </a:prstGeom>
          <a:noFill/>
          <a:ln w="9525">
            <a:noFill/>
            <a:miter lim="800000"/>
            <a:headEnd/>
            <a:tailEnd/>
          </a:ln>
        </p:spPr>
      </p:pic>
      <p:pic>
        <p:nvPicPr>
          <p:cNvPr id="6" name="Picture 5" descr="L:\Philippines 2007\DSC00508.JPG"/>
          <p:cNvPicPr/>
          <p:nvPr/>
        </p:nvPicPr>
        <p:blipFill>
          <a:blip r:embed="rId5" cstate="print"/>
          <a:srcRect/>
          <a:stretch>
            <a:fillRect/>
          </a:stretch>
        </p:blipFill>
        <p:spPr bwMode="auto">
          <a:xfrm>
            <a:off x="785786" y="857232"/>
            <a:ext cx="2071702" cy="1571636"/>
          </a:xfrm>
          <a:prstGeom prst="rect">
            <a:avLst/>
          </a:prstGeom>
          <a:noFill/>
          <a:ln w="9525">
            <a:noFill/>
            <a:miter lim="800000"/>
            <a:headEnd/>
            <a:tailEnd/>
          </a:ln>
        </p:spPr>
      </p:pic>
      <p:pic>
        <p:nvPicPr>
          <p:cNvPr id="7" name="Picture 6" descr="L:\Philippines 2007\DSC00378.JPG"/>
          <p:cNvPicPr/>
          <p:nvPr/>
        </p:nvPicPr>
        <p:blipFill>
          <a:blip r:embed="rId6" cstate="print"/>
          <a:srcRect/>
          <a:stretch>
            <a:fillRect/>
          </a:stretch>
        </p:blipFill>
        <p:spPr bwMode="auto">
          <a:xfrm>
            <a:off x="3357554" y="714356"/>
            <a:ext cx="2143140" cy="1643074"/>
          </a:xfrm>
          <a:prstGeom prst="rect">
            <a:avLst/>
          </a:prstGeom>
          <a:noFill/>
          <a:ln w="9525">
            <a:noFill/>
            <a:miter lim="800000"/>
            <a:headEnd/>
            <a:tailEnd/>
          </a:ln>
        </p:spPr>
      </p:pic>
      <p:pic>
        <p:nvPicPr>
          <p:cNvPr id="8" name="Picture 7" descr="L:\Philippines 2007\IMG_0855.jpg"/>
          <p:cNvPicPr/>
          <p:nvPr/>
        </p:nvPicPr>
        <p:blipFill>
          <a:blip r:embed="rId7" cstate="print"/>
          <a:srcRect/>
          <a:stretch>
            <a:fillRect/>
          </a:stretch>
        </p:blipFill>
        <p:spPr bwMode="auto">
          <a:xfrm>
            <a:off x="6357950" y="785794"/>
            <a:ext cx="1928826" cy="1714512"/>
          </a:xfrm>
          <a:prstGeom prst="rect">
            <a:avLst/>
          </a:prstGeom>
          <a:noFill/>
          <a:ln w="9525">
            <a:noFill/>
            <a:miter lim="800000"/>
            <a:headEnd/>
            <a:tailEnd/>
          </a:ln>
        </p:spPr>
      </p:pic>
      <p:pic>
        <p:nvPicPr>
          <p:cNvPr id="1026" name="Picture 2" descr="L:\Philippines 2007\IMG_0790.jpg"/>
          <p:cNvPicPr>
            <a:picLocks noChangeAspect="1" noChangeArrowheads="1"/>
          </p:cNvPicPr>
          <p:nvPr/>
        </p:nvPicPr>
        <p:blipFill>
          <a:blip r:embed="rId8" cstate="print"/>
          <a:srcRect/>
          <a:stretch>
            <a:fillRect/>
          </a:stretch>
        </p:blipFill>
        <p:spPr bwMode="auto">
          <a:xfrm>
            <a:off x="1000100" y="4857760"/>
            <a:ext cx="2071702" cy="1553777"/>
          </a:xfrm>
          <a:prstGeom prst="rect">
            <a:avLst/>
          </a:prstGeom>
          <a:noFill/>
        </p:spPr>
      </p:pic>
      <p:pic>
        <p:nvPicPr>
          <p:cNvPr id="10" name="Picture 9" descr="L:\Philippines 2007\IMG_0844.jpg"/>
          <p:cNvPicPr/>
          <p:nvPr/>
        </p:nvPicPr>
        <p:blipFill>
          <a:blip r:embed="rId9" cstate="print"/>
          <a:srcRect/>
          <a:stretch>
            <a:fillRect/>
          </a:stretch>
        </p:blipFill>
        <p:spPr bwMode="auto">
          <a:xfrm>
            <a:off x="3571868" y="4643446"/>
            <a:ext cx="2214578" cy="1714512"/>
          </a:xfrm>
          <a:prstGeom prst="rect">
            <a:avLst/>
          </a:prstGeom>
          <a:noFill/>
          <a:ln w="9525">
            <a:noFill/>
            <a:miter lim="800000"/>
            <a:headEnd/>
            <a:tailEnd/>
          </a:ln>
        </p:spPr>
      </p:pic>
      <p:pic>
        <p:nvPicPr>
          <p:cNvPr id="11" name="Picture 10" descr="L:\Philippines 2007\IMG_0817.jpg"/>
          <p:cNvPicPr/>
          <p:nvPr/>
        </p:nvPicPr>
        <p:blipFill>
          <a:blip r:embed="rId10" cstate="print"/>
          <a:srcRect/>
          <a:stretch>
            <a:fillRect/>
          </a:stretch>
        </p:blipFill>
        <p:spPr bwMode="auto">
          <a:xfrm>
            <a:off x="6072198" y="4714884"/>
            <a:ext cx="2214578" cy="1571636"/>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26196"/>
          </a:xfrm>
        </p:spPr>
        <p:txBody>
          <a:bodyPr/>
          <a:lstStyle/>
          <a:p>
            <a:r>
              <a:rPr lang="en-US" dirty="0" smtClean="0"/>
              <a:t/>
            </a:r>
            <a:br>
              <a:rPr lang="en-US" dirty="0" smtClean="0"/>
            </a:br>
            <a:endParaRPr lang="en-US" dirty="0"/>
          </a:p>
        </p:txBody>
      </p:sp>
      <p:pic>
        <p:nvPicPr>
          <p:cNvPr id="4" name="Picture 3" descr="L:\philippines 2012\IMG_5849.JPG"/>
          <p:cNvPicPr/>
          <p:nvPr/>
        </p:nvPicPr>
        <p:blipFill>
          <a:blip r:embed="rId2" cstate="print"/>
          <a:srcRect/>
          <a:stretch>
            <a:fillRect/>
          </a:stretch>
        </p:blipFill>
        <p:spPr bwMode="auto">
          <a:xfrm>
            <a:off x="5286380" y="357166"/>
            <a:ext cx="1571636" cy="1428760"/>
          </a:xfrm>
          <a:prstGeom prst="rect">
            <a:avLst/>
          </a:prstGeom>
          <a:noFill/>
        </p:spPr>
      </p:pic>
      <p:pic>
        <p:nvPicPr>
          <p:cNvPr id="6" name="Picture 5" descr="L:\philippines 2012\IMG_6171.JPG"/>
          <p:cNvPicPr/>
          <p:nvPr/>
        </p:nvPicPr>
        <p:blipFill>
          <a:blip r:embed="rId3" cstate="print"/>
          <a:srcRect/>
          <a:stretch>
            <a:fillRect/>
          </a:stretch>
        </p:blipFill>
        <p:spPr bwMode="auto">
          <a:xfrm>
            <a:off x="3143240" y="285728"/>
            <a:ext cx="1714512" cy="1571636"/>
          </a:xfrm>
          <a:prstGeom prst="rect">
            <a:avLst/>
          </a:prstGeom>
          <a:noFill/>
        </p:spPr>
      </p:pic>
      <p:pic>
        <p:nvPicPr>
          <p:cNvPr id="2052" name="Picture 4" descr="H:\th.jpg"/>
          <p:cNvPicPr>
            <a:picLocks noChangeAspect="1" noChangeArrowheads="1"/>
          </p:cNvPicPr>
          <p:nvPr/>
        </p:nvPicPr>
        <p:blipFill>
          <a:blip r:embed="rId4" cstate="print"/>
          <a:srcRect/>
          <a:stretch>
            <a:fillRect/>
          </a:stretch>
        </p:blipFill>
        <p:spPr bwMode="auto">
          <a:xfrm>
            <a:off x="571472" y="357166"/>
            <a:ext cx="1928826" cy="1428760"/>
          </a:xfrm>
          <a:prstGeom prst="rect">
            <a:avLst/>
          </a:prstGeom>
          <a:noFill/>
        </p:spPr>
      </p:pic>
      <p:sp>
        <p:nvSpPr>
          <p:cNvPr id="8" name="TextBox 7"/>
          <p:cNvSpPr txBox="1"/>
          <p:nvPr/>
        </p:nvSpPr>
        <p:spPr>
          <a:xfrm>
            <a:off x="285720" y="3929066"/>
            <a:ext cx="8215370" cy="2062103"/>
          </a:xfrm>
          <a:prstGeom prst="rect">
            <a:avLst/>
          </a:prstGeom>
          <a:noFill/>
        </p:spPr>
        <p:txBody>
          <a:bodyPr wrap="square" rtlCol="0">
            <a:spAutoFit/>
          </a:bodyPr>
          <a:lstStyle/>
          <a:p>
            <a:r>
              <a:rPr lang="en-US" sz="3200" dirty="0" smtClean="0"/>
              <a:t>From Bohol we travelled with another boat to a sea port called </a:t>
            </a:r>
          </a:p>
          <a:p>
            <a:r>
              <a:rPr lang="en-US" sz="3200" dirty="0" smtClean="0"/>
              <a:t>Cagayan del Oro</a:t>
            </a:r>
            <a:r>
              <a:rPr lang="zh-CN" altLang="en-US" sz="3200" dirty="0" smtClean="0"/>
              <a:t> 德尔奥罗的</a:t>
            </a:r>
            <a:r>
              <a:rPr lang="en-US" sz="3200" dirty="0" smtClean="0"/>
              <a:t> which was on the mainland (Mindanao)</a:t>
            </a:r>
            <a:endParaRPr lang="en-US" sz="3200" dirty="0"/>
          </a:p>
        </p:txBody>
      </p:sp>
      <p:pic>
        <p:nvPicPr>
          <p:cNvPr id="19457" name="Picture 1" descr="J:\thCATCO97V.jpg"/>
          <p:cNvPicPr>
            <a:picLocks noChangeAspect="1" noChangeArrowheads="1"/>
          </p:cNvPicPr>
          <p:nvPr/>
        </p:nvPicPr>
        <p:blipFill>
          <a:blip r:embed="rId5" cstate="print"/>
          <a:srcRect/>
          <a:stretch>
            <a:fillRect/>
          </a:stretch>
        </p:blipFill>
        <p:spPr bwMode="auto">
          <a:xfrm>
            <a:off x="1000100" y="2214554"/>
            <a:ext cx="1928826" cy="1446620"/>
          </a:xfrm>
          <a:prstGeom prst="rect">
            <a:avLst/>
          </a:prstGeom>
          <a:noFill/>
        </p:spPr>
      </p:pic>
      <p:pic>
        <p:nvPicPr>
          <p:cNvPr id="19458" name="Picture 2" descr="J:\thCATCO97V.jpg"/>
          <p:cNvPicPr>
            <a:picLocks noChangeAspect="1" noChangeArrowheads="1"/>
          </p:cNvPicPr>
          <p:nvPr/>
        </p:nvPicPr>
        <p:blipFill>
          <a:blip r:embed="rId6" cstate="print"/>
          <a:srcRect/>
          <a:stretch>
            <a:fillRect/>
          </a:stretch>
        </p:blipFill>
        <p:spPr bwMode="auto">
          <a:xfrm>
            <a:off x="3643306" y="2285992"/>
            <a:ext cx="2143140" cy="1428760"/>
          </a:xfrm>
          <a:prstGeom prst="rect">
            <a:avLst/>
          </a:prstGeom>
          <a:noFill/>
        </p:spPr>
      </p:pic>
      <p:pic>
        <p:nvPicPr>
          <p:cNvPr id="19460" name="Picture 4" descr="http://ts2.mm.bing.net/th?id=I.4912575806243797&amp;pid=15.1"/>
          <p:cNvPicPr>
            <a:picLocks noChangeAspect="1" noChangeArrowheads="1"/>
          </p:cNvPicPr>
          <p:nvPr/>
        </p:nvPicPr>
        <p:blipFill>
          <a:blip r:embed="rId7" cstate="print"/>
          <a:srcRect/>
          <a:stretch>
            <a:fillRect/>
          </a:stretch>
        </p:blipFill>
        <p:spPr bwMode="auto">
          <a:xfrm>
            <a:off x="6357950" y="2143116"/>
            <a:ext cx="1905014" cy="1428760"/>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54758"/>
          </a:xfrm>
        </p:spPr>
        <p:txBody>
          <a:bodyPr/>
          <a:lstStyle/>
          <a:p>
            <a:r>
              <a:rPr lang="en-US" dirty="0" smtClean="0"/>
              <a:t/>
            </a:r>
            <a:br>
              <a:rPr lang="en-US" dirty="0" smtClean="0"/>
            </a:br>
            <a:endParaRPr lang="en-US" dirty="0"/>
          </a:p>
        </p:txBody>
      </p:sp>
      <p:pic>
        <p:nvPicPr>
          <p:cNvPr id="3" name="Picture 2" descr="L:\Philippines 2007\DSC00543.JPG"/>
          <p:cNvPicPr/>
          <p:nvPr/>
        </p:nvPicPr>
        <p:blipFill>
          <a:blip r:embed="rId2" cstate="print"/>
          <a:srcRect/>
          <a:stretch>
            <a:fillRect/>
          </a:stretch>
        </p:blipFill>
        <p:spPr bwMode="auto">
          <a:xfrm>
            <a:off x="571472" y="4572008"/>
            <a:ext cx="2214578" cy="1571636"/>
          </a:xfrm>
          <a:prstGeom prst="rect">
            <a:avLst/>
          </a:prstGeom>
          <a:noFill/>
          <a:ln w="9525">
            <a:noFill/>
            <a:miter lim="800000"/>
            <a:headEnd/>
            <a:tailEnd/>
          </a:ln>
        </p:spPr>
      </p:pic>
      <p:sp>
        <p:nvSpPr>
          <p:cNvPr id="4" name="TextBox 3"/>
          <p:cNvSpPr txBox="1"/>
          <p:nvPr/>
        </p:nvSpPr>
        <p:spPr>
          <a:xfrm>
            <a:off x="428596" y="571480"/>
            <a:ext cx="7929618" cy="1569660"/>
          </a:xfrm>
          <a:prstGeom prst="rect">
            <a:avLst/>
          </a:prstGeom>
          <a:noFill/>
        </p:spPr>
        <p:txBody>
          <a:bodyPr wrap="square" rtlCol="0">
            <a:spAutoFit/>
          </a:bodyPr>
          <a:lstStyle/>
          <a:p>
            <a:r>
              <a:rPr lang="en-US" sz="2400" dirty="0" smtClean="0"/>
              <a:t>From the sea port  we took a bus and boat to yet another tropical  island called ‘</a:t>
            </a:r>
            <a:r>
              <a:rPr lang="en-US" sz="2400" dirty="0" err="1" smtClean="0"/>
              <a:t>Carmiguan</a:t>
            </a:r>
            <a:r>
              <a:rPr lang="en-US" sz="2400" dirty="0" smtClean="0"/>
              <a:t>’.  This time we stayed for just two nights in a guest house which we had to pay but it was rather cheap.</a:t>
            </a:r>
            <a:endParaRPr lang="en-US" sz="2400" dirty="0"/>
          </a:p>
        </p:txBody>
      </p:sp>
      <p:pic>
        <p:nvPicPr>
          <p:cNvPr id="5" name="Picture 4" descr="L:\Philippines 2007\DSC00548.JPG"/>
          <p:cNvPicPr/>
          <p:nvPr/>
        </p:nvPicPr>
        <p:blipFill>
          <a:blip r:embed="rId3" cstate="print"/>
          <a:srcRect/>
          <a:stretch>
            <a:fillRect/>
          </a:stretch>
        </p:blipFill>
        <p:spPr bwMode="auto">
          <a:xfrm>
            <a:off x="3214678" y="4357694"/>
            <a:ext cx="2286016" cy="1990719"/>
          </a:xfrm>
          <a:prstGeom prst="rect">
            <a:avLst/>
          </a:prstGeom>
          <a:noFill/>
          <a:ln w="9525">
            <a:noFill/>
            <a:miter lim="800000"/>
            <a:headEnd/>
            <a:tailEnd/>
          </a:ln>
        </p:spPr>
      </p:pic>
      <p:pic>
        <p:nvPicPr>
          <p:cNvPr id="6" name="Picture 5" descr="J:\philippines 2007\Philippines 2007\Carmiguan\DSC00576.JPG"/>
          <p:cNvPicPr/>
          <p:nvPr/>
        </p:nvPicPr>
        <p:blipFill>
          <a:blip r:embed="rId4" cstate="print"/>
          <a:srcRect/>
          <a:stretch>
            <a:fillRect/>
          </a:stretch>
        </p:blipFill>
        <p:spPr bwMode="auto">
          <a:xfrm>
            <a:off x="642910" y="2500306"/>
            <a:ext cx="1785950" cy="1590668"/>
          </a:xfrm>
          <a:prstGeom prst="rect">
            <a:avLst/>
          </a:prstGeom>
          <a:noFill/>
          <a:ln w="9525">
            <a:noFill/>
            <a:miter lim="800000"/>
            <a:headEnd/>
            <a:tailEnd/>
          </a:ln>
        </p:spPr>
      </p:pic>
      <p:pic>
        <p:nvPicPr>
          <p:cNvPr id="7" name="Picture 6" descr="J:\philippines 2007\Philippines 2007\Carmiguan\DSC00580.JPG"/>
          <p:cNvPicPr/>
          <p:nvPr/>
        </p:nvPicPr>
        <p:blipFill>
          <a:blip r:embed="rId5" cstate="print"/>
          <a:srcRect/>
          <a:stretch>
            <a:fillRect/>
          </a:stretch>
        </p:blipFill>
        <p:spPr bwMode="auto">
          <a:xfrm>
            <a:off x="3214678" y="2571744"/>
            <a:ext cx="1928826" cy="1428760"/>
          </a:xfrm>
          <a:prstGeom prst="rect">
            <a:avLst/>
          </a:prstGeom>
          <a:noFill/>
          <a:ln w="9525">
            <a:noFill/>
            <a:miter lim="800000"/>
            <a:headEnd/>
            <a:tailEnd/>
          </a:ln>
        </p:spPr>
      </p:pic>
      <p:pic>
        <p:nvPicPr>
          <p:cNvPr id="8" name="Picture 7" descr="J:\philippines 2007\Philippines 2007\Carmiguan\DSC00585.JPG"/>
          <p:cNvPicPr/>
          <p:nvPr/>
        </p:nvPicPr>
        <p:blipFill>
          <a:blip r:embed="rId6" cstate="print"/>
          <a:srcRect/>
          <a:stretch>
            <a:fillRect/>
          </a:stretch>
        </p:blipFill>
        <p:spPr bwMode="auto">
          <a:xfrm>
            <a:off x="6357950" y="3571876"/>
            <a:ext cx="1928826" cy="1285884"/>
          </a:xfrm>
          <a:prstGeom prst="rect">
            <a:avLst/>
          </a:prstGeom>
          <a:noFill/>
          <a:ln w="9525">
            <a:noFill/>
            <a:miter lim="800000"/>
            <a:headEnd/>
            <a:tailEnd/>
          </a:ln>
        </p:spPr>
      </p:pic>
      <p:pic>
        <p:nvPicPr>
          <p:cNvPr id="9" name="Picture 8" descr="J:\philippines 2007\Philippines 2007\Carmiguan\DSC00607.JPG"/>
          <p:cNvPicPr/>
          <p:nvPr/>
        </p:nvPicPr>
        <p:blipFill>
          <a:blip r:embed="rId7" cstate="print"/>
          <a:srcRect/>
          <a:stretch>
            <a:fillRect/>
          </a:stretch>
        </p:blipFill>
        <p:spPr bwMode="auto">
          <a:xfrm>
            <a:off x="6429388" y="5143512"/>
            <a:ext cx="1714512" cy="1214446"/>
          </a:xfrm>
          <a:prstGeom prst="rect">
            <a:avLst/>
          </a:prstGeom>
          <a:noFill/>
          <a:ln w="9525">
            <a:noFill/>
            <a:miter lim="800000"/>
            <a:headEnd/>
            <a:tailEnd/>
          </a:ln>
        </p:spPr>
      </p:pic>
      <p:pic>
        <p:nvPicPr>
          <p:cNvPr id="11" name="Picture 10" descr="J:\philippines 2007\Philippines 2007\Carmiguan\DSC00595.JPG"/>
          <p:cNvPicPr/>
          <p:nvPr/>
        </p:nvPicPr>
        <p:blipFill>
          <a:blip r:embed="rId8" cstate="print"/>
          <a:srcRect/>
          <a:stretch>
            <a:fillRect/>
          </a:stretch>
        </p:blipFill>
        <p:spPr bwMode="auto">
          <a:xfrm>
            <a:off x="6357950" y="2071678"/>
            <a:ext cx="1857388" cy="1385882"/>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69072"/>
          </a:xfrm>
        </p:spPr>
        <p:txBody>
          <a:bodyPr/>
          <a:lstStyle/>
          <a:p>
            <a:r>
              <a:rPr lang="en-US" sz="3600" dirty="0" smtClean="0"/>
              <a:t/>
            </a:r>
            <a:br>
              <a:rPr lang="en-US" sz="3600" dirty="0" smtClean="0"/>
            </a:br>
            <a:r>
              <a:rPr lang="en-US" sz="3600" dirty="0" smtClean="0"/>
              <a:t>Manila is the largest city in the northern part of The Philippines.</a:t>
            </a:r>
            <a:br>
              <a:rPr lang="en-US" sz="3600" dirty="0" smtClean="0"/>
            </a:br>
            <a:r>
              <a:rPr lang="en-US" dirty="0" smtClean="0"/>
              <a:t/>
            </a:r>
            <a:br>
              <a:rPr lang="en-US" dirty="0" smtClean="0"/>
            </a:br>
            <a:r>
              <a:rPr lang="en-US" dirty="0" smtClean="0"/>
              <a:t/>
            </a:r>
            <a:br>
              <a:rPr lang="en-US" dirty="0" smtClean="0"/>
            </a:br>
            <a:endParaRPr lang="en-US" dirty="0"/>
          </a:p>
        </p:txBody>
      </p:sp>
      <p:pic>
        <p:nvPicPr>
          <p:cNvPr id="73730" name="Picture 2" descr="http://ts1.mm.bing.net/th?id=H.4925396285393020&amp;pid=15.1"/>
          <p:cNvPicPr>
            <a:picLocks noChangeAspect="1" noChangeArrowheads="1"/>
          </p:cNvPicPr>
          <p:nvPr/>
        </p:nvPicPr>
        <p:blipFill>
          <a:blip r:embed="rId2" cstate="print"/>
          <a:srcRect/>
          <a:stretch>
            <a:fillRect/>
          </a:stretch>
        </p:blipFill>
        <p:spPr bwMode="auto">
          <a:xfrm>
            <a:off x="857224" y="3500438"/>
            <a:ext cx="2214578" cy="2857520"/>
          </a:xfrm>
          <a:prstGeom prst="rect">
            <a:avLst/>
          </a:prstGeom>
          <a:noFill/>
        </p:spPr>
      </p:pic>
      <p:pic>
        <p:nvPicPr>
          <p:cNvPr id="73732" name="Picture 4" descr="http://ts3.mm.bing.net/th?id=H.4787081169994830&amp;pid=15.1"/>
          <p:cNvPicPr>
            <a:picLocks noChangeAspect="1" noChangeArrowheads="1"/>
          </p:cNvPicPr>
          <p:nvPr/>
        </p:nvPicPr>
        <p:blipFill>
          <a:blip r:embed="rId3" cstate="print"/>
          <a:srcRect/>
          <a:stretch>
            <a:fillRect/>
          </a:stretch>
        </p:blipFill>
        <p:spPr bwMode="auto">
          <a:xfrm>
            <a:off x="3286116" y="3500438"/>
            <a:ext cx="2152650" cy="2857510"/>
          </a:xfrm>
          <a:prstGeom prst="rect">
            <a:avLst/>
          </a:prstGeom>
          <a:noFill/>
        </p:spPr>
      </p:pic>
      <p:pic>
        <p:nvPicPr>
          <p:cNvPr id="73734" name="Picture 6" descr="http://ts1.mm.bing.net/th?id=H.5059764298779304&amp;pid=15.1"/>
          <p:cNvPicPr>
            <a:picLocks noChangeAspect="1" noChangeArrowheads="1"/>
          </p:cNvPicPr>
          <p:nvPr/>
        </p:nvPicPr>
        <p:blipFill>
          <a:blip r:embed="rId4" cstate="print"/>
          <a:srcRect/>
          <a:stretch>
            <a:fillRect/>
          </a:stretch>
        </p:blipFill>
        <p:spPr bwMode="auto">
          <a:xfrm>
            <a:off x="5643570" y="3571876"/>
            <a:ext cx="2428892" cy="2738441"/>
          </a:xfrm>
          <a:prstGeom prst="rect">
            <a:avLst/>
          </a:prstGeom>
          <a:noFill/>
        </p:spPr>
      </p:pic>
      <p:pic>
        <p:nvPicPr>
          <p:cNvPr id="73735" name="Picture 7" descr="J:\th.jpg"/>
          <p:cNvPicPr>
            <a:picLocks noChangeAspect="1" noChangeArrowheads="1"/>
          </p:cNvPicPr>
          <p:nvPr/>
        </p:nvPicPr>
        <p:blipFill>
          <a:blip r:embed="rId5" cstate="print"/>
          <a:srcRect/>
          <a:stretch>
            <a:fillRect/>
          </a:stretch>
        </p:blipFill>
        <p:spPr bwMode="auto">
          <a:xfrm>
            <a:off x="642910" y="642918"/>
            <a:ext cx="2236534" cy="1500198"/>
          </a:xfrm>
          <a:prstGeom prst="rect">
            <a:avLst/>
          </a:prstGeom>
          <a:noFill/>
        </p:spPr>
      </p:pic>
      <p:pic>
        <p:nvPicPr>
          <p:cNvPr id="73737" name="Picture 9" descr="http://ts3.mm.bing.net/th?id=I.5008473834194298&amp;pid=15.1"/>
          <p:cNvPicPr>
            <a:picLocks noChangeAspect="1" noChangeArrowheads="1"/>
          </p:cNvPicPr>
          <p:nvPr/>
        </p:nvPicPr>
        <p:blipFill>
          <a:blip r:embed="rId6" cstate="print"/>
          <a:srcRect/>
          <a:stretch>
            <a:fillRect/>
          </a:stretch>
        </p:blipFill>
        <p:spPr bwMode="auto">
          <a:xfrm>
            <a:off x="3214678" y="642918"/>
            <a:ext cx="2286016" cy="1500198"/>
          </a:xfrm>
          <a:prstGeom prst="rect">
            <a:avLst/>
          </a:prstGeom>
          <a:noFill/>
        </p:spPr>
      </p:pic>
      <p:pic>
        <p:nvPicPr>
          <p:cNvPr id="73739" name="Picture 11" descr="http://ts2.mm.bing.net/th?id=H.5042262321531941&amp;pid=15.1"/>
          <p:cNvPicPr>
            <a:picLocks noChangeAspect="1" noChangeArrowheads="1"/>
          </p:cNvPicPr>
          <p:nvPr/>
        </p:nvPicPr>
        <p:blipFill>
          <a:blip r:embed="rId7" cstate="print"/>
          <a:srcRect/>
          <a:stretch>
            <a:fillRect/>
          </a:stretch>
        </p:blipFill>
        <p:spPr bwMode="auto">
          <a:xfrm>
            <a:off x="5786446" y="714356"/>
            <a:ext cx="2143140" cy="1428750"/>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83320"/>
          </a:xfrm>
        </p:spPr>
        <p:txBody>
          <a:bodyPr/>
          <a:lstStyle/>
          <a:p>
            <a:r>
              <a:rPr lang="en-US" dirty="0" smtClean="0"/>
              <a:t>Can you guess some of what we did or saw?</a:t>
            </a:r>
            <a:endParaRPr lang="en-US" dirty="0"/>
          </a:p>
        </p:txBody>
      </p:sp>
      <p:sp>
        <p:nvSpPr>
          <p:cNvPr id="3" name="Down Arrow 2"/>
          <p:cNvSpPr/>
          <p:nvPr/>
        </p:nvSpPr>
        <p:spPr>
          <a:xfrm>
            <a:off x="3786182" y="4357694"/>
            <a:ext cx="1500198" cy="1785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258" name="Picture 2" descr="J:\thCATCO97V.jpg"/>
          <p:cNvPicPr>
            <a:picLocks noChangeAspect="1" noChangeArrowheads="1"/>
          </p:cNvPicPr>
          <p:nvPr/>
        </p:nvPicPr>
        <p:blipFill>
          <a:blip r:embed="rId2" cstate="print"/>
          <a:srcRect/>
          <a:stretch>
            <a:fillRect/>
          </a:stretch>
        </p:blipFill>
        <p:spPr bwMode="auto">
          <a:xfrm>
            <a:off x="1000100" y="642918"/>
            <a:ext cx="2214578" cy="1785950"/>
          </a:xfrm>
          <a:prstGeom prst="rect">
            <a:avLst/>
          </a:prstGeom>
          <a:noFill/>
        </p:spPr>
      </p:pic>
      <p:pic>
        <p:nvPicPr>
          <p:cNvPr id="96260" name="Picture 4" descr="http://ts4.mm.bing.net/th?id=I.4929622532424619&amp;pid=15.1"/>
          <p:cNvPicPr>
            <a:picLocks noChangeAspect="1" noChangeArrowheads="1"/>
          </p:cNvPicPr>
          <p:nvPr/>
        </p:nvPicPr>
        <p:blipFill>
          <a:blip r:embed="rId3" cstate="print"/>
          <a:srcRect/>
          <a:stretch>
            <a:fillRect/>
          </a:stretch>
        </p:blipFill>
        <p:spPr bwMode="auto">
          <a:xfrm>
            <a:off x="3857620" y="714356"/>
            <a:ext cx="2095515" cy="1571636"/>
          </a:xfrm>
          <a:prstGeom prst="rect">
            <a:avLst/>
          </a:prstGeom>
          <a:noFill/>
        </p:spPr>
      </p:pic>
      <p:pic>
        <p:nvPicPr>
          <p:cNvPr id="96262" name="Picture 6" descr="http://ts1.mm.bing.net/th?id=H.4654349519424388&amp;pid=15.1"/>
          <p:cNvPicPr>
            <a:picLocks noChangeAspect="1" noChangeArrowheads="1"/>
          </p:cNvPicPr>
          <p:nvPr/>
        </p:nvPicPr>
        <p:blipFill>
          <a:blip r:embed="rId4" cstate="print"/>
          <a:srcRect/>
          <a:stretch>
            <a:fillRect/>
          </a:stretch>
        </p:blipFill>
        <p:spPr bwMode="auto">
          <a:xfrm>
            <a:off x="6143636" y="928670"/>
            <a:ext cx="2035983" cy="1357322"/>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54758"/>
          </a:xfrm>
        </p:spPr>
        <p:txBody>
          <a:bodyPr>
            <a:normAutofit fontScale="90000"/>
          </a:bodyPr>
          <a:lstStyle/>
          <a:p>
            <a:r>
              <a:rPr lang="en-US" dirty="0" smtClean="0"/>
              <a:t/>
            </a:r>
            <a:br>
              <a:rPr lang="en-US" dirty="0" smtClean="0"/>
            </a:br>
            <a:r>
              <a:rPr lang="en-US" dirty="0" smtClean="0"/>
              <a:t/>
            </a:r>
            <a:br>
              <a:rPr lang="en-US" dirty="0" smtClean="0"/>
            </a:br>
            <a:r>
              <a:rPr lang="en-US" sz="4000" dirty="0" smtClean="0"/>
              <a:t>There were beaches.</a:t>
            </a:r>
            <a:br>
              <a:rPr lang="en-US" sz="4000" dirty="0" smtClean="0"/>
            </a:br>
            <a:r>
              <a:rPr lang="en-US" sz="4000" dirty="0" smtClean="0"/>
              <a:t>We saw a lot of fishing. </a:t>
            </a:r>
            <a:br>
              <a:rPr lang="en-US" sz="4000" dirty="0" smtClean="0"/>
            </a:br>
            <a:r>
              <a:rPr lang="en-US" sz="4000" dirty="0" smtClean="0"/>
              <a:t>We were able swim in hot and cold water springs</a:t>
            </a:r>
            <a:br>
              <a:rPr lang="en-US" sz="4000" dirty="0" smtClean="0"/>
            </a:br>
            <a:r>
              <a:rPr lang="en-US" sz="4000" dirty="0" smtClean="0"/>
              <a:t> We saw at least one waterfall.</a:t>
            </a:r>
            <a:br>
              <a:rPr lang="en-US" sz="4000" dirty="0" smtClean="0"/>
            </a:br>
            <a:r>
              <a:rPr lang="en-US" sz="4000" dirty="0" smtClean="0"/>
              <a:t>There were some inactive</a:t>
            </a:r>
            <a:r>
              <a:rPr lang="zh-CN" altLang="en-US" sz="3600" dirty="0" smtClean="0"/>
              <a:t> 不活动的</a:t>
            </a:r>
            <a:r>
              <a:rPr lang="en-US" sz="4000" dirty="0" smtClean="0"/>
              <a:t> volcanoes</a:t>
            </a:r>
            <a:br>
              <a:rPr lang="en-US" sz="4000" dirty="0" smtClean="0"/>
            </a:br>
            <a:r>
              <a:rPr lang="en-US" sz="4000" dirty="0" smtClean="0"/>
              <a:t>There was a light house</a:t>
            </a:r>
            <a:r>
              <a:rPr lang="zh-CN" altLang="en-US" sz="3600" dirty="0" smtClean="0"/>
              <a:t> 光房子 </a:t>
            </a: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endParaRPr lang="en-US" sz="4000" dirty="0"/>
          </a:p>
        </p:txBody>
      </p:sp>
      <p:pic>
        <p:nvPicPr>
          <p:cNvPr id="3" name="Picture 2" descr="I:\philippines 2007\Philippines 2007\Cagayan del Ora\DSC00562.JPG"/>
          <p:cNvPicPr/>
          <p:nvPr/>
        </p:nvPicPr>
        <p:blipFill>
          <a:blip r:embed="rId2" cstate="print"/>
          <a:srcRect/>
          <a:stretch>
            <a:fillRect/>
          </a:stretch>
        </p:blipFill>
        <p:spPr bwMode="auto">
          <a:xfrm>
            <a:off x="785786" y="5143512"/>
            <a:ext cx="1285884" cy="1000132"/>
          </a:xfrm>
          <a:prstGeom prst="rect">
            <a:avLst/>
          </a:prstGeom>
          <a:noFill/>
          <a:ln w="9525">
            <a:noFill/>
            <a:miter lim="800000"/>
            <a:headEnd/>
            <a:tailEnd/>
          </a:ln>
        </p:spPr>
      </p:pic>
      <p:pic>
        <p:nvPicPr>
          <p:cNvPr id="4" name="Picture 3" descr="I:\philippines 2007\Philippines 2007\Cagayan del Ora\DSC00561.JPG"/>
          <p:cNvPicPr/>
          <p:nvPr/>
        </p:nvPicPr>
        <p:blipFill>
          <a:blip r:embed="rId3" cstate="print"/>
          <a:srcRect/>
          <a:stretch>
            <a:fillRect/>
          </a:stretch>
        </p:blipFill>
        <p:spPr bwMode="auto">
          <a:xfrm>
            <a:off x="7358082" y="5072074"/>
            <a:ext cx="1357322" cy="1071570"/>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26196"/>
          </a:xfrm>
        </p:spPr>
        <p:txBody>
          <a:bodyPr/>
          <a:lstStyle/>
          <a:p>
            <a:r>
              <a:rPr lang="en-US" dirty="0" smtClean="0"/>
              <a:t>We visited a cemetery</a:t>
            </a:r>
            <a:r>
              <a:rPr lang="zh-CN" altLang="en-US" dirty="0" smtClean="0"/>
              <a:t>墓地 </a:t>
            </a:r>
            <a:r>
              <a:rPr lang="en-US" dirty="0" smtClean="0"/>
              <a:t>which was completely under water.</a:t>
            </a:r>
            <a:br>
              <a:rPr lang="en-US" dirty="0" smtClean="0"/>
            </a:br>
            <a:r>
              <a:rPr lang="en-US" dirty="0" smtClean="0"/>
              <a:t>We travelled in a jeep</a:t>
            </a:r>
            <a:r>
              <a:rPr lang="zh-CN" altLang="en-US" dirty="0" smtClean="0"/>
              <a:t>吉普车 </a:t>
            </a:r>
            <a:r>
              <a:rPr lang="en-US" dirty="0" smtClean="0"/>
              <a:t>through the jungle and had picnics.</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pic>
        <p:nvPicPr>
          <p:cNvPr id="3" name="Picture 2" descr="J:\thCATCO97V.jpg"/>
          <p:cNvPicPr>
            <a:picLocks noChangeAspect="1" noChangeArrowheads="1"/>
          </p:cNvPicPr>
          <p:nvPr/>
        </p:nvPicPr>
        <p:blipFill>
          <a:blip r:embed="rId2" cstate="print"/>
          <a:srcRect/>
          <a:stretch>
            <a:fillRect/>
          </a:stretch>
        </p:blipFill>
        <p:spPr bwMode="auto">
          <a:xfrm>
            <a:off x="1000100" y="3786190"/>
            <a:ext cx="1904993" cy="1714497"/>
          </a:xfrm>
          <a:prstGeom prst="rect">
            <a:avLst/>
          </a:prstGeom>
          <a:noFill/>
        </p:spPr>
      </p:pic>
      <p:pic>
        <p:nvPicPr>
          <p:cNvPr id="98306" name="Picture 2" descr="J:\thCATCO97V.jpg"/>
          <p:cNvPicPr>
            <a:picLocks noChangeAspect="1" noChangeArrowheads="1"/>
          </p:cNvPicPr>
          <p:nvPr/>
        </p:nvPicPr>
        <p:blipFill>
          <a:blip r:embed="rId3" cstate="print"/>
          <a:srcRect/>
          <a:stretch>
            <a:fillRect/>
          </a:stretch>
        </p:blipFill>
        <p:spPr bwMode="auto">
          <a:xfrm>
            <a:off x="3286116" y="3857628"/>
            <a:ext cx="2000264" cy="1785950"/>
          </a:xfrm>
          <a:prstGeom prst="rect">
            <a:avLst/>
          </a:prstGeom>
          <a:noFill/>
        </p:spPr>
      </p:pic>
      <p:pic>
        <p:nvPicPr>
          <p:cNvPr id="5" name="Picture 4" descr="J:\philippines 2007\Philippines 2007\Carmiguan\DSC00692.JPG"/>
          <p:cNvPicPr/>
          <p:nvPr/>
        </p:nvPicPr>
        <p:blipFill>
          <a:blip r:embed="rId4" cstate="print"/>
          <a:srcRect/>
          <a:stretch>
            <a:fillRect/>
          </a:stretch>
        </p:blipFill>
        <p:spPr bwMode="auto">
          <a:xfrm>
            <a:off x="5857884" y="4143380"/>
            <a:ext cx="2500330" cy="1618315"/>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54758"/>
          </a:xfrm>
        </p:spPr>
        <p:txBody>
          <a:bodyPr>
            <a:normAutofit/>
          </a:bodyPr>
          <a:lstStyle/>
          <a:p>
            <a:r>
              <a:rPr lang="en-US" sz="3600" dirty="0" smtClean="0"/>
              <a:t/>
            </a:r>
            <a:br>
              <a:rPr lang="en-US" sz="3600" dirty="0" smtClean="0"/>
            </a:br>
            <a:r>
              <a:rPr lang="en-US" sz="3600" dirty="0" smtClean="0"/>
              <a:t/>
            </a:r>
            <a:br>
              <a:rPr lang="en-US" sz="3600"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t>
            </a:r>
            <a:br>
              <a:rPr lang="en-US" dirty="0" smtClean="0"/>
            </a:br>
            <a:endParaRPr lang="en-US" dirty="0"/>
          </a:p>
        </p:txBody>
      </p:sp>
      <p:pic>
        <p:nvPicPr>
          <p:cNvPr id="3" name="Picture 2" descr="J:\philippines 2007\Philippines 2007\Carmiguan\DSC00668.JPG"/>
          <p:cNvPicPr/>
          <p:nvPr/>
        </p:nvPicPr>
        <p:blipFill>
          <a:blip r:embed="rId2" cstate="print"/>
          <a:srcRect/>
          <a:stretch>
            <a:fillRect/>
          </a:stretch>
        </p:blipFill>
        <p:spPr bwMode="auto">
          <a:xfrm>
            <a:off x="714348" y="3786190"/>
            <a:ext cx="2357454" cy="2000264"/>
          </a:xfrm>
          <a:prstGeom prst="rect">
            <a:avLst/>
          </a:prstGeom>
          <a:noFill/>
          <a:ln w="9525">
            <a:noFill/>
            <a:miter lim="800000"/>
            <a:headEnd/>
            <a:tailEnd/>
          </a:ln>
        </p:spPr>
      </p:pic>
      <p:pic>
        <p:nvPicPr>
          <p:cNvPr id="4" name="Picture 3" descr="J:\philippines 2007\Philippines 2007\Carmiguan\DSC00671.JPG"/>
          <p:cNvPicPr/>
          <p:nvPr/>
        </p:nvPicPr>
        <p:blipFill>
          <a:blip r:embed="rId3" cstate="print"/>
          <a:srcRect/>
          <a:stretch>
            <a:fillRect/>
          </a:stretch>
        </p:blipFill>
        <p:spPr bwMode="auto">
          <a:xfrm>
            <a:off x="3786182" y="3643314"/>
            <a:ext cx="2254250" cy="2198686"/>
          </a:xfrm>
          <a:prstGeom prst="rect">
            <a:avLst/>
          </a:prstGeom>
          <a:noFill/>
          <a:ln w="9525">
            <a:noFill/>
            <a:miter lim="800000"/>
            <a:headEnd/>
            <a:tailEnd/>
          </a:ln>
        </p:spPr>
      </p:pic>
      <p:pic>
        <p:nvPicPr>
          <p:cNvPr id="5" name="Picture 4" descr="J:\philippines 2007\Philippines 2007\Carmiguan\DSC00672.JPG"/>
          <p:cNvPicPr/>
          <p:nvPr/>
        </p:nvPicPr>
        <p:blipFill>
          <a:blip r:embed="rId4" cstate="print"/>
          <a:srcRect/>
          <a:stretch>
            <a:fillRect/>
          </a:stretch>
        </p:blipFill>
        <p:spPr bwMode="auto">
          <a:xfrm>
            <a:off x="6072198" y="1857364"/>
            <a:ext cx="2143140" cy="1785950"/>
          </a:xfrm>
          <a:prstGeom prst="rect">
            <a:avLst/>
          </a:prstGeom>
          <a:noFill/>
          <a:ln w="9525">
            <a:noFill/>
            <a:miter lim="800000"/>
            <a:headEnd/>
            <a:tailEnd/>
          </a:ln>
        </p:spPr>
      </p:pic>
      <p:pic>
        <p:nvPicPr>
          <p:cNvPr id="7" name="Picture 6" descr="J:\philippines 2007\Philippines 2007\Carmiguan\DSC00694.JPG"/>
          <p:cNvPicPr/>
          <p:nvPr/>
        </p:nvPicPr>
        <p:blipFill>
          <a:blip r:embed="rId5" cstate="print"/>
          <a:srcRect/>
          <a:stretch>
            <a:fillRect/>
          </a:stretch>
        </p:blipFill>
        <p:spPr bwMode="auto">
          <a:xfrm>
            <a:off x="1071538" y="1214422"/>
            <a:ext cx="1857388" cy="1714512"/>
          </a:xfrm>
          <a:prstGeom prst="rect">
            <a:avLst/>
          </a:prstGeom>
          <a:noFill/>
          <a:ln w="9525">
            <a:noFill/>
            <a:miter lim="800000"/>
            <a:headEnd/>
            <a:tailEnd/>
          </a:ln>
        </p:spPr>
      </p:pic>
      <p:pic>
        <p:nvPicPr>
          <p:cNvPr id="8" name="Picture 7" descr="J:\philippines 2007\Philippines 2007\Carmiguan\DSC00622.JPG"/>
          <p:cNvPicPr/>
          <p:nvPr/>
        </p:nvPicPr>
        <p:blipFill>
          <a:blip r:embed="rId6" cstate="print"/>
          <a:srcRect/>
          <a:stretch>
            <a:fillRect/>
          </a:stretch>
        </p:blipFill>
        <p:spPr bwMode="auto">
          <a:xfrm>
            <a:off x="3428992" y="1357298"/>
            <a:ext cx="1785950" cy="1785949"/>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54758"/>
          </a:xfrm>
        </p:spPr>
        <p:txBody>
          <a:bodyPr/>
          <a:lstStyle/>
          <a:p>
            <a:r>
              <a:rPr lang="en-US" dirty="0" smtClean="0"/>
              <a:t/>
            </a:r>
            <a:br>
              <a:rPr lang="en-US" dirty="0" smtClean="0"/>
            </a:br>
            <a:endParaRPr lang="en-US" dirty="0"/>
          </a:p>
        </p:txBody>
      </p:sp>
      <p:pic>
        <p:nvPicPr>
          <p:cNvPr id="3" name="Picture 2" descr="J:\philippines 2007\Philippines 2007\Carmiguan\DSC00612.JPG"/>
          <p:cNvPicPr/>
          <p:nvPr/>
        </p:nvPicPr>
        <p:blipFill>
          <a:blip r:embed="rId2" cstate="print"/>
          <a:srcRect/>
          <a:stretch>
            <a:fillRect/>
          </a:stretch>
        </p:blipFill>
        <p:spPr bwMode="auto">
          <a:xfrm>
            <a:off x="714348" y="4143380"/>
            <a:ext cx="1928826" cy="2000264"/>
          </a:xfrm>
          <a:prstGeom prst="rect">
            <a:avLst/>
          </a:prstGeom>
          <a:noFill/>
          <a:ln w="9525">
            <a:noFill/>
            <a:miter lim="800000"/>
            <a:headEnd/>
            <a:tailEnd/>
          </a:ln>
        </p:spPr>
      </p:pic>
      <p:pic>
        <p:nvPicPr>
          <p:cNvPr id="4" name="Picture 3" descr="J:\philippines 2007\Philippines 2007\Carmiguan\DSC00616.JPG"/>
          <p:cNvPicPr/>
          <p:nvPr/>
        </p:nvPicPr>
        <p:blipFill>
          <a:blip r:embed="rId3" cstate="print"/>
          <a:srcRect/>
          <a:stretch>
            <a:fillRect/>
          </a:stretch>
        </p:blipFill>
        <p:spPr bwMode="auto">
          <a:xfrm>
            <a:off x="2857488" y="4857760"/>
            <a:ext cx="2089150" cy="1281112"/>
          </a:xfrm>
          <a:prstGeom prst="rect">
            <a:avLst/>
          </a:prstGeom>
          <a:noFill/>
          <a:ln w="9525">
            <a:noFill/>
            <a:miter lim="800000"/>
            <a:headEnd/>
            <a:tailEnd/>
          </a:ln>
        </p:spPr>
      </p:pic>
      <p:pic>
        <p:nvPicPr>
          <p:cNvPr id="5" name="Picture 4" descr="J:\philippines 2007\Philippines 2007\Carmiguan\DSC00620.JPG"/>
          <p:cNvPicPr/>
          <p:nvPr/>
        </p:nvPicPr>
        <p:blipFill>
          <a:blip r:embed="rId4" cstate="print"/>
          <a:srcRect/>
          <a:stretch>
            <a:fillRect/>
          </a:stretch>
        </p:blipFill>
        <p:spPr bwMode="auto">
          <a:xfrm>
            <a:off x="5429256" y="3929066"/>
            <a:ext cx="1928826" cy="1733544"/>
          </a:xfrm>
          <a:prstGeom prst="rect">
            <a:avLst/>
          </a:prstGeom>
          <a:noFill/>
          <a:ln w="9525">
            <a:noFill/>
            <a:miter lim="800000"/>
            <a:headEnd/>
            <a:tailEnd/>
          </a:ln>
        </p:spPr>
      </p:pic>
      <p:pic>
        <p:nvPicPr>
          <p:cNvPr id="6" name="Picture 5" descr="J:\philippines 2007\Philippines 2007\Carmiguan\DSC00621.JPG"/>
          <p:cNvPicPr/>
          <p:nvPr/>
        </p:nvPicPr>
        <p:blipFill>
          <a:blip r:embed="rId5" cstate="print"/>
          <a:srcRect/>
          <a:stretch>
            <a:fillRect/>
          </a:stretch>
        </p:blipFill>
        <p:spPr bwMode="auto">
          <a:xfrm>
            <a:off x="714348" y="1785926"/>
            <a:ext cx="2000264" cy="1928826"/>
          </a:xfrm>
          <a:prstGeom prst="rect">
            <a:avLst/>
          </a:prstGeom>
          <a:noFill/>
          <a:ln w="9525">
            <a:noFill/>
            <a:miter lim="800000"/>
            <a:headEnd/>
            <a:tailEnd/>
          </a:ln>
        </p:spPr>
      </p:pic>
      <p:pic>
        <p:nvPicPr>
          <p:cNvPr id="8" name="Picture 7" descr="J:\philippines 2007\Philippines 2007\Carmiguan\DSC00648.JPG"/>
          <p:cNvPicPr/>
          <p:nvPr/>
        </p:nvPicPr>
        <p:blipFill>
          <a:blip r:embed="rId6" cstate="print"/>
          <a:srcRect/>
          <a:stretch>
            <a:fillRect/>
          </a:stretch>
        </p:blipFill>
        <p:spPr bwMode="auto">
          <a:xfrm>
            <a:off x="5857884" y="1000108"/>
            <a:ext cx="2071702" cy="2000264"/>
          </a:xfrm>
          <a:prstGeom prst="rect">
            <a:avLst/>
          </a:prstGeom>
          <a:noFill/>
          <a:ln w="9525">
            <a:noFill/>
            <a:miter lim="800000"/>
            <a:headEnd/>
            <a:tailEnd/>
          </a:ln>
        </p:spPr>
      </p:pic>
      <p:pic>
        <p:nvPicPr>
          <p:cNvPr id="9" name="Picture 8" descr="J:\philippines 2007\Philippines 2007\Carmiguan\DSC00653.JPG"/>
          <p:cNvPicPr/>
          <p:nvPr/>
        </p:nvPicPr>
        <p:blipFill>
          <a:blip r:embed="rId7" cstate="print"/>
          <a:srcRect/>
          <a:stretch>
            <a:fillRect/>
          </a:stretch>
        </p:blipFill>
        <p:spPr bwMode="auto">
          <a:xfrm>
            <a:off x="3143240" y="1142984"/>
            <a:ext cx="1714512" cy="2071702"/>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26196"/>
          </a:xfrm>
        </p:spPr>
        <p:txBody>
          <a:bodyPr/>
          <a:lstStyle/>
          <a:p>
            <a:r>
              <a:rPr lang="en-US" dirty="0" smtClean="0"/>
              <a:t/>
            </a:r>
            <a:br>
              <a:rPr lang="en-US" dirty="0" smtClean="0"/>
            </a:br>
            <a:endParaRPr lang="en-US" dirty="0"/>
          </a:p>
        </p:txBody>
      </p:sp>
      <p:pic>
        <p:nvPicPr>
          <p:cNvPr id="3" name="Picture 2" descr="J:\philippines 2007\Philippines 2007\Carmiguan\DSC00656.JPG"/>
          <p:cNvPicPr/>
          <p:nvPr/>
        </p:nvPicPr>
        <p:blipFill>
          <a:blip r:embed="rId2" cstate="print"/>
          <a:srcRect/>
          <a:stretch>
            <a:fillRect/>
          </a:stretch>
        </p:blipFill>
        <p:spPr bwMode="auto">
          <a:xfrm>
            <a:off x="500034" y="857232"/>
            <a:ext cx="2286016" cy="1857388"/>
          </a:xfrm>
          <a:prstGeom prst="rect">
            <a:avLst/>
          </a:prstGeom>
          <a:noFill/>
          <a:ln w="9525">
            <a:noFill/>
            <a:miter lim="800000"/>
            <a:headEnd/>
            <a:tailEnd/>
          </a:ln>
        </p:spPr>
      </p:pic>
      <p:pic>
        <p:nvPicPr>
          <p:cNvPr id="4" name="Picture 3" descr="J:\philippines 2007\Philippines 2007\Carmiguan\DSC00683.JPG"/>
          <p:cNvPicPr/>
          <p:nvPr/>
        </p:nvPicPr>
        <p:blipFill>
          <a:blip r:embed="rId3" cstate="print"/>
          <a:srcRect/>
          <a:stretch>
            <a:fillRect/>
          </a:stretch>
        </p:blipFill>
        <p:spPr bwMode="auto">
          <a:xfrm>
            <a:off x="2928926" y="857232"/>
            <a:ext cx="2357454" cy="1571636"/>
          </a:xfrm>
          <a:prstGeom prst="rect">
            <a:avLst/>
          </a:prstGeom>
          <a:noFill/>
          <a:ln w="9525">
            <a:noFill/>
            <a:miter lim="800000"/>
            <a:headEnd/>
            <a:tailEnd/>
          </a:ln>
        </p:spPr>
      </p:pic>
      <p:sp>
        <p:nvSpPr>
          <p:cNvPr id="5" name="TextBox 4"/>
          <p:cNvSpPr txBox="1"/>
          <p:nvPr/>
        </p:nvSpPr>
        <p:spPr>
          <a:xfrm>
            <a:off x="714348" y="4357694"/>
            <a:ext cx="7786742" cy="1754326"/>
          </a:xfrm>
          <a:prstGeom prst="rect">
            <a:avLst/>
          </a:prstGeom>
          <a:noFill/>
        </p:spPr>
        <p:txBody>
          <a:bodyPr wrap="square" rtlCol="0">
            <a:spAutoFit/>
          </a:bodyPr>
          <a:lstStyle/>
          <a:p>
            <a:r>
              <a:rPr lang="en-US" sz="3600" dirty="0" smtClean="0"/>
              <a:t>Then we travelled back to the mainland and visited a place  known as </a:t>
            </a:r>
          </a:p>
          <a:p>
            <a:r>
              <a:rPr lang="en-US" sz="3600" dirty="0" smtClean="0"/>
              <a:t>Illigan</a:t>
            </a:r>
            <a:r>
              <a:rPr lang="zh-CN" altLang="en-US" sz="3600" dirty="0" smtClean="0"/>
              <a:t> 城市</a:t>
            </a:r>
            <a:r>
              <a:rPr lang="en-US" sz="3600" dirty="0" smtClean="0"/>
              <a:t> city. </a:t>
            </a:r>
            <a:endParaRPr lang="en-US" sz="3600" dirty="0"/>
          </a:p>
        </p:txBody>
      </p:sp>
      <p:pic>
        <p:nvPicPr>
          <p:cNvPr id="1026" name="Picture 2" descr="J:\th.jpg"/>
          <p:cNvPicPr>
            <a:picLocks noChangeAspect="1" noChangeArrowheads="1"/>
          </p:cNvPicPr>
          <p:nvPr/>
        </p:nvPicPr>
        <p:blipFill>
          <a:blip r:embed="rId4" cstate="print"/>
          <a:srcRect/>
          <a:stretch>
            <a:fillRect/>
          </a:stretch>
        </p:blipFill>
        <p:spPr bwMode="auto">
          <a:xfrm>
            <a:off x="5715008" y="785794"/>
            <a:ext cx="2381267" cy="1785950"/>
          </a:xfrm>
          <a:prstGeom prst="rect">
            <a:avLst/>
          </a:prstGeom>
          <a:noFill/>
        </p:spPr>
      </p:pic>
      <p:pic>
        <p:nvPicPr>
          <p:cNvPr id="1028" name="Picture 4" descr="http://ts2.mm.bing.net/th?id=H.4528206333346017&amp;pid=15.1"/>
          <p:cNvPicPr>
            <a:picLocks noChangeAspect="1" noChangeArrowheads="1"/>
          </p:cNvPicPr>
          <p:nvPr/>
        </p:nvPicPr>
        <p:blipFill>
          <a:blip r:embed="rId5" cstate="print"/>
          <a:srcRect/>
          <a:stretch>
            <a:fillRect/>
          </a:stretch>
        </p:blipFill>
        <p:spPr bwMode="auto">
          <a:xfrm>
            <a:off x="714348" y="2928934"/>
            <a:ext cx="2143140" cy="1428760"/>
          </a:xfrm>
          <a:prstGeom prst="rect">
            <a:avLst/>
          </a:prstGeom>
          <a:noFill/>
        </p:spPr>
      </p:pic>
      <p:pic>
        <p:nvPicPr>
          <p:cNvPr id="1030" name="Picture 6" descr="http://ts2.mm.bing.net/th?id=H.5026040255284593&amp;pid=15.1"/>
          <p:cNvPicPr>
            <a:picLocks noChangeAspect="1" noChangeArrowheads="1"/>
          </p:cNvPicPr>
          <p:nvPr/>
        </p:nvPicPr>
        <p:blipFill>
          <a:blip r:embed="rId6" cstate="print"/>
          <a:srcRect/>
          <a:stretch>
            <a:fillRect/>
          </a:stretch>
        </p:blipFill>
        <p:spPr bwMode="auto">
          <a:xfrm>
            <a:off x="3143240" y="2643182"/>
            <a:ext cx="1984604" cy="1571636"/>
          </a:xfrm>
          <a:prstGeom prst="rect">
            <a:avLst/>
          </a:prstGeom>
          <a:noFill/>
        </p:spPr>
      </p:pic>
      <p:pic>
        <p:nvPicPr>
          <p:cNvPr id="1032" name="Picture 8" descr="http://ts4.mm.bing.net/th?id=I.4523121088923047&amp;pid=15.1"/>
          <p:cNvPicPr>
            <a:picLocks noChangeAspect="1" noChangeArrowheads="1"/>
          </p:cNvPicPr>
          <p:nvPr/>
        </p:nvPicPr>
        <p:blipFill>
          <a:blip r:embed="rId7" cstate="print"/>
          <a:srcRect/>
          <a:stretch>
            <a:fillRect/>
          </a:stretch>
        </p:blipFill>
        <p:spPr bwMode="auto">
          <a:xfrm>
            <a:off x="5429256" y="2928935"/>
            <a:ext cx="2357454" cy="1320174"/>
          </a:xfrm>
          <a:prstGeom prst="rect">
            <a:avLst/>
          </a:prstGeom>
          <a:noFill/>
        </p:spPr>
      </p:pic>
      <p:pic>
        <p:nvPicPr>
          <p:cNvPr id="10" name="Picture 4" descr="http://ts2.mm.bing.net/th?id=I.4680931072737685&amp;pid=15.1"/>
          <p:cNvPicPr>
            <a:picLocks noChangeAspect="1" noChangeArrowheads="1"/>
          </p:cNvPicPr>
          <p:nvPr/>
        </p:nvPicPr>
        <p:blipFill>
          <a:blip r:embed="rId8" cstate="print"/>
          <a:srcRect/>
          <a:stretch>
            <a:fillRect/>
          </a:stretch>
        </p:blipFill>
        <p:spPr bwMode="auto">
          <a:xfrm>
            <a:off x="6500826" y="5000636"/>
            <a:ext cx="1809763" cy="1357322"/>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26196"/>
          </a:xfrm>
        </p:spPr>
        <p:txBody>
          <a:bodyPr/>
          <a:lstStyle/>
          <a:p>
            <a:r>
              <a:rPr lang="en-US" dirty="0" smtClean="0"/>
              <a:t>Can you guess what was so special about this place?</a:t>
            </a:r>
            <a:br>
              <a:rPr lang="en-US" dirty="0" smtClean="0"/>
            </a:br>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97634"/>
          </a:xfrm>
        </p:spPr>
        <p:txBody>
          <a:bodyPr/>
          <a:lstStyle/>
          <a:p>
            <a:r>
              <a:rPr lang="en-US" dirty="0" smtClean="0"/>
              <a:t>There were two magnificent waterfalls?</a:t>
            </a: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69006"/>
          </a:xfrm>
        </p:spPr>
        <p:txBody>
          <a:bodyPr>
            <a:normAutofit fontScale="90000"/>
          </a:bodyPr>
          <a:lstStyle/>
          <a:p>
            <a:r>
              <a:rPr lang="en-US" sz="3200" dirty="0" smtClean="0"/>
              <a:t/>
            </a:r>
            <a:br>
              <a:rPr lang="en-US" sz="3200" dirty="0" smtClean="0"/>
            </a:br>
            <a:r>
              <a:rPr lang="en-US" sz="3200" dirty="0" smtClean="0"/>
              <a:t/>
            </a:r>
            <a:br>
              <a:rPr lang="en-US" sz="3200" dirty="0" smtClean="0"/>
            </a:br>
            <a:r>
              <a:rPr lang="en-US" sz="3200" dirty="0" smtClean="0"/>
              <a:t>One of them was called the</a:t>
            </a:r>
            <a:br>
              <a:rPr lang="en-US" sz="3200" dirty="0" smtClean="0"/>
            </a:br>
            <a:r>
              <a:rPr lang="en-US" sz="3200" dirty="0" smtClean="0"/>
              <a:t> Maria Christina</a:t>
            </a:r>
            <a:r>
              <a:rPr lang="zh-CN" altLang="en-US" sz="2800" dirty="0" smtClean="0"/>
              <a:t> 玛丽亚</a:t>
            </a:r>
            <a:r>
              <a:rPr lang="en-US" altLang="zh-CN" sz="2800" dirty="0" smtClean="0"/>
              <a:t>·</a:t>
            </a:r>
            <a:r>
              <a:rPr lang="zh-CN" altLang="en-US" sz="2800" dirty="0" smtClean="0"/>
              <a:t>克里斯蒂娜</a:t>
            </a:r>
            <a:r>
              <a:rPr lang="en-US" sz="2800" dirty="0" smtClean="0"/>
              <a:t>waterfalls. </a:t>
            </a:r>
            <a:r>
              <a:rPr lang="en-US" sz="3200" dirty="0" smtClean="0"/>
              <a:t/>
            </a:r>
            <a:br>
              <a:rPr lang="en-US" sz="3200" dirty="0" smtClean="0"/>
            </a:br>
            <a:r>
              <a:rPr lang="en-US" sz="3200" dirty="0" smtClean="0"/>
              <a:t>This is the highest waterfalls in The Philippines and provides the power for the whole of the island with a hydroelectric</a:t>
            </a:r>
            <a:r>
              <a:rPr lang="zh-CN" altLang="en-US" sz="2800" dirty="0" smtClean="0"/>
              <a:t> 水力发电的</a:t>
            </a:r>
            <a:r>
              <a:rPr lang="en-US" sz="3200" dirty="0" smtClean="0"/>
              <a:t> power plant.</a:t>
            </a:r>
            <a:br>
              <a:rPr lang="en-US" sz="3200" dirty="0" smtClean="0"/>
            </a:br>
            <a:r>
              <a:rPr lang="en-US" sz="3200" dirty="0" smtClean="0"/>
              <a:t/>
            </a:r>
            <a:br>
              <a:rPr lang="en-US" sz="3200" dirty="0" smtClean="0"/>
            </a:br>
            <a:r>
              <a:rPr lang="en-US" sz="3200" dirty="0" smtClean="0"/>
              <a:t> </a:t>
            </a: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pic>
        <p:nvPicPr>
          <p:cNvPr id="3" name="Picture 2" descr="J:\philippines 2007\Philippines 2007\Illigan city and the Christina falls\DSC00732.JPG"/>
          <p:cNvPicPr/>
          <p:nvPr/>
        </p:nvPicPr>
        <p:blipFill>
          <a:blip r:embed="rId2" cstate="print"/>
          <a:srcRect/>
          <a:stretch>
            <a:fillRect/>
          </a:stretch>
        </p:blipFill>
        <p:spPr bwMode="auto">
          <a:xfrm>
            <a:off x="714348" y="4714884"/>
            <a:ext cx="1714512" cy="1719258"/>
          </a:xfrm>
          <a:prstGeom prst="rect">
            <a:avLst/>
          </a:prstGeom>
          <a:noFill/>
          <a:ln w="9525">
            <a:noFill/>
            <a:miter lim="800000"/>
            <a:headEnd/>
            <a:tailEnd/>
          </a:ln>
        </p:spPr>
      </p:pic>
      <p:pic>
        <p:nvPicPr>
          <p:cNvPr id="4" name="Picture 3" descr="J:\philippines 2007\Philippines 2007\Illigan city and the Christina falls\DSC00737.JPG"/>
          <p:cNvPicPr/>
          <p:nvPr/>
        </p:nvPicPr>
        <p:blipFill>
          <a:blip r:embed="rId3" cstate="print"/>
          <a:srcRect/>
          <a:stretch>
            <a:fillRect/>
          </a:stretch>
        </p:blipFill>
        <p:spPr bwMode="auto">
          <a:xfrm>
            <a:off x="6786578" y="3000372"/>
            <a:ext cx="1643074" cy="1071570"/>
          </a:xfrm>
          <a:prstGeom prst="rect">
            <a:avLst/>
          </a:prstGeom>
          <a:noFill/>
          <a:ln w="9525">
            <a:noFill/>
            <a:miter lim="800000"/>
            <a:headEnd/>
            <a:tailEnd/>
          </a:ln>
        </p:spPr>
      </p:pic>
      <p:pic>
        <p:nvPicPr>
          <p:cNvPr id="5" name="Picture 4" descr="J:\philippines 2007\Philippines 2007\Illigan city and the Christina falls\DSC00738.JPG"/>
          <p:cNvPicPr/>
          <p:nvPr/>
        </p:nvPicPr>
        <p:blipFill>
          <a:blip r:embed="rId4" cstate="print"/>
          <a:srcRect/>
          <a:stretch>
            <a:fillRect/>
          </a:stretch>
        </p:blipFill>
        <p:spPr bwMode="auto">
          <a:xfrm>
            <a:off x="2500298" y="2857496"/>
            <a:ext cx="1785950" cy="1428760"/>
          </a:xfrm>
          <a:prstGeom prst="rect">
            <a:avLst/>
          </a:prstGeom>
          <a:noFill/>
          <a:ln w="9525">
            <a:noFill/>
            <a:miter lim="800000"/>
            <a:headEnd/>
            <a:tailEnd/>
          </a:ln>
        </p:spPr>
      </p:pic>
      <p:pic>
        <p:nvPicPr>
          <p:cNvPr id="6" name="Picture 5" descr="J:\philippines 2007\Philippines 2007\Illigan city and the Christina falls\DSC00741.JPG"/>
          <p:cNvPicPr/>
          <p:nvPr/>
        </p:nvPicPr>
        <p:blipFill>
          <a:blip r:embed="rId5" cstate="print"/>
          <a:srcRect/>
          <a:stretch>
            <a:fillRect/>
          </a:stretch>
        </p:blipFill>
        <p:spPr bwMode="auto">
          <a:xfrm>
            <a:off x="571472" y="3071810"/>
            <a:ext cx="1762127" cy="1431078"/>
          </a:xfrm>
          <a:prstGeom prst="rect">
            <a:avLst/>
          </a:prstGeom>
          <a:noFill/>
          <a:ln w="9525">
            <a:noFill/>
            <a:miter lim="800000"/>
            <a:headEnd/>
            <a:tailEnd/>
          </a:ln>
        </p:spPr>
      </p:pic>
      <p:pic>
        <p:nvPicPr>
          <p:cNvPr id="7" name="Picture 6" descr="J:\philippines 2007\Philippines 2007\Illigan city and the Christina falls\DSC00749.JPG"/>
          <p:cNvPicPr/>
          <p:nvPr/>
        </p:nvPicPr>
        <p:blipFill>
          <a:blip r:embed="rId6" cstate="print"/>
          <a:srcRect/>
          <a:stretch>
            <a:fillRect/>
          </a:stretch>
        </p:blipFill>
        <p:spPr bwMode="auto">
          <a:xfrm>
            <a:off x="4643438" y="3000372"/>
            <a:ext cx="1643074" cy="1193911"/>
          </a:xfrm>
          <a:prstGeom prst="rect">
            <a:avLst/>
          </a:prstGeom>
          <a:noFill/>
          <a:ln w="9525">
            <a:noFill/>
            <a:miter lim="800000"/>
            <a:headEnd/>
            <a:tailEnd/>
          </a:ln>
        </p:spPr>
      </p:pic>
      <p:pic>
        <p:nvPicPr>
          <p:cNvPr id="8" name="Picture 7" descr="I:\philippines 2007\Philippines 2007\Illigan city and the Christina falls\DSC00737.JPG"/>
          <p:cNvPicPr/>
          <p:nvPr/>
        </p:nvPicPr>
        <p:blipFill>
          <a:blip r:embed="rId7" cstate="print"/>
          <a:srcRect/>
          <a:stretch>
            <a:fillRect/>
          </a:stretch>
        </p:blipFill>
        <p:spPr bwMode="auto">
          <a:xfrm>
            <a:off x="3214678" y="4857760"/>
            <a:ext cx="2000264" cy="1285884"/>
          </a:xfrm>
          <a:prstGeom prst="rect">
            <a:avLst/>
          </a:prstGeom>
          <a:noFill/>
          <a:ln w="9525">
            <a:noFill/>
            <a:miter lim="800000"/>
            <a:headEnd/>
            <a:tailEnd/>
          </a:ln>
        </p:spPr>
      </p:pic>
      <p:pic>
        <p:nvPicPr>
          <p:cNvPr id="9" name="Picture 8" descr="I:\philippines 2007\Philippines 2007\Illigan city and the Christina falls\DSC00760.JPG"/>
          <p:cNvPicPr/>
          <p:nvPr/>
        </p:nvPicPr>
        <p:blipFill>
          <a:blip r:embed="rId8" cstate="print"/>
          <a:srcRect/>
          <a:stretch>
            <a:fillRect/>
          </a:stretch>
        </p:blipFill>
        <p:spPr bwMode="auto">
          <a:xfrm>
            <a:off x="6000760" y="4572008"/>
            <a:ext cx="1714512" cy="1500198"/>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83320"/>
          </a:xfrm>
        </p:spPr>
        <p:txBody>
          <a:bodyPr/>
          <a:lstStyle/>
          <a:p>
            <a:r>
              <a:rPr lang="en-US" dirty="0" smtClean="0"/>
              <a:t>The other was called Tinago</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t>
            </a:r>
            <a:endParaRPr lang="en-US" dirty="0"/>
          </a:p>
        </p:txBody>
      </p:sp>
      <p:pic>
        <p:nvPicPr>
          <p:cNvPr id="3" name="Picture 2" descr="J:\philippines 2007\Philippines 2007\Illigan city and the Christina falls\DSC00787.JPG"/>
          <p:cNvPicPr/>
          <p:nvPr/>
        </p:nvPicPr>
        <p:blipFill>
          <a:blip r:embed="rId2" cstate="print"/>
          <a:srcRect/>
          <a:stretch>
            <a:fillRect/>
          </a:stretch>
        </p:blipFill>
        <p:spPr bwMode="auto">
          <a:xfrm>
            <a:off x="571472" y="3143248"/>
            <a:ext cx="1785950" cy="1214446"/>
          </a:xfrm>
          <a:prstGeom prst="rect">
            <a:avLst/>
          </a:prstGeom>
          <a:noFill/>
          <a:ln w="9525">
            <a:noFill/>
            <a:miter lim="800000"/>
            <a:headEnd/>
            <a:tailEnd/>
          </a:ln>
        </p:spPr>
      </p:pic>
      <p:pic>
        <p:nvPicPr>
          <p:cNvPr id="4" name="Picture 3" descr="J:\philippines 2007\Philippines 2007\Illigan city and the Christina falls\DSC00780.JPG"/>
          <p:cNvPicPr/>
          <p:nvPr/>
        </p:nvPicPr>
        <p:blipFill>
          <a:blip r:embed="rId3" cstate="print"/>
          <a:srcRect/>
          <a:stretch>
            <a:fillRect/>
          </a:stretch>
        </p:blipFill>
        <p:spPr bwMode="auto">
          <a:xfrm>
            <a:off x="2857488" y="3143248"/>
            <a:ext cx="1714512" cy="1357322"/>
          </a:xfrm>
          <a:prstGeom prst="rect">
            <a:avLst/>
          </a:prstGeom>
          <a:noFill/>
          <a:ln w="9525">
            <a:noFill/>
            <a:miter lim="800000"/>
            <a:headEnd/>
            <a:tailEnd/>
          </a:ln>
        </p:spPr>
      </p:pic>
      <p:pic>
        <p:nvPicPr>
          <p:cNvPr id="5" name="Picture 4" descr="J:\philippines 2007\Philippines 2007\Illigan city and the Christina falls\DSC00776.JPG"/>
          <p:cNvPicPr/>
          <p:nvPr/>
        </p:nvPicPr>
        <p:blipFill>
          <a:blip r:embed="rId4" cstate="print"/>
          <a:srcRect/>
          <a:stretch>
            <a:fillRect/>
          </a:stretch>
        </p:blipFill>
        <p:spPr bwMode="auto">
          <a:xfrm>
            <a:off x="5500694" y="1643050"/>
            <a:ext cx="1357322" cy="1214446"/>
          </a:xfrm>
          <a:prstGeom prst="rect">
            <a:avLst/>
          </a:prstGeom>
          <a:noFill/>
          <a:ln w="9525">
            <a:noFill/>
            <a:miter lim="800000"/>
            <a:headEnd/>
            <a:tailEnd/>
          </a:ln>
        </p:spPr>
      </p:pic>
      <p:pic>
        <p:nvPicPr>
          <p:cNvPr id="6" name="Picture 5" descr="J:\philippines 2007\Philippines 2007\Illigan city and the Christina falls\DSC00771.JPG"/>
          <p:cNvPicPr/>
          <p:nvPr/>
        </p:nvPicPr>
        <p:blipFill>
          <a:blip r:embed="rId5" cstate="print"/>
          <a:srcRect/>
          <a:stretch>
            <a:fillRect/>
          </a:stretch>
        </p:blipFill>
        <p:spPr bwMode="auto">
          <a:xfrm>
            <a:off x="571472" y="1500174"/>
            <a:ext cx="1928826" cy="1428760"/>
          </a:xfrm>
          <a:prstGeom prst="rect">
            <a:avLst/>
          </a:prstGeom>
          <a:noFill/>
          <a:ln w="9525">
            <a:noFill/>
            <a:miter lim="800000"/>
            <a:headEnd/>
            <a:tailEnd/>
          </a:ln>
        </p:spPr>
      </p:pic>
      <p:pic>
        <p:nvPicPr>
          <p:cNvPr id="7" name="Picture 6" descr="J:\philippines 2007\Philippines 2007\Illigan city and the Christina falls\DSC00769.JPG"/>
          <p:cNvPicPr/>
          <p:nvPr/>
        </p:nvPicPr>
        <p:blipFill>
          <a:blip r:embed="rId6" cstate="print"/>
          <a:srcRect/>
          <a:stretch>
            <a:fillRect/>
          </a:stretch>
        </p:blipFill>
        <p:spPr bwMode="auto">
          <a:xfrm>
            <a:off x="2928926" y="1357298"/>
            <a:ext cx="2286016" cy="1428760"/>
          </a:xfrm>
          <a:prstGeom prst="rect">
            <a:avLst/>
          </a:prstGeom>
          <a:noFill/>
          <a:ln w="9525">
            <a:noFill/>
            <a:miter lim="800000"/>
            <a:headEnd/>
            <a:tailEnd/>
          </a:ln>
        </p:spPr>
      </p:pic>
      <p:sp>
        <p:nvSpPr>
          <p:cNvPr id="8" name="TextBox 7"/>
          <p:cNvSpPr txBox="1"/>
          <p:nvPr/>
        </p:nvSpPr>
        <p:spPr>
          <a:xfrm>
            <a:off x="428596" y="4786322"/>
            <a:ext cx="8215370" cy="1569660"/>
          </a:xfrm>
          <a:prstGeom prst="rect">
            <a:avLst/>
          </a:prstGeom>
          <a:noFill/>
        </p:spPr>
        <p:txBody>
          <a:bodyPr wrap="square" rtlCol="0">
            <a:spAutoFit/>
          </a:bodyPr>
          <a:lstStyle/>
          <a:p>
            <a:pPr algn="ctr"/>
            <a:r>
              <a:rPr lang="en-US" sz="3200" dirty="0" smtClean="0"/>
              <a:t>As you can see this was one of the </a:t>
            </a:r>
            <a:r>
              <a:rPr lang="en-US" sz="3200" dirty="0" smtClean="0"/>
              <a:t>most wonderful </a:t>
            </a:r>
            <a:r>
              <a:rPr lang="en-US" sz="3200" dirty="0" smtClean="0"/>
              <a:t>waterfalls  </a:t>
            </a:r>
          </a:p>
          <a:p>
            <a:pPr algn="ctr"/>
            <a:r>
              <a:rPr lang="en-US" sz="3200" dirty="0" smtClean="0"/>
              <a:t>I have seen in my life </a:t>
            </a:r>
            <a:endParaRPr lang="en-US" sz="3200" dirty="0"/>
          </a:p>
        </p:txBody>
      </p:sp>
      <p:pic>
        <p:nvPicPr>
          <p:cNvPr id="10" name="Picture 9" descr="I:\philippines 2007\Philippines 2007\Illigan city and the Christina falls\DSC00772.JPG"/>
          <p:cNvPicPr/>
          <p:nvPr/>
        </p:nvPicPr>
        <p:blipFill>
          <a:blip r:embed="rId7" cstate="print"/>
          <a:srcRect/>
          <a:stretch>
            <a:fillRect/>
          </a:stretch>
        </p:blipFill>
        <p:spPr bwMode="auto">
          <a:xfrm>
            <a:off x="4786314" y="3143248"/>
            <a:ext cx="1643074" cy="1357322"/>
          </a:xfrm>
          <a:prstGeom prst="rect">
            <a:avLst/>
          </a:prstGeom>
          <a:noFill/>
          <a:ln w="9525">
            <a:noFill/>
            <a:miter lim="800000"/>
            <a:headEnd/>
            <a:tailEnd/>
          </a:ln>
        </p:spPr>
      </p:pic>
      <p:pic>
        <p:nvPicPr>
          <p:cNvPr id="12" name="Picture 11" descr="I:\philippines 2007\Philippines 2007\Illigan city and the Christina falls\DSC00782.JPG"/>
          <p:cNvPicPr/>
          <p:nvPr/>
        </p:nvPicPr>
        <p:blipFill>
          <a:blip r:embed="rId8" cstate="print"/>
          <a:srcRect/>
          <a:stretch>
            <a:fillRect/>
          </a:stretch>
        </p:blipFill>
        <p:spPr bwMode="auto">
          <a:xfrm>
            <a:off x="7215206" y="1357298"/>
            <a:ext cx="1500198" cy="1357322"/>
          </a:xfrm>
          <a:prstGeom prst="rect">
            <a:avLst/>
          </a:prstGeom>
          <a:noFill/>
          <a:ln w="9525">
            <a:noFill/>
            <a:miter lim="800000"/>
            <a:headEnd/>
            <a:tailEnd/>
          </a:ln>
        </p:spPr>
      </p:pic>
      <p:pic>
        <p:nvPicPr>
          <p:cNvPr id="13" name="Picture 12" descr="I:\philippines 2007\Philippines 2007\Illigan city and the Christina falls\DSC00783.JPG"/>
          <p:cNvPicPr/>
          <p:nvPr/>
        </p:nvPicPr>
        <p:blipFill>
          <a:blip r:embed="rId9" cstate="print"/>
          <a:srcRect/>
          <a:stretch>
            <a:fillRect/>
          </a:stretch>
        </p:blipFill>
        <p:spPr bwMode="auto">
          <a:xfrm>
            <a:off x="7000892" y="3286124"/>
            <a:ext cx="1500198" cy="1428760"/>
          </a:xfrm>
          <a:prstGeom prst="rect">
            <a:avLst/>
          </a:prstGeom>
          <a:noFill/>
          <a:ln w="9525">
            <a:noFill/>
            <a:miter lim="800000"/>
            <a:headEnd/>
            <a:tailEnd/>
          </a:ln>
        </p:spPr>
      </p:pic>
      <p:pic>
        <p:nvPicPr>
          <p:cNvPr id="15" name="Picture 14" descr="I:\philippines 2007\Philippines 2007\Illigan city and the Christina falls\DSC00797.JPG"/>
          <p:cNvPicPr/>
          <p:nvPr/>
        </p:nvPicPr>
        <p:blipFill>
          <a:blip r:embed="rId10" cstate="print"/>
          <a:srcRect/>
          <a:stretch>
            <a:fillRect/>
          </a:stretch>
        </p:blipFill>
        <p:spPr bwMode="auto">
          <a:xfrm>
            <a:off x="1071538" y="5500702"/>
            <a:ext cx="1143008" cy="1000132"/>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57200" y="274638"/>
            <a:ext cx="8229600" cy="6226196"/>
          </a:xfrm>
        </p:spPr>
        <p:txBody>
          <a:bodyPr/>
          <a:lstStyle/>
          <a:p>
            <a:r>
              <a:rPr lang="en-US" altLang="zh-CN" dirty="0" smtClean="0"/>
              <a:t>Question one</a:t>
            </a:r>
            <a:br>
              <a:rPr lang="en-US" altLang="zh-CN" dirty="0" smtClean="0"/>
            </a:br>
            <a:r>
              <a:rPr lang="en-US" altLang="zh-CN" dirty="0" smtClean="0"/>
              <a:t>Where are The Philippines located?</a:t>
            </a:r>
            <a:br>
              <a:rPr lang="en-US" altLang="zh-CN" dirty="0" smtClean="0"/>
            </a:br>
            <a:endParaRPr lang="zh-CN" alt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54758"/>
          </a:xfrm>
        </p:spPr>
        <p:txBody>
          <a:bodyPr/>
          <a:lstStyle/>
          <a:p>
            <a:endParaRPr lang="en-US" dirty="0"/>
          </a:p>
        </p:txBody>
      </p:sp>
      <p:pic>
        <p:nvPicPr>
          <p:cNvPr id="3" name="Picture 2" descr="I:\philippines 2007\Philippines 2007\Illigan city and the Christina falls\DSC00791.JPG"/>
          <p:cNvPicPr/>
          <p:nvPr/>
        </p:nvPicPr>
        <p:blipFill>
          <a:blip r:embed="rId2" cstate="print"/>
          <a:srcRect/>
          <a:stretch>
            <a:fillRect/>
          </a:stretch>
        </p:blipFill>
        <p:spPr bwMode="auto">
          <a:xfrm>
            <a:off x="214282" y="285728"/>
            <a:ext cx="8501122" cy="6286544"/>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26196"/>
          </a:xfrm>
        </p:spPr>
        <p:txBody>
          <a:bodyPr>
            <a:normAutofit fontScale="90000"/>
          </a:bodyPr>
          <a:lstStyle/>
          <a:p>
            <a:r>
              <a:rPr lang="en-US" dirty="0" smtClean="0"/>
              <a:t/>
            </a:r>
            <a:br>
              <a:rPr lang="en-US" dirty="0" smtClean="0"/>
            </a:br>
            <a:r>
              <a:rPr lang="en-US" dirty="0" smtClean="0"/>
              <a:t>From Illigan city we took the night bus all the way back to Davao city where we spent the remainder of our holiday.</a:t>
            </a:r>
            <a:br>
              <a:rPr lang="en-US" dirty="0" smtClean="0"/>
            </a:br>
            <a:r>
              <a:rPr lang="en-US" dirty="0" smtClean="0"/>
              <a:t>Can you guess what we did?</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3" name="Down Arrow 2"/>
          <p:cNvSpPr/>
          <p:nvPr/>
        </p:nvSpPr>
        <p:spPr>
          <a:xfrm>
            <a:off x="3000364" y="4143380"/>
            <a:ext cx="2786082" cy="2357454"/>
          </a:xfrm>
          <a:prstGeom prst="downArrow">
            <a:avLst>
              <a:gd name="adj1" fmla="val 50000"/>
              <a:gd name="adj2" fmla="val 535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11882"/>
          </a:xfrm>
        </p:spPr>
        <p:txBody>
          <a:bodyPr>
            <a:normAutofit/>
          </a:bodyPr>
          <a:lstStyle/>
          <a:p>
            <a:r>
              <a:rPr lang="en-US" sz="4000" dirty="0" smtClean="0"/>
              <a:t>We travelled by ferry to yet another island called </a:t>
            </a:r>
            <a:r>
              <a:rPr lang="en-US" sz="4000" dirty="0" err="1" smtClean="0"/>
              <a:t>Samal</a:t>
            </a:r>
            <a:r>
              <a:rPr lang="zh-CN" altLang="en-US" sz="4000" dirty="0" smtClean="0"/>
              <a:t> 萨马尔</a:t>
            </a:r>
            <a:r>
              <a:rPr lang="en-US" sz="4000" dirty="0" smtClean="0"/>
              <a:t> island which is also tropical. </a:t>
            </a:r>
            <a:br>
              <a:rPr lang="en-US" sz="4000" dirty="0" smtClean="0"/>
            </a:br>
            <a:r>
              <a:rPr lang="en-US" sz="4000" dirty="0" smtClean="0"/>
              <a:t>We went with all the family and had a picnic. </a:t>
            </a: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pic>
        <p:nvPicPr>
          <p:cNvPr id="3" name="Picture 2" descr="J:\philippines 2007\Philippines 2007\Samal island\DSC00833.JPG"/>
          <p:cNvPicPr/>
          <p:nvPr/>
        </p:nvPicPr>
        <p:blipFill>
          <a:blip r:embed="rId2" cstate="print"/>
          <a:srcRect/>
          <a:stretch>
            <a:fillRect/>
          </a:stretch>
        </p:blipFill>
        <p:spPr bwMode="auto">
          <a:xfrm>
            <a:off x="642910" y="3571876"/>
            <a:ext cx="2357454" cy="2528884"/>
          </a:xfrm>
          <a:prstGeom prst="rect">
            <a:avLst/>
          </a:prstGeom>
          <a:noFill/>
          <a:ln w="9525">
            <a:noFill/>
            <a:miter lim="800000"/>
            <a:headEnd/>
            <a:tailEnd/>
          </a:ln>
        </p:spPr>
      </p:pic>
      <p:pic>
        <p:nvPicPr>
          <p:cNvPr id="1026" name="Picture 2" descr="H:\th.jpg"/>
          <p:cNvPicPr>
            <a:picLocks noChangeAspect="1" noChangeArrowheads="1"/>
          </p:cNvPicPr>
          <p:nvPr/>
        </p:nvPicPr>
        <p:blipFill>
          <a:blip r:embed="rId3" cstate="print"/>
          <a:srcRect/>
          <a:stretch>
            <a:fillRect/>
          </a:stretch>
        </p:blipFill>
        <p:spPr bwMode="auto">
          <a:xfrm>
            <a:off x="6357950" y="3643314"/>
            <a:ext cx="2143125" cy="2500310"/>
          </a:xfrm>
          <a:prstGeom prst="rect">
            <a:avLst/>
          </a:prstGeom>
          <a:noFill/>
        </p:spPr>
      </p:pic>
      <p:pic>
        <p:nvPicPr>
          <p:cNvPr id="1028" name="Picture 4" descr="http://ts4.mm.bing.net/th?id=I.4633720774329283&amp;pid=15.1"/>
          <p:cNvPicPr>
            <a:picLocks noChangeAspect="1" noChangeArrowheads="1"/>
          </p:cNvPicPr>
          <p:nvPr/>
        </p:nvPicPr>
        <p:blipFill>
          <a:blip r:embed="rId4" cstate="print"/>
          <a:srcRect/>
          <a:stretch>
            <a:fillRect/>
          </a:stretch>
        </p:blipFill>
        <p:spPr bwMode="auto">
          <a:xfrm>
            <a:off x="3571868" y="3714752"/>
            <a:ext cx="2143125" cy="2500330"/>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26196"/>
          </a:xfrm>
        </p:spPr>
        <p:txBody>
          <a:bodyPr>
            <a:normAutofit fontScale="90000"/>
          </a:bodyPr>
          <a:lstStyle/>
          <a:p>
            <a:r>
              <a:rPr lang="en-US" dirty="0" smtClean="0"/>
              <a:t>We began by visiting a large cave which was swarming with bats</a:t>
            </a:r>
            <a:r>
              <a:rPr lang="zh-CN" altLang="en-US" dirty="0" smtClean="0"/>
              <a:t> 蝙蝠</a:t>
            </a:r>
            <a:r>
              <a:rPr lang="en-US" dirty="0" smtClean="0"/>
              <a:t>.</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pic>
        <p:nvPicPr>
          <p:cNvPr id="4" name="Picture 3" descr="J:\philippines 2007\Philippines 2007\Samal island\DSC00850.JPG"/>
          <p:cNvPicPr/>
          <p:nvPr/>
        </p:nvPicPr>
        <p:blipFill>
          <a:blip r:embed="rId2" cstate="print"/>
          <a:srcRect/>
          <a:stretch>
            <a:fillRect/>
          </a:stretch>
        </p:blipFill>
        <p:spPr bwMode="auto">
          <a:xfrm>
            <a:off x="642910" y="2071678"/>
            <a:ext cx="2214578" cy="2143140"/>
          </a:xfrm>
          <a:prstGeom prst="rect">
            <a:avLst/>
          </a:prstGeom>
          <a:noFill/>
          <a:ln w="9525">
            <a:noFill/>
            <a:miter lim="800000"/>
            <a:headEnd/>
            <a:tailEnd/>
          </a:ln>
        </p:spPr>
      </p:pic>
      <p:pic>
        <p:nvPicPr>
          <p:cNvPr id="5" name="Picture 4" descr="J:\philippines 2007\Philippines 2007\Samal island\DSC00852.JPG"/>
          <p:cNvPicPr/>
          <p:nvPr/>
        </p:nvPicPr>
        <p:blipFill>
          <a:blip r:embed="rId3" cstate="print"/>
          <a:srcRect/>
          <a:stretch>
            <a:fillRect/>
          </a:stretch>
        </p:blipFill>
        <p:spPr bwMode="auto">
          <a:xfrm>
            <a:off x="3286116" y="2143116"/>
            <a:ext cx="2071702" cy="2143140"/>
          </a:xfrm>
          <a:prstGeom prst="rect">
            <a:avLst/>
          </a:prstGeom>
          <a:noFill/>
          <a:ln w="9525">
            <a:noFill/>
            <a:miter lim="800000"/>
            <a:headEnd/>
            <a:tailEnd/>
          </a:ln>
        </p:spPr>
      </p:pic>
      <p:pic>
        <p:nvPicPr>
          <p:cNvPr id="6" name="Picture 5" descr="J:\philippines 2007\Philippines 2007\Samal island\DSC00854.JPG"/>
          <p:cNvPicPr/>
          <p:nvPr/>
        </p:nvPicPr>
        <p:blipFill>
          <a:blip r:embed="rId4" cstate="print"/>
          <a:srcRect/>
          <a:stretch>
            <a:fillRect/>
          </a:stretch>
        </p:blipFill>
        <p:spPr bwMode="auto">
          <a:xfrm>
            <a:off x="6072198" y="2428868"/>
            <a:ext cx="2357454" cy="1714512"/>
          </a:xfrm>
          <a:prstGeom prst="rect">
            <a:avLst/>
          </a:prstGeom>
          <a:noFill/>
          <a:ln w="9525">
            <a:noFill/>
            <a:miter lim="800000"/>
            <a:headEnd/>
            <a:tailEnd/>
          </a:ln>
        </p:spPr>
      </p:pic>
      <p:pic>
        <p:nvPicPr>
          <p:cNvPr id="7" name="Picture 6" descr="J:\philippines 2007\Philippines 2007\Samal island\DSC00858.JPG"/>
          <p:cNvPicPr/>
          <p:nvPr/>
        </p:nvPicPr>
        <p:blipFill>
          <a:blip r:embed="rId5" cstate="print"/>
          <a:srcRect/>
          <a:stretch>
            <a:fillRect/>
          </a:stretch>
        </p:blipFill>
        <p:spPr bwMode="auto">
          <a:xfrm>
            <a:off x="3428992" y="4786322"/>
            <a:ext cx="2000264" cy="1585908"/>
          </a:xfrm>
          <a:prstGeom prst="rect">
            <a:avLst/>
          </a:prstGeom>
          <a:noFill/>
          <a:ln w="9525">
            <a:noFill/>
            <a:miter lim="800000"/>
            <a:headEnd/>
            <a:tailEnd/>
          </a:ln>
        </p:spPr>
      </p:pic>
      <p:pic>
        <p:nvPicPr>
          <p:cNvPr id="9" name="Picture 8" descr="J:\philippines 2007\Philippines 2007\Samal island\DSC00859.JPG"/>
          <p:cNvPicPr/>
          <p:nvPr/>
        </p:nvPicPr>
        <p:blipFill>
          <a:blip r:embed="rId6" cstate="print"/>
          <a:srcRect/>
          <a:stretch>
            <a:fillRect/>
          </a:stretch>
        </p:blipFill>
        <p:spPr bwMode="auto">
          <a:xfrm>
            <a:off x="5857884" y="4500570"/>
            <a:ext cx="2241550" cy="1800220"/>
          </a:xfrm>
          <a:prstGeom prst="rect">
            <a:avLst/>
          </a:prstGeom>
          <a:noFill/>
          <a:ln w="9525">
            <a:noFill/>
            <a:miter lim="800000"/>
            <a:headEnd/>
            <a:tailEnd/>
          </a:ln>
        </p:spPr>
      </p:pic>
      <p:pic>
        <p:nvPicPr>
          <p:cNvPr id="76805" name="Picture 5" descr="http://ts2.mm.bing.net/th?id=H.5047712649970377&amp;pid=15.1"/>
          <p:cNvPicPr>
            <a:picLocks noChangeAspect="1" noChangeArrowheads="1"/>
          </p:cNvPicPr>
          <p:nvPr/>
        </p:nvPicPr>
        <p:blipFill>
          <a:blip r:embed="rId7" cstate="print"/>
          <a:srcRect/>
          <a:stretch>
            <a:fillRect/>
          </a:stretch>
        </p:blipFill>
        <p:spPr bwMode="auto">
          <a:xfrm>
            <a:off x="642910" y="4786322"/>
            <a:ext cx="2133600" cy="1428750"/>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54758"/>
          </a:xfrm>
        </p:spPr>
        <p:txBody>
          <a:bodyPr/>
          <a:lstStyle/>
          <a:p>
            <a:r>
              <a:rPr lang="en-US" sz="3600" dirty="0" smtClean="0"/>
              <a:t>Then we went to a lovely waterfall where it possible to go swimming, diving and had a nice picnic.</a:t>
            </a: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pic>
        <p:nvPicPr>
          <p:cNvPr id="3" name="Picture 2" descr="J:\philippines 2007\Philippines 2007\Samal island\DSC00874.JPG"/>
          <p:cNvPicPr/>
          <p:nvPr/>
        </p:nvPicPr>
        <p:blipFill>
          <a:blip r:embed="rId2" cstate="print"/>
          <a:srcRect/>
          <a:stretch>
            <a:fillRect/>
          </a:stretch>
        </p:blipFill>
        <p:spPr bwMode="auto">
          <a:xfrm>
            <a:off x="3000364" y="2643182"/>
            <a:ext cx="1631946" cy="1500198"/>
          </a:xfrm>
          <a:prstGeom prst="rect">
            <a:avLst/>
          </a:prstGeom>
          <a:noFill/>
          <a:ln w="9525">
            <a:noFill/>
            <a:miter lim="800000"/>
            <a:headEnd/>
            <a:tailEnd/>
          </a:ln>
        </p:spPr>
      </p:pic>
      <p:pic>
        <p:nvPicPr>
          <p:cNvPr id="4" name="Picture 3" descr="J:\philippines 2007\Philippines 2007\Samal island\DSC00878.JPG"/>
          <p:cNvPicPr/>
          <p:nvPr/>
        </p:nvPicPr>
        <p:blipFill>
          <a:blip r:embed="rId3" cstate="print"/>
          <a:srcRect/>
          <a:stretch>
            <a:fillRect/>
          </a:stretch>
        </p:blipFill>
        <p:spPr bwMode="auto">
          <a:xfrm>
            <a:off x="4857752" y="2571744"/>
            <a:ext cx="1851022" cy="1714512"/>
          </a:xfrm>
          <a:prstGeom prst="rect">
            <a:avLst/>
          </a:prstGeom>
          <a:noFill/>
          <a:ln w="9525">
            <a:noFill/>
            <a:miter lim="800000"/>
            <a:headEnd/>
            <a:tailEnd/>
          </a:ln>
        </p:spPr>
      </p:pic>
      <p:pic>
        <p:nvPicPr>
          <p:cNvPr id="5" name="Picture 4" descr="J:\philippines 2007\Philippines 2007\Samal island\DSC00879.JPG"/>
          <p:cNvPicPr/>
          <p:nvPr/>
        </p:nvPicPr>
        <p:blipFill>
          <a:blip r:embed="rId4" cstate="print"/>
          <a:srcRect/>
          <a:stretch>
            <a:fillRect/>
          </a:stretch>
        </p:blipFill>
        <p:spPr bwMode="auto">
          <a:xfrm>
            <a:off x="7000892" y="2143116"/>
            <a:ext cx="1801808" cy="2143140"/>
          </a:xfrm>
          <a:prstGeom prst="rect">
            <a:avLst/>
          </a:prstGeom>
          <a:noFill/>
          <a:ln w="9525">
            <a:noFill/>
            <a:miter lim="800000"/>
            <a:headEnd/>
            <a:tailEnd/>
          </a:ln>
        </p:spPr>
      </p:pic>
      <p:pic>
        <p:nvPicPr>
          <p:cNvPr id="6" name="Picture 5" descr="J:\philippines 2007\Philippines 2007\Samal island\DSC00883.JPG"/>
          <p:cNvPicPr/>
          <p:nvPr/>
        </p:nvPicPr>
        <p:blipFill>
          <a:blip r:embed="rId5" cstate="print"/>
          <a:srcRect/>
          <a:stretch>
            <a:fillRect/>
          </a:stretch>
        </p:blipFill>
        <p:spPr bwMode="auto">
          <a:xfrm>
            <a:off x="571472" y="2500306"/>
            <a:ext cx="1885950" cy="1500198"/>
          </a:xfrm>
          <a:prstGeom prst="rect">
            <a:avLst/>
          </a:prstGeom>
          <a:noFill/>
          <a:ln w="9525">
            <a:noFill/>
            <a:miter lim="800000"/>
            <a:headEnd/>
            <a:tailEnd/>
          </a:ln>
        </p:spPr>
      </p:pic>
      <p:pic>
        <p:nvPicPr>
          <p:cNvPr id="7" name="Picture 6" descr="J:\philippines 2007\Philippines 2007\Samal island\DSC00891.JPG"/>
          <p:cNvPicPr/>
          <p:nvPr/>
        </p:nvPicPr>
        <p:blipFill>
          <a:blip r:embed="rId6" cstate="print"/>
          <a:srcRect/>
          <a:stretch>
            <a:fillRect/>
          </a:stretch>
        </p:blipFill>
        <p:spPr bwMode="auto">
          <a:xfrm>
            <a:off x="6143636" y="4572008"/>
            <a:ext cx="2097084" cy="1814505"/>
          </a:xfrm>
          <a:prstGeom prst="rect">
            <a:avLst/>
          </a:prstGeom>
          <a:noFill/>
          <a:ln w="9525">
            <a:noFill/>
            <a:miter lim="800000"/>
            <a:headEnd/>
            <a:tailEnd/>
          </a:ln>
        </p:spPr>
      </p:pic>
      <p:pic>
        <p:nvPicPr>
          <p:cNvPr id="8" name="Picture 7" descr="J:\philippines 2007\Philippines 2007\Samal island\DSC00896.JPG"/>
          <p:cNvPicPr/>
          <p:nvPr/>
        </p:nvPicPr>
        <p:blipFill>
          <a:blip r:embed="rId7" cstate="print"/>
          <a:srcRect/>
          <a:stretch>
            <a:fillRect/>
          </a:stretch>
        </p:blipFill>
        <p:spPr bwMode="auto">
          <a:xfrm>
            <a:off x="714348" y="4572008"/>
            <a:ext cx="2139950" cy="1714512"/>
          </a:xfrm>
          <a:prstGeom prst="rect">
            <a:avLst/>
          </a:prstGeom>
          <a:noFill/>
          <a:ln w="9525">
            <a:noFill/>
            <a:miter lim="800000"/>
            <a:headEnd/>
            <a:tailEnd/>
          </a:ln>
        </p:spPr>
      </p:pic>
      <p:pic>
        <p:nvPicPr>
          <p:cNvPr id="9" name="Picture 8" descr="J:\philippines 2007\Philippines 2007\Samal island\DSC00898.JPG"/>
          <p:cNvPicPr/>
          <p:nvPr/>
        </p:nvPicPr>
        <p:blipFill>
          <a:blip r:embed="rId8" cstate="print"/>
          <a:srcRect/>
          <a:stretch>
            <a:fillRect/>
          </a:stretch>
        </p:blipFill>
        <p:spPr bwMode="auto">
          <a:xfrm>
            <a:off x="3214678" y="4357694"/>
            <a:ext cx="2143140" cy="1857388"/>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97634"/>
          </a:xfrm>
        </p:spPr>
        <p:txBody>
          <a:bodyPr>
            <a:normAutofit/>
          </a:bodyPr>
          <a:lstStyle/>
          <a:p>
            <a:r>
              <a:rPr lang="en-US" sz="3000" b="1" dirty="0" smtClean="0">
                <a:solidFill>
                  <a:srgbClr val="FF0000"/>
                </a:solidFill>
              </a:rPr>
              <a:t>I would sum up this holiday as being nothing less.</a:t>
            </a:r>
            <a:br>
              <a:rPr lang="en-US" sz="3000" b="1" dirty="0" smtClean="0">
                <a:solidFill>
                  <a:srgbClr val="FF0000"/>
                </a:solidFill>
              </a:rPr>
            </a:br>
            <a:r>
              <a:rPr lang="en-US" sz="3000" b="1" dirty="0" smtClean="0">
                <a:solidFill>
                  <a:srgbClr val="FF0000"/>
                </a:solidFill>
              </a:rPr>
              <a:t>1) One is a million:</a:t>
            </a:r>
            <a:br>
              <a:rPr lang="en-US" sz="3000" b="1" dirty="0" smtClean="0">
                <a:solidFill>
                  <a:srgbClr val="FF0000"/>
                </a:solidFill>
              </a:rPr>
            </a:br>
            <a:r>
              <a:rPr lang="en-US" sz="3000" b="1" dirty="0" smtClean="0">
                <a:solidFill>
                  <a:srgbClr val="FF0000"/>
                </a:solidFill>
              </a:rPr>
              <a:t>2) Living, and physical paradise </a:t>
            </a:r>
            <a:br>
              <a:rPr lang="en-US" sz="3000" b="1" dirty="0" smtClean="0">
                <a:solidFill>
                  <a:srgbClr val="FF0000"/>
                </a:solidFill>
              </a:rPr>
            </a:br>
            <a:r>
              <a:rPr lang="en-US" sz="3000" b="1" dirty="0" smtClean="0">
                <a:solidFill>
                  <a:srgbClr val="FF0000"/>
                </a:solidFill>
              </a:rPr>
              <a:t>3) Dream holiday which had come true or materialized</a:t>
            </a:r>
            <a:r>
              <a:rPr lang="zh-CN" altLang="en-US" sz="3200" dirty="0" smtClean="0"/>
              <a:t> 物化</a:t>
            </a:r>
            <a:r>
              <a:rPr lang="en-US" sz="3000" b="1" dirty="0" smtClean="0">
                <a:solidFill>
                  <a:srgbClr val="FF0000"/>
                </a:solidFill>
              </a:rPr>
              <a:t>.</a:t>
            </a:r>
            <a:br>
              <a:rPr lang="en-US" sz="3000" b="1" dirty="0" smtClean="0">
                <a:solidFill>
                  <a:srgbClr val="FF0000"/>
                </a:solidFill>
              </a:rPr>
            </a:br>
            <a:r>
              <a:rPr lang="en-US" sz="3000" b="1" dirty="0" smtClean="0">
                <a:solidFill>
                  <a:srgbClr val="FF0000"/>
                </a:solidFill>
              </a:rPr>
              <a:t>3) A fairy tale story which one had to see to actually believe it happened.</a:t>
            </a:r>
            <a:br>
              <a:rPr lang="en-US" sz="3000" b="1" dirty="0" smtClean="0">
                <a:solidFill>
                  <a:srgbClr val="FF0000"/>
                </a:solidFill>
              </a:rPr>
            </a:br>
            <a:r>
              <a:rPr lang="en-US" sz="3000" b="1" dirty="0" smtClean="0">
                <a:solidFill>
                  <a:srgbClr val="FF0000"/>
                </a:solidFill>
              </a:rPr>
              <a:t>4) It taught me a great deal about this part of the world and the quality of life that could be found. </a:t>
            </a:r>
            <a:br>
              <a:rPr lang="en-US" sz="3000" b="1" dirty="0" smtClean="0">
                <a:solidFill>
                  <a:srgbClr val="FF0000"/>
                </a:solidFill>
              </a:rPr>
            </a:br>
            <a:endParaRPr lang="en-US" sz="3000" b="1" dirty="0">
              <a:solidFill>
                <a:srgbClr val="FF0000"/>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26196"/>
          </a:xfrm>
        </p:spPr>
        <p:txBody>
          <a:bodyPr/>
          <a:lstStyle/>
          <a:p>
            <a:r>
              <a:rPr lang="en-US" b="1" dirty="0" smtClean="0">
                <a:solidFill>
                  <a:srgbClr val="002060"/>
                </a:solidFill>
              </a:rPr>
              <a:t>5) I accomplished a great deal in such a short period of time and what was even more incredible it had been done a cost of next to nothing with excellent tour guides. </a:t>
            </a:r>
            <a:br>
              <a:rPr lang="en-US" b="1" dirty="0" smtClean="0">
                <a:solidFill>
                  <a:srgbClr val="002060"/>
                </a:solidFill>
              </a:rPr>
            </a:br>
            <a:endParaRPr lang="en-US" b="1" dirty="0">
              <a:solidFill>
                <a:srgbClr val="002060"/>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97634"/>
          </a:xfrm>
        </p:spPr>
        <p:txBody>
          <a:bodyPr>
            <a:normAutofit fontScale="90000"/>
          </a:bodyPr>
          <a:lstStyle/>
          <a:p>
            <a:r>
              <a:rPr lang="en-US" sz="3600" dirty="0" smtClean="0"/>
              <a:t/>
            </a:r>
            <a:br>
              <a:rPr lang="en-US" sz="3600" dirty="0" smtClean="0"/>
            </a:br>
            <a:r>
              <a:rPr lang="en-US" sz="3600" dirty="0" smtClean="0"/>
              <a:t/>
            </a:r>
            <a:br>
              <a:rPr lang="en-US" sz="3600" dirty="0" smtClean="0"/>
            </a:br>
            <a:r>
              <a:rPr lang="en-US" sz="3600" dirty="0" smtClean="0"/>
              <a:t>Did you know that I was also able to learn about 100 to 150 words in Tagalog which as you know is the national language.</a:t>
            </a:r>
            <a:br>
              <a:rPr lang="en-US" sz="3600" dirty="0" smtClean="0"/>
            </a:br>
            <a:r>
              <a:rPr lang="en-US" sz="3600" dirty="0" smtClean="0"/>
              <a:t>I am well aware that there was a great deal more to learn but you can imagine that one of the hardest things I had to do was fly back to the UK.</a:t>
            </a:r>
            <a:br>
              <a:rPr lang="en-US" sz="3600" dirty="0" smtClean="0"/>
            </a:br>
            <a:r>
              <a:rPr lang="en-US" sz="3600" dirty="0" smtClean="0"/>
              <a:t>Just before I did that I was able to have one more celebration.</a:t>
            </a:r>
            <a:br>
              <a:rPr lang="en-US" sz="3600" dirty="0" smtClean="0"/>
            </a:br>
            <a:r>
              <a:rPr lang="en-US" sz="3600" dirty="0" smtClean="0"/>
              <a:t>M</a:t>
            </a:r>
            <a:r>
              <a:rPr lang="en-US" sz="3100" dirty="0" smtClean="0"/>
              <a:t>y 43</a:t>
            </a:r>
            <a:r>
              <a:rPr lang="en-US" sz="3100" baseline="30000" dirty="0" smtClean="0"/>
              <a:t>rd</a:t>
            </a:r>
            <a:r>
              <a:rPr lang="en-US" sz="3100" dirty="0" smtClean="0"/>
              <a:t> birthday party.</a:t>
            </a:r>
            <a:br>
              <a:rPr lang="en-US" sz="3100" dirty="0" smtClean="0"/>
            </a:br>
            <a:r>
              <a:rPr lang="en-US" sz="3100" dirty="0" smtClean="0"/>
              <a:t> </a:t>
            </a:r>
            <a:br>
              <a:rPr lang="en-US" sz="3100" dirty="0" smtClean="0"/>
            </a:br>
            <a:r>
              <a:rPr lang="en-US" sz="3100" dirty="0" smtClean="0"/>
              <a:t/>
            </a:r>
            <a:br>
              <a:rPr lang="en-US" sz="3100" dirty="0" smtClean="0"/>
            </a:br>
            <a:r>
              <a:rPr lang="en-US" sz="3100" dirty="0" smtClean="0"/>
              <a:t/>
            </a:r>
            <a:br>
              <a:rPr lang="en-US" sz="3100" dirty="0" smtClean="0"/>
            </a:br>
            <a:r>
              <a:rPr lang="en-US" dirty="0" smtClean="0"/>
              <a:t/>
            </a:r>
            <a:br>
              <a:rPr lang="en-US" dirty="0" smtClean="0"/>
            </a:br>
            <a:endParaRPr lang="en-US" dirty="0"/>
          </a:p>
        </p:txBody>
      </p:sp>
      <p:pic>
        <p:nvPicPr>
          <p:cNvPr id="3" name="Picture 2" descr="J:\philippines 2007\Philippines 2007\Davao city\DSC00959.JPG"/>
          <p:cNvPicPr/>
          <p:nvPr/>
        </p:nvPicPr>
        <p:blipFill>
          <a:blip r:embed="rId2" cstate="print"/>
          <a:srcRect/>
          <a:stretch>
            <a:fillRect/>
          </a:stretch>
        </p:blipFill>
        <p:spPr bwMode="auto">
          <a:xfrm>
            <a:off x="571472" y="4572008"/>
            <a:ext cx="1571636" cy="1500198"/>
          </a:xfrm>
          <a:prstGeom prst="rect">
            <a:avLst/>
          </a:prstGeom>
          <a:noFill/>
          <a:ln w="9525">
            <a:noFill/>
            <a:miter lim="800000"/>
            <a:headEnd/>
            <a:tailEnd/>
          </a:ln>
        </p:spPr>
      </p:pic>
      <p:pic>
        <p:nvPicPr>
          <p:cNvPr id="4" name="Picture 3" descr="J:\philippines 2007\Philippines 2007\Davao city\DSC00968.JPG"/>
          <p:cNvPicPr/>
          <p:nvPr/>
        </p:nvPicPr>
        <p:blipFill>
          <a:blip r:embed="rId3" cstate="print"/>
          <a:srcRect/>
          <a:stretch>
            <a:fillRect/>
          </a:stretch>
        </p:blipFill>
        <p:spPr bwMode="auto">
          <a:xfrm>
            <a:off x="6786578" y="4357694"/>
            <a:ext cx="1714512" cy="1643074"/>
          </a:xfrm>
          <a:prstGeom prst="rect">
            <a:avLst/>
          </a:prstGeom>
          <a:noFill/>
          <a:ln w="9525">
            <a:noFill/>
            <a:miter lim="800000"/>
            <a:headEnd/>
            <a:tailEnd/>
          </a:ln>
        </p:spPr>
      </p:pic>
      <p:pic>
        <p:nvPicPr>
          <p:cNvPr id="5" name="Picture 4" descr="J:\philippines 2007\Philippines 2007\Davao city\DSC01044.JPG"/>
          <p:cNvPicPr/>
          <p:nvPr/>
        </p:nvPicPr>
        <p:blipFill>
          <a:blip r:embed="rId4" cstate="print"/>
          <a:srcRect/>
          <a:stretch>
            <a:fillRect/>
          </a:stretch>
        </p:blipFill>
        <p:spPr bwMode="auto">
          <a:xfrm>
            <a:off x="3714744" y="5214950"/>
            <a:ext cx="1500198" cy="1143008"/>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6583362"/>
          </a:xfrm>
        </p:spPr>
        <p:txBody>
          <a:bodyPr/>
          <a:lstStyle/>
          <a:p>
            <a:r>
              <a:rPr lang="en-US" dirty="0" smtClean="0"/>
              <a:t>East china sea</a:t>
            </a:r>
            <a:br>
              <a:rPr lang="en-US" dirty="0" smtClean="0"/>
            </a:br>
            <a:r>
              <a:rPr lang="en-US" dirty="0" smtClean="0"/>
              <a:t>South china sea</a:t>
            </a:r>
            <a:br>
              <a:rPr lang="en-US" dirty="0" smtClean="0"/>
            </a:br>
            <a:r>
              <a:rPr lang="en-US" dirty="0" smtClean="0"/>
              <a:t>Pacific ocean</a:t>
            </a:r>
            <a:br>
              <a:rPr lang="en-US" dirty="0" smtClean="0"/>
            </a:br>
            <a:r>
              <a:rPr lang="en-US" dirty="0" smtClean="0"/>
              <a:t>Atlantic ocean</a:t>
            </a:r>
            <a:endParaRPr lang="en-US" dirty="0"/>
          </a:p>
        </p:txBody>
      </p:sp>
      <p:pic>
        <p:nvPicPr>
          <p:cNvPr id="2050" name="Picture 2" descr="H:\thCAY7K8JR.jpg"/>
          <p:cNvPicPr>
            <a:picLocks noChangeAspect="1" noChangeArrowheads="1"/>
          </p:cNvPicPr>
          <p:nvPr/>
        </p:nvPicPr>
        <p:blipFill>
          <a:blip r:embed="rId2" cstate="print"/>
          <a:srcRect/>
          <a:stretch>
            <a:fillRect/>
          </a:stretch>
        </p:blipFill>
        <p:spPr bwMode="auto">
          <a:xfrm>
            <a:off x="642910" y="714356"/>
            <a:ext cx="2071702" cy="1961211"/>
          </a:xfrm>
          <a:prstGeom prst="rect">
            <a:avLst/>
          </a:prstGeom>
          <a:noFill/>
        </p:spPr>
      </p:pic>
      <p:pic>
        <p:nvPicPr>
          <p:cNvPr id="2051" name="Picture 3" descr="H:\thCAY7K8JR.jpg"/>
          <p:cNvPicPr>
            <a:picLocks noChangeAspect="1" noChangeArrowheads="1"/>
          </p:cNvPicPr>
          <p:nvPr/>
        </p:nvPicPr>
        <p:blipFill>
          <a:blip r:embed="rId3" cstate="print"/>
          <a:srcRect/>
          <a:stretch>
            <a:fillRect/>
          </a:stretch>
        </p:blipFill>
        <p:spPr bwMode="auto">
          <a:xfrm>
            <a:off x="6357950" y="642918"/>
            <a:ext cx="1843086" cy="1599894"/>
          </a:xfrm>
          <a:prstGeom prst="rect">
            <a:avLst/>
          </a:prstGeom>
          <a:noFill/>
        </p:spPr>
      </p:pic>
      <p:pic>
        <p:nvPicPr>
          <p:cNvPr id="2052" name="Picture 4" descr="H:\thCAY7K8JR.jpg"/>
          <p:cNvPicPr>
            <a:picLocks noChangeAspect="1" noChangeArrowheads="1"/>
          </p:cNvPicPr>
          <p:nvPr/>
        </p:nvPicPr>
        <p:blipFill>
          <a:blip r:embed="rId4" cstate="print"/>
          <a:srcRect/>
          <a:stretch>
            <a:fillRect/>
          </a:stretch>
        </p:blipFill>
        <p:spPr bwMode="auto">
          <a:xfrm>
            <a:off x="642910" y="4429112"/>
            <a:ext cx="1857388" cy="1857388"/>
          </a:xfrm>
          <a:prstGeom prst="rect">
            <a:avLst/>
          </a:prstGeom>
          <a:noFill/>
        </p:spPr>
      </p:pic>
      <p:pic>
        <p:nvPicPr>
          <p:cNvPr id="2053" name="Picture 5" descr="H:\thCAY7K8JR.jpg"/>
          <p:cNvPicPr>
            <a:picLocks noChangeAspect="1" noChangeArrowheads="1"/>
          </p:cNvPicPr>
          <p:nvPr/>
        </p:nvPicPr>
        <p:blipFill>
          <a:blip r:embed="rId5" cstate="print"/>
          <a:srcRect/>
          <a:stretch>
            <a:fillRect/>
          </a:stretch>
        </p:blipFill>
        <p:spPr bwMode="auto">
          <a:xfrm>
            <a:off x="6429388" y="4500570"/>
            <a:ext cx="2143140" cy="1781175"/>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2185</TotalTime>
  <Words>683</Words>
  <Application>Microsoft Office PowerPoint</Application>
  <PresentationFormat>全屏显示(4:3)</PresentationFormat>
  <Paragraphs>100</Paragraphs>
  <Slides>87</Slides>
  <Notes>0</Notes>
  <HiddenSlides>0</HiddenSlides>
  <MMClips>0</MMClips>
  <ScaleCrop>false</ScaleCrop>
  <HeadingPairs>
    <vt:vector size="4" baseType="variant">
      <vt:variant>
        <vt:lpstr>主题</vt:lpstr>
      </vt:variant>
      <vt:variant>
        <vt:i4>1</vt:i4>
      </vt:variant>
      <vt:variant>
        <vt:lpstr>幻灯片标题</vt:lpstr>
      </vt:variant>
      <vt:variant>
        <vt:i4>87</vt:i4>
      </vt:variant>
    </vt:vector>
  </HeadingPairs>
  <TitlesOfParts>
    <vt:vector size="88" baseType="lpstr">
      <vt:lpstr>Office 主题</vt:lpstr>
      <vt:lpstr>Because I am a global explorer its very convenient  to give information which I believe will be beneficial and fact finding to everyone concerned especially my students. I have already prepared a travelogue about: 1)The history and culture of London and the UK. 2) Florida, America in November 2008.    </vt:lpstr>
      <vt:lpstr>   3) Geographical, cultural and military  status of Israel and the people because I lived there for a great number of years 4)Now it’s time to focus on a groups of islands near China known as The Philippines. </vt:lpstr>
      <vt:lpstr>  I was lucky enough to travel to this part of the world on no less than 3 occasions. 1) Spring 2007.  2) Spring 2008. 3) Winter 2012. The first two occasions I met up with some  experienced Filipino tour guides plus their families while the last time was with my Chinese girlfriend.      </vt:lpstr>
      <vt:lpstr>In 2007 and 2008 I travelled alone from London with Singapore airlines and Silkair to a place called Davao city达沃市        </vt:lpstr>
      <vt:lpstr>Davao city is a large place in the southern part of The Philippines   </vt:lpstr>
      <vt:lpstr>  In 2012 I flew with Yvonne with two airline companies known as Dragon air              </vt:lpstr>
      <vt:lpstr> Manila is the largest city in the northern part of The Philippines.   </vt:lpstr>
      <vt:lpstr>Question one Where are The Philippines located? </vt:lpstr>
      <vt:lpstr>East china sea South china sea Pacific ocean Atlantic ocean</vt:lpstr>
      <vt:lpstr>Another reason why I have decided to focus on The Philippines because it’s one of the more intriguing places in the world.  There is a vast variety of tropical food together with culture, climate, people, history, language and of course geographical location.    </vt:lpstr>
      <vt:lpstr> </vt:lpstr>
      <vt:lpstr>The national currency currently in use is the peso 比索     </vt:lpstr>
      <vt:lpstr> The national airline is called  The Royal Philippines airlines       </vt:lpstr>
      <vt:lpstr>Question two: How many islands are there in total?  </vt:lpstr>
      <vt:lpstr>7107</vt:lpstr>
      <vt:lpstr>What is the current population?</vt:lpstr>
      <vt:lpstr>About Ninety two million  92,000,000</vt:lpstr>
      <vt:lpstr>Did you know: That it rains nearly every day in this part of the world but can you tell me the main reason why?</vt:lpstr>
      <vt:lpstr>Because it’s tropical and humid 潮湿的. Its near to the equator. The rain is always warm.  </vt:lpstr>
      <vt:lpstr>  Information: Did you know that the 3 largest islands are called:    1) Mindanao棉兰老岛   2) Luzon 吕宋   3) Visayas 米沙鄢群岛    </vt:lpstr>
      <vt:lpstr>   The 3 or 4 largest cities for   population and geographical location  are: Davao city达沃市  Manila  Quezon city奎松市  Cebu 宿务   </vt:lpstr>
      <vt:lpstr>  Another popular place to visit is Boracay 长滩岛 but I have never been there.        </vt:lpstr>
      <vt:lpstr>Of course there are many other tropical islands in this part of the world some of which i will mention a little later in the lesson but first a question?  What types of tropical fruits are available?</vt:lpstr>
      <vt:lpstr>What types of tropical fruits are available.      </vt:lpstr>
      <vt:lpstr> </vt:lpstr>
      <vt:lpstr>  Dorian多利安人  Bananas  Mangoes   Coconuts  Papaya  Large green coconut   </vt:lpstr>
      <vt:lpstr>Ramputan  Watermelon   Guava番石榴  Pineapple</vt:lpstr>
      <vt:lpstr>How many languages are spoken there?</vt:lpstr>
      <vt:lpstr> There are 120 to 170 dialects方言 or small languages but the two main official ones spoken are  Tagalog 他加禄语 Filipino   </vt:lpstr>
      <vt:lpstr>  In 2007 I travelled to a place called Davao city which is the largest urban or cosmopolitan 世界主义者  place on Mindanao island. Its actually located on the south coast.         </vt:lpstr>
      <vt:lpstr>When I arrived my tour guide met me at the airport with their family. Then we spent a few days visiting just some of the many places of interest in this area The next exercise:  Give me a list of things we did or places of interest we went to.  </vt:lpstr>
      <vt:lpstr>1) We ate tropical fruits and vegetables. 2) We went to a national park called ‘Eden’ which was located about 1000 meters above sea level. 3) We went to a underground cave where  I learned all about gold which was buried there quite long time ago. 4) We saw people climbing up palm trees to bring down coconuts. 5) There was a nature resort for eagles and other birds of prey plus crocodiles.   </vt:lpstr>
      <vt:lpstr> </vt:lpstr>
      <vt:lpstr>Useful information: Did you know that if you are over the age of 30/35 in the Philippines there is something known as  Age discrimination年龄歧视. What does this mean?</vt:lpstr>
      <vt:lpstr>You are too old for certain types of job even badly paid ones.</vt:lpstr>
      <vt:lpstr> Another interesting fact Did you know that the percentage of failed marriages  in this part of the world is getting larger. Am not sure of the exact number during the last 10 years but if a married couple wishes to separate they need to pay a lawyer about 5000 dollars ($5000) for a  mutual 共同的 agreement. This is also known as an: “Annulment” 宣告婚姻无效  </vt:lpstr>
      <vt:lpstr>    Interesting Information: Did you know that The Philippines is rapidly developing into an industrialized nation which means there are normally no power cuts unless there are strong storms. Did you know that they are located near The equators. What are they called?      </vt:lpstr>
      <vt:lpstr>The tropic of Cancer 北回归线 Tropic of Capricorn南回归线    </vt:lpstr>
      <vt:lpstr>      Did you know that: ‘The Philippines’ suffer from about 20 major storms every year. These storms are known as typhoons 台风  which normally cause a lot of damage to building, trees and agriculture and the power supply.          </vt:lpstr>
      <vt:lpstr>From Davao city we took a long bus journey inland of more than 600 km to the very north of the island to a small sea port called  Surigao city 苏里高城</vt:lpstr>
      <vt:lpstr>   during the journey I noticed that the whole area was one of the most beautiful I had ever seen. It was so green with palm trees, green grass, lakes and sunsets etc.          </vt:lpstr>
      <vt:lpstr> From Surigao city we took a 3 hour boat ride to a tropical island called Surigao del Norde.  It was just one of a number of paradise islands in this area.        </vt:lpstr>
      <vt:lpstr>  Just as the boat arrived I saw something which really amazed me. There were many small children who lived, slept and ate in small boats. They were aged from between 7 and  14 and totally illiterate 文盲的 (not able to read and write). I am not sure if they were classified as orphans or simply had decided to abandon their families for morale or economic reasons.     </vt:lpstr>
      <vt:lpstr>They made a living by begging travellers to throw them money into the water. Every time a coin was thrown in they would dive into the water and pick it up before it sank to the bottom. These children were also excellent swimmers  because this was all they could do in life but they were always hungry.</vt:lpstr>
      <vt:lpstr> Did you know that ‘Surigao Del Norde’ was one of the most amazing places I had been to in my life. It was nothing less than travelling through a emotional and physical  tropical paradise 热带天堂 for nearly 4 days.    </vt:lpstr>
      <vt:lpstr>Fortunately we didn’t have to pay for a guest house because one of the tour guides knew someone who had been living here for nearly 10 years. Once we had settled in his home can you guess what we did?    </vt:lpstr>
      <vt:lpstr> </vt:lpstr>
      <vt:lpstr>1) We swam in the pacific ocean and did some sunbathing on the beach. 2) We went for some motorbike rides to see the island. 3) We saw some waterfalls and swam in some fresh pools of water. 4) We went for some boat rides to see and swim in the lagoons 泻湖. 5) We visited some exotic 奇异的 holiday villages. 7) We travelled through fields of wheat and rice</vt:lpstr>
      <vt:lpstr> 9) We got sun burnt. 10) We ate the cheapest and best quality fish, salads and fruits which were available.  12) We went to a place called Cloud 9 where people go surfing 冲浪运动 normally in the month of September every year.   </vt:lpstr>
      <vt:lpstr> 13) We saw lovely sunrises and sunsets  14) We saw Mangroves 红树林  (special trees) growing in salt water. 15) We ate the best, cheapest and sweetest bread which was baked at a local bakery every morning.   </vt:lpstr>
      <vt:lpstr> </vt:lpstr>
      <vt:lpstr> </vt:lpstr>
      <vt:lpstr> </vt:lpstr>
      <vt:lpstr> From the Surigao del Norde we travelled back to the mainland and took another boat to an island called Cebu宿务.  When we arrived there were even more children on boats that were begging for food and money.      </vt:lpstr>
      <vt:lpstr>  What is so special about this island? </vt:lpstr>
      <vt:lpstr> </vt:lpstr>
      <vt:lpstr> </vt:lpstr>
      <vt:lpstr>We visited some famous places which were dedicated专注的 to this explorer. We also had a lovely fish dinner at one of the many restaurants.  The food was so good it was like a banquet 宴会. Did you know that there was a famous battled in this area in 1521 when Ferdinand Magellan was killed  it was called the  ‘Battle of Mactan’ </vt:lpstr>
      <vt:lpstr>  We also met some friends but we didn’t stay over night.  In the evening it was time to  take yet another boat  trip to an island called Bohol 保和岛.   This is located in the central part of The Philippines. We stayed for just two nights in someone’s home for free instead of paying for a hotel.     </vt:lpstr>
      <vt:lpstr> Bohol was very similar to Surigao Del Norde:  Very tropical many hills and valleys So can you guess: 1) What we did? 2) What we ate? 3) What we saw? 4) What we learnt?   </vt:lpstr>
      <vt:lpstr>  1) Visited some paradise beaches with white sands. 2) Holiday centers. 3) We went Swimming (but it was also possible to go deep sea diving and snorkeling浮潜  4) We saw the ‘Chocolate hills’. 5) There was Tropical fish and coral 珊瑚      </vt:lpstr>
      <vt:lpstr>  6) We visited some beautiful waterfalls  and swam in the pools. 7) we saw people go fishing. 8) We saw a small animal called ‘Tarsier’眼镜猴. This is known as the smallest monkey in the world.  5) It was possible to go on a ‘Loboc’ boat trip where they also provided a meal.  11) We visited an underground cave with a spring inside. (‘spring泉’ is a source of water or reservoir水库)    </vt:lpstr>
      <vt:lpstr>   12) We went to ‘Disney land  迪斯尼乐园 13) We ate fresh fish, fruit and vegetables. 14) It was possible to see dolphins. 15)We saw some lovely sunsets and sunrises  16) We visited a cave full of Stalactites 石钟乳 and stalagmites 石笋. 17) We visited a ‘Man made forest’ 18) We visited  a statue called The blood brothers pact 亲兄弟协议.     </vt:lpstr>
      <vt:lpstr>19) We visited towns, villages and did some shopping. The main town on the island was called Tagbilaran 塔比拉兰City.   </vt:lpstr>
      <vt:lpstr> </vt:lpstr>
      <vt:lpstr> </vt:lpstr>
      <vt:lpstr> </vt:lpstr>
      <vt:lpstr> </vt:lpstr>
      <vt:lpstr> </vt:lpstr>
      <vt:lpstr>Can you guess some of what we did or saw?</vt:lpstr>
      <vt:lpstr>  There were beaches. We saw a lot of fishing.  We were able swim in hot and cold water springs  We saw at least one waterfall. There were some inactive 不活动的 volcanoes There was a light house 光房子     </vt:lpstr>
      <vt:lpstr>We visited a cemetery墓地 which was completely under water. We travelled in a jeep吉普车 through the jungle and had picnics.    </vt:lpstr>
      <vt:lpstr>         </vt:lpstr>
      <vt:lpstr> </vt:lpstr>
      <vt:lpstr> </vt:lpstr>
      <vt:lpstr>Can you guess what was so special about this place? </vt:lpstr>
      <vt:lpstr>There were two magnificent waterfalls?</vt:lpstr>
      <vt:lpstr>  One of them was called the  Maria Christina 玛丽亚·克里斯蒂娜waterfalls.  This is the highest waterfalls in The Philippines and provides the power for the whole of the island with a hydroelectric 水力发电的 power plant.        </vt:lpstr>
      <vt:lpstr>The other was called Tinago        </vt:lpstr>
      <vt:lpstr>幻灯片 80</vt:lpstr>
      <vt:lpstr> From Illigan city we took the night bus all the way back to Davao city where we spent the remainder of our holiday. Can you guess what we did?    </vt:lpstr>
      <vt:lpstr>We travelled by ferry to yet another island called Samal 萨马尔 island which is also tropical.  We went with all the family and had a picnic.     </vt:lpstr>
      <vt:lpstr>We began by visiting a large cave which was swarming with bats 蝙蝠.       </vt:lpstr>
      <vt:lpstr>Then we went to a lovely waterfall where it possible to go swimming, diving and had a nice picnic.     </vt:lpstr>
      <vt:lpstr>I would sum up this holiday as being nothing less. 1) One is a million: 2) Living, and physical paradise  3) Dream holiday which had come true or materialized 物化. 3) A fairy tale story which one had to see to actually believe it happened. 4) It taught me a great deal about this part of the world and the quality of life that could be found.  </vt:lpstr>
      <vt:lpstr>5) I accomplished a great deal in such a short period of time and what was even more incredible it had been done a cost of next to nothing with excellent tour guides.  </vt:lpstr>
      <vt:lpstr>  Did you know that I was also able to learn about 100 to 150 words in Tagalog which as you know is the national language. I am well aware that there was a great deal more to learn but you can imagine that one of the hardest things I had to do was fly back to the UK. Just before I did that I was able to have one more celebration. My 43rd birthday party.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my travelogue</dc:title>
  <dc:creator>Danny Teller</dc:creator>
  <cp:lastModifiedBy>USER</cp:lastModifiedBy>
  <cp:revision>205</cp:revision>
  <dcterms:modified xsi:type="dcterms:W3CDTF">2013-04-06T12:09:23Z</dcterms:modified>
</cp:coreProperties>
</file>