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8" r:id="rId7"/>
    <p:sldId id="261" r:id="rId8"/>
    <p:sldId id="262" r:id="rId9"/>
    <p:sldId id="263" r:id="rId10"/>
    <p:sldId id="264" r:id="rId11"/>
    <p:sldId id="266" r:id="rId12"/>
    <p:sldId id="267" r:id="rId13"/>
    <p:sldId id="265" r:id="rId14"/>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5759D"/>
    <a:srgbClr val="35B19D"/>
    <a:srgbClr val="000000"/>
    <a:srgbClr val="B3D3EA"/>
    <a:srgbClr val="78ADC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610" autoAdjust="0"/>
    <p:restoredTop sz="95596" autoAdjust="0"/>
  </p:normalViewPr>
  <p:slideViewPr>
    <p:cSldViewPr>
      <p:cViewPr>
        <p:scale>
          <a:sx n="70" d="100"/>
          <a:sy n="70" d="100"/>
        </p:scale>
        <p:origin x="-150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5.wmf"/><Relationship Id="rId7" Type="http://schemas.openxmlformats.org/officeDocument/2006/relationships/image" Target="../media/image22.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7" Type="http://schemas.openxmlformats.org/officeDocument/2006/relationships/image" Target="../media/image35.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image" Target="../media/image41.wmf"/><Relationship Id="rId7" Type="http://schemas.openxmlformats.org/officeDocument/2006/relationships/image" Target="../media/image45.wmf"/><Relationship Id="rId12" Type="http://schemas.openxmlformats.org/officeDocument/2006/relationships/image" Target="../media/image50.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44.wmf"/><Relationship Id="rId11" Type="http://schemas.openxmlformats.org/officeDocument/2006/relationships/image" Target="../media/image49.wmf"/><Relationship Id="rId5" Type="http://schemas.openxmlformats.org/officeDocument/2006/relationships/image" Target="../media/image43.wmf"/><Relationship Id="rId10" Type="http://schemas.openxmlformats.org/officeDocument/2006/relationships/image" Target="../media/image48.wmf"/><Relationship Id="rId4" Type="http://schemas.openxmlformats.org/officeDocument/2006/relationships/image" Target="../media/image42.wmf"/><Relationship Id="rId9" Type="http://schemas.openxmlformats.org/officeDocument/2006/relationships/image" Target="../media/image4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1.wmf"/><Relationship Id="rId7" Type="http://schemas.openxmlformats.org/officeDocument/2006/relationships/image" Target="../media/image55.wmf"/><Relationship Id="rId2" Type="http://schemas.openxmlformats.org/officeDocument/2006/relationships/image" Target="../media/image47.wmf"/><Relationship Id="rId1" Type="http://schemas.openxmlformats.org/officeDocument/2006/relationships/image" Target="../media/image49.wmf"/><Relationship Id="rId6" Type="http://schemas.openxmlformats.org/officeDocument/2006/relationships/image" Target="../media/image54.wmf"/><Relationship Id="rId5" Type="http://schemas.openxmlformats.org/officeDocument/2006/relationships/image" Target="../media/image53.wmf"/><Relationship Id="rId4" Type="http://schemas.openxmlformats.org/officeDocument/2006/relationships/image" Target="../media/image5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98EBEA7-1939-443B-BB8C-6EBFD53F204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10</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11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12</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13</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2</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3</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4</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5</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6</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7</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8</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6C65-BCE0-4C90-B3A1-3077D570F485}" type="slidenum">
              <a:rPr lang="en-US"/>
              <a:pPr/>
              <a:t>9</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705350" y="2943225"/>
            <a:ext cx="3657600" cy="704850"/>
          </a:xfrm>
        </p:spPr>
        <p:txBody>
          <a:bodyPr/>
          <a:lstStyle>
            <a:lvl1pPr algn="ctr">
              <a:defRPr sz="40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4705350" y="3905250"/>
            <a:ext cx="3657600" cy="514350"/>
          </a:xfrm>
        </p:spPr>
        <p:txBody>
          <a:bodyPr/>
          <a:lstStyle>
            <a:lvl1pPr marL="0" indent="0" algn="ctr">
              <a:buFontTx/>
              <a:buNone/>
              <a:defRPr sz="2400"/>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1775" y="38100"/>
            <a:ext cx="2171700" cy="5629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6675" y="38100"/>
            <a:ext cx="6362700" cy="5629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28700" y="1552575"/>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552575"/>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6675" y="38100"/>
            <a:ext cx="8686800"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028700" y="1552575"/>
            <a:ext cx="7315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itchFamily="34" charset="0"/>
        </a:defRPr>
      </a:lvl2pPr>
      <a:lvl3pPr algn="l" rtl="0" eaLnBrk="1" fontAlgn="base" hangingPunct="1">
        <a:spcBef>
          <a:spcPct val="0"/>
        </a:spcBef>
        <a:spcAft>
          <a:spcPct val="0"/>
        </a:spcAft>
        <a:defRPr sz="4400">
          <a:solidFill>
            <a:schemeClr val="tx1"/>
          </a:solidFill>
          <a:latin typeface="Microsoft Sans Serif" pitchFamily="34" charset="0"/>
        </a:defRPr>
      </a:lvl3pPr>
      <a:lvl4pPr algn="l" rtl="0" eaLnBrk="1" fontAlgn="base" hangingPunct="1">
        <a:spcBef>
          <a:spcPct val="0"/>
        </a:spcBef>
        <a:spcAft>
          <a:spcPct val="0"/>
        </a:spcAft>
        <a:defRPr sz="4400">
          <a:solidFill>
            <a:schemeClr val="tx1"/>
          </a:solidFill>
          <a:latin typeface="Microsoft Sans Serif" pitchFamily="34" charset="0"/>
        </a:defRPr>
      </a:lvl4pPr>
      <a:lvl5pPr algn="l" rtl="0" eaLnBrk="1" fontAlgn="base" hangingPunct="1">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0.bin"/><Relationship Id="rId13" Type="http://schemas.openxmlformats.org/officeDocument/2006/relationships/oleObject" Target="../embeddings/oleObject45.bin"/><Relationship Id="rId3" Type="http://schemas.openxmlformats.org/officeDocument/2006/relationships/notesSlide" Target="../notesSlides/notesSlide11.xml"/><Relationship Id="rId7" Type="http://schemas.openxmlformats.org/officeDocument/2006/relationships/oleObject" Target="../embeddings/oleObject39.bin"/><Relationship Id="rId12" Type="http://schemas.openxmlformats.org/officeDocument/2006/relationships/oleObject" Target="../embeddings/oleObject44.bin"/><Relationship Id="rId17" Type="http://schemas.openxmlformats.org/officeDocument/2006/relationships/oleObject" Target="../embeddings/oleObject49.bin"/><Relationship Id="rId2" Type="http://schemas.openxmlformats.org/officeDocument/2006/relationships/slideLayout" Target="../slideLayouts/slideLayout1.xml"/><Relationship Id="rId16" Type="http://schemas.openxmlformats.org/officeDocument/2006/relationships/oleObject" Target="../embeddings/oleObject48.bin"/><Relationship Id="rId1" Type="http://schemas.openxmlformats.org/officeDocument/2006/relationships/vmlDrawing" Target="../drawings/vmlDrawing7.vml"/><Relationship Id="rId6" Type="http://schemas.openxmlformats.org/officeDocument/2006/relationships/oleObject" Target="../embeddings/oleObject38.bin"/><Relationship Id="rId11" Type="http://schemas.openxmlformats.org/officeDocument/2006/relationships/oleObject" Target="../embeddings/oleObject43.bin"/><Relationship Id="rId5" Type="http://schemas.openxmlformats.org/officeDocument/2006/relationships/oleObject" Target="../embeddings/oleObject37.bin"/><Relationship Id="rId15" Type="http://schemas.openxmlformats.org/officeDocument/2006/relationships/oleObject" Target="../embeddings/oleObject47.bin"/><Relationship Id="rId10" Type="http://schemas.openxmlformats.org/officeDocument/2006/relationships/oleObject" Target="../embeddings/oleObject42.bin"/><Relationship Id="rId4" Type="http://schemas.openxmlformats.org/officeDocument/2006/relationships/oleObject" Target="../embeddings/oleObject36.bin"/><Relationship Id="rId9" Type="http://schemas.openxmlformats.org/officeDocument/2006/relationships/oleObject" Target="../embeddings/oleObject41.bin"/><Relationship Id="rId14" Type="http://schemas.openxmlformats.org/officeDocument/2006/relationships/oleObject" Target="../embeddings/oleObject46.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54.bin"/><Relationship Id="rId3" Type="http://schemas.openxmlformats.org/officeDocument/2006/relationships/notesSlide" Target="../notesSlides/notesSlide12.xml"/><Relationship Id="rId7" Type="http://schemas.openxmlformats.org/officeDocument/2006/relationships/oleObject" Target="../embeddings/oleObject53.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52.bin"/><Relationship Id="rId11" Type="http://schemas.openxmlformats.org/officeDocument/2006/relationships/oleObject" Target="../embeddings/oleObject57.bin"/><Relationship Id="rId5" Type="http://schemas.openxmlformats.org/officeDocument/2006/relationships/oleObject" Target="../embeddings/oleObject51.bin"/><Relationship Id="rId10" Type="http://schemas.openxmlformats.org/officeDocument/2006/relationships/oleObject" Target="../embeddings/oleObject56.bin"/><Relationship Id="rId4" Type="http://schemas.openxmlformats.org/officeDocument/2006/relationships/oleObject" Target="../embeddings/oleObject50.bin"/><Relationship Id="rId9" Type="http://schemas.openxmlformats.org/officeDocument/2006/relationships/oleObject" Target="../embeddings/oleObject55.bin"/></Relationships>
</file>

<file path=ppt/slides/_rels/slide13.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3.xml"/><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10" Type="http://schemas.openxmlformats.org/officeDocument/2006/relationships/oleObject" Target="../embeddings/oleObject6.bin"/><Relationship Id="rId4" Type="http://schemas.openxmlformats.org/officeDocument/2006/relationships/image" Target="../media/image10.jpeg"/><Relationship Id="rId9"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6.xml"/><Relationship Id="rId7"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oleObject" Target="../embeddings/oleObject7.bin"/><Relationship Id="rId10" Type="http://schemas.openxmlformats.org/officeDocument/2006/relationships/oleObject" Target="../embeddings/oleObject12.bin"/><Relationship Id="rId4" Type="http://schemas.openxmlformats.org/officeDocument/2006/relationships/image" Target="../media/image12.jpeg"/><Relationship Id="rId9" Type="http://schemas.openxmlformats.org/officeDocument/2006/relationships/oleObject" Target="../embeddings/oleObject11.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7.xml"/><Relationship Id="rId7"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 Id="rId9" Type="http://schemas.openxmlformats.org/officeDocument/2006/relationships/oleObject" Target="../embeddings/oleObject18.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8.xml"/><Relationship Id="rId7"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oleObject" Target="../embeddings/oleObject21.bin"/><Relationship Id="rId5" Type="http://schemas.openxmlformats.org/officeDocument/2006/relationships/oleObject" Target="../embeddings/oleObject20.bin"/><Relationship Id="rId10" Type="http://schemas.openxmlformats.org/officeDocument/2006/relationships/oleObject" Target="../embeddings/oleObject25.bin"/><Relationship Id="rId4" Type="http://schemas.openxmlformats.org/officeDocument/2006/relationships/oleObject" Target="../embeddings/oleObject19.bin"/><Relationship Id="rId9" Type="http://schemas.openxmlformats.org/officeDocument/2006/relationships/oleObject" Target="../embeddings/oleObject24.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9.xml"/><Relationship Id="rId7" Type="http://schemas.openxmlformats.org/officeDocument/2006/relationships/oleObject" Target="../embeddings/oleObject29.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28.bin"/><Relationship Id="rId5" Type="http://schemas.openxmlformats.org/officeDocument/2006/relationships/oleObject" Target="../embeddings/oleObject27.bin"/><Relationship Id="rId10" Type="http://schemas.openxmlformats.org/officeDocument/2006/relationships/oleObject" Target="../embeddings/oleObject32.bin"/><Relationship Id="rId4" Type="http://schemas.openxmlformats.org/officeDocument/2006/relationships/oleObject" Target="../embeddings/oleObject26.bin"/><Relationship Id="rId9" Type="http://schemas.openxmlformats.org/officeDocument/2006/relationships/oleObject" Target="../embeddings/oleObject31.bin"/></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pSp>
        <p:nvGrpSpPr>
          <p:cNvPr id="13" name="Group 12"/>
          <p:cNvGrpSpPr/>
          <p:nvPr/>
        </p:nvGrpSpPr>
        <p:grpSpPr>
          <a:xfrm>
            <a:off x="228600" y="4800600"/>
            <a:ext cx="8915400" cy="1828800"/>
            <a:chOff x="228600" y="5791200"/>
            <a:chExt cx="8915400" cy="838200"/>
          </a:xfrm>
        </p:grpSpPr>
        <p:sp>
          <p:nvSpPr>
            <p:cNvPr id="9" name="Rectangle 8"/>
            <p:cNvSpPr/>
            <p:nvPr/>
          </p:nvSpPr>
          <p:spPr bwMode="auto">
            <a:xfrm>
              <a:off x="1219200" y="5791200"/>
              <a:ext cx="7924800" cy="838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0" name="Rectangle 9"/>
            <p:cNvSpPr/>
            <p:nvPr/>
          </p:nvSpPr>
          <p:spPr bwMode="auto">
            <a:xfrm>
              <a:off x="685800" y="5791200"/>
              <a:ext cx="457200" cy="838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1" name="Rectangle 10"/>
            <p:cNvSpPr/>
            <p:nvPr/>
          </p:nvSpPr>
          <p:spPr bwMode="auto">
            <a:xfrm>
              <a:off x="381000" y="5791200"/>
              <a:ext cx="228600" cy="838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2" name="Rectangle 11"/>
            <p:cNvSpPr/>
            <p:nvPr/>
          </p:nvSpPr>
          <p:spPr bwMode="auto">
            <a:xfrm>
              <a:off x="228600" y="5791200"/>
              <a:ext cx="76200" cy="838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pSp>
      <p:pic>
        <p:nvPicPr>
          <p:cNvPr id="15" name="Picture 14" descr="JOJO.jpg"/>
          <p:cNvPicPr>
            <a:picLocks noChangeAspect="1"/>
          </p:cNvPicPr>
          <p:nvPr/>
        </p:nvPicPr>
        <p:blipFill>
          <a:blip r:embed="rId3"/>
          <a:stretch>
            <a:fillRect/>
          </a:stretch>
        </p:blipFill>
        <p:spPr>
          <a:xfrm>
            <a:off x="390525" y="685800"/>
            <a:ext cx="2352675" cy="40862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6" name="Rectangle 15"/>
          <p:cNvSpPr/>
          <p:nvPr/>
        </p:nvSpPr>
        <p:spPr bwMode="auto">
          <a:xfrm>
            <a:off x="2743200" y="1676400"/>
            <a:ext cx="6400800" cy="22860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7" name="Title 16"/>
          <p:cNvSpPr>
            <a:spLocks noGrp="1"/>
          </p:cNvSpPr>
          <p:nvPr>
            <p:ph type="ctrTitle"/>
          </p:nvPr>
        </p:nvSpPr>
        <p:spPr>
          <a:xfrm>
            <a:off x="2743200" y="1905000"/>
            <a:ext cx="6400800" cy="1752600"/>
          </a:xfrm>
        </p:spPr>
        <p:txBody>
          <a:bodyPr/>
          <a:lstStyle/>
          <a:p>
            <a:r>
              <a:rPr lang="en-US" sz="3200" dirty="0" smtClean="0"/>
              <a:t>TRIGONOMETRIC FUNCTIONS OF ACUTE ANGLES</a:t>
            </a:r>
            <a:endParaRPr lang="en-US" sz="3200" dirty="0"/>
          </a:p>
        </p:txBody>
      </p:sp>
      <p:sp>
        <p:nvSpPr>
          <p:cNvPr id="2056" name="Rectangle 8"/>
          <p:cNvSpPr>
            <a:spLocks noGrp="1" noChangeArrowheads="1"/>
          </p:cNvSpPr>
          <p:nvPr>
            <p:ph type="subTitle" idx="1"/>
          </p:nvPr>
        </p:nvSpPr>
        <p:spPr>
          <a:xfrm>
            <a:off x="3581400" y="4800600"/>
            <a:ext cx="4781550" cy="1905000"/>
          </a:xfrm>
        </p:spPr>
        <p:txBody>
          <a:bodyPr/>
          <a:lstStyle/>
          <a:p>
            <a:r>
              <a:rPr lang="en-US" sz="2000" dirty="0" smtClean="0">
                <a:solidFill>
                  <a:schemeClr val="bg1"/>
                </a:solidFill>
              </a:rPr>
              <a:t>By</a:t>
            </a:r>
          </a:p>
          <a:p>
            <a:r>
              <a:rPr lang="en-US" sz="2000" dirty="0" smtClean="0">
                <a:solidFill>
                  <a:schemeClr val="bg1"/>
                </a:solidFill>
              </a:rPr>
              <a:t>M. Jaya </a:t>
            </a:r>
            <a:r>
              <a:rPr lang="en-US" sz="2000" dirty="0" err="1" smtClean="0">
                <a:solidFill>
                  <a:schemeClr val="bg1"/>
                </a:solidFill>
              </a:rPr>
              <a:t>krishna</a:t>
            </a:r>
            <a:r>
              <a:rPr lang="en-US" sz="2000" dirty="0" smtClean="0">
                <a:solidFill>
                  <a:schemeClr val="bg1"/>
                </a:solidFill>
              </a:rPr>
              <a:t> </a:t>
            </a:r>
            <a:r>
              <a:rPr lang="en-US" sz="2000" dirty="0" smtClean="0">
                <a:solidFill>
                  <a:schemeClr val="bg1"/>
                </a:solidFill>
              </a:rPr>
              <a:t>Reddy</a:t>
            </a:r>
          </a:p>
          <a:p>
            <a:r>
              <a:rPr lang="en-US" sz="2000" dirty="0" smtClean="0">
                <a:solidFill>
                  <a:schemeClr val="bg1"/>
                </a:solidFill>
              </a:rPr>
              <a:t>Mentor in mathematics,</a:t>
            </a:r>
          </a:p>
          <a:p>
            <a:r>
              <a:rPr lang="en-US" sz="2000" dirty="0" smtClean="0">
                <a:solidFill>
                  <a:schemeClr val="bg1"/>
                </a:solidFill>
              </a:rPr>
              <a:t>APIIIT-</a:t>
            </a:r>
            <a:r>
              <a:rPr lang="en-US" sz="2000" dirty="0" err="1" smtClean="0">
                <a:solidFill>
                  <a:schemeClr val="bg1"/>
                </a:solidFill>
              </a:rPr>
              <a:t>Basar</a:t>
            </a:r>
            <a:r>
              <a:rPr lang="en-US" sz="2000" dirty="0" smtClean="0">
                <a:solidFill>
                  <a:schemeClr val="bg1"/>
                </a:solidFill>
              </a:rPr>
              <a:t>, </a:t>
            </a:r>
            <a:r>
              <a:rPr lang="en-US" sz="2000" dirty="0" err="1" smtClean="0">
                <a:solidFill>
                  <a:schemeClr val="bg1"/>
                </a:solidFill>
              </a:rPr>
              <a:t>Adilabad</a:t>
            </a:r>
            <a:r>
              <a:rPr lang="en-US" sz="2000" dirty="0" smtClean="0">
                <a:solidFill>
                  <a:schemeClr val="bg1"/>
                </a:solidFill>
              </a:rPr>
              <a:t>(</a:t>
            </a:r>
            <a:r>
              <a:rPr lang="en-US" sz="2000" dirty="0" err="1" smtClean="0">
                <a:solidFill>
                  <a:schemeClr val="bg1"/>
                </a:solidFill>
              </a:rPr>
              <a:t>dt</a:t>
            </a:r>
            <a:r>
              <a:rPr lang="en-US" sz="2000" dirty="0" smtClean="0">
                <a:solidFill>
                  <a:schemeClr val="bg1"/>
                </a:solidFill>
              </a:rPr>
              <a:t>),A.P.</a:t>
            </a:r>
          </a:p>
          <a:p>
            <a:r>
              <a:rPr lang="en-US" sz="2000" dirty="0" smtClean="0">
                <a:solidFill>
                  <a:schemeClr val="bg1"/>
                </a:solidFill>
              </a:rPr>
              <a:t>India.</a:t>
            </a:r>
          </a:p>
          <a:p>
            <a:endParaRPr lang="en-US" sz="2000" dirty="0" smtClean="0">
              <a:solidFill>
                <a:schemeClr val="bg1"/>
              </a:solidFill>
            </a:endParaRPr>
          </a:p>
          <a:p>
            <a:endParaRPr lang="en-US" sz="2000" dirty="0" smtClean="0">
              <a:solidFill>
                <a:schemeClr val="bg1"/>
              </a:solidFill>
            </a:endParaRPr>
          </a:p>
          <a:p>
            <a:endParaRPr lang="ru-RU" dirty="0" smtClean="0">
              <a:solidFill>
                <a:schemeClr val="bg1"/>
              </a:solidFill>
            </a:endParaRPr>
          </a:p>
          <a:p>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0-#ppt_w/2"/>
                                          </p:val>
                                        </p:tav>
                                        <p:tav tm="100000">
                                          <p:val>
                                            <p:strVal val="#ppt_x"/>
                                          </p:val>
                                        </p:tav>
                                      </p:tavLst>
                                    </p:anim>
                                    <p:anim calcmode="lin" valueType="num">
                                      <p:cBhvr additive="base">
                                        <p:cTn id="8"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checkerboard(across)">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17"/>
                                        </p:tgtEl>
                                        <p:attrNameLst>
                                          <p:attrName>style.visibility</p:attrName>
                                        </p:attrNameLst>
                                      </p:cBhvr>
                                      <p:to>
                                        <p:strVal val="visible"/>
                                      </p:to>
                                    </p:set>
                                    <p:anim calcmode="discrete" valueType="clr">
                                      <p:cBhvr override="childStyle">
                                        <p:cTn id="18"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17"/>
                                        </p:tgtEl>
                                        <p:attrNameLst>
                                          <p:attrName>fillcolor</p:attrName>
                                        </p:attrNameLst>
                                      </p:cBhvr>
                                      <p:tavLst>
                                        <p:tav tm="0">
                                          <p:val>
                                            <p:clrVal>
                                              <a:schemeClr val="accent2"/>
                                            </p:clrVal>
                                          </p:val>
                                        </p:tav>
                                        <p:tav tm="50000">
                                          <p:val>
                                            <p:clrVal>
                                              <a:schemeClr val="hlink"/>
                                            </p:clrVal>
                                          </p:val>
                                        </p:tav>
                                      </p:tavLst>
                                    </p:anim>
                                    <p:set>
                                      <p:cBhvr>
                                        <p:cTn id="20" dur="80"/>
                                        <p:tgtEl>
                                          <p:spTgt spid="17"/>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2056">
                                            <p:txEl>
                                              <p:pRg st="0" end="0"/>
                                            </p:txEl>
                                          </p:spTgt>
                                        </p:tgtEl>
                                        <p:attrNameLst>
                                          <p:attrName>style.visibility</p:attrName>
                                        </p:attrNameLst>
                                      </p:cBhvr>
                                      <p:to>
                                        <p:strVal val="visible"/>
                                      </p:to>
                                    </p:set>
                                    <p:anim calcmode="discrete" valueType="clr">
                                      <p:cBhvr override="childStyle">
                                        <p:cTn id="25" dur="80"/>
                                        <p:tgtEl>
                                          <p:spTgt spid="205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2056">
                                            <p:txEl>
                                              <p:pRg st="0" end="0"/>
                                            </p:txEl>
                                          </p:spTgt>
                                        </p:tgtEl>
                                        <p:attrNameLst>
                                          <p:attrName>fillcolor</p:attrName>
                                        </p:attrNameLst>
                                      </p:cBhvr>
                                      <p:tavLst>
                                        <p:tav tm="0">
                                          <p:val>
                                            <p:clrVal>
                                              <a:schemeClr val="accent2"/>
                                            </p:clrVal>
                                          </p:val>
                                        </p:tav>
                                        <p:tav tm="50000">
                                          <p:val>
                                            <p:clrVal>
                                              <a:schemeClr val="hlink"/>
                                            </p:clrVal>
                                          </p:val>
                                        </p:tav>
                                      </p:tavLst>
                                    </p:anim>
                                    <p:set>
                                      <p:cBhvr>
                                        <p:cTn id="27" dur="80"/>
                                        <p:tgtEl>
                                          <p:spTgt spid="2056">
                                            <p:txEl>
                                              <p:pRg st="0" end="0"/>
                                            </p:txEl>
                                          </p:spTgt>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2056">
                                            <p:txEl>
                                              <p:pRg st="1" end="1"/>
                                            </p:txEl>
                                          </p:spTgt>
                                        </p:tgtEl>
                                        <p:attrNameLst>
                                          <p:attrName>style.visibility</p:attrName>
                                        </p:attrNameLst>
                                      </p:cBhvr>
                                      <p:to>
                                        <p:strVal val="visible"/>
                                      </p:to>
                                    </p:set>
                                    <p:anim calcmode="discrete" valueType="clr">
                                      <p:cBhvr override="childStyle">
                                        <p:cTn id="32" dur="80"/>
                                        <p:tgtEl>
                                          <p:spTgt spid="2056">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2056">
                                            <p:txEl>
                                              <p:pRg st="1" end="1"/>
                                            </p:txEl>
                                          </p:spTgt>
                                        </p:tgtEl>
                                        <p:attrNameLst>
                                          <p:attrName>fillcolor</p:attrName>
                                        </p:attrNameLst>
                                      </p:cBhvr>
                                      <p:tavLst>
                                        <p:tav tm="0">
                                          <p:val>
                                            <p:clrVal>
                                              <a:schemeClr val="accent2"/>
                                            </p:clrVal>
                                          </p:val>
                                        </p:tav>
                                        <p:tav tm="50000">
                                          <p:val>
                                            <p:clrVal>
                                              <a:schemeClr val="hlink"/>
                                            </p:clrVal>
                                          </p:val>
                                        </p:tav>
                                      </p:tavLst>
                                    </p:anim>
                                    <p:set>
                                      <p:cBhvr>
                                        <p:cTn id="34" dur="80"/>
                                        <p:tgtEl>
                                          <p:spTgt spid="2056">
                                            <p:txEl>
                                              <p:pRg st="1" end="1"/>
                                            </p:txEl>
                                          </p:spTgt>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2056">
                                            <p:txEl>
                                              <p:pRg st="2" end="2"/>
                                            </p:txEl>
                                          </p:spTgt>
                                        </p:tgtEl>
                                        <p:attrNameLst>
                                          <p:attrName>style.visibility</p:attrName>
                                        </p:attrNameLst>
                                      </p:cBhvr>
                                      <p:to>
                                        <p:strVal val="visible"/>
                                      </p:to>
                                    </p:set>
                                    <p:anim calcmode="discrete" valueType="clr">
                                      <p:cBhvr override="childStyle">
                                        <p:cTn id="39" dur="80"/>
                                        <p:tgtEl>
                                          <p:spTgt spid="2056">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2056">
                                            <p:txEl>
                                              <p:pRg st="2" end="2"/>
                                            </p:txEl>
                                          </p:spTgt>
                                        </p:tgtEl>
                                        <p:attrNameLst>
                                          <p:attrName>fillcolor</p:attrName>
                                        </p:attrNameLst>
                                      </p:cBhvr>
                                      <p:tavLst>
                                        <p:tav tm="0">
                                          <p:val>
                                            <p:clrVal>
                                              <a:schemeClr val="accent2"/>
                                            </p:clrVal>
                                          </p:val>
                                        </p:tav>
                                        <p:tav tm="50000">
                                          <p:val>
                                            <p:clrVal>
                                              <a:schemeClr val="hlink"/>
                                            </p:clrVal>
                                          </p:val>
                                        </p:tav>
                                      </p:tavLst>
                                    </p:anim>
                                    <p:set>
                                      <p:cBhvr>
                                        <p:cTn id="41" dur="80"/>
                                        <p:tgtEl>
                                          <p:spTgt spid="2056">
                                            <p:txEl>
                                              <p:pRg st="2" end="2"/>
                                            </p:txEl>
                                          </p:spTgt>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2056">
                                            <p:txEl>
                                              <p:pRg st="3" end="3"/>
                                            </p:txEl>
                                          </p:spTgt>
                                        </p:tgtEl>
                                        <p:attrNameLst>
                                          <p:attrName>style.visibility</p:attrName>
                                        </p:attrNameLst>
                                      </p:cBhvr>
                                      <p:to>
                                        <p:strVal val="visible"/>
                                      </p:to>
                                    </p:set>
                                    <p:anim calcmode="discrete" valueType="clr">
                                      <p:cBhvr override="childStyle">
                                        <p:cTn id="46" dur="80"/>
                                        <p:tgtEl>
                                          <p:spTgt spid="2056">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2056">
                                            <p:txEl>
                                              <p:pRg st="3" end="3"/>
                                            </p:txEl>
                                          </p:spTgt>
                                        </p:tgtEl>
                                        <p:attrNameLst>
                                          <p:attrName>fillcolor</p:attrName>
                                        </p:attrNameLst>
                                      </p:cBhvr>
                                      <p:tavLst>
                                        <p:tav tm="0">
                                          <p:val>
                                            <p:clrVal>
                                              <a:schemeClr val="accent2"/>
                                            </p:clrVal>
                                          </p:val>
                                        </p:tav>
                                        <p:tav tm="50000">
                                          <p:val>
                                            <p:clrVal>
                                              <a:schemeClr val="hlink"/>
                                            </p:clrVal>
                                          </p:val>
                                        </p:tav>
                                      </p:tavLst>
                                    </p:anim>
                                    <p:set>
                                      <p:cBhvr>
                                        <p:cTn id="48" dur="80"/>
                                        <p:tgtEl>
                                          <p:spTgt spid="2056">
                                            <p:txEl>
                                              <p:pRg st="3" end="3"/>
                                            </p:txEl>
                                          </p:spTgt>
                                        </p:tgtEl>
                                        <p:attrNameLst>
                                          <p:attrName>fill.type</p:attrName>
                                        </p:attrNameLst>
                                      </p:cBhvr>
                                      <p:to>
                                        <p:strVal val="solid"/>
                                      </p:to>
                                    </p:set>
                                  </p:childTnLst>
                                </p:cTn>
                              </p:par>
                            </p:childTnLst>
                          </p:cTn>
                        </p:par>
                      </p:childTnLst>
                    </p:cTn>
                  </p:par>
                  <p:par>
                    <p:cTn id="49" fill="hold">
                      <p:stCondLst>
                        <p:cond delay="indefinite"/>
                      </p:stCondLst>
                      <p:childTnLst>
                        <p:par>
                          <p:cTn id="50" fill="hold">
                            <p:stCondLst>
                              <p:cond delay="0"/>
                            </p:stCondLst>
                            <p:childTnLst>
                              <p:par>
                                <p:cTn id="51" presetID="27" presetClass="entr" presetSubtype="0" fill="hold" grpId="0" nodeType="clickEffect">
                                  <p:stCondLst>
                                    <p:cond delay="0"/>
                                  </p:stCondLst>
                                  <p:iterate type="lt">
                                    <p:tmPct val="50000"/>
                                  </p:iterate>
                                  <p:childTnLst>
                                    <p:set>
                                      <p:cBhvr>
                                        <p:cTn id="52" dur="1" fill="hold">
                                          <p:stCondLst>
                                            <p:cond delay="0"/>
                                          </p:stCondLst>
                                        </p:cTn>
                                        <p:tgtEl>
                                          <p:spTgt spid="2056">
                                            <p:txEl>
                                              <p:pRg st="4" end="4"/>
                                            </p:txEl>
                                          </p:spTgt>
                                        </p:tgtEl>
                                        <p:attrNameLst>
                                          <p:attrName>style.visibility</p:attrName>
                                        </p:attrNameLst>
                                      </p:cBhvr>
                                      <p:to>
                                        <p:strVal val="visible"/>
                                      </p:to>
                                    </p:set>
                                    <p:anim calcmode="discrete" valueType="clr">
                                      <p:cBhvr override="childStyle">
                                        <p:cTn id="53" dur="80"/>
                                        <p:tgtEl>
                                          <p:spTgt spid="2056">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2056">
                                            <p:txEl>
                                              <p:pRg st="4" end="4"/>
                                            </p:txEl>
                                          </p:spTgt>
                                        </p:tgtEl>
                                        <p:attrNameLst>
                                          <p:attrName>fillcolor</p:attrName>
                                        </p:attrNameLst>
                                      </p:cBhvr>
                                      <p:tavLst>
                                        <p:tav tm="0">
                                          <p:val>
                                            <p:clrVal>
                                              <a:schemeClr val="accent2"/>
                                            </p:clrVal>
                                          </p:val>
                                        </p:tav>
                                        <p:tav tm="50000">
                                          <p:val>
                                            <p:clrVal>
                                              <a:schemeClr val="hlink"/>
                                            </p:clrVal>
                                          </p:val>
                                        </p:tav>
                                      </p:tavLst>
                                    </p:anim>
                                    <p:set>
                                      <p:cBhvr>
                                        <p:cTn id="55" dur="80"/>
                                        <p:tgtEl>
                                          <p:spTgt spid="2056">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205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subTitle" idx="1"/>
          </p:nvPr>
        </p:nvSpPr>
        <p:spPr>
          <a:xfrm>
            <a:off x="1143000" y="762000"/>
            <a:ext cx="6076950" cy="609600"/>
          </a:xfrm>
        </p:spPr>
        <p:txBody>
          <a:bodyPr/>
          <a:lstStyle/>
          <a:p>
            <a:pPr algn="l"/>
            <a:r>
              <a:rPr lang="en-US" sz="2000" dirty="0" smtClean="0"/>
              <a:t>Ex: </a:t>
            </a:r>
            <a:r>
              <a:rPr lang="en-US" sz="1800" dirty="0" smtClean="0"/>
              <a:t>Prove that  sec</a:t>
            </a:r>
            <a:r>
              <a:rPr lang="en-US" sz="1800" baseline="30000" dirty="0" smtClean="0"/>
              <a:t>2</a:t>
            </a:r>
            <a:r>
              <a:rPr lang="az-Cyrl-AZ" dirty="0" smtClean="0">
                <a:latin typeface="Gabriola"/>
              </a:rPr>
              <a:t>Ѳ</a:t>
            </a:r>
            <a:r>
              <a:rPr lang="en-US" dirty="0" smtClean="0">
                <a:latin typeface="Gabriola"/>
              </a:rPr>
              <a:t> - cosec</a:t>
            </a:r>
            <a:r>
              <a:rPr lang="en-US" sz="2000" baseline="30000" dirty="0" smtClean="0"/>
              <a:t>2</a:t>
            </a:r>
            <a:r>
              <a:rPr lang="az-Cyrl-AZ" sz="2800" dirty="0" smtClean="0">
                <a:latin typeface="Gabriola"/>
              </a:rPr>
              <a:t>Ѳ</a:t>
            </a:r>
            <a:r>
              <a:rPr lang="en-US" sz="2800" dirty="0" smtClean="0">
                <a:latin typeface="Gabriola"/>
              </a:rPr>
              <a:t> = tan</a:t>
            </a:r>
            <a:r>
              <a:rPr lang="en-US" sz="2000" baseline="30000" dirty="0" smtClean="0"/>
              <a:t>2</a:t>
            </a:r>
            <a:r>
              <a:rPr lang="az-Cyrl-AZ" sz="2800" dirty="0" smtClean="0">
                <a:latin typeface="Gabriola"/>
              </a:rPr>
              <a:t>Ѳ</a:t>
            </a:r>
            <a:r>
              <a:rPr lang="en-US" sz="2800" dirty="0" smtClean="0">
                <a:latin typeface="Gabriola"/>
              </a:rPr>
              <a:t> - </a:t>
            </a:r>
            <a:r>
              <a:rPr lang="en-US" dirty="0" smtClean="0">
                <a:latin typeface="Gabriola"/>
              </a:rPr>
              <a:t>cot</a:t>
            </a:r>
            <a:r>
              <a:rPr lang="en-US" sz="2000" baseline="30000" dirty="0" smtClean="0"/>
              <a:t>2</a:t>
            </a:r>
            <a:r>
              <a:rPr lang="az-Cyrl-AZ" sz="2800" dirty="0" smtClean="0">
                <a:latin typeface="Gabriola"/>
              </a:rPr>
              <a:t>Ѳ</a:t>
            </a:r>
            <a:r>
              <a:rPr lang="en-US" sz="2800" dirty="0" smtClean="0">
                <a:latin typeface="Gabriola"/>
              </a:rPr>
              <a:t>  </a:t>
            </a:r>
          </a:p>
          <a:p>
            <a:pPr algn="l"/>
            <a:r>
              <a:rPr lang="en-US" sz="2800" dirty="0" smtClean="0">
                <a:latin typeface="Gabriola"/>
              </a:rPr>
              <a:t>	</a:t>
            </a:r>
          </a:p>
          <a:p>
            <a:pPr algn="l"/>
            <a:endParaRPr lang="en-US" dirty="0" smtClean="0"/>
          </a:p>
          <a:p>
            <a:endParaRPr lang="ru-RU" dirty="0" smtClean="0"/>
          </a:p>
          <a:p>
            <a:endParaRPr lang="en-US" dirty="0"/>
          </a:p>
        </p:txBody>
      </p:sp>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6" name="Rectangle 15"/>
          <p:cNvSpPr/>
          <p:nvPr/>
        </p:nvSpPr>
        <p:spPr>
          <a:xfrm>
            <a:off x="1295400" y="1314271"/>
            <a:ext cx="6096000" cy="461665"/>
          </a:xfrm>
          <a:prstGeom prst="rect">
            <a:avLst/>
          </a:prstGeom>
        </p:spPr>
        <p:txBody>
          <a:bodyPr wrap="square">
            <a:spAutoFit/>
          </a:bodyPr>
          <a:lstStyle/>
          <a:p>
            <a:pPr algn="l"/>
            <a:r>
              <a:rPr lang="en-US" dirty="0" smtClean="0">
                <a:latin typeface="Gabriola"/>
              </a:rPr>
              <a:t>Sol: We know that </a:t>
            </a:r>
            <a:r>
              <a:rPr lang="en-US" sz="1600" dirty="0" smtClean="0"/>
              <a:t>sec</a:t>
            </a:r>
            <a:r>
              <a:rPr lang="en-US" sz="1600" baseline="30000" dirty="0" smtClean="0"/>
              <a:t>2</a:t>
            </a:r>
            <a:r>
              <a:rPr lang="az-Cyrl-AZ" dirty="0" smtClean="0">
                <a:latin typeface="Gabriola"/>
              </a:rPr>
              <a:t>Ѳ</a:t>
            </a:r>
            <a:r>
              <a:rPr lang="en-US" dirty="0" smtClean="0">
                <a:latin typeface="Gabriola"/>
              </a:rPr>
              <a:t> - tan</a:t>
            </a:r>
            <a:r>
              <a:rPr lang="en-US" sz="1800" baseline="30000" dirty="0" smtClean="0"/>
              <a:t>2</a:t>
            </a:r>
            <a:r>
              <a:rPr lang="az-Cyrl-AZ" dirty="0" smtClean="0">
                <a:latin typeface="Gabriola"/>
              </a:rPr>
              <a:t>Ѳ</a:t>
            </a:r>
            <a:r>
              <a:rPr lang="en-US" dirty="0" smtClean="0">
                <a:latin typeface="Gabriola"/>
              </a:rPr>
              <a:t> = </a:t>
            </a:r>
            <a:r>
              <a:rPr lang="en-US" dirty="0" smtClean="0">
                <a:latin typeface="Times New Roman" pitchFamily="18" charset="0"/>
                <a:cs typeface="Times New Roman" pitchFamily="18" charset="0"/>
              </a:rPr>
              <a:t>1</a:t>
            </a:r>
            <a:r>
              <a:rPr lang="en-US" dirty="0" smtClean="0">
                <a:latin typeface="Gabriola"/>
              </a:rPr>
              <a:t> = cosec</a:t>
            </a:r>
            <a:r>
              <a:rPr lang="en-US" sz="1800" baseline="30000" dirty="0" smtClean="0"/>
              <a:t>2</a:t>
            </a:r>
            <a:r>
              <a:rPr lang="az-Cyrl-AZ" dirty="0" smtClean="0">
                <a:latin typeface="Gabriola"/>
              </a:rPr>
              <a:t>Ѳ</a:t>
            </a:r>
            <a:r>
              <a:rPr lang="en-US" dirty="0" smtClean="0">
                <a:latin typeface="Gabriola"/>
              </a:rPr>
              <a:t> - cot</a:t>
            </a:r>
            <a:r>
              <a:rPr lang="en-US" sz="1800" baseline="30000" dirty="0" smtClean="0"/>
              <a:t>2</a:t>
            </a:r>
            <a:r>
              <a:rPr lang="az-Cyrl-AZ" dirty="0" smtClean="0">
                <a:latin typeface="Gabriola"/>
              </a:rPr>
              <a:t>Ѳ</a:t>
            </a:r>
            <a:r>
              <a:rPr lang="en-US" sz="1600" dirty="0" smtClean="0"/>
              <a:t>	</a:t>
            </a:r>
            <a:endParaRPr lang="en-US" dirty="0" smtClean="0">
              <a:latin typeface="Gabriola"/>
            </a:endParaRPr>
          </a:p>
        </p:txBody>
      </p:sp>
      <p:sp>
        <p:nvSpPr>
          <p:cNvPr id="17" name="Rectangle 16"/>
          <p:cNvSpPr/>
          <p:nvPr/>
        </p:nvSpPr>
        <p:spPr>
          <a:xfrm>
            <a:off x="3124200" y="1752601"/>
            <a:ext cx="5715000" cy="830997"/>
          </a:xfrm>
          <a:prstGeom prst="rect">
            <a:avLst/>
          </a:prstGeom>
        </p:spPr>
        <p:txBody>
          <a:bodyPr wrap="square">
            <a:spAutoFit/>
          </a:bodyPr>
          <a:lstStyle/>
          <a:p>
            <a:pPr algn="l"/>
            <a:r>
              <a:rPr lang="en-US" sz="1600" dirty="0" smtClean="0"/>
              <a:t>sec</a:t>
            </a:r>
            <a:r>
              <a:rPr lang="en-US" sz="1600" baseline="30000" dirty="0" smtClean="0"/>
              <a:t>2</a:t>
            </a:r>
            <a:r>
              <a:rPr lang="az-Cyrl-AZ" dirty="0" smtClean="0">
                <a:latin typeface="Gabriola"/>
              </a:rPr>
              <a:t>Ѳ</a:t>
            </a:r>
            <a:r>
              <a:rPr lang="en-US" dirty="0" smtClean="0">
                <a:latin typeface="Gabriola"/>
              </a:rPr>
              <a:t> - tan</a:t>
            </a:r>
            <a:r>
              <a:rPr lang="en-US" sz="1800" baseline="30000" dirty="0" smtClean="0"/>
              <a:t>2</a:t>
            </a:r>
            <a:r>
              <a:rPr lang="az-Cyrl-AZ" dirty="0" smtClean="0">
                <a:latin typeface="Gabriola"/>
              </a:rPr>
              <a:t>Ѳ</a:t>
            </a:r>
            <a:r>
              <a:rPr lang="en-US" dirty="0" smtClean="0">
                <a:latin typeface="Gabriola"/>
              </a:rPr>
              <a:t> = cosec</a:t>
            </a:r>
            <a:r>
              <a:rPr lang="en-US" sz="1800" baseline="30000" dirty="0" smtClean="0"/>
              <a:t>2</a:t>
            </a:r>
            <a:r>
              <a:rPr lang="az-Cyrl-AZ" dirty="0" smtClean="0">
                <a:latin typeface="Gabriola"/>
              </a:rPr>
              <a:t>Ѳ</a:t>
            </a:r>
            <a:r>
              <a:rPr lang="en-US" dirty="0" smtClean="0">
                <a:latin typeface="Gabriola"/>
              </a:rPr>
              <a:t> - cot</a:t>
            </a:r>
            <a:r>
              <a:rPr lang="en-US" sz="1800" baseline="30000" dirty="0" smtClean="0"/>
              <a:t>2</a:t>
            </a:r>
            <a:r>
              <a:rPr lang="az-Cyrl-AZ" dirty="0" smtClean="0">
                <a:latin typeface="Gabriola"/>
              </a:rPr>
              <a:t>Ѳ</a:t>
            </a:r>
            <a:endParaRPr lang="en-US" dirty="0" smtClean="0">
              <a:latin typeface="Gabriola"/>
            </a:endParaRPr>
          </a:p>
          <a:p>
            <a:pPr algn="l"/>
            <a:r>
              <a:rPr lang="en-US" dirty="0" smtClean="0">
                <a:latin typeface="Gabriola"/>
              </a:rPr>
              <a:t>	</a:t>
            </a:r>
          </a:p>
        </p:txBody>
      </p:sp>
      <p:sp>
        <p:nvSpPr>
          <p:cNvPr id="18" name="Rectangle 17"/>
          <p:cNvSpPr/>
          <p:nvPr/>
        </p:nvSpPr>
        <p:spPr>
          <a:xfrm>
            <a:off x="2819400" y="2209800"/>
            <a:ext cx="3272050" cy="461665"/>
          </a:xfrm>
          <a:prstGeom prst="rect">
            <a:avLst/>
          </a:prstGeom>
        </p:spPr>
        <p:txBody>
          <a:bodyPr wrap="none">
            <a:spAutoFit/>
          </a:bodyPr>
          <a:lstStyle/>
          <a:p>
            <a:r>
              <a:rPr lang="en-US" dirty="0" smtClean="0">
                <a:latin typeface="Gabriola"/>
              </a:rPr>
              <a:t> </a:t>
            </a:r>
            <a:r>
              <a:rPr lang="en-US" sz="1600" dirty="0" smtClean="0"/>
              <a:t>sec</a:t>
            </a:r>
            <a:r>
              <a:rPr lang="en-US" sz="1600" baseline="30000" dirty="0" smtClean="0"/>
              <a:t>2</a:t>
            </a:r>
            <a:r>
              <a:rPr lang="az-Cyrl-AZ" dirty="0" smtClean="0">
                <a:latin typeface="Gabriola"/>
              </a:rPr>
              <a:t>Ѳ</a:t>
            </a:r>
            <a:r>
              <a:rPr lang="en-US" dirty="0" smtClean="0">
                <a:latin typeface="Gabriola"/>
              </a:rPr>
              <a:t> - cosec</a:t>
            </a:r>
            <a:r>
              <a:rPr lang="en-US" sz="1800" baseline="30000" dirty="0" smtClean="0"/>
              <a:t>2</a:t>
            </a:r>
            <a:r>
              <a:rPr lang="az-Cyrl-AZ" dirty="0" smtClean="0">
                <a:latin typeface="Gabriola"/>
              </a:rPr>
              <a:t>Ѳ </a:t>
            </a:r>
            <a:r>
              <a:rPr lang="en-US" dirty="0" smtClean="0">
                <a:latin typeface="Gabriola"/>
              </a:rPr>
              <a:t> = tan</a:t>
            </a:r>
            <a:r>
              <a:rPr lang="en-US" sz="1800" baseline="30000" dirty="0" smtClean="0"/>
              <a:t>2</a:t>
            </a:r>
            <a:r>
              <a:rPr lang="az-Cyrl-AZ" dirty="0" smtClean="0">
                <a:latin typeface="Gabriola"/>
              </a:rPr>
              <a:t>Ѳ</a:t>
            </a:r>
            <a:r>
              <a:rPr lang="en-US" dirty="0" smtClean="0">
                <a:latin typeface="Gabriola"/>
              </a:rPr>
              <a:t> - cot</a:t>
            </a:r>
            <a:r>
              <a:rPr lang="en-US" sz="1800" baseline="30000" dirty="0" smtClean="0"/>
              <a:t>2</a:t>
            </a:r>
            <a:r>
              <a:rPr lang="az-Cyrl-AZ" dirty="0" smtClean="0">
                <a:latin typeface="Gabriola"/>
              </a:rPr>
              <a:t>Ѳ</a:t>
            </a:r>
            <a:endParaRPr lang="en-US" dirty="0"/>
          </a:p>
        </p:txBody>
      </p:sp>
      <p:sp>
        <p:nvSpPr>
          <p:cNvPr id="8" name="TextBox 7"/>
          <p:cNvSpPr txBox="1"/>
          <p:nvPr/>
        </p:nvSpPr>
        <p:spPr>
          <a:xfrm>
            <a:off x="685800" y="2971800"/>
            <a:ext cx="3276600" cy="400110"/>
          </a:xfrm>
          <a:prstGeom prst="rect">
            <a:avLst/>
          </a:prstGeom>
          <a:noFill/>
        </p:spPr>
        <p:txBody>
          <a:bodyPr wrap="square" rtlCol="0">
            <a:spAutoFit/>
          </a:bodyPr>
          <a:lstStyle/>
          <a:p>
            <a:r>
              <a:rPr lang="en-US" sz="2000" dirty="0" smtClean="0"/>
              <a:t>Example: Prove that </a:t>
            </a:r>
            <a:endParaRPr lang="en-US" sz="2000" dirty="0"/>
          </a:p>
        </p:txBody>
      </p:sp>
      <p:graphicFrame>
        <p:nvGraphicFramePr>
          <p:cNvPr id="10" name="Object 9"/>
          <p:cNvGraphicFramePr>
            <a:graphicFrameLocks noChangeAspect="1"/>
          </p:cNvGraphicFramePr>
          <p:nvPr/>
        </p:nvGraphicFramePr>
        <p:xfrm>
          <a:off x="3581400" y="2743200"/>
          <a:ext cx="3733800" cy="762000"/>
        </p:xfrm>
        <a:graphic>
          <a:graphicData uri="http://schemas.openxmlformats.org/presentationml/2006/ole">
            <p:oleObj spid="_x0000_s34817" name="Equation" r:id="rId4" imgW="1676160" imgH="368280" progId="Equation.DSMT4">
              <p:embed/>
            </p:oleObj>
          </a:graphicData>
        </a:graphic>
      </p:graphicFrame>
      <p:sp>
        <p:nvSpPr>
          <p:cNvPr id="11" name="TextBox 10"/>
          <p:cNvSpPr txBox="1"/>
          <p:nvPr/>
        </p:nvSpPr>
        <p:spPr>
          <a:xfrm>
            <a:off x="1219200" y="3714690"/>
            <a:ext cx="2514600" cy="400110"/>
          </a:xfrm>
          <a:prstGeom prst="rect">
            <a:avLst/>
          </a:prstGeom>
          <a:noFill/>
        </p:spPr>
        <p:txBody>
          <a:bodyPr wrap="square" rtlCol="0">
            <a:spAutoFit/>
          </a:bodyPr>
          <a:lstStyle/>
          <a:p>
            <a:pPr algn="l"/>
            <a:r>
              <a:rPr lang="en-US" sz="2000" dirty="0" smtClean="0"/>
              <a:t>Sol: Given that </a:t>
            </a:r>
            <a:endParaRPr lang="en-US" sz="2000" dirty="0"/>
          </a:p>
        </p:txBody>
      </p:sp>
      <p:graphicFrame>
        <p:nvGraphicFramePr>
          <p:cNvPr id="34818" name="Object 2"/>
          <p:cNvGraphicFramePr>
            <a:graphicFrameLocks noChangeAspect="1"/>
          </p:cNvGraphicFramePr>
          <p:nvPr/>
        </p:nvGraphicFramePr>
        <p:xfrm>
          <a:off x="3124200" y="3694113"/>
          <a:ext cx="1809750" cy="420687"/>
        </p:xfrm>
        <a:graphic>
          <a:graphicData uri="http://schemas.openxmlformats.org/presentationml/2006/ole">
            <p:oleObj spid="_x0000_s34818" name="Equation" r:id="rId5" imgW="812520" imgH="203040" progId="Equation.DSMT4">
              <p:embed/>
            </p:oleObj>
          </a:graphicData>
        </a:graphic>
      </p:graphicFrame>
      <p:graphicFrame>
        <p:nvGraphicFramePr>
          <p:cNvPr id="12" name="Object 11"/>
          <p:cNvGraphicFramePr>
            <a:graphicFrameLocks noChangeAspect="1"/>
          </p:cNvGraphicFramePr>
          <p:nvPr/>
        </p:nvGraphicFramePr>
        <p:xfrm>
          <a:off x="2803071" y="4191000"/>
          <a:ext cx="4054929" cy="1714500"/>
        </p:xfrm>
        <a:graphic>
          <a:graphicData uri="http://schemas.openxmlformats.org/presentationml/2006/ole">
            <p:oleObj spid="_x0000_s34819" name="Equation" r:id="rId6" imgW="1892160" imgH="79992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056">
                                            <p:txEl>
                                              <p:pRg st="0" end="0"/>
                                            </p:txEl>
                                          </p:spTgt>
                                        </p:tgtEl>
                                        <p:attrNameLst>
                                          <p:attrName>style.visibility</p:attrName>
                                        </p:attrNameLst>
                                      </p:cBhvr>
                                      <p:to>
                                        <p:strVal val="visible"/>
                                      </p:to>
                                    </p:set>
                                    <p:anim calcmode="discrete" valueType="clr">
                                      <p:cBhvr override="childStyle">
                                        <p:cTn id="7" dur="80"/>
                                        <p:tgtEl>
                                          <p:spTgt spid="205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56">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056">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056">
                                            <p:txEl>
                                              <p:pRg st="1" end="1"/>
                                            </p:txEl>
                                          </p:spTgt>
                                        </p:tgtEl>
                                        <p:attrNameLst>
                                          <p:attrName>style.visibility</p:attrName>
                                        </p:attrNameLst>
                                      </p:cBhvr>
                                      <p:to>
                                        <p:strVal val="visible"/>
                                      </p:to>
                                    </p:set>
                                    <p:anim calcmode="discrete" valueType="clr">
                                      <p:cBhvr override="childStyle">
                                        <p:cTn id="14" dur="80"/>
                                        <p:tgtEl>
                                          <p:spTgt spid="2056">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056">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056">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6"/>
                                        </p:tgtEl>
                                        <p:attrNameLst>
                                          <p:attrName>style.visibility</p:attrName>
                                        </p:attrNameLst>
                                      </p:cBhvr>
                                      <p:to>
                                        <p:strVal val="visible"/>
                                      </p:to>
                                    </p:set>
                                    <p:anim calcmode="discrete" valueType="clr">
                                      <p:cBhvr override="childStyle">
                                        <p:cTn id="21" dur="80"/>
                                        <p:tgtEl>
                                          <p:spTgt spid="16"/>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6"/>
                                        </p:tgtEl>
                                        <p:attrNameLst>
                                          <p:attrName>fillcolor</p:attrName>
                                        </p:attrNameLst>
                                      </p:cBhvr>
                                      <p:tavLst>
                                        <p:tav tm="0">
                                          <p:val>
                                            <p:clrVal>
                                              <a:schemeClr val="accent2"/>
                                            </p:clrVal>
                                          </p:val>
                                        </p:tav>
                                        <p:tav tm="50000">
                                          <p:val>
                                            <p:clrVal>
                                              <a:schemeClr val="hlink"/>
                                            </p:clrVal>
                                          </p:val>
                                        </p:tav>
                                      </p:tavLst>
                                    </p:anim>
                                    <p:set>
                                      <p:cBhvr>
                                        <p:cTn id="23" dur="80"/>
                                        <p:tgtEl>
                                          <p:spTgt spid="16"/>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7"/>
                                        </p:tgtEl>
                                        <p:attrNameLst>
                                          <p:attrName>style.visibility</p:attrName>
                                        </p:attrNameLst>
                                      </p:cBhvr>
                                      <p:to>
                                        <p:strVal val="visible"/>
                                      </p:to>
                                    </p:set>
                                    <p:anim calcmode="discrete" valueType="clr">
                                      <p:cBhvr override="childStyle">
                                        <p:cTn id="28"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7"/>
                                        </p:tgtEl>
                                        <p:attrNameLst>
                                          <p:attrName>fillcolor</p:attrName>
                                        </p:attrNameLst>
                                      </p:cBhvr>
                                      <p:tavLst>
                                        <p:tav tm="0">
                                          <p:val>
                                            <p:clrVal>
                                              <a:schemeClr val="accent2"/>
                                            </p:clrVal>
                                          </p:val>
                                        </p:tav>
                                        <p:tav tm="50000">
                                          <p:val>
                                            <p:clrVal>
                                              <a:schemeClr val="hlink"/>
                                            </p:clrVal>
                                          </p:val>
                                        </p:tav>
                                      </p:tavLst>
                                    </p:anim>
                                    <p:set>
                                      <p:cBhvr>
                                        <p:cTn id="30" dur="80"/>
                                        <p:tgtEl>
                                          <p:spTgt spid="17"/>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8"/>
                                        </p:tgtEl>
                                        <p:attrNameLst>
                                          <p:attrName>style.visibility</p:attrName>
                                        </p:attrNameLst>
                                      </p:cBhvr>
                                      <p:to>
                                        <p:strVal val="visible"/>
                                      </p:to>
                                    </p:set>
                                    <p:anim calcmode="discrete" valueType="clr">
                                      <p:cBhvr override="childStyle">
                                        <p:cTn id="35" dur="80"/>
                                        <p:tgtEl>
                                          <p:spTgt spid="18"/>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8"/>
                                        </p:tgtEl>
                                        <p:attrNameLst>
                                          <p:attrName>fillcolor</p:attrName>
                                        </p:attrNameLst>
                                      </p:cBhvr>
                                      <p:tavLst>
                                        <p:tav tm="0">
                                          <p:val>
                                            <p:clrVal>
                                              <a:schemeClr val="accent2"/>
                                            </p:clrVal>
                                          </p:val>
                                        </p:tav>
                                        <p:tav tm="50000">
                                          <p:val>
                                            <p:clrVal>
                                              <a:schemeClr val="hlink"/>
                                            </p:clrVal>
                                          </p:val>
                                        </p:tav>
                                      </p:tavLst>
                                    </p:anim>
                                    <p:set>
                                      <p:cBhvr>
                                        <p:cTn id="37" dur="80"/>
                                        <p:tgtEl>
                                          <p:spTgt spid="18"/>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8"/>
                                        </p:tgtEl>
                                        <p:attrNameLst>
                                          <p:attrName>style.visibility</p:attrName>
                                        </p:attrNameLst>
                                      </p:cBhvr>
                                      <p:to>
                                        <p:strVal val="visible"/>
                                      </p:to>
                                    </p:set>
                                    <p:anim calcmode="discrete" valueType="clr">
                                      <p:cBhvr override="childStyle">
                                        <p:cTn id="42"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8"/>
                                        </p:tgtEl>
                                        <p:attrNameLst>
                                          <p:attrName>fillcolor</p:attrName>
                                        </p:attrNameLst>
                                      </p:cBhvr>
                                      <p:tavLst>
                                        <p:tav tm="0">
                                          <p:val>
                                            <p:clrVal>
                                              <a:schemeClr val="accent2"/>
                                            </p:clrVal>
                                          </p:val>
                                        </p:tav>
                                        <p:tav tm="50000">
                                          <p:val>
                                            <p:clrVal>
                                              <a:schemeClr val="hlink"/>
                                            </p:clrVal>
                                          </p:val>
                                        </p:tav>
                                      </p:tavLst>
                                    </p:anim>
                                    <p:set>
                                      <p:cBhvr>
                                        <p:cTn id="44" dur="80"/>
                                        <p:tgtEl>
                                          <p:spTgt spid="8"/>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blinds(horizontal)">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27" presetClass="entr" presetSubtype="0" fill="hold" grpId="0" nodeType="clickEffect">
                                  <p:stCondLst>
                                    <p:cond delay="0"/>
                                  </p:stCondLst>
                                  <p:iterate type="lt">
                                    <p:tmPct val="50000"/>
                                  </p:iterate>
                                  <p:childTnLst>
                                    <p:set>
                                      <p:cBhvr>
                                        <p:cTn id="53" dur="1" fill="hold">
                                          <p:stCondLst>
                                            <p:cond delay="0"/>
                                          </p:stCondLst>
                                        </p:cTn>
                                        <p:tgtEl>
                                          <p:spTgt spid="11"/>
                                        </p:tgtEl>
                                        <p:attrNameLst>
                                          <p:attrName>style.visibility</p:attrName>
                                        </p:attrNameLst>
                                      </p:cBhvr>
                                      <p:to>
                                        <p:strVal val="visible"/>
                                      </p:to>
                                    </p:set>
                                    <p:anim calcmode="discrete" valueType="clr">
                                      <p:cBhvr override="childStyle">
                                        <p:cTn id="54"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11"/>
                                        </p:tgtEl>
                                        <p:attrNameLst>
                                          <p:attrName>fillcolor</p:attrName>
                                        </p:attrNameLst>
                                      </p:cBhvr>
                                      <p:tavLst>
                                        <p:tav tm="0">
                                          <p:val>
                                            <p:clrVal>
                                              <a:schemeClr val="accent2"/>
                                            </p:clrVal>
                                          </p:val>
                                        </p:tav>
                                        <p:tav tm="50000">
                                          <p:val>
                                            <p:clrVal>
                                              <a:schemeClr val="hlink"/>
                                            </p:clrVal>
                                          </p:val>
                                        </p:tav>
                                      </p:tavLst>
                                    </p:anim>
                                    <p:set>
                                      <p:cBhvr>
                                        <p:cTn id="56" dur="80"/>
                                        <p:tgtEl>
                                          <p:spTgt spid="11"/>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nodeType="clickEffect">
                                  <p:stCondLst>
                                    <p:cond delay="0"/>
                                  </p:stCondLst>
                                  <p:childTnLst>
                                    <p:set>
                                      <p:cBhvr>
                                        <p:cTn id="60" dur="1" fill="hold">
                                          <p:stCondLst>
                                            <p:cond delay="0"/>
                                          </p:stCondLst>
                                        </p:cTn>
                                        <p:tgtEl>
                                          <p:spTgt spid="34818"/>
                                        </p:tgtEl>
                                        <p:attrNameLst>
                                          <p:attrName>style.visibility</p:attrName>
                                        </p:attrNameLst>
                                      </p:cBhvr>
                                      <p:to>
                                        <p:strVal val="visible"/>
                                      </p:to>
                                    </p:set>
                                    <p:animEffect transition="in" filter="blinds(horizontal)">
                                      <p:cBhvr>
                                        <p:cTn id="61" dur="500"/>
                                        <p:tgtEl>
                                          <p:spTgt spid="34818"/>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blinds(horizontal)">
                                      <p:cBhvr>
                                        <p:cTn id="6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build="p"/>
      <p:bldP spid="16" grpId="0"/>
      <p:bldP spid="17" grpId="0"/>
      <p:bldP spid="18" grpId="0"/>
      <p:bldP spid="8"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aphicFrame>
        <p:nvGraphicFramePr>
          <p:cNvPr id="8" name="Table 7"/>
          <p:cNvGraphicFramePr>
            <a:graphicFrameLocks noGrp="1"/>
          </p:cNvGraphicFramePr>
          <p:nvPr/>
        </p:nvGraphicFramePr>
        <p:xfrm>
          <a:off x="1295400" y="1676400"/>
          <a:ext cx="6096000" cy="421132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n-US" dirty="0"/>
                    </a:p>
                  </a:txBody>
                  <a:tcPr/>
                </a:tc>
                <a:tc>
                  <a:txBody>
                    <a:bodyPr/>
                    <a:lstStyle/>
                    <a:p>
                      <a:pPr algn="ctr"/>
                      <a:r>
                        <a:rPr lang="en-US" dirty="0" smtClean="0"/>
                        <a:t>0</a:t>
                      </a:r>
                      <a:r>
                        <a:rPr lang="en-US" baseline="30000" dirty="0" smtClean="0"/>
                        <a:t>0</a:t>
                      </a:r>
                      <a:endParaRPr lang="en-US" baseline="30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30</a:t>
                      </a:r>
                      <a:r>
                        <a:rPr lang="en-US" baseline="30000" dirty="0" smtClean="0"/>
                        <a:t>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45</a:t>
                      </a:r>
                      <a:r>
                        <a:rPr lang="en-US" baseline="30000" dirty="0" smtClean="0"/>
                        <a:t>0</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60</a:t>
                      </a:r>
                      <a:r>
                        <a:rPr lang="en-US" baseline="30000" dirty="0" smtClean="0"/>
                        <a:t>0</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90</a:t>
                      </a:r>
                      <a:r>
                        <a:rPr lang="en-US" baseline="30000" dirty="0" smtClean="0"/>
                        <a:t>0</a:t>
                      </a:r>
                      <a:endParaRPr lang="en-US" dirty="0" smtClean="0"/>
                    </a:p>
                  </a:txBody>
                  <a:tcPr/>
                </a:tc>
              </a:tr>
              <a:tr h="370840">
                <a:tc>
                  <a:txBody>
                    <a:bodyPr/>
                    <a:lstStyle/>
                    <a:p>
                      <a:pPr algn="ctr"/>
                      <a:r>
                        <a:rPr lang="en-US" dirty="0" smtClean="0"/>
                        <a:t>Sin</a:t>
                      </a:r>
                      <a:endParaRPr lang="en-US" dirty="0"/>
                    </a:p>
                  </a:txBody>
                  <a:tcPr/>
                </a:tc>
                <a:tc>
                  <a:txBody>
                    <a:bodyPr/>
                    <a:lstStyle/>
                    <a:p>
                      <a:pPr algn="ctr"/>
                      <a:r>
                        <a:rPr lang="en-US" dirty="0" smtClean="0"/>
                        <a:t>0</a:t>
                      </a:r>
                      <a:endParaRPr lang="en-US" dirty="0"/>
                    </a:p>
                  </a:txBody>
                  <a:tcPr/>
                </a:tc>
                <a:tc>
                  <a:txBody>
                    <a:bodyPr/>
                    <a:lstStyle/>
                    <a:p>
                      <a:pPr algn="ctr"/>
                      <a:endParaRPr lang="en-US" dirty="0"/>
                    </a:p>
                  </a:txBody>
                  <a:tcPr/>
                </a:tc>
                <a:tc>
                  <a:txBody>
                    <a:bodyPr/>
                    <a:lstStyle/>
                    <a:p>
                      <a:pPr algn="ctr"/>
                      <a:endParaRPr lang="en-US" dirty="0" smtClean="0"/>
                    </a:p>
                    <a:p>
                      <a:pPr algn="ctr"/>
                      <a:endParaRPr lang="en-US" dirty="0"/>
                    </a:p>
                  </a:txBody>
                  <a:tcPr/>
                </a:tc>
                <a:tc>
                  <a:txBody>
                    <a:bodyPr/>
                    <a:lstStyle/>
                    <a:p>
                      <a:pPr algn="ct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Cos</a:t>
                      </a:r>
                      <a:endParaRPr lang="en-US" dirty="0"/>
                    </a:p>
                  </a:txBody>
                  <a:tcPr/>
                </a:tc>
                <a:tc>
                  <a:txBody>
                    <a:bodyPr/>
                    <a:lstStyle/>
                    <a:p>
                      <a:pPr algn="ctr"/>
                      <a:r>
                        <a:rPr lang="en-US" dirty="0" smtClean="0"/>
                        <a:t>1</a:t>
                      </a:r>
                      <a:endParaRPr lang="en-US" dirty="0"/>
                    </a:p>
                  </a:txBody>
                  <a:tcPr/>
                </a:tc>
                <a:tc>
                  <a:txBody>
                    <a:bodyPr/>
                    <a:lstStyle/>
                    <a:p>
                      <a:pPr algn="ctr"/>
                      <a:endParaRPr lang="en-US" dirty="0" smtClean="0"/>
                    </a:p>
                    <a:p>
                      <a:pPr algn="ct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Tan</a:t>
                      </a:r>
                      <a:endParaRPr lang="en-US" dirty="0"/>
                    </a:p>
                  </a:txBody>
                  <a:tcPr/>
                </a:tc>
                <a:tc>
                  <a:txBody>
                    <a:bodyPr/>
                    <a:lstStyle/>
                    <a:p>
                      <a:pPr algn="ctr"/>
                      <a:r>
                        <a:rPr lang="en-US" dirty="0" smtClean="0"/>
                        <a:t>0</a:t>
                      </a:r>
                      <a:endParaRPr lang="en-US" dirty="0"/>
                    </a:p>
                  </a:txBody>
                  <a:tcPr/>
                </a:tc>
                <a:tc>
                  <a:txBody>
                    <a:bodyPr/>
                    <a:lstStyle/>
                    <a:p>
                      <a:pPr algn="ctr"/>
                      <a:endParaRPr lang="en-US" dirty="0" smtClean="0"/>
                    </a:p>
                    <a:p>
                      <a:pPr algn="ctr"/>
                      <a:endParaRPr lang="en-US" dirty="0"/>
                    </a:p>
                  </a:txBody>
                  <a:tcPr/>
                </a:tc>
                <a:tc>
                  <a:txBody>
                    <a:bodyPr/>
                    <a:lstStyle/>
                    <a:p>
                      <a:pPr algn="ctr"/>
                      <a:r>
                        <a:rPr lang="en-US" dirty="0" smtClean="0"/>
                        <a:t>1</a:t>
                      </a:r>
                      <a:endParaRPr lang="en-US" dirty="0"/>
                    </a:p>
                  </a:txBody>
                  <a:tcPr/>
                </a:tc>
                <a:tc>
                  <a:txBody>
                    <a:bodyPr/>
                    <a:lstStyle/>
                    <a:p>
                      <a:pPr algn="ctr"/>
                      <a:endParaRPr lang="en-US" dirty="0"/>
                    </a:p>
                  </a:txBody>
                  <a:tcPr/>
                </a:tc>
                <a:tc>
                  <a:txBody>
                    <a:bodyPr/>
                    <a:lstStyle/>
                    <a:p>
                      <a:pPr algn="ctr"/>
                      <a:r>
                        <a:rPr lang="en-US" dirty="0" smtClean="0">
                          <a:latin typeface="Gabriola"/>
                        </a:rPr>
                        <a:t>∞</a:t>
                      </a:r>
                      <a:endParaRPr lang="en-US" dirty="0"/>
                    </a:p>
                  </a:txBody>
                  <a:tcPr/>
                </a:tc>
              </a:tr>
              <a:tr h="370840">
                <a:tc>
                  <a:txBody>
                    <a:bodyPr/>
                    <a:lstStyle/>
                    <a:p>
                      <a:pPr algn="ctr"/>
                      <a:r>
                        <a:rPr lang="en-US" dirty="0" smtClean="0"/>
                        <a:t>Cosec</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Gabriola"/>
                        </a:rPr>
                        <a:t>∞</a:t>
                      </a:r>
                      <a:endParaRPr lang="en-US" dirty="0" smtClean="0"/>
                    </a:p>
                  </a:txBody>
                  <a:tcPr/>
                </a:tc>
                <a:tc>
                  <a:txBody>
                    <a:bodyPr/>
                    <a:lstStyle/>
                    <a:p>
                      <a:pPr algn="ctr"/>
                      <a:r>
                        <a:rPr lang="en-US" dirty="0" smtClean="0"/>
                        <a:t>2</a:t>
                      </a:r>
                      <a:endParaRPr lang="en-US" dirty="0"/>
                    </a:p>
                  </a:txBody>
                  <a:tcPr/>
                </a:tc>
                <a:tc>
                  <a:txBody>
                    <a:bodyPr/>
                    <a:lstStyle/>
                    <a:p>
                      <a:pPr algn="ctr"/>
                      <a:endParaRPr lang="en-US" dirty="0"/>
                    </a:p>
                  </a:txBody>
                  <a:tcPr/>
                </a:tc>
                <a:tc>
                  <a:txBody>
                    <a:bodyPr/>
                    <a:lstStyle/>
                    <a:p>
                      <a:pPr algn="ctr"/>
                      <a:endParaRPr lang="en-US" dirty="0" smtClean="0"/>
                    </a:p>
                    <a:p>
                      <a:pPr algn="ct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Sec</a:t>
                      </a:r>
                      <a:endParaRPr lang="en-US" dirty="0"/>
                    </a:p>
                  </a:txBody>
                  <a:tcPr/>
                </a:tc>
                <a:tc>
                  <a:txBody>
                    <a:bodyPr/>
                    <a:lstStyle/>
                    <a:p>
                      <a:pPr algn="ctr"/>
                      <a:r>
                        <a:rPr lang="en-US" dirty="0" smtClean="0"/>
                        <a:t>1</a:t>
                      </a:r>
                      <a:endParaRPr lang="en-US" dirty="0"/>
                    </a:p>
                  </a:txBody>
                  <a:tcPr/>
                </a:tc>
                <a:tc>
                  <a:txBody>
                    <a:bodyPr/>
                    <a:lstStyle/>
                    <a:p>
                      <a:pPr algn="ctr"/>
                      <a:endParaRPr lang="en-US" dirty="0" smtClean="0"/>
                    </a:p>
                    <a:p>
                      <a:pPr algn="ctr"/>
                      <a:endParaRPr lang="en-US" dirty="0"/>
                    </a:p>
                  </a:txBody>
                  <a:tcPr/>
                </a:tc>
                <a:tc>
                  <a:txBody>
                    <a:bodyPr/>
                    <a:lstStyle/>
                    <a:p>
                      <a:pPr algn="ctr"/>
                      <a:endParaRPr lang="en-US" dirty="0"/>
                    </a:p>
                  </a:txBody>
                  <a:tcPr/>
                </a:tc>
                <a:tc>
                  <a:txBody>
                    <a:bodyPr/>
                    <a:lstStyle/>
                    <a:p>
                      <a:pPr algn="ctr"/>
                      <a:r>
                        <a:rPr lang="en-US" dirty="0" smtClean="0"/>
                        <a:t>2</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Gabriola"/>
                        </a:rPr>
                        <a:t>∞</a:t>
                      </a:r>
                      <a:endParaRPr lang="en-US" dirty="0" smtClean="0"/>
                    </a:p>
                  </a:txBody>
                  <a:tcPr/>
                </a:tc>
              </a:tr>
              <a:tr h="370840">
                <a:tc>
                  <a:txBody>
                    <a:bodyPr/>
                    <a:lstStyle/>
                    <a:p>
                      <a:pPr algn="ctr"/>
                      <a:r>
                        <a:rPr lang="en-US" dirty="0" smtClean="0"/>
                        <a:t>Cot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Gabriola"/>
                        </a:rPr>
                        <a:t>∞</a:t>
                      </a:r>
                      <a:endParaRPr lang="en-US" dirty="0" smtClean="0"/>
                    </a:p>
                  </a:txBody>
                  <a:tcPr/>
                </a:tc>
                <a:tc>
                  <a:txBody>
                    <a:bodyPr/>
                    <a:lstStyle/>
                    <a:p>
                      <a:pPr algn="ctr"/>
                      <a:endParaRPr lang="en-US" dirty="0"/>
                    </a:p>
                  </a:txBody>
                  <a:tcPr/>
                </a:tc>
                <a:tc>
                  <a:txBody>
                    <a:bodyPr/>
                    <a:lstStyle/>
                    <a:p>
                      <a:pPr algn="ctr"/>
                      <a:r>
                        <a:rPr lang="en-US" dirty="0" smtClean="0"/>
                        <a:t>1</a:t>
                      </a:r>
                      <a:endParaRPr lang="en-US" dirty="0"/>
                    </a:p>
                  </a:txBody>
                  <a:tcPr/>
                </a:tc>
                <a:tc>
                  <a:txBody>
                    <a:bodyPr/>
                    <a:lstStyle/>
                    <a:p>
                      <a:pPr algn="ctr"/>
                      <a:endParaRPr lang="en-US" dirty="0" smtClean="0"/>
                    </a:p>
                    <a:p>
                      <a:pPr algn="ctr"/>
                      <a:endParaRPr lang="en-US" dirty="0"/>
                    </a:p>
                  </a:txBody>
                  <a:tcPr/>
                </a:tc>
                <a:tc>
                  <a:txBody>
                    <a:bodyPr/>
                    <a:lstStyle/>
                    <a:p>
                      <a:pPr algn="ctr"/>
                      <a:r>
                        <a:rPr lang="en-US" dirty="0" smtClean="0"/>
                        <a:t>0</a:t>
                      </a:r>
                      <a:endParaRPr lang="en-US" dirty="0"/>
                    </a:p>
                  </a:txBody>
                  <a:tcPr/>
                </a:tc>
              </a:tr>
            </a:tbl>
          </a:graphicData>
        </a:graphic>
      </p:graphicFrame>
      <p:graphicFrame>
        <p:nvGraphicFramePr>
          <p:cNvPr id="10" name="Object 9"/>
          <p:cNvGraphicFramePr>
            <a:graphicFrameLocks noChangeAspect="1"/>
          </p:cNvGraphicFramePr>
          <p:nvPr/>
        </p:nvGraphicFramePr>
        <p:xfrm>
          <a:off x="4648200" y="2057400"/>
          <a:ext cx="381000" cy="613833"/>
        </p:xfrm>
        <a:graphic>
          <a:graphicData uri="http://schemas.openxmlformats.org/presentationml/2006/ole">
            <p:oleObj spid="_x0000_s32770" name="Equation" r:id="rId4" imgW="228600" imgH="368280" progId="Equation.DSMT4">
              <p:embed/>
            </p:oleObj>
          </a:graphicData>
        </a:graphic>
      </p:graphicFrame>
      <p:graphicFrame>
        <p:nvGraphicFramePr>
          <p:cNvPr id="11" name="Object 3"/>
          <p:cNvGraphicFramePr>
            <a:graphicFrameLocks noChangeAspect="1"/>
          </p:cNvGraphicFramePr>
          <p:nvPr/>
        </p:nvGraphicFramePr>
        <p:xfrm>
          <a:off x="3741738" y="2057400"/>
          <a:ext cx="212725" cy="571500"/>
        </p:xfrm>
        <a:graphic>
          <a:graphicData uri="http://schemas.openxmlformats.org/presentationml/2006/ole">
            <p:oleObj spid="_x0000_s32771" name="Equation" r:id="rId5" imgW="126720" imgH="342720" progId="Equation.DSMT4">
              <p:embed/>
            </p:oleObj>
          </a:graphicData>
        </a:graphic>
      </p:graphicFrame>
      <p:graphicFrame>
        <p:nvGraphicFramePr>
          <p:cNvPr id="12" name="Object 4"/>
          <p:cNvGraphicFramePr>
            <a:graphicFrameLocks noChangeAspect="1"/>
          </p:cNvGraphicFramePr>
          <p:nvPr/>
        </p:nvGraphicFramePr>
        <p:xfrm>
          <a:off x="5659437" y="2057400"/>
          <a:ext cx="360363" cy="614363"/>
        </p:xfrm>
        <a:graphic>
          <a:graphicData uri="http://schemas.openxmlformats.org/presentationml/2006/ole">
            <p:oleObj spid="_x0000_s32772" name="Equation" r:id="rId6" imgW="215640" imgH="368280" progId="Equation.DSMT4">
              <p:embed/>
            </p:oleObj>
          </a:graphicData>
        </a:graphic>
      </p:graphicFrame>
      <p:graphicFrame>
        <p:nvGraphicFramePr>
          <p:cNvPr id="14" name="Object 5"/>
          <p:cNvGraphicFramePr>
            <a:graphicFrameLocks noChangeAspect="1"/>
          </p:cNvGraphicFramePr>
          <p:nvPr/>
        </p:nvGraphicFramePr>
        <p:xfrm>
          <a:off x="3678238" y="2743200"/>
          <a:ext cx="360362" cy="614363"/>
        </p:xfrm>
        <a:graphic>
          <a:graphicData uri="http://schemas.openxmlformats.org/presentationml/2006/ole">
            <p:oleObj spid="_x0000_s32773" name="Equation" r:id="rId7" imgW="215640" imgH="368280" progId="Equation.DSMT4">
              <p:embed/>
            </p:oleObj>
          </a:graphicData>
        </a:graphic>
      </p:graphicFrame>
      <p:graphicFrame>
        <p:nvGraphicFramePr>
          <p:cNvPr id="15" name="Object 6"/>
          <p:cNvGraphicFramePr>
            <a:graphicFrameLocks noChangeAspect="1"/>
          </p:cNvGraphicFramePr>
          <p:nvPr/>
        </p:nvGraphicFramePr>
        <p:xfrm>
          <a:off x="4648200" y="2738437"/>
          <a:ext cx="381000" cy="614363"/>
        </p:xfrm>
        <a:graphic>
          <a:graphicData uri="http://schemas.openxmlformats.org/presentationml/2006/ole">
            <p:oleObj spid="_x0000_s32774" name="Equation" r:id="rId8" imgW="228600" imgH="368280" progId="Equation.DSMT4">
              <p:embed/>
            </p:oleObj>
          </a:graphicData>
        </a:graphic>
      </p:graphicFrame>
      <p:graphicFrame>
        <p:nvGraphicFramePr>
          <p:cNvPr id="16" name="Object 7"/>
          <p:cNvGraphicFramePr>
            <a:graphicFrameLocks noChangeAspect="1"/>
          </p:cNvGraphicFramePr>
          <p:nvPr/>
        </p:nvGraphicFramePr>
        <p:xfrm>
          <a:off x="5730875" y="2781300"/>
          <a:ext cx="212725" cy="571500"/>
        </p:xfrm>
        <a:graphic>
          <a:graphicData uri="http://schemas.openxmlformats.org/presentationml/2006/ole">
            <p:oleObj spid="_x0000_s32775" name="Equation" r:id="rId9" imgW="126720" imgH="342720" progId="Equation.DSMT4">
              <p:embed/>
            </p:oleObj>
          </a:graphicData>
        </a:graphic>
      </p:graphicFrame>
      <p:graphicFrame>
        <p:nvGraphicFramePr>
          <p:cNvPr id="17" name="Object 8"/>
          <p:cNvGraphicFramePr>
            <a:graphicFrameLocks noChangeAspect="1"/>
          </p:cNvGraphicFramePr>
          <p:nvPr/>
        </p:nvGraphicFramePr>
        <p:xfrm>
          <a:off x="3676650" y="3294063"/>
          <a:ext cx="361950" cy="612775"/>
        </p:xfrm>
        <a:graphic>
          <a:graphicData uri="http://schemas.openxmlformats.org/presentationml/2006/ole">
            <p:oleObj spid="_x0000_s32776" name="Equation" r:id="rId10" imgW="215640" imgH="368280" progId="Equation.DSMT4">
              <p:embed/>
            </p:oleObj>
          </a:graphicData>
        </a:graphic>
      </p:graphicFrame>
      <p:graphicFrame>
        <p:nvGraphicFramePr>
          <p:cNvPr id="18" name="Object 9"/>
          <p:cNvGraphicFramePr>
            <a:graphicFrameLocks noChangeAspect="1"/>
          </p:cNvGraphicFramePr>
          <p:nvPr/>
        </p:nvGraphicFramePr>
        <p:xfrm>
          <a:off x="5668963" y="3429000"/>
          <a:ext cx="339725" cy="315912"/>
        </p:xfrm>
        <a:graphic>
          <a:graphicData uri="http://schemas.openxmlformats.org/presentationml/2006/ole">
            <p:oleObj spid="_x0000_s32777" name="Equation" r:id="rId11" imgW="203040" imgH="190440" progId="Equation.DSMT4">
              <p:embed/>
            </p:oleObj>
          </a:graphicData>
        </a:graphic>
      </p:graphicFrame>
      <p:graphicFrame>
        <p:nvGraphicFramePr>
          <p:cNvPr id="32778" name="Object 10"/>
          <p:cNvGraphicFramePr>
            <a:graphicFrameLocks noChangeAspect="1"/>
          </p:cNvGraphicFramePr>
          <p:nvPr/>
        </p:nvGraphicFramePr>
        <p:xfrm>
          <a:off x="4648200" y="4038600"/>
          <a:ext cx="339725" cy="315913"/>
        </p:xfrm>
        <a:graphic>
          <a:graphicData uri="http://schemas.openxmlformats.org/presentationml/2006/ole">
            <p:oleObj spid="_x0000_s32778" name="Equation" r:id="rId12" imgW="203040" imgH="190440" progId="Equation.DSMT4">
              <p:embed/>
            </p:oleObj>
          </a:graphicData>
        </a:graphic>
      </p:graphicFrame>
      <p:graphicFrame>
        <p:nvGraphicFramePr>
          <p:cNvPr id="32779" name="Object 11"/>
          <p:cNvGraphicFramePr>
            <a:graphicFrameLocks noChangeAspect="1"/>
          </p:cNvGraphicFramePr>
          <p:nvPr/>
        </p:nvGraphicFramePr>
        <p:xfrm>
          <a:off x="5659438" y="3957637"/>
          <a:ext cx="360362" cy="614363"/>
        </p:xfrm>
        <a:graphic>
          <a:graphicData uri="http://schemas.openxmlformats.org/presentationml/2006/ole">
            <p:oleObj spid="_x0000_s32779" name="Equation" r:id="rId13" imgW="215640" imgH="368280" progId="Equation.DSMT4">
              <p:embed/>
            </p:oleObj>
          </a:graphicData>
        </a:graphic>
      </p:graphicFrame>
      <p:graphicFrame>
        <p:nvGraphicFramePr>
          <p:cNvPr id="32780" name="Object 12"/>
          <p:cNvGraphicFramePr>
            <a:graphicFrameLocks noChangeAspect="1"/>
          </p:cNvGraphicFramePr>
          <p:nvPr/>
        </p:nvGraphicFramePr>
        <p:xfrm>
          <a:off x="3657600" y="4572000"/>
          <a:ext cx="360363" cy="614362"/>
        </p:xfrm>
        <a:graphic>
          <a:graphicData uri="http://schemas.openxmlformats.org/presentationml/2006/ole">
            <p:oleObj spid="_x0000_s32780" name="Equation" r:id="rId14" imgW="215640" imgH="368280" progId="Equation.DSMT4">
              <p:embed/>
            </p:oleObj>
          </a:graphicData>
        </a:graphic>
      </p:graphicFrame>
      <p:graphicFrame>
        <p:nvGraphicFramePr>
          <p:cNvPr id="32781" name="Object 13"/>
          <p:cNvGraphicFramePr>
            <a:graphicFrameLocks noChangeAspect="1"/>
          </p:cNvGraphicFramePr>
          <p:nvPr/>
        </p:nvGraphicFramePr>
        <p:xfrm>
          <a:off x="4648200" y="4789487"/>
          <a:ext cx="339725" cy="315913"/>
        </p:xfrm>
        <a:graphic>
          <a:graphicData uri="http://schemas.openxmlformats.org/presentationml/2006/ole">
            <p:oleObj spid="_x0000_s32781" name="Equation" r:id="rId15" imgW="203040" imgH="190440" progId="Equation.DSMT4">
              <p:embed/>
            </p:oleObj>
          </a:graphicData>
        </a:graphic>
      </p:graphicFrame>
      <p:graphicFrame>
        <p:nvGraphicFramePr>
          <p:cNvPr id="32782" name="Object 14"/>
          <p:cNvGraphicFramePr>
            <a:graphicFrameLocks noChangeAspect="1"/>
          </p:cNvGraphicFramePr>
          <p:nvPr/>
        </p:nvGraphicFramePr>
        <p:xfrm>
          <a:off x="3657600" y="5399087"/>
          <a:ext cx="339725" cy="315913"/>
        </p:xfrm>
        <a:graphic>
          <a:graphicData uri="http://schemas.openxmlformats.org/presentationml/2006/ole">
            <p:oleObj spid="_x0000_s32782" name="Equation" r:id="rId16" imgW="203040" imgH="190440" progId="Equation.DSMT4">
              <p:embed/>
            </p:oleObj>
          </a:graphicData>
        </a:graphic>
      </p:graphicFrame>
      <p:graphicFrame>
        <p:nvGraphicFramePr>
          <p:cNvPr id="32783" name="Object 15"/>
          <p:cNvGraphicFramePr>
            <a:graphicFrameLocks noChangeAspect="1"/>
          </p:cNvGraphicFramePr>
          <p:nvPr/>
        </p:nvGraphicFramePr>
        <p:xfrm>
          <a:off x="5657850" y="5254625"/>
          <a:ext cx="361950" cy="612775"/>
        </p:xfrm>
        <a:graphic>
          <a:graphicData uri="http://schemas.openxmlformats.org/presentationml/2006/ole">
            <p:oleObj spid="_x0000_s32783" name="Equation" r:id="rId17" imgW="215640" imgH="368280" progId="Equation.DSMT4">
              <p:embed/>
            </p:oleObj>
          </a:graphicData>
        </a:graphic>
      </p:graphicFrame>
      <p:sp>
        <p:nvSpPr>
          <p:cNvPr id="23" name="TextBox 22"/>
          <p:cNvSpPr txBox="1"/>
          <p:nvPr/>
        </p:nvSpPr>
        <p:spPr>
          <a:xfrm>
            <a:off x="76200" y="895290"/>
            <a:ext cx="5867400" cy="400110"/>
          </a:xfrm>
          <a:prstGeom prst="rect">
            <a:avLst/>
          </a:prstGeom>
          <a:noFill/>
        </p:spPr>
        <p:txBody>
          <a:bodyPr wrap="square" rtlCol="0">
            <a:spAutoFit/>
          </a:bodyPr>
          <a:lstStyle/>
          <a:p>
            <a:r>
              <a:rPr lang="en-US" sz="2000" b="1" u="sng" dirty="0" smtClean="0"/>
              <a:t>Values of the </a:t>
            </a:r>
            <a:r>
              <a:rPr lang="en-US" sz="2000" b="1" u="sng" dirty="0" err="1" smtClean="0"/>
              <a:t>trigonometrical</a:t>
            </a:r>
            <a:r>
              <a:rPr lang="en-US" sz="2000" b="1" u="sng" dirty="0" smtClean="0"/>
              <a:t> ratios :</a:t>
            </a:r>
            <a:endParaRPr lang="en-US" sz="2000"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3"/>
                                        </p:tgtEl>
                                        <p:attrNameLst>
                                          <p:attrName>style.visibility</p:attrName>
                                        </p:attrNameLst>
                                      </p:cBhvr>
                                      <p:to>
                                        <p:strVal val="visible"/>
                                      </p:to>
                                    </p:set>
                                    <p:anim calcmode="discrete" valueType="clr">
                                      <p:cBhvr override="childStyle">
                                        <p:cTn id="7" dur="80"/>
                                        <p:tgtEl>
                                          <p:spTgt spid="2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
                                        </p:tgtEl>
                                        <p:attrNameLst>
                                          <p:attrName>fillcolor</p:attrName>
                                        </p:attrNameLst>
                                      </p:cBhvr>
                                      <p:tavLst>
                                        <p:tav tm="0">
                                          <p:val>
                                            <p:clrVal>
                                              <a:schemeClr val="accent2"/>
                                            </p:clrVal>
                                          </p:val>
                                        </p:tav>
                                        <p:tav tm="50000">
                                          <p:val>
                                            <p:clrVal>
                                              <a:schemeClr val="hlink"/>
                                            </p:clrVal>
                                          </p:val>
                                        </p:tav>
                                      </p:tavLst>
                                    </p:anim>
                                    <p:set>
                                      <p:cBhvr>
                                        <p:cTn id="9" dur="80"/>
                                        <p:tgtEl>
                                          <p:spTgt spid="2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linds(horizontal)">
                                      <p:cBhvr>
                                        <p:cTn id="14" dur="500"/>
                                        <p:tgtEl>
                                          <p:spTgt spid="10"/>
                                        </p:tgtEl>
                                      </p:cBhvr>
                                    </p:animEffect>
                                  </p:childTnLst>
                                </p:cTn>
                              </p:par>
                              <p:par>
                                <p:cTn id="15" presetID="3" presetClass="entr" presetSubtype="1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par>
                                <p:cTn id="18" presetID="3" presetClass="entr" presetSubtype="1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linds(horizontal)">
                                      <p:cBhvr>
                                        <p:cTn id="20" dur="500"/>
                                        <p:tgtEl>
                                          <p:spTgt spid="14"/>
                                        </p:tgtEl>
                                      </p:cBhvr>
                                    </p:animEffect>
                                  </p:childTnLst>
                                </p:cTn>
                              </p:par>
                              <p:par>
                                <p:cTn id="21" presetID="3" presetClass="entr" presetSubtype="1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linds(horizontal)">
                                      <p:cBhvr>
                                        <p:cTn id="23" dur="500"/>
                                        <p:tgtEl>
                                          <p:spTgt spid="17"/>
                                        </p:tgtEl>
                                      </p:cBhvr>
                                    </p:animEffect>
                                  </p:childTnLst>
                                </p:cTn>
                              </p:par>
                              <p:par>
                                <p:cTn id="24" presetID="3" presetClass="entr" presetSubtype="10" fill="hold" nodeType="withEffect">
                                  <p:stCondLst>
                                    <p:cond delay="0"/>
                                  </p:stCondLst>
                                  <p:childTnLst>
                                    <p:set>
                                      <p:cBhvr>
                                        <p:cTn id="25" dur="1" fill="hold">
                                          <p:stCondLst>
                                            <p:cond delay="0"/>
                                          </p:stCondLst>
                                        </p:cTn>
                                        <p:tgtEl>
                                          <p:spTgt spid="32778"/>
                                        </p:tgtEl>
                                        <p:attrNameLst>
                                          <p:attrName>style.visibility</p:attrName>
                                        </p:attrNameLst>
                                      </p:cBhvr>
                                      <p:to>
                                        <p:strVal val="visible"/>
                                      </p:to>
                                    </p:set>
                                    <p:animEffect transition="in" filter="blinds(horizontal)">
                                      <p:cBhvr>
                                        <p:cTn id="26" dur="500"/>
                                        <p:tgtEl>
                                          <p:spTgt spid="32778"/>
                                        </p:tgtEl>
                                      </p:cBhvr>
                                    </p:animEffect>
                                  </p:childTnLst>
                                </p:cTn>
                              </p:par>
                              <p:par>
                                <p:cTn id="27" presetID="3" presetClass="entr" presetSubtype="1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linds(horizontal)">
                                      <p:cBhvr>
                                        <p:cTn id="29" dur="500"/>
                                        <p:tgtEl>
                                          <p:spTgt spid="15"/>
                                        </p:tgtEl>
                                      </p:cBhvr>
                                    </p:animEffect>
                                  </p:childTnLst>
                                </p:cTn>
                              </p:par>
                              <p:par>
                                <p:cTn id="30" presetID="3" presetClass="entr" presetSubtype="1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par>
                                <p:cTn id="33" presetID="3" presetClass="entr" presetSubtype="1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linds(horizontal)">
                                      <p:cBhvr>
                                        <p:cTn id="35" dur="500"/>
                                        <p:tgtEl>
                                          <p:spTgt spid="12"/>
                                        </p:tgtEl>
                                      </p:cBhvr>
                                    </p:animEffect>
                                  </p:childTnLst>
                                </p:cTn>
                              </p:par>
                              <p:par>
                                <p:cTn id="36" presetID="3" presetClass="entr" presetSubtype="10" fill="hold"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blinds(horizontal)">
                                      <p:cBhvr>
                                        <p:cTn id="38" dur="500"/>
                                        <p:tgtEl>
                                          <p:spTgt spid="18"/>
                                        </p:tgtEl>
                                      </p:cBhvr>
                                    </p:animEffect>
                                  </p:childTnLst>
                                </p:cTn>
                              </p:par>
                              <p:par>
                                <p:cTn id="39" presetID="3" presetClass="entr" presetSubtype="10" fill="hold" nodeType="withEffect">
                                  <p:stCondLst>
                                    <p:cond delay="0"/>
                                  </p:stCondLst>
                                  <p:childTnLst>
                                    <p:set>
                                      <p:cBhvr>
                                        <p:cTn id="40" dur="1" fill="hold">
                                          <p:stCondLst>
                                            <p:cond delay="0"/>
                                          </p:stCondLst>
                                        </p:cTn>
                                        <p:tgtEl>
                                          <p:spTgt spid="32779"/>
                                        </p:tgtEl>
                                        <p:attrNameLst>
                                          <p:attrName>style.visibility</p:attrName>
                                        </p:attrNameLst>
                                      </p:cBhvr>
                                      <p:to>
                                        <p:strVal val="visible"/>
                                      </p:to>
                                    </p:set>
                                    <p:animEffect transition="in" filter="blinds(horizontal)">
                                      <p:cBhvr>
                                        <p:cTn id="41" dur="500"/>
                                        <p:tgtEl>
                                          <p:spTgt spid="32779"/>
                                        </p:tgtEl>
                                      </p:cBhvr>
                                    </p:animEffect>
                                  </p:childTnLst>
                                </p:cTn>
                              </p:par>
                              <p:par>
                                <p:cTn id="42" presetID="3" presetClass="entr" presetSubtype="10" fill="hold" nodeType="withEffect">
                                  <p:stCondLst>
                                    <p:cond delay="0"/>
                                  </p:stCondLst>
                                  <p:childTnLst>
                                    <p:set>
                                      <p:cBhvr>
                                        <p:cTn id="43" dur="1" fill="hold">
                                          <p:stCondLst>
                                            <p:cond delay="0"/>
                                          </p:stCondLst>
                                        </p:cTn>
                                        <p:tgtEl>
                                          <p:spTgt spid="32781"/>
                                        </p:tgtEl>
                                        <p:attrNameLst>
                                          <p:attrName>style.visibility</p:attrName>
                                        </p:attrNameLst>
                                      </p:cBhvr>
                                      <p:to>
                                        <p:strVal val="visible"/>
                                      </p:to>
                                    </p:set>
                                    <p:animEffect transition="in" filter="blinds(horizontal)">
                                      <p:cBhvr>
                                        <p:cTn id="44" dur="500"/>
                                        <p:tgtEl>
                                          <p:spTgt spid="32781"/>
                                        </p:tgtEl>
                                      </p:cBhvr>
                                    </p:animEffect>
                                  </p:childTnLst>
                                </p:cTn>
                              </p:par>
                              <p:par>
                                <p:cTn id="45" presetID="3" presetClass="entr" presetSubtype="10" fill="hold" nodeType="withEffect">
                                  <p:stCondLst>
                                    <p:cond delay="0"/>
                                  </p:stCondLst>
                                  <p:childTnLst>
                                    <p:set>
                                      <p:cBhvr>
                                        <p:cTn id="46" dur="1" fill="hold">
                                          <p:stCondLst>
                                            <p:cond delay="0"/>
                                          </p:stCondLst>
                                        </p:cTn>
                                        <p:tgtEl>
                                          <p:spTgt spid="32780"/>
                                        </p:tgtEl>
                                        <p:attrNameLst>
                                          <p:attrName>style.visibility</p:attrName>
                                        </p:attrNameLst>
                                      </p:cBhvr>
                                      <p:to>
                                        <p:strVal val="visible"/>
                                      </p:to>
                                    </p:set>
                                    <p:animEffect transition="in" filter="blinds(horizontal)">
                                      <p:cBhvr>
                                        <p:cTn id="47" dur="500"/>
                                        <p:tgtEl>
                                          <p:spTgt spid="32780"/>
                                        </p:tgtEl>
                                      </p:cBhvr>
                                    </p:animEffect>
                                  </p:childTnLst>
                                </p:cTn>
                              </p:par>
                              <p:par>
                                <p:cTn id="48" presetID="3" presetClass="entr" presetSubtype="10" fill="hold" nodeType="withEffect">
                                  <p:stCondLst>
                                    <p:cond delay="0"/>
                                  </p:stCondLst>
                                  <p:childTnLst>
                                    <p:set>
                                      <p:cBhvr>
                                        <p:cTn id="49" dur="1" fill="hold">
                                          <p:stCondLst>
                                            <p:cond delay="0"/>
                                          </p:stCondLst>
                                        </p:cTn>
                                        <p:tgtEl>
                                          <p:spTgt spid="32782"/>
                                        </p:tgtEl>
                                        <p:attrNameLst>
                                          <p:attrName>style.visibility</p:attrName>
                                        </p:attrNameLst>
                                      </p:cBhvr>
                                      <p:to>
                                        <p:strVal val="visible"/>
                                      </p:to>
                                    </p:set>
                                    <p:animEffect transition="in" filter="blinds(horizontal)">
                                      <p:cBhvr>
                                        <p:cTn id="50" dur="500"/>
                                        <p:tgtEl>
                                          <p:spTgt spid="32782"/>
                                        </p:tgtEl>
                                      </p:cBhvr>
                                    </p:animEffect>
                                  </p:childTnLst>
                                </p:cTn>
                              </p:par>
                              <p:par>
                                <p:cTn id="51" presetID="3" presetClass="entr" presetSubtype="10" fill="hold" nodeType="withEffect">
                                  <p:stCondLst>
                                    <p:cond delay="0"/>
                                  </p:stCondLst>
                                  <p:childTnLst>
                                    <p:set>
                                      <p:cBhvr>
                                        <p:cTn id="52" dur="1" fill="hold">
                                          <p:stCondLst>
                                            <p:cond delay="0"/>
                                          </p:stCondLst>
                                        </p:cTn>
                                        <p:tgtEl>
                                          <p:spTgt spid="32783"/>
                                        </p:tgtEl>
                                        <p:attrNameLst>
                                          <p:attrName>style.visibility</p:attrName>
                                        </p:attrNameLst>
                                      </p:cBhvr>
                                      <p:to>
                                        <p:strVal val="visible"/>
                                      </p:to>
                                    </p:set>
                                    <p:animEffect transition="in" filter="blinds(horizontal)">
                                      <p:cBhvr>
                                        <p:cTn id="53" dur="500"/>
                                        <p:tgtEl>
                                          <p:spTgt spid="32783"/>
                                        </p:tgtEl>
                                      </p:cBhvr>
                                    </p:animEffect>
                                  </p:childTnLst>
                                </p:cTn>
                              </p:par>
                              <p:par>
                                <p:cTn id="54" presetID="3" presetClass="entr" presetSubtype="10" fill="hold" nodeType="with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blinds(horizontal)">
                                      <p:cBhvr>
                                        <p:cTn id="5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subTitle" idx="1"/>
          </p:nvPr>
        </p:nvSpPr>
        <p:spPr>
          <a:xfrm>
            <a:off x="152400" y="457200"/>
            <a:ext cx="8763000" cy="1905000"/>
          </a:xfrm>
        </p:spPr>
        <p:txBody>
          <a:bodyPr/>
          <a:lstStyle/>
          <a:p>
            <a:pPr algn="l"/>
            <a:r>
              <a:rPr lang="en-US" dirty="0" smtClean="0"/>
              <a:t>Example: find the value of tan45</a:t>
            </a:r>
            <a:r>
              <a:rPr lang="en-US" baseline="30000" dirty="0" smtClean="0"/>
              <a:t>0</a:t>
            </a:r>
            <a:r>
              <a:rPr lang="en-US" dirty="0" smtClean="0"/>
              <a:t>.sec30</a:t>
            </a:r>
            <a:r>
              <a:rPr lang="en-US" baseline="30000" dirty="0" smtClean="0"/>
              <a:t>0 </a:t>
            </a:r>
            <a:r>
              <a:rPr lang="en-US" dirty="0" smtClean="0"/>
              <a:t>- cot90</a:t>
            </a:r>
            <a:r>
              <a:rPr lang="en-US" baseline="30000" dirty="0" smtClean="0"/>
              <a:t>0</a:t>
            </a:r>
            <a:r>
              <a:rPr lang="en-US" dirty="0" smtClean="0"/>
              <a:t>.cosec45</a:t>
            </a:r>
            <a:r>
              <a:rPr lang="en-US" baseline="30000" dirty="0" smtClean="0"/>
              <a:t>0</a:t>
            </a:r>
          </a:p>
          <a:p>
            <a:pPr algn="l"/>
            <a:r>
              <a:rPr lang="en-US" dirty="0" smtClean="0"/>
              <a:t>         Sol:  Given that tan45</a:t>
            </a:r>
            <a:r>
              <a:rPr lang="en-US" baseline="30000" dirty="0" smtClean="0"/>
              <a:t>0</a:t>
            </a:r>
            <a:r>
              <a:rPr lang="en-US" dirty="0" smtClean="0"/>
              <a:t>.sec30</a:t>
            </a:r>
            <a:r>
              <a:rPr lang="en-US" baseline="30000" dirty="0" smtClean="0"/>
              <a:t>0 </a:t>
            </a:r>
            <a:r>
              <a:rPr lang="en-US" dirty="0" smtClean="0"/>
              <a:t>-- cot90</a:t>
            </a:r>
            <a:r>
              <a:rPr lang="en-US" baseline="30000" dirty="0" smtClean="0"/>
              <a:t>0</a:t>
            </a:r>
            <a:r>
              <a:rPr lang="en-US" dirty="0" smtClean="0"/>
              <a:t>.cosec45</a:t>
            </a:r>
            <a:r>
              <a:rPr lang="en-US" baseline="30000" dirty="0" smtClean="0"/>
              <a:t>0</a:t>
            </a:r>
          </a:p>
          <a:p>
            <a:pPr algn="l"/>
            <a:r>
              <a:rPr lang="en-US" baseline="30000" dirty="0" smtClean="0"/>
              <a:t>	                                   </a:t>
            </a:r>
          </a:p>
          <a:p>
            <a:pPr algn="l"/>
            <a:r>
              <a:rPr lang="en-US" baseline="30000" dirty="0" smtClean="0"/>
              <a:t>			 = 1 .       -- 0.         = </a:t>
            </a:r>
            <a:endParaRPr lang="en-US" dirty="0" smtClean="0"/>
          </a:p>
          <a:p>
            <a:pPr algn="l"/>
            <a:r>
              <a:rPr lang="en-US" dirty="0" smtClean="0"/>
              <a:t>			</a:t>
            </a:r>
          </a:p>
          <a:p>
            <a:pPr algn="l"/>
            <a:r>
              <a:rPr lang="en-US" dirty="0" smtClean="0"/>
              <a:t>			  </a:t>
            </a:r>
          </a:p>
          <a:p>
            <a:endParaRPr lang="ru-RU" dirty="0" smtClean="0"/>
          </a:p>
          <a:p>
            <a:endParaRPr lang="en-US" dirty="0"/>
          </a:p>
        </p:txBody>
      </p:sp>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aphicFrame>
        <p:nvGraphicFramePr>
          <p:cNvPr id="33794" name="Object 2"/>
          <p:cNvGraphicFramePr>
            <a:graphicFrameLocks noChangeAspect="1"/>
          </p:cNvGraphicFramePr>
          <p:nvPr/>
        </p:nvGraphicFramePr>
        <p:xfrm>
          <a:off x="3429000" y="1524000"/>
          <a:ext cx="360363" cy="614363"/>
        </p:xfrm>
        <a:graphic>
          <a:graphicData uri="http://schemas.openxmlformats.org/presentationml/2006/ole">
            <p:oleObj spid="_x0000_s33794" name="Equation" r:id="rId4" imgW="215640" imgH="368280" progId="Equation.DSMT4">
              <p:embed/>
            </p:oleObj>
          </a:graphicData>
        </a:graphic>
      </p:graphicFrame>
      <p:graphicFrame>
        <p:nvGraphicFramePr>
          <p:cNvPr id="33795" name="Object 3"/>
          <p:cNvGraphicFramePr>
            <a:graphicFrameLocks noChangeAspect="1"/>
          </p:cNvGraphicFramePr>
          <p:nvPr/>
        </p:nvGraphicFramePr>
        <p:xfrm>
          <a:off x="4232275" y="1665287"/>
          <a:ext cx="339725" cy="315913"/>
        </p:xfrm>
        <a:graphic>
          <a:graphicData uri="http://schemas.openxmlformats.org/presentationml/2006/ole">
            <p:oleObj spid="_x0000_s33795" name="Equation" r:id="rId5" imgW="203040" imgH="190440" progId="Equation.DSMT4">
              <p:embed/>
            </p:oleObj>
          </a:graphicData>
        </a:graphic>
      </p:graphicFrame>
      <p:graphicFrame>
        <p:nvGraphicFramePr>
          <p:cNvPr id="33796" name="Object 4"/>
          <p:cNvGraphicFramePr>
            <a:graphicFrameLocks noChangeAspect="1"/>
          </p:cNvGraphicFramePr>
          <p:nvPr/>
        </p:nvGraphicFramePr>
        <p:xfrm>
          <a:off x="4821237" y="1519238"/>
          <a:ext cx="360363" cy="614362"/>
        </p:xfrm>
        <a:graphic>
          <a:graphicData uri="http://schemas.openxmlformats.org/presentationml/2006/ole">
            <p:oleObj spid="_x0000_s33796" name="Equation" r:id="rId6" imgW="215640" imgH="368280" progId="Equation.DSMT4">
              <p:embed/>
            </p:oleObj>
          </a:graphicData>
        </a:graphic>
      </p:graphicFrame>
      <p:sp>
        <p:nvSpPr>
          <p:cNvPr id="11" name="TextBox 10"/>
          <p:cNvSpPr txBox="1"/>
          <p:nvPr/>
        </p:nvSpPr>
        <p:spPr>
          <a:xfrm>
            <a:off x="228600" y="2099609"/>
            <a:ext cx="8001000" cy="1015663"/>
          </a:xfrm>
          <a:prstGeom prst="rect">
            <a:avLst/>
          </a:prstGeom>
          <a:noFill/>
        </p:spPr>
        <p:txBody>
          <a:bodyPr wrap="square" rtlCol="0">
            <a:spAutoFit/>
          </a:bodyPr>
          <a:lstStyle/>
          <a:p>
            <a:pPr algn="l"/>
            <a:r>
              <a:rPr lang="en-US" sz="2000" dirty="0" smtClean="0"/>
              <a:t>Example: If cos</a:t>
            </a:r>
            <a:r>
              <a:rPr lang="az-Cyrl-AZ" sz="2000" dirty="0" smtClean="0">
                <a:latin typeface="Gabriola"/>
              </a:rPr>
              <a:t>Ѳ</a:t>
            </a:r>
            <a:r>
              <a:rPr lang="en-US" sz="2000" dirty="0" smtClean="0">
                <a:latin typeface="Arial" pitchFamily="34" charset="0"/>
                <a:cs typeface="Arial" pitchFamily="34" charset="0"/>
              </a:rPr>
              <a:t> = 3/5, find the value of the other ratios</a:t>
            </a:r>
          </a:p>
          <a:p>
            <a:pPr algn="l"/>
            <a:endParaRPr lang="en-US" sz="2000" dirty="0" smtClean="0">
              <a:latin typeface="Arial" pitchFamily="34" charset="0"/>
              <a:cs typeface="Arial" pitchFamily="34" charset="0"/>
            </a:endParaRPr>
          </a:p>
          <a:p>
            <a:pPr algn="l"/>
            <a:endParaRPr lang="en-US" sz="2000" dirty="0"/>
          </a:p>
        </p:txBody>
      </p:sp>
      <p:graphicFrame>
        <p:nvGraphicFramePr>
          <p:cNvPr id="33797" name="Object 5"/>
          <p:cNvGraphicFramePr>
            <a:graphicFrameLocks noChangeAspect="1"/>
          </p:cNvGraphicFramePr>
          <p:nvPr/>
        </p:nvGraphicFramePr>
        <p:xfrm>
          <a:off x="381000" y="3436447"/>
          <a:ext cx="1904999" cy="906953"/>
        </p:xfrm>
        <a:graphic>
          <a:graphicData uri="http://schemas.openxmlformats.org/presentationml/2006/ole">
            <p:oleObj spid="_x0000_s33797" name="Equation" r:id="rId7" imgW="799920" imgH="380880" progId="Equation.DSMT4">
              <p:embed/>
            </p:oleObj>
          </a:graphicData>
        </a:graphic>
      </p:graphicFrame>
      <p:graphicFrame>
        <p:nvGraphicFramePr>
          <p:cNvPr id="33799" name="Object 7"/>
          <p:cNvGraphicFramePr>
            <a:graphicFrameLocks noChangeAspect="1"/>
          </p:cNvGraphicFramePr>
          <p:nvPr/>
        </p:nvGraphicFramePr>
        <p:xfrm>
          <a:off x="457200" y="5190437"/>
          <a:ext cx="1901825" cy="905563"/>
        </p:xfrm>
        <a:graphic>
          <a:graphicData uri="http://schemas.openxmlformats.org/presentationml/2006/ole">
            <p:oleObj spid="_x0000_s33799" name="Equation" r:id="rId8" imgW="799920" imgH="380880" progId="Equation.DSMT4">
              <p:embed/>
            </p:oleObj>
          </a:graphicData>
        </a:graphic>
      </p:graphicFrame>
      <p:graphicFrame>
        <p:nvGraphicFramePr>
          <p:cNvPr id="33800" name="Object 8"/>
          <p:cNvGraphicFramePr>
            <a:graphicFrameLocks noChangeAspect="1"/>
          </p:cNvGraphicFramePr>
          <p:nvPr/>
        </p:nvGraphicFramePr>
        <p:xfrm>
          <a:off x="228600" y="4333896"/>
          <a:ext cx="2090737" cy="847704"/>
        </p:xfrm>
        <a:graphic>
          <a:graphicData uri="http://schemas.openxmlformats.org/presentationml/2006/ole">
            <p:oleObj spid="_x0000_s33800" name="Equation" r:id="rId9" imgW="939600" imgH="380880" progId="Equation.DSMT4">
              <p:embed/>
            </p:oleObj>
          </a:graphicData>
        </a:graphic>
      </p:graphicFrame>
      <p:graphicFrame>
        <p:nvGraphicFramePr>
          <p:cNvPr id="33801" name="Object 9"/>
          <p:cNvGraphicFramePr>
            <a:graphicFrameLocks noChangeAspect="1"/>
          </p:cNvGraphicFramePr>
          <p:nvPr/>
        </p:nvGraphicFramePr>
        <p:xfrm>
          <a:off x="2667000" y="3466444"/>
          <a:ext cx="1812925" cy="876956"/>
        </p:xfrm>
        <a:graphic>
          <a:graphicData uri="http://schemas.openxmlformats.org/presentationml/2006/ole">
            <p:oleObj spid="_x0000_s33801" name="Equation" r:id="rId10" imgW="787320" imgH="380880" progId="Equation.DSMT4">
              <p:embed/>
            </p:oleObj>
          </a:graphicData>
        </a:graphic>
      </p:graphicFrame>
      <p:graphicFrame>
        <p:nvGraphicFramePr>
          <p:cNvPr id="33802" name="Object 10"/>
          <p:cNvGraphicFramePr>
            <a:graphicFrameLocks noChangeAspect="1"/>
          </p:cNvGraphicFramePr>
          <p:nvPr/>
        </p:nvGraphicFramePr>
        <p:xfrm>
          <a:off x="2667000" y="4423290"/>
          <a:ext cx="1752600" cy="834510"/>
        </p:xfrm>
        <a:graphic>
          <a:graphicData uri="http://schemas.openxmlformats.org/presentationml/2006/ole">
            <p:oleObj spid="_x0000_s33802" name="Equation" r:id="rId11" imgW="799920" imgH="380880" progId="Equation.DSMT4">
              <p:embed/>
            </p:oleObj>
          </a:graphicData>
        </a:graphic>
      </p:graphicFrame>
      <p:sp>
        <p:nvSpPr>
          <p:cNvPr id="18" name="Right Triangle 17"/>
          <p:cNvSpPr/>
          <p:nvPr/>
        </p:nvSpPr>
        <p:spPr bwMode="auto">
          <a:xfrm>
            <a:off x="6019800" y="3429000"/>
            <a:ext cx="2819400" cy="2590800"/>
          </a:xfrm>
          <a:prstGeom prst="rtTriangle">
            <a:avLst/>
          </a:prstGeom>
          <a:noFill/>
          <a:ln w="15875" cap="flat" cmpd="sng" algn="ctr">
            <a:solidFill>
              <a:srgbClr val="00B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20" name="Circular Arrow 19"/>
          <p:cNvSpPr/>
          <p:nvPr/>
        </p:nvSpPr>
        <p:spPr bwMode="auto">
          <a:xfrm rot="15911981">
            <a:off x="8090728" y="5538149"/>
            <a:ext cx="609600" cy="533400"/>
          </a:xfrm>
          <a:prstGeom prst="circularArrow">
            <a:avLst>
              <a:gd name="adj1" fmla="val 12500"/>
              <a:gd name="adj2" fmla="val 1142319"/>
              <a:gd name="adj3" fmla="val 20457681"/>
              <a:gd name="adj4" fmla="val 13162500"/>
              <a:gd name="adj5" fmla="val 12500"/>
            </a:avLst>
          </a:prstGeom>
          <a:solidFill>
            <a:srgbClr val="00B0F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21" name="TextBox 20"/>
          <p:cNvSpPr txBox="1"/>
          <p:nvPr/>
        </p:nvSpPr>
        <p:spPr>
          <a:xfrm>
            <a:off x="7620000" y="5420380"/>
            <a:ext cx="533400" cy="523220"/>
          </a:xfrm>
          <a:prstGeom prst="rect">
            <a:avLst/>
          </a:prstGeom>
          <a:noFill/>
        </p:spPr>
        <p:txBody>
          <a:bodyPr wrap="square" rtlCol="0">
            <a:spAutoFit/>
          </a:bodyPr>
          <a:lstStyle/>
          <a:p>
            <a:r>
              <a:rPr lang="az-Cyrl-AZ" sz="2800" i="1" dirty="0" smtClean="0">
                <a:latin typeface="Gabriola"/>
              </a:rPr>
              <a:t>Ѳ</a:t>
            </a:r>
            <a:endParaRPr lang="en-US" i="1" dirty="0"/>
          </a:p>
        </p:txBody>
      </p:sp>
      <p:sp>
        <p:nvSpPr>
          <p:cNvPr id="22" name="TextBox 21"/>
          <p:cNvSpPr txBox="1"/>
          <p:nvPr/>
        </p:nvSpPr>
        <p:spPr>
          <a:xfrm>
            <a:off x="7086600" y="3962400"/>
            <a:ext cx="685800" cy="523220"/>
          </a:xfrm>
          <a:prstGeom prst="rect">
            <a:avLst/>
          </a:prstGeom>
          <a:noFill/>
        </p:spPr>
        <p:txBody>
          <a:bodyPr wrap="square" rtlCol="0">
            <a:spAutoFit/>
          </a:bodyPr>
          <a:lstStyle/>
          <a:p>
            <a:r>
              <a:rPr lang="en-US" sz="2800" dirty="0" smtClean="0">
                <a:latin typeface="Gabriola"/>
              </a:rPr>
              <a:t>5</a:t>
            </a:r>
            <a:endParaRPr lang="en-US" dirty="0"/>
          </a:p>
        </p:txBody>
      </p:sp>
      <p:sp>
        <p:nvSpPr>
          <p:cNvPr id="23" name="TextBox 22"/>
          <p:cNvSpPr txBox="1"/>
          <p:nvPr/>
        </p:nvSpPr>
        <p:spPr>
          <a:xfrm>
            <a:off x="5410200" y="4495800"/>
            <a:ext cx="685800" cy="523220"/>
          </a:xfrm>
          <a:prstGeom prst="rect">
            <a:avLst/>
          </a:prstGeom>
          <a:noFill/>
        </p:spPr>
        <p:txBody>
          <a:bodyPr wrap="square" rtlCol="0">
            <a:spAutoFit/>
          </a:bodyPr>
          <a:lstStyle/>
          <a:p>
            <a:r>
              <a:rPr lang="en-US" sz="2800" dirty="0" smtClean="0">
                <a:latin typeface="Gabriola"/>
              </a:rPr>
              <a:t>4</a:t>
            </a:r>
            <a:endParaRPr lang="en-US" dirty="0"/>
          </a:p>
        </p:txBody>
      </p:sp>
      <p:sp>
        <p:nvSpPr>
          <p:cNvPr id="24" name="TextBox 23"/>
          <p:cNvSpPr txBox="1"/>
          <p:nvPr/>
        </p:nvSpPr>
        <p:spPr>
          <a:xfrm>
            <a:off x="7010400" y="5867400"/>
            <a:ext cx="685800" cy="523220"/>
          </a:xfrm>
          <a:prstGeom prst="rect">
            <a:avLst/>
          </a:prstGeom>
          <a:noFill/>
        </p:spPr>
        <p:txBody>
          <a:bodyPr wrap="square" rtlCol="0">
            <a:spAutoFit/>
          </a:bodyPr>
          <a:lstStyle/>
          <a:p>
            <a:r>
              <a:rPr lang="en-US" sz="2800" dirty="0" smtClean="0">
                <a:latin typeface="Gabriola"/>
              </a:rPr>
              <a:t>3</a:t>
            </a:r>
            <a:endParaRPr lang="en-US" dirty="0"/>
          </a:p>
        </p:txBody>
      </p:sp>
      <p:sp>
        <p:nvSpPr>
          <p:cNvPr id="25" name="Rectangle 24"/>
          <p:cNvSpPr/>
          <p:nvPr/>
        </p:nvSpPr>
        <p:spPr>
          <a:xfrm>
            <a:off x="914400" y="2438400"/>
            <a:ext cx="8382000" cy="707886"/>
          </a:xfrm>
          <a:prstGeom prst="rect">
            <a:avLst/>
          </a:prstGeom>
        </p:spPr>
        <p:txBody>
          <a:bodyPr wrap="square">
            <a:spAutoFit/>
          </a:bodyPr>
          <a:lstStyle/>
          <a:p>
            <a:pPr algn="l"/>
            <a:r>
              <a:rPr lang="en-US" sz="2000" dirty="0" smtClean="0">
                <a:latin typeface="Arial" pitchFamily="34" charset="0"/>
                <a:cs typeface="Arial" pitchFamily="34" charset="0"/>
              </a:rPr>
              <a:t>Sol: Given that </a:t>
            </a:r>
            <a:r>
              <a:rPr lang="en-US" sz="2000" dirty="0" smtClean="0"/>
              <a:t>cos</a:t>
            </a:r>
            <a:r>
              <a:rPr lang="az-Cyrl-AZ" sz="2000" dirty="0" smtClean="0">
                <a:latin typeface="Gabriola"/>
              </a:rPr>
              <a:t>Ѳ</a:t>
            </a:r>
            <a:r>
              <a:rPr lang="en-US" sz="2000" dirty="0" smtClean="0">
                <a:latin typeface="Arial" pitchFamily="34" charset="0"/>
                <a:cs typeface="Arial" pitchFamily="34" charset="0"/>
              </a:rPr>
              <a:t> = 3/5 = adj / hyp</a:t>
            </a:r>
          </a:p>
          <a:p>
            <a:pPr algn="l"/>
            <a:r>
              <a:rPr lang="en-US" sz="2000" dirty="0" smtClean="0">
                <a:latin typeface="Arial" pitchFamily="34" charset="0"/>
                <a:cs typeface="Arial" pitchFamily="34" charset="0"/>
              </a:rPr>
              <a:t>	</a:t>
            </a:r>
          </a:p>
        </p:txBody>
      </p:sp>
      <p:sp>
        <p:nvSpPr>
          <p:cNvPr id="26" name="Rectangle 25"/>
          <p:cNvSpPr/>
          <p:nvPr/>
        </p:nvSpPr>
        <p:spPr>
          <a:xfrm>
            <a:off x="381000" y="2828836"/>
            <a:ext cx="7848600" cy="707886"/>
          </a:xfrm>
          <a:prstGeom prst="rect">
            <a:avLst/>
          </a:prstGeom>
        </p:spPr>
        <p:txBody>
          <a:bodyPr wrap="square">
            <a:spAutoFit/>
          </a:bodyPr>
          <a:lstStyle/>
          <a:p>
            <a:r>
              <a:rPr lang="en-US" sz="2000" dirty="0" smtClean="0">
                <a:latin typeface="Arial" pitchFamily="34" charset="0"/>
                <a:cs typeface="Arial" pitchFamily="34" charset="0"/>
              </a:rPr>
              <a:t>thus using reference triangle adj = 3, hyp = 5,by Pythagorean principle opp = 4 </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6">
                                            <p:txEl>
                                              <p:pRg st="0" end="0"/>
                                            </p:txEl>
                                          </p:spTgt>
                                        </p:tgtEl>
                                        <p:attrNameLst>
                                          <p:attrName>style.visibility</p:attrName>
                                        </p:attrNameLst>
                                      </p:cBhvr>
                                      <p:to>
                                        <p:strVal val="visible"/>
                                      </p:to>
                                    </p:set>
                                    <p:animEffect transition="in" filter="blinds(horizontal)">
                                      <p:cBhvr>
                                        <p:cTn id="7" dur="500"/>
                                        <p:tgtEl>
                                          <p:spTgt spid="20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6">
                                            <p:txEl>
                                              <p:pRg st="1" end="1"/>
                                            </p:txEl>
                                          </p:spTgt>
                                        </p:tgtEl>
                                        <p:attrNameLst>
                                          <p:attrName>style.visibility</p:attrName>
                                        </p:attrNameLst>
                                      </p:cBhvr>
                                      <p:to>
                                        <p:strVal val="visible"/>
                                      </p:to>
                                    </p:set>
                                    <p:animEffect transition="in" filter="blinds(horizontal)">
                                      <p:cBhvr>
                                        <p:cTn id="12" dur="500"/>
                                        <p:tgtEl>
                                          <p:spTgt spid="205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6">
                                            <p:txEl>
                                              <p:pRg st="2" end="2"/>
                                            </p:txEl>
                                          </p:spTgt>
                                        </p:tgtEl>
                                        <p:attrNameLst>
                                          <p:attrName>style.visibility</p:attrName>
                                        </p:attrNameLst>
                                      </p:cBhvr>
                                      <p:to>
                                        <p:strVal val="visible"/>
                                      </p:to>
                                    </p:set>
                                    <p:animEffect transition="in" filter="blinds(horizontal)">
                                      <p:cBhvr>
                                        <p:cTn id="17" dur="500"/>
                                        <p:tgtEl>
                                          <p:spTgt spid="205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56">
                                            <p:txEl>
                                              <p:pRg st="3" end="3"/>
                                            </p:txEl>
                                          </p:spTgt>
                                        </p:tgtEl>
                                        <p:attrNameLst>
                                          <p:attrName>style.visibility</p:attrName>
                                        </p:attrNameLst>
                                      </p:cBhvr>
                                      <p:to>
                                        <p:strVal val="visible"/>
                                      </p:to>
                                    </p:set>
                                    <p:animEffect transition="in" filter="blinds(horizontal)">
                                      <p:cBhvr>
                                        <p:cTn id="22" dur="500"/>
                                        <p:tgtEl>
                                          <p:spTgt spid="205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6">
                                            <p:txEl>
                                              <p:pRg st="4" end="4"/>
                                            </p:txEl>
                                          </p:spTgt>
                                        </p:tgtEl>
                                        <p:attrNameLst>
                                          <p:attrName>style.visibility</p:attrName>
                                        </p:attrNameLst>
                                      </p:cBhvr>
                                      <p:to>
                                        <p:strVal val="visible"/>
                                      </p:to>
                                    </p:set>
                                    <p:animEffect transition="in" filter="blinds(horizontal)">
                                      <p:cBhvr>
                                        <p:cTn id="27" dur="500"/>
                                        <p:tgtEl>
                                          <p:spTgt spid="205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56">
                                            <p:txEl>
                                              <p:pRg st="5" end="5"/>
                                            </p:txEl>
                                          </p:spTgt>
                                        </p:tgtEl>
                                        <p:attrNameLst>
                                          <p:attrName>style.visibility</p:attrName>
                                        </p:attrNameLst>
                                      </p:cBhvr>
                                      <p:to>
                                        <p:strVal val="visible"/>
                                      </p:to>
                                    </p:set>
                                    <p:animEffect transition="in" filter="blinds(horizontal)">
                                      <p:cBhvr>
                                        <p:cTn id="32" dur="500"/>
                                        <p:tgtEl>
                                          <p:spTgt spid="2056">
                                            <p:txEl>
                                              <p:pRg st="5" end="5"/>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33794"/>
                                        </p:tgtEl>
                                        <p:attrNameLst>
                                          <p:attrName>style.visibility</p:attrName>
                                        </p:attrNameLst>
                                      </p:cBhvr>
                                      <p:to>
                                        <p:strVal val="visible"/>
                                      </p:to>
                                    </p:set>
                                    <p:animEffect transition="in" filter="blinds(horizontal)">
                                      <p:cBhvr>
                                        <p:cTn id="35" dur="500"/>
                                        <p:tgtEl>
                                          <p:spTgt spid="33794"/>
                                        </p:tgtEl>
                                      </p:cBhvr>
                                    </p:animEffect>
                                  </p:childTnLst>
                                </p:cTn>
                              </p:par>
                              <p:par>
                                <p:cTn id="36" presetID="3" presetClass="entr" presetSubtype="10" fill="hold" nodeType="withEffect">
                                  <p:stCondLst>
                                    <p:cond delay="0"/>
                                  </p:stCondLst>
                                  <p:childTnLst>
                                    <p:set>
                                      <p:cBhvr>
                                        <p:cTn id="37" dur="1" fill="hold">
                                          <p:stCondLst>
                                            <p:cond delay="0"/>
                                          </p:stCondLst>
                                        </p:cTn>
                                        <p:tgtEl>
                                          <p:spTgt spid="33795"/>
                                        </p:tgtEl>
                                        <p:attrNameLst>
                                          <p:attrName>style.visibility</p:attrName>
                                        </p:attrNameLst>
                                      </p:cBhvr>
                                      <p:to>
                                        <p:strVal val="visible"/>
                                      </p:to>
                                    </p:set>
                                    <p:animEffect transition="in" filter="blinds(horizontal)">
                                      <p:cBhvr>
                                        <p:cTn id="38" dur="500"/>
                                        <p:tgtEl>
                                          <p:spTgt spid="33795"/>
                                        </p:tgtEl>
                                      </p:cBhvr>
                                    </p:animEffect>
                                  </p:childTnLst>
                                </p:cTn>
                              </p:par>
                              <p:par>
                                <p:cTn id="39" presetID="3" presetClass="entr" presetSubtype="10" fill="hold" nodeType="withEffect">
                                  <p:stCondLst>
                                    <p:cond delay="0"/>
                                  </p:stCondLst>
                                  <p:childTnLst>
                                    <p:set>
                                      <p:cBhvr>
                                        <p:cTn id="40" dur="1" fill="hold">
                                          <p:stCondLst>
                                            <p:cond delay="0"/>
                                          </p:stCondLst>
                                        </p:cTn>
                                        <p:tgtEl>
                                          <p:spTgt spid="33796"/>
                                        </p:tgtEl>
                                        <p:attrNameLst>
                                          <p:attrName>style.visibility</p:attrName>
                                        </p:attrNameLst>
                                      </p:cBhvr>
                                      <p:to>
                                        <p:strVal val="visible"/>
                                      </p:to>
                                    </p:set>
                                    <p:animEffect transition="in" filter="blinds(horizontal)">
                                      <p:cBhvr>
                                        <p:cTn id="41" dur="500"/>
                                        <p:tgtEl>
                                          <p:spTgt spid="33796"/>
                                        </p:tgtEl>
                                      </p:cBhvr>
                                    </p:animEffect>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11"/>
                                        </p:tgtEl>
                                        <p:attrNameLst>
                                          <p:attrName>style.visibility</p:attrName>
                                        </p:attrNameLst>
                                      </p:cBhvr>
                                      <p:to>
                                        <p:strVal val="visible"/>
                                      </p:to>
                                    </p:set>
                                    <p:anim calcmode="discrete" valueType="clr">
                                      <p:cBhvr override="childStyle">
                                        <p:cTn id="46"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11"/>
                                        </p:tgtEl>
                                        <p:attrNameLst>
                                          <p:attrName>fillcolor</p:attrName>
                                        </p:attrNameLst>
                                      </p:cBhvr>
                                      <p:tavLst>
                                        <p:tav tm="0">
                                          <p:val>
                                            <p:clrVal>
                                              <a:schemeClr val="accent2"/>
                                            </p:clrVal>
                                          </p:val>
                                        </p:tav>
                                        <p:tav tm="50000">
                                          <p:val>
                                            <p:clrVal>
                                              <a:schemeClr val="hlink"/>
                                            </p:clrVal>
                                          </p:val>
                                        </p:tav>
                                      </p:tavLst>
                                    </p:anim>
                                    <p:set>
                                      <p:cBhvr>
                                        <p:cTn id="48" dur="80"/>
                                        <p:tgtEl>
                                          <p:spTgt spid="11"/>
                                        </p:tgtEl>
                                        <p:attrNameLst>
                                          <p:attrName>fill.type</p:attrName>
                                        </p:attrNameLst>
                                      </p:cBhvr>
                                      <p:to>
                                        <p:strVal val="solid"/>
                                      </p:to>
                                    </p:set>
                                  </p:childTnLst>
                                </p:cTn>
                              </p:par>
                            </p:childTnLst>
                          </p:cTn>
                        </p:par>
                      </p:childTnLst>
                    </p:cTn>
                  </p:par>
                  <p:par>
                    <p:cTn id="49" fill="hold">
                      <p:stCondLst>
                        <p:cond delay="indefinite"/>
                      </p:stCondLst>
                      <p:childTnLst>
                        <p:par>
                          <p:cTn id="50" fill="hold">
                            <p:stCondLst>
                              <p:cond delay="0"/>
                            </p:stCondLst>
                            <p:childTnLst>
                              <p:par>
                                <p:cTn id="51" presetID="27" presetClass="entr" presetSubtype="0" fill="hold" grpId="0" nodeType="clickEffect">
                                  <p:stCondLst>
                                    <p:cond delay="0"/>
                                  </p:stCondLst>
                                  <p:iterate type="lt">
                                    <p:tmPct val="50000"/>
                                  </p:iterate>
                                  <p:childTnLst>
                                    <p:set>
                                      <p:cBhvr>
                                        <p:cTn id="52" dur="1" fill="hold">
                                          <p:stCondLst>
                                            <p:cond delay="0"/>
                                          </p:stCondLst>
                                        </p:cTn>
                                        <p:tgtEl>
                                          <p:spTgt spid="25"/>
                                        </p:tgtEl>
                                        <p:attrNameLst>
                                          <p:attrName>style.visibility</p:attrName>
                                        </p:attrNameLst>
                                      </p:cBhvr>
                                      <p:to>
                                        <p:strVal val="visible"/>
                                      </p:to>
                                    </p:set>
                                    <p:anim calcmode="discrete" valueType="clr">
                                      <p:cBhvr override="childStyle">
                                        <p:cTn id="53" dur="80"/>
                                        <p:tgtEl>
                                          <p:spTgt spid="25"/>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25"/>
                                        </p:tgtEl>
                                        <p:attrNameLst>
                                          <p:attrName>fillcolor</p:attrName>
                                        </p:attrNameLst>
                                      </p:cBhvr>
                                      <p:tavLst>
                                        <p:tav tm="0">
                                          <p:val>
                                            <p:clrVal>
                                              <a:schemeClr val="accent2"/>
                                            </p:clrVal>
                                          </p:val>
                                        </p:tav>
                                        <p:tav tm="50000">
                                          <p:val>
                                            <p:clrVal>
                                              <a:schemeClr val="hlink"/>
                                            </p:clrVal>
                                          </p:val>
                                        </p:tav>
                                      </p:tavLst>
                                    </p:anim>
                                    <p:set>
                                      <p:cBhvr>
                                        <p:cTn id="55" dur="80"/>
                                        <p:tgtEl>
                                          <p:spTgt spid="25"/>
                                        </p:tgtEl>
                                        <p:attrNameLst>
                                          <p:attrName>fill.type</p:attrName>
                                        </p:attrNameLst>
                                      </p:cBhvr>
                                      <p:to>
                                        <p:strVal val="solid"/>
                                      </p:to>
                                    </p:se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blinds(horizontal)">
                                      <p:cBhvr>
                                        <p:cTn id="60" dur="500"/>
                                        <p:tgtEl>
                                          <p:spTgt spid="21"/>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linds(horizontal)">
                                      <p:cBhvr>
                                        <p:cTn id="63" dur="500"/>
                                        <p:tgtEl>
                                          <p:spTgt spid="2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blinds(horizontal)">
                                      <p:cBhvr>
                                        <p:cTn id="66" dur="500"/>
                                        <p:tgtEl>
                                          <p:spTgt spid="18"/>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blinds(horizontal)">
                                      <p:cBhvr>
                                        <p:cTn id="69" dur="500"/>
                                        <p:tgtEl>
                                          <p:spTgt spid="24"/>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blinds(horizontal)">
                                      <p:cBhvr>
                                        <p:cTn id="72" dur="500"/>
                                        <p:tgtEl>
                                          <p:spTgt spid="22"/>
                                        </p:tgtEl>
                                      </p:cBhvr>
                                    </p:animEffect>
                                  </p:childTnLst>
                                </p:cTn>
                              </p:par>
                            </p:childTnLst>
                          </p:cTn>
                        </p:par>
                      </p:childTnLst>
                    </p:cTn>
                  </p:par>
                  <p:par>
                    <p:cTn id="73" fill="hold">
                      <p:stCondLst>
                        <p:cond delay="indefinite"/>
                      </p:stCondLst>
                      <p:childTnLst>
                        <p:par>
                          <p:cTn id="74" fill="hold">
                            <p:stCondLst>
                              <p:cond delay="0"/>
                            </p:stCondLst>
                            <p:childTnLst>
                              <p:par>
                                <p:cTn id="75" presetID="27" presetClass="entr" presetSubtype="0" fill="hold" grpId="0" nodeType="clickEffect">
                                  <p:stCondLst>
                                    <p:cond delay="0"/>
                                  </p:stCondLst>
                                  <p:iterate type="lt">
                                    <p:tmPct val="50000"/>
                                  </p:iterate>
                                  <p:childTnLst>
                                    <p:set>
                                      <p:cBhvr>
                                        <p:cTn id="76" dur="1" fill="hold">
                                          <p:stCondLst>
                                            <p:cond delay="0"/>
                                          </p:stCondLst>
                                        </p:cTn>
                                        <p:tgtEl>
                                          <p:spTgt spid="26"/>
                                        </p:tgtEl>
                                        <p:attrNameLst>
                                          <p:attrName>style.visibility</p:attrName>
                                        </p:attrNameLst>
                                      </p:cBhvr>
                                      <p:to>
                                        <p:strVal val="visible"/>
                                      </p:to>
                                    </p:set>
                                    <p:anim calcmode="discrete" valueType="clr">
                                      <p:cBhvr override="childStyle">
                                        <p:cTn id="77" dur="80"/>
                                        <p:tgtEl>
                                          <p:spTgt spid="26"/>
                                        </p:tgtEl>
                                        <p:attrNameLst>
                                          <p:attrName>style.color</p:attrName>
                                        </p:attrNameLst>
                                      </p:cBhvr>
                                      <p:tavLst>
                                        <p:tav tm="0">
                                          <p:val>
                                            <p:clrVal>
                                              <a:schemeClr val="accent2"/>
                                            </p:clrVal>
                                          </p:val>
                                        </p:tav>
                                        <p:tav tm="50000">
                                          <p:val>
                                            <p:clrVal>
                                              <a:schemeClr val="hlink"/>
                                            </p:clrVal>
                                          </p:val>
                                        </p:tav>
                                      </p:tavLst>
                                    </p:anim>
                                    <p:anim calcmode="discrete" valueType="clr">
                                      <p:cBhvr>
                                        <p:cTn id="78" dur="80"/>
                                        <p:tgtEl>
                                          <p:spTgt spid="26"/>
                                        </p:tgtEl>
                                        <p:attrNameLst>
                                          <p:attrName>fillcolor</p:attrName>
                                        </p:attrNameLst>
                                      </p:cBhvr>
                                      <p:tavLst>
                                        <p:tav tm="0">
                                          <p:val>
                                            <p:clrVal>
                                              <a:schemeClr val="accent2"/>
                                            </p:clrVal>
                                          </p:val>
                                        </p:tav>
                                        <p:tav tm="50000">
                                          <p:val>
                                            <p:clrVal>
                                              <a:schemeClr val="hlink"/>
                                            </p:clrVal>
                                          </p:val>
                                        </p:tav>
                                      </p:tavLst>
                                    </p:anim>
                                    <p:set>
                                      <p:cBhvr>
                                        <p:cTn id="79" dur="80"/>
                                        <p:tgtEl>
                                          <p:spTgt spid="26"/>
                                        </p:tgtEl>
                                        <p:attrNameLst>
                                          <p:attrName>fill.type</p:attrName>
                                        </p:attrNameLst>
                                      </p:cBhvr>
                                      <p:to>
                                        <p:strVal val="solid"/>
                                      </p:to>
                                    </p:se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blinds(horizontal)">
                                      <p:cBhvr>
                                        <p:cTn id="84" dur="500"/>
                                        <p:tgtEl>
                                          <p:spTgt spid="23"/>
                                        </p:tgtEl>
                                      </p:cBhvr>
                                    </p:animEffect>
                                  </p:childTnLst>
                                </p:cTn>
                              </p:par>
                            </p:childTnLst>
                          </p:cTn>
                        </p:par>
                      </p:childTnLst>
                    </p:cTn>
                  </p:par>
                  <p:par>
                    <p:cTn id="85" fill="hold">
                      <p:stCondLst>
                        <p:cond delay="indefinite"/>
                      </p:stCondLst>
                      <p:childTnLst>
                        <p:par>
                          <p:cTn id="86" fill="hold">
                            <p:stCondLst>
                              <p:cond delay="0"/>
                            </p:stCondLst>
                            <p:childTnLst>
                              <p:par>
                                <p:cTn id="87" presetID="5" presetClass="entr" presetSubtype="10" fill="hold" nodeType="clickEffect">
                                  <p:stCondLst>
                                    <p:cond delay="0"/>
                                  </p:stCondLst>
                                  <p:childTnLst>
                                    <p:set>
                                      <p:cBhvr>
                                        <p:cTn id="88" dur="1" fill="hold">
                                          <p:stCondLst>
                                            <p:cond delay="0"/>
                                          </p:stCondLst>
                                        </p:cTn>
                                        <p:tgtEl>
                                          <p:spTgt spid="33797"/>
                                        </p:tgtEl>
                                        <p:attrNameLst>
                                          <p:attrName>style.visibility</p:attrName>
                                        </p:attrNameLst>
                                      </p:cBhvr>
                                      <p:to>
                                        <p:strVal val="visible"/>
                                      </p:to>
                                    </p:set>
                                    <p:animEffect transition="in" filter="checkerboard(across)">
                                      <p:cBhvr>
                                        <p:cTn id="89" dur="500"/>
                                        <p:tgtEl>
                                          <p:spTgt spid="33797"/>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nodeType="clickEffect">
                                  <p:stCondLst>
                                    <p:cond delay="0"/>
                                  </p:stCondLst>
                                  <p:childTnLst>
                                    <p:set>
                                      <p:cBhvr>
                                        <p:cTn id="93" dur="1" fill="hold">
                                          <p:stCondLst>
                                            <p:cond delay="0"/>
                                          </p:stCondLst>
                                        </p:cTn>
                                        <p:tgtEl>
                                          <p:spTgt spid="33800"/>
                                        </p:tgtEl>
                                        <p:attrNameLst>
                                          <p:attrName>style.visibility</p:attrName>
                                        </p:attrNameLst>
                                      </p:cBhvr>
                                      <p:to>
                                        <p:strVal val="visible"/>
                                      </p:to>
                                    </p:set>
                                    <p:animEffect transition="in" filter="blinds(horizontal)">
                                      <p:cBhvr>
                                        <p:cTn id="94" dur="500"/>
                                        <p:tgtEl>
                                          <p:spTgt spid="33800"/>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presetSubtype="0" fill="hold" nodeType="clickEffect">
                                  <p:stCondLst>
                                    <p:cond delay="0"/>
                                  </p:stCondLst>
                                  <p:childTnLst>
                                    <p:set>
                                      <p:cBhvr>
                                        <p:cTn id="98" dur="1" fill="hold">
                                          <p:stCondLst>
                                            <p:cond delay="0"/>
                                          </p:stCondLst>
                                        </p:cTn>
                                        <p:tgtEl>
                                          <p:spTgt spid="33799"/>
                                        </p:tgtEl>
                                        <p:attrNameLst>
                                          <p:attrName>style.visibility</p:attrName>
                                        </p:attrNameLst>
                                      </p:cBhvr>
                                      <p:to>
                                        <p:strVal val="visible"/>
                                      </p:to>
                                    </p:set>
                                    <p:animEffect transition="in" filter="dissolve">
                                      <p:cBhvr>
                                        <p:cTn id="99" dur="500"/>
                                        <p:tgtEl>
                                          <p:spTgt spid="33799"/>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nodeType="clickEffect">
                                  <p:stCondLst>
                                    <p:cond delay="0"/>
                                  </p:stCondLst>
                                  <p:childTnLst>
                                    <p:set>
                                      <p:cBhvr>
                                        <p:cTn id="103" dur="1" fill="hold">
                                          <p:stCondLst>
                                            <p:cond delay="0"/>
                                          </p:stCondLst>
                                        </p:cTn>
                                        <p:tgtEl>
                                          <p:spTgt spid="33801"/>
                                        </p:tgtEl>
                                        <p:attrNameLst>
                                          <p:attrName>style.visibility</p:attrName>
                                        </p:attrNameLst>
                                      </p:cBhvr>
                                      <p:to>
                                        <p:strVal val="visible"/>
                                      </p:to>
                                    </p:set>
                                    <p:animEffect transition="in" filter="blinds(horizontal)">
                                      <p:cBhvr>
                                        <p:cTn id="104" dur="500"/>
                                        <p:tgtEl>
                                          <p:spTgt spid="33801"/>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nodeType="clickEffect">
                                  <p:stCondLst>
                                    <p:cond delay="0"/>
                                  </p:stCondLst>
                                  <p:childTnLst>
                                    <p:set>
                                      <p:cBhvr>
                                        <p:cTn id="108" dur="1" fill="hold">
                                          <p:stCondLst>
                                            <p:cond delay="0"/>
                                          </p:stCondLst>
                                        </p:cTn>
                                        <p:tgtEl>
                                          <p:spTgt spid="33802"/>
                                        </p:tgtEl>
                                        <p:attrNameLst>
                                          <p:attrName>style.visibility</p:attrName>
                                        </p:attrNameLst>
                                      </p:cBhvr>
                                      <p:to>
                                        <p:strVal val="visible"/>
                                      </p:to>
                                    </p:set>
                                    <p:animEffect transition="in" filter="blinds(horizontal)">
                                      <p:cBhvr>
                                        <p:cTn id="109" dur="500"/>
                                        <p:tgtEl>
                                          <p:spTgt spid="33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build="p"/>
      <p:bldP spid="11" grpId="0"/>
      <p:bldP spid="18" grpId="0" animBg="1"/>
      <p:bldP spid="20" grpId="0" animBg="1"/>
      <p:bldP spid="21" grpId="0"/>
      <p:bldP spid="22" grpId="0"/>
      <p:bldP spid="23" grpId="0"/>
      <p:bldP spid="24" grpId="0"/>
      <p:bldP spid="25" grpId="0"/>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pic>
        <p:nvPicPr>
          <p:cNvPr id="6" name="Picture 5" descr="JOJO6.jpg"/>
          <p:cNvPicPr>
            <a:picLocks noChangeAspect="1"/>
          </p:cNvPicPr>
          <p:nvPr/>
        </p:nvPicPr>
        <p:blipFill>
          <a:blip r:embed="rId3"/>
          <a:stretch>
            <a:fillRect/>
          </a:stretch>
        </p:blipFill>
        <p:spPr>
          <a:xfrm>
            <a:off x="6629400" y="1295400"/>
            <a:ext cx="2309813" cy="41716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6"/>
          <p:cNvSpPr/>
          <p:nvPr/>
        </p:nvSpPr>
        <p:spPr bwMode="auto">
          <a:xfrm>
            <a:off x="0" y="2133600"/>
            <a:ext cx="6629400" cy="22860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8" name="Title 7"/>
          <p:cNvSpPr>
            <a:spLocks noGrp="1"/>
          </p:cNvSpPr>
          <p:nvPr>
            <p:ph type="ctrTitle"/>
          </p:nvPr>
        </p:nvSpPr>
        <p:spPr>
          <a:xfrm>
            <a:off x="838200" y="2590800"/>
            <a:ext cx="5105400" cy="1295400"/>
          </a:xfrm>
        </p:spPr>
        <p:txBody>
          <a:bodyPr/>
          <a:lstStyle/>
          <a:p>
            <a:r>
              <a:rPr lang="en-US" sz="5400" b="1" dirty="0" smtClean="0">
                <a:solidFill>
                  <a:srgbClr val="00B050"/>
                </a:solidFill>
                <a:latin typeface="Castellar" pitchFamily="18" charset="0"/>
              </a:rPr>
              <a:t>THANK YOU</a:t>
            </a:r>
            <a:endParaRPr lang="en-US" b="1" dirty="0">
              <a:solidFill>
                <a:srgbClr val="00B050"/>
              </a:solidFill>
              <a:latin typeface="Castellar"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8"/>
                                        </p:tgtEl>
                                        <p:attrNameLst>
                                          <p:attrName>style.visibility</p:attrName>
                                        </p:attrNameLst>
                                      </p:cBhvr>
                                      <p:to>
                                        <p:strVal val="visible"/>
                                      </p:to>
                                    </p:set>
                                    <p:anim calcmode="discrete" valueType="clr">
                                      <p:cBhvr override="childStyle">
                                        <p:cTn id="13"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8"/>
                                        </p:tgtEl>
                                        <p:attrNameLst>
                                          <p:attrName>fillcolor</p:attrName>
                                        </p:attrNameLst>
                                      </p:cBhvr>
                                      <p:tavLst>
                                        <p:tav tm="0">
                                          <p:val>
                                            <p:clrVal>
                                              <a:schemeClr val="accent2"/>
                                            </p:clrVal>
                                          </p:val>
                                        </p:tav>
                                        <p:tav tm="50000">
                                          <p:val>
                                            <p:clrVal>
                                              <a:schemeClr val="hlink"/>
                                            </p:clrVal>
                                          </p:val>
                                        </p:tav>
                                      </p:tavLst>
                                    </p:anim>
                                    <p:set>
                                      <p:cBhvr>
                                        <p:cTn id="15"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2055" name="Rectangle 7"/>
          <p:cNvSpPr>
            <a:spLocks noGrp="1" noChangeArrowheads="1"/>
          </p:cNvSpPr>
          <p:nvPr>
            <p:ph type="ctrTitle"/>
          </p:nvPr>
        </p:nvSpPr>
        <p:spPr>
          <a:xfrm>
            <a:off x="2743200" y="914400"/>
            <a:ext cx="6172200" cy="457200"/>
          </a:xfrm>
        </p:spPr>
        <p:txBody>
          <a:bodyPr/>
          <a:lstStyle/>
          <a:p>
            <a:pPr algn="l"/>
            <a:r>
              <a:rPr lang="en-US" sz="2400" b="1" u="sng" dirty="0" smtClean="0"/>
              <a:t/>
            </a:r>
            <a:br>
              <a:rPr lang="en-US" sz="2400" b="1" u="sng" dirty="0" smtClean="0"/>
            </a:br>
            <a:r>
              <a:rPr lang="en-US" sz="2400" b="1" u="sng" dirty="0" smtClean="0"/>
              <a:t>Acute Angle</a:t>
            </a:r>
            <a:r>
              <a:rPr lang="en-US" sz="2400" b="1" dirty="0" smtClean="0"/>
              <a:t>:</a:t>
            </a:r>
            <a:br>
              <a:rPr lang="en-US" sz="2400" b="1" dirty="0" smtClean="0"/>
            </a:br>
            <a:r>
              <a:rPr lang="en-US" sz="2400" b="1" dirty="0" smtClean="0"/>
              <a:t/>
            </a:r>
            <a:br>
              <a:rPr lang="en-US" sz="2400" b="1" dirty="0" smtClean="0"/>
            </a:br>
            <a:endParaRPr lang="en-US" sz="2400" b="1" u="sng" dirty="0"/>
          </a:p>
        </p:txBody>
      </p:sp>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pSp>
        <p:nvGrpSpPr>
          <p:cNvPr id="25" name="Group 24"/>
          <p:cNvGrpSpPr/>
          <p:nvPr/>
        </p:nvGrpSpPr>
        <p:grpSpPr>
          <a:xfrm>
            <a:off x="152400" y="914400"/>
            <a:ext cx="2380777" cy="5043488"/>
            <a:chOff x="152400" y="914400"/>
            <a:chExt cx="2380777" cy="5043488"/>
          </a:xfrm>
        </p:grpSpPr>
        <p:pic>
          <p:nvPicPr>
            <p:cNvPr id="20" name="Picture 19" descr="JOJO2.jpg"/>
            <p:cNvPicPr>
              <a:picLocks noChangeAspect="1"/>
            </p:cNvPicPr>
            <p:nvPr/>
          </p:nvPicPr>
          <p:blipFill>
            <a:blip r:embed="rId3"/>
            <a:stretch>
              <a:fillRect/>
            </a:stretch>
          </p:blipFill>
          <p:spPr>
            <a:xfrm>
              <a:off x="152400" y="914400"/>
              <a:ext cx="2380777" cy="5043488"/>
            </a:xfrm>
            <a:prstGeom prst="rect">
              <a:avLst/>
            </a:prstGeom>
            <a:ln>
              <a:noFill/>
            </a:ln>
            <a:effectLst>
              <a:softEdge rad="112500"/>
            </a:effectLst>
          </p:spPr>
        </p:pic>
        <p:sp>
          <p:nvSpPr>
            <p:cNvPr id="21" name="TextBox 20"/>
            <p:cNvSpPr txBox="1"/>
            <p:nvPr/>
          </p:nvSpPr>
          <p:spPr>
            <a:xfrm>
              <a:off x="762000" y="1915180"/>
              <a:ext cx="1295400" cy="523220"/>
            </a:xfrm>
            <a:prstGeom prst="rect">
              <a:avLst/>
            </a:prstGeom>
            <a:noFill/>
          </p:spPr>
          <p:txBody>
            <a:bodyPr wrap="square" rtlCol="0">
              <a:spAutoFit/>
            </a:bodyPr>
            <a:lstStyle/>
            <a:p>
              <a:r>
                <a:rPr lang="en-US" sz="1400" b="1" dirty="0" smtClean="0">
                  <a:solidFill>
                    <a:schemeClr val="bg1"/>
                  </a:solidFill>
                </a:rPr>
                <a:t>ACUTE ANGLE</a:t>
              </a:r>
              <a:endParaRPr lang="en-US" sz="1400" b="1" dirty="0">
                <a:solidFill>
                  <a:schemeClr val="bg1"/>
                </a:solidFill>
              </a:endParaRPr>
            </a:p>
          </p:txBody>
        </p:sp>
      </p:grpSp>
      <p:sp>
        <p:nvSpPr>
          <p:cNvPr id="10" name="TextBox 9"/>
          <p:cNvSpPr txBox="1"/>
          <p:nvPr/>
        </p:nvSpPr>
        <p:spPr>
          <a:xfrm>
            <a:off x="2667000" y="1371600"/>
            <a:ext cx="6096000" cy="707886"/>
          </a:xfrm>
          <a:prstGeom prst="rect">
            <a:avLst/>
          </a:prstGeom>
          <a:noFill/>
        </p:spPr>
        <p:txBody>
          <a:bodyPr wrap="square" rtlCol="0">
            <a:spAutoFit/>
          </a:bodyPr>
          <a:lstStyle/>
          <a:p>
            <a:r>
              <a:rPr lang="en-US" sz="2000" dirty="0" smtClean="0"/>
              <a:t>An angle whose measure is greater than zero but less than 90 is called an “acute angle”</a:t>
            </a:r>
            <a:endParaRPr lang="en-US" sz="2000" dirty="0"/>
          </a:p>
        </p:txBody>
      </p:sp>
      <p:cxnSp>
        <p:nvCxnSpPr>
          <p:cNvPr id="14" name="Straight Connector 13"/>
          <p:cNvCxnSpPr/>
          <p:nvPr/>
        </p:nvCxnSpPr>
        <p:spPr bwMode="auto">
          <a:xfrm>
            <a:off x="3962400" y="5029199"/>
            <a:ext cx="2971800" cy="1"/>
          </a:xfrm>
          <a:prstGeom prst="line">
            <a:avLst/>
          </a:prstGeom>
          <a:gradFill rotWithShape="1">
            <a:gsLst>
              <a:gs pos="0">
                <a:schemeClr val="bg2">
                  <a:gamma/>
                  <a:tint val="26667"/>
                  <a:invGamma/>
                </a:schemeClr>
              </a:gs>
              <a:gs pos="100000">
                <a:schemeClr val="bg2">
                  <a:alpha val="14999"/>
                </a:schemeClr>
              </a:gs>
            </a:gsLst>
            <a:lin ang="5400000" scaled="1"/>
          </a:gradFill>
          <a:ln w="22225" cap="flat" cmpd="sng" algn="ctr">
            <a:solidFill>
              <a:srgbClr val="00B050"/>
            </a:solidFill>
            <a:prstDash val="solid"/>
            <a:round/>
            <a:headEnd type="none" w="med" len="med"/>
            <a:tailEnd type="none" w="med" len="med"/>
          </a:ln>
          <a:effectLst/>
        </p:spPr>
      </p:cxnSp>
      <p:cxnSp>
        <p:nvCxnSpPr>
          <p:cNvPr id="16" name="Straight Connector 15"/>
          <p:cNvCxnSpPr/>
          <p:nvPr/>
        </p:nvCxnSpPr>
        <p:spPr bwMode="auto">
          <a:xfrm flipV="1">
            <a:off x="3962400" y="4191000"/>
            <a:ext cx="2743200" cy="838200"/>
          </a:xfrm>
          <a:prstGeom prst="line">
            <a:avLst/>
          </a:prstGeom>
          <a:gradFill rotWithShape="1">
            <a:gsLst>
              <a:gs pos="0">
                <a:schemeClr val="bg2">
                  <a:gamma/>
                  <a:tint val="26667"/>
                  <a:invGamma/>
                </a:schemeClr>
              </a:gs>
              <a:gs pos="100000">
                <a:schemeClr val="bg2">
                  <a:alpha val="14999"/>
                </a:schemeClr>
              </a:gs>
            </a:gsLst>
            <a:lin ang="5400000" scaled="1"/>
          </a:gradFill>
          <a:ln w="22225" cap="flat" cmpd="sng" algn="ctr">
            <a:solidFill>
              <a:srgbClr val="00B050"/>
            </a:solidFill>
            <a:prstDash val="solid"/>
            <a:round/>
            <a:headEnd type="none" w="med" len="med"/>
            <a:tailEnd type="none" w="med" len="med"/>
          </a:ln>
          <a:effectLst/>
        </p:spPr>
      </p:cxnSp>
      <p:cxnSp>
        <p:nvCxnSpPr>
          <p:cNvPr id="19" name="Straight Connector 18"/>
          <p:cNvCxnSpPr/>
          <p:nvPr/>
        </p:nvCxnSpPr>
        <p:spPr bwMode="auto">
          <a:xfrm flipV="1">
            <a:off x="3962400" y="3810000"/>
            <a:ext cx="2438400" cy="1219200"/>
          </a:xfrm>
          <a:prstGeom prst="line">
            <a:avLst/>
          </a:prstGeom>
          <a:gradFill rotWithShape="1">
            <a:gsLst>
              <a:gs pos="0">
                <a:schemeClr val="bg2">
                  <a:gamma/>
                  <a:tint val="26667"/>
                  <a:invGamma/>
                </a:schemeClr>
              </a:gs>
              <a:gs pos="100000">
                <a:schemeClr val="bg2">
                  <a:alpha val="14999"/>
                </a:schemeClr>
              </a:gs>
            </a:gsLst>
            <a:lin ang="5400000" scaled="1"/>
          </a:gradFill>
          <a:ln w="22225" cap="flat" cmpd="sng" algn="ctr">
            <a:solidFill>
              <a:srgbClr val="00B050"/>
            </a:solidFill>
            <a:prstDash val="solid"/>
            <a:round/>
            <a:headEnd type="none" w="med" len="med"/>
            <a:tailEnd type="none" w="med" len="med"/>
          </a:ln>
          <a:effectLst/>
        </p:spPr>
      </p:cxnSp>
      <p:cxnSp>
        <p:nvCxnSpPr>
          <p:cNvPr id="23" name="Straight Connector 22"/>
          <p:cNvCxnSpPr/>
          <p:nvPr/>
        </p:nvCxnSpPr>
        <p:spPr bwMode="auto">
          <a:xfrm flipV="1">
            <a:off x="4038600" y="4572000"/>
            <a:ext cx="2819400" cy="457200"/>
          </a:xfrm>
          <a:prstGeom prst="line">
            <a:avLst/>
          </a:prstGeom>
          <a:gradFill rotWithShape="1">
            <a:gsLst>
              <a:gs pos="0">
                <a:schemeClr val="bg2">
                  <a:gamma/>
                  <a:tint val="26667"/>
                  <a:invGamma/>
                </a:schemeClr>
              </a:gs>
              <a:gs pos="100000">
                <a:schemeClr val="bg2">
                  <a:alpha val="14999"/>
                </a:schemeClr>
              </a:gs>
            </a:gsLst>
            <a:lin ang="5400000" scaled="1"/>
          </a:gradFill>
          <a:ln w="22225" cap="flat" cmpd="sng" algn="ctr">
            <a:solidFill>
              <a:srgbClr val="00B050"/>
            </a:solidFill>
            <a:prstDash val="solid"/>
            <a:round/>
            <a:headEnd type="none" w="med" len="med"/>
            <a:tailEnd type="none" w="med" len="med"/>
          </a:ln>
          <a:effectLst/>
        </p:spPr>
      </p:cxnSp>
      <p:cxnSp>
        <p:nvCxnSpPr>
          <p:cNvPr id="28" name="Straight Connector 27"/>
          <p:cNvCxnSpPr/>
          <p:nvPr/>
        </p:nvCxnSpPr>
        <p:spPr bwMode="auto">
          <a:xfrm flipV="1">
            <a:off x="3962400" y="3429000"/>
            <a:ext cx="1905000" cy="1600200"/>
          </a:xfrm>
          <a:prstGeom prst="line">
            <a:avLst/>
          </a:prstGeom>
          <a:gradFill rotWithShape="1">
            <a:gsLst>
              <a:gs pos="0">
                <a:schemeClr val="bg2">
                  <a:gamma/>
                  <a:tint val="26667"/>
                  <a:invGamma/>
                </a:schemeClr>
              </a:gs>
              <a:gs pos="100000">
                <a:schemeClr val="bg2">
                  <a:alpha val="14999"/>
                </a:schemeClr>
              </a:gs>
            </a:gsLst>
            <a:lin ang="5400000" scaled="1"/>
          </a:gradFill>
          <a:ln w="22225" cap="flat" cmpd="sng" algn="ctr">
            <a:solidFill>
              <a:srgbClr val="00B050"/>
            </a:solidFill>
            <a:prstDash val="solid"/>
            <a:round/>
            <a:headEnd type="none" w="med" len="med"/>
            <a:tailEnd type="none" w="med" len="med"/>
          </a:ln>
          <a:effectLst/>
        </p:spPr>
      </p:cxnSp>
      <p:cxnSp>
        <p:nvCxnSpPr>
          <p:cNvPr id="31" name="Straight Connector 30"/>
          <p:cNvCxnSpPr/>
          <p:nvPr/>
        </p:nvCxnSpPr>
        <p:spPr bwMode="auto">
          <a:xfrm rot="5400000" flipH="1" flipV="1">
            <a:off x="2818605" y="3885405"/>
            <a:ext cx="2286000" cy="1590"/>
          </a:xfrm>
          <a:prstGeom prst="line">
            <a:avLst/>
          </a:prstGeom>
          <a:gradFill rotWithShape="1">
            <a:gsLst>
              <a:gs pos="0">
                <a:schemeClr val="bg2">
                  <a:gamma/>
                  <a:tint val="26667"/>
                  <a:invGamma/>
                </a:schemeClr>
              </a:gs>
              <a:gs pos="100000">
                <a:schemeClr val="bg2">
                  <a:alpha val="14999"/>
                </a:schemeClr>
              </a:gs>
            </a:gsLst>
            <a:lin ang="5400000" scaled="1"/>
          </a:gradFill>
          <a:ln w="22225" cap="flat" cmpd="sng" algn="ctr">
            <a:solidFill>
              <a:srgbClr val="00B050"/>
            </a:solidFill>
            <a:prstDash val="dash"/>
            <a:round/>
            <a:headEnd type="none" w="med" len="med"/>
            <a:tailEnd type="none" w="med" len="med"/>
          </a:ln>
          <a:effectLst/>
        </p:spPr>
      </p:cxnSp>
      <p:cxnSp>
        <p:nvCxnSpPr>
          <p:cNvPr id="34" name="Straight Connector 33"/>
          <p:cNvCxnSpPr/>
          <p:nvPr/>
        </p:nvCxnSpPr>
        <p:spPr bwMode="auto">
          <a:xfrm rot="5400000" flipH="1" flipV="1">
            <a:off x="3771902" y="3390901"/>
            <a:ext cx="1828799" cy="1447800"/>
          </a:xfrm>
          <a:prstGeom prst="line">
            <a:avLst/>
          </a:prstGeom>
          <a:gradFill rotWithShape="1">
            <a:gsLst>
              <a:gs pos="0">
                <a:schemeClr val="bg2">
                  <a:gamma/>
                  <a:tint val="26667"/>
                  <a:invGamma/>
                </a:schemeClr>
              </a:gs>
              <a:gs pos="100000">
                <a:schemeClr val="bg2">
                  <a:alpha val="14999"/>
                </a:schemeClr>
              </a:gs>
            </a:gsLst>
            <a:lin ang="5400000" scaled="1"/>
          </a:gradFill>
          <a:ln w="22225" cap="flat" cmpd="sng" algn="ctr">
            <a:solidFill>
              <a:srgbClr val="00B050"/>
            </a:solidFill>
            <a:prstDash val="solid"/>
            <a:round/>
            <a:headEnd type="none" w="med" len="med"/>
            <a:tailEnd type="none" w="med" len="med"/>
          </a:ln>
          <a:effectLst/>
        </p:spPr>
      </p:cxnSp>
      <p:sp>
        <p:nvSpPr>
          <p:cNvPr id="41" name="Curved Up Arrow 40"/>
          <p:cNvSpPr/>
          <p:nvPr/>
        </p:nvSpPr>
        <p:spPr bwMode="auto">
          <a:xfrm rot="14211246">
            <a:off x="3990209" y="4506367"/>
            <a:ext cx="685800" cy="304800"/>
          </a:xfrm>
          <a:prstGeom prst="curvedUpArrow">
            <a:avLst/>
          </a:prstGeom>
          <a:solidFill>
            <a:srgbClr val="00B0F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pSp>
        <p:nvGrpSpPr>
          <p:cNvPr id="24" name="Group 23"/>
          <p:cNvGrpSpPr/>
          <p:nvPr/>
        </p:nvGrpSpPr>
        <p:grpSpPr>
          <a:xfrm>
            <a:off x="3460750" y="4886980"/>
            <a:ext cx="3549650" cy="618530"/>
            <a:chOff x="3460750" y="4886980"/>
            <a:chExt cx="3549650" cy="618530"/>
          </a:xfrm>
        </p:grpSpPr>
        <p:sp>
          <p:nvSpPr>
            <p:cNvPr id="17" name="TextBox 16"/>
            <p:cNvSpPr txBox="1"/>
            <p:nvPr/>
          </p:nvSpPr>
          <p:spPr>
            <a:xfrm>
              <a:off x="3460750" y="4886980"/>
              <a:ext cx="730250" cy="523220"/>
            </a:xfrm>
            <a:prstGeom prst="rect">
              <a:avLst/>
            </a:prstGeom>
            <a:noFill/>
          </p:spPr>
          <p:txBody>
            <a:bodyPr wrap="square" rtlCol="0">
              <a:spAutoFit/>
            </a:bodyPr>
            <a:lstStyle/>
            <a:p>
              <a:r>
                <a:rPr lang="en-US" sz="2800" dirty="0" smtClean="0"/>
                <a:t>o</a:t>
              </a:r>
              <a:endParaRPr lang="en-US" dirty="0"/>
            </a:p>
          </p:txBody>
        </p:sp>
        <p:sp>
          <p:nvSpPr>
            <p:cNvPr id="18" name="TextBox 17"/>
            <p:cNvSpPr txBox="1"/>
            <p:nvPr/>
          </p:nvSpPr>
          <p:spPr>
            <a:xfrm>
              <a:off x="4495800" y="5105400"/>
              <a:ext cx="2514600" cy="400110"/>
            </a:xfrm>
            <a:prstGeom prst="rect">
              <a:avLst/>
            </a:prstGeom>
            <a:noFill/>
          </p:spPr>
          <p:txBody>
            <a:bodyPr wrap="square" rtlCol="0">
              <a:spAutoFit/>
            </a:bodyPr>
            <a:lstStyle/>
            <a:p>
              <a:r>
                <a:rPr lang="en-US" sz="2000" dirty="0" smtClean="0"/>
                <a:t>Initial ray</a:t>
              </a:r>
              <a:endParaRPr lang="en-US" sz="2000" dirty="0"/>
            </a:p>
          </p:txBody>
        </p:sp>
      </p:grpSp>
      <p:sp>
        <p:nvSpPr>
          <p:cNvPr id="22" name="TextBox 21"/>
          <p:cNvSpPr txBox="1"/>
          <p:nvPr/>
        </p:nvSpPr>
        <p:spPr>
          <a:xfrm>
            <a:off x="3124200" y="2362200"/>
            <a:ext cx="762000" cy="2954655"/>
          </a:xfrm>
          <a:prstGeom prst="rect">
            <a:avLst/>
          </a:prstGeom>
          <a:noFill/>
        </p:spPr>
        <p:txBody>
          <a:bodyPr wrap="square" rtlCol="0">
            <a:spAutoFit/>
          </a:bodyPr>
          <a:lstStyle/>
          <a:p>
            <a:r>
              <a:rPr lang="en-US" sz="1400" b="1" dirty="0" smtClean="0"/>
              <a:t>T</a:t>
            </a:r>
          </a:p>
          <a:p>
            <a:r>
              <a:rPr lang="en-US" sz="1400" b="1" dirty="0" smtClean="0"/>
              <a:t>E</a:t>
            </a:r>
          </a:p>
          <a:p>
            <a:r>
              <a:rPr lang="en-US" sz="1400" b="1" dirty="0" smtClean="0"/>
              <a:t>R</a:t>
            </a:r>
          </a:p>
          <a:p>
            <a:r>
              <a:rPr lang="en-US" sz="1400" b="1" dirty="0" smtClean="0"/>
              <a:t>M</a:t>
            </a:r>
          </a:p>
          <a:p>
            <a:r>
              <a:rPr lang="en-US" sz="1400" b="1" dirty="0" smtClean="0"/>
              <a:t>I</a:t>
            </a:r>
          </a:p>
          <a:p>
            <a:r>
              <a:rPr lang="en-US" sz="1400" b="1" dirty="0" smtClean="0"/>
              <a:t>N</a:t>
            </a:r>
          </a:p>
          <a:p>
            <a:r>
              <a:rPr lang="en-US" sz="1400" b="1" dirty="0" smtClean="0"/>
              <a:t>A</a:t>
            </a:r>
          </a:p>
          <a:p>
            <a:r>
              <a:rPr lang="en-US" sz="1400" b="1" dirty="0" smtClean="0"/>
              <a:t>L</a:t>
            </a:r>
          </a:p>
          <a:p>
            <a:endParaRPr lang="en-US" sz="1400" b="1" dirty="0" smtClean="0"/>
          </a:p>
          <a:p>
            <a:r>
              <a:rPr lang="en-US" sz="1400" b="1" dirty="0" smtClean="0"/>
              <a:t>R</a:t>
            </a:r>
          </a:p>
          <a:p>
            <a:r>
              <a:rPr lang="en-US" sz="1400" b="1" dirty="0" smtClean="0"/>
              <a:t>A</a:t>
            </a:r>
          </a:p>
          <a:p>
            <a:r>
              <a:rPr lang="en-US" sz="1400" b="1" dirty="0" smtClean="0"/>
              <a:t>Y</a:t>
            </a:r>
          </a:p>
          <a:p>
            <a:endParaRPr lang="en-US" sz="1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diamond(in)">
                                      <p:cBhvr>
                                        <p:cTn id="13" dur="2000"/>
                                        <p:tgtEl>
                                          <p:spTgt spid="24"/>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checkerboard(across)">
                                      <p:cBhvr>
                                        <p:cTn id="18" dur="500"/>
                                        <p:tgtEl>
                                          <p:spTgt spid="23"/>
                                        </p:tgtEl>
                                      </p:cBhvr>
                                    </p:animEffect>
                                  </p:childTnLst>
                                  <p:subTnLst>
                                    <p:set>
                                      <p:cBhvr override="childStyle">
                                        <p:cTn dur="1" fill="hold" display="0" masterRel="sameClick" afterEffect="1">
                                          <p:stCondLst>
                                            <p:cond evt="end" delay="0">
                                              <p:tn val="16"/>
                                            </p:cond>
                                          </p:stCondLst>
                                        </p:cTn>
                                        <p:tgtEl>
                                          <p:spTgt spid="23"/>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checkerboard(across)">
                                      <p:cBhvr>
                                        <p:cTn id="23" dur="500"/>
                                        <p:tgtEl>
                                          <p:spTgt spid="16"/>
                                        </p:tgtEl>
                                      </p:cBhvr>
                                    </p:animEffect>
                                  </p:childTnLst>
                                  <p:subTnLst>
                                    <p:set>
                                      <p:cBhvr override="childStyle">
                                        <p:cTn dur="1" fill="hold" display="0" masterRel="sameClick" afterEffect="1">
                                          <p:stCondLst>
                                            <p:cond evt="end" delay="0">
                                              <p:tn val="21"/>
                                            </p:cond>
                                          </p:stCondLst>
                                        </p:cTn>
                                        <p:tgtEl>
                                          <p:spTgt spid="16"/>
                                        </p:tgtEl>
                                        <p:attrNameLst>
                                          <p:attrName>style.visibility</p:attrName>
                                        </p:attrNameLst>
                                      </p:cBhvr>
                                      <p:to>
                                        <p:strVal val="hidden"/>
                                      </p:to>
                                    </p:set>
                                  </p:sub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checkerboard(across)">
                                      <p:cBhvr>
                                        <p:cTn id="28" dur="500"/>
                                        <p:tgtEl>
                                          <p:spTgt spid="19"/>
                                        </p:tgtEl>
                                      </p:cBhvr>
                                    </p:animEffect>
                                  </p:childTnLst>
                                  <p:subTnLst>
                                    <p:set>
                                      <p:cBhvr override="childStyle">
                                        <p:cTn dur="1" fill="hold" display="0" masterRel="sameClick" afterEffect="1">
                                          <p:stCondLst>
                                            <p:cond evt="end" delay="0">
                                              <p:tn val="26"/>
                                            </p:cond>
                                          </p:stCondLst>
                                        </p:cTn>
                                        <p:tgtEl>
                                          <p:spTgt spid="19"/>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checkerboard(across)">
                                      <p:cBhvr>
                                        <p:cTn id="33" dur="500"/>
                                        <p:tgtEl>
                                          <p:spTgt spid="28"/>
                                        </p:tgtEl>
                                      </p:cBhvr>
                                    </p:animEffect>
                                  </p:childTnLst>
                                  <p:subTnLst>
                                    <p:set>
                                      <p:cBhvr override="childStyle">
                                        <p:cTn dur="1" fill="hold" display="0" masterRel="sameClick" afterEffect="1">
                                          <p:stCondLst>
                                            <p:cond evt="end" delay="0">
                                              <p:tn val="31"/>
                                            </p:cond>
                                          </p:stCondLst>
                                        </p:cTn>
                                        <p:tgtEl>
                                          <p:spTgt spid="28"/>
                                        </p:tgtEl>
                                        <p:attrNameLst>
                                          <p:attrName>style.visibility</p:attrName>
                                        </p:attrNameLst>
                                      </p:cBhvr>
                                      <p:to>
                                        <p:strVal val="hidden"/>
                                      </p:to>
                                    </p:set>
                                  </p:sub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checkerboard(across)">
                                      <p:cBhvr>
                                        <p:cTn id="38" dur="500"/>
                                        <p:tgtEl>
                                          <p:spTgt spid="34"/>
                                        </p:tgtEl>
                                      </p:cBhvr>
                                    </p:animEffect>
                                  </p:childTnLst>
                                  <p:subTnLst>
                                    <p:set>
                                      <p:cBhvr override="childStyle">
                                        <p:cTn dur="1" fill="hold" display="0" masterRel="sameClick" afterEffect="1">
                                          <p:stCondLst>
                                            <p:cond evt="end" delay="0">
                                              <p:tn val="36"/>
                                            </p:cond>
                                          </p:stCondLst>
                                        </p:cTn>
                                        <p:tgtEl>
                                          <p:spTgt spid="34"/>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dissolve">
                                      <p:cBhvr>
                                        <p:cTn id="43" dur="500"/>
                                        <p:tgtEl>
                                          <p:spTgt spid="31"/>
                                        </p:tgtEl>
                                      </p:cBhvr>
                                    </p:animEffect>
                                  </p:childTnLst>
                                </p:cTn>
                              </p:par>
                            </p:childTnLst>
                          </p:cTn>
                        </p:par>
                        <p:par>
                          <p:cTn id="44" fill="hold">
                            <p:stCondLst>
                              <p:cond delay="500"/>
                            </p:stCondLst>
                            <p:childTnLst>
                              <p:par>
                                <p:cTn id="45" presetID="3" presetClass="entr" presetSubtype="10"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blinds(horizontal)">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27" presetClass="entr" presetSubtype="0" fill="hold" grpId="0" nodeType="clickEffect">
                                  <p:stCondLst>
                                    <p:cond delay="0"/>
                                  </p:stCondLst>
                                  <p:iterate type="lt">
                                    <p:tmPct val="50000"/>
                                  </p:iterate>
                                  <p:childTnLst>
                                    <p:set>
                                      <p:cBhvr>
                                        <p:cTn id="51" dur="1" fill="hold">
                                          <p:stCondLst>
                                            <p:cond delay="0"/>
                                          </p:stCondLst>
                                        </p:cTn>
                                        <p:tgtEl>
                                          <p:spTgt spid="22"/>
                                        </p:tgtEl>
                                        <p:attrNameLst>
                                          <p:attrName>style.visibility</p:attrName>
                                        </p:attrNameLst>
                                      </p:cBhvr>
                                      <p:to>
                                        <p:strVal val="visible"/>
                                      </p:to>
                                    </p:set>
                                    <p:anim calcmode="discrete" valueType="clr">
                                      <p:cBhvr override="childStyle">
                                        <p:cTn id="52" dur="80"/>
                                        <p:tgtEl>
                                          <p:spTgt spid="22"/>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22"/>
                                        </p:tgtEl>
                                        <p:attrNameLst>
                                          <p:attrName>fillcolor</p:attrName>
                                        </p:attrNameLst>
                                      </p:cBhvr>
                                      <p:tavLst>
                                        <p:tav tm="0">
                                          <p:val>
                                            <p:clrVal>
                                              <a:schemeClr val="accent2"/>
                                            </p:clrVal>
                                          </p:val>
                                        </p:tav>
                                        <p:tav tm="50000">
                                          <p:val>
                                            <p:clrVal>
                                              <a:schemeClr val="hlink"/>
                                            </p:clrVal>
                                          </p:val>
                                        </p:tav>
                                      </p:tavLst>
                                    </p:anim>
                                    <p:set>
                                      <p:cBhvr>
                                        <p:cTn id="54" dur="80"/>
                                        <p:tgtEl>
                                          <p:spTgt spid="22"/>
                                        </p:tgtEl>
                                        <p:attrNameLst>
                                          <p:attrName>fill.type</p:attrName>
                                        </p:attrNameLst>
                                      </p:cBhvr>
                                      <p:to>
                                        <p:strVal val="solid"/>
                                      </p:to>
                                    </p:se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nodeType="click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dissolve">
                                      <p:cBhvr>
                                        <p:cTn id="59" dur="500"/>
                                        <p:tgtEl>
                                          <p:spTgt spid="25"/>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2055"/>
                                        </p:tgtEl>
                                        <p:attrNameLst>
                                          <p:attrName>style.visibility</p:attrName>
                                        </p:attrNameLst>
                                      </p:cBhvr>
                                      <p:to>
                                        <p:strVal val="visible"/>
                                      </p:to>
                                    </p:set>
                                    <p:animEffect transition="in" filter="blinds(horizontal)">
                                      <p:cBhvr>
                                        <p:cTn id="64" dur="500"/>
                                        <p:tgtEl>
                                          <p:spTgt spid="2055"/>
                                        </p:tgtEl>
                                      </p:cBhvr>
                                    </p:animEffect>
                                  </p:childTnLst>
                                </p:cTn>
                              </p:par>
                            </p:childTnLst>
                          </p:cTn>
                        </p:par>
                      </p:childTnLst>
                    </p:cTn>
                  </p:par>
                  <p:par>
                    <p:cTn id="65" fill="hold">
                      <p:stCondLst>
                        <p:cond delay="indefinite"/>
                      </p:stCondLst>
                      <p:childTnLst>
                        <p:par>
                          <p:cTn id="66" fill="hold">
                            <p:stCondLst>
                              <p:cond delay="0"/>
                            </p:stCondLst>
                            <p:childTnLst>
                              <p:par>
                                <p:cTn id="67" presetID="27" presetClass="entr" presetSubtype="0" fill="hold" grpId="0" nodeType="clickEffect">
                                  <p:stCondLst>
                                    <p:cond delay="0"/>
                                  </p:stCondLst>
                                  <p:iterate type="lt">
                                    <p:tmPct val="50000"/>
                                  </p:iterate>
                                  <p:childTnLst>
                                    <p:set>
                                      <p:cBhvr>
                                        <p:cTn id="68" dur="1" fill="hold">
                                          <p:stCondLst>
                                            <p:cond delay="0"/>
                                          </p:stCondLst>
                                        </p:cTn>
                                        <p:tgtEl>
                                          <p:spTgt spid="10"/>
                                        </p:tgtEl>
                                        <p:attrNameLst>
                                          <p:attrName>style.visibility</p:attrName>
                                        </p:attrNameLst>
                                      </p:cBhvr>
                                      <p:to>
                                        <p:strVal val="visible"/>
                                      </p:to>
                                    </p:set>
                                    <p:anim calcmode="discrete" valueType="clr">
                                      <p:cBhvr override="childStyle">
                                        <p:cTn id="69"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70" dur="80"/>
                                        <p:tgtEl>
                                          <p:spTgt spid="10"/>
                                        </p:tgtEl>
                                        <p:attrNameLst>
                                          <p:attrName>fillcolor</p:attrName>
                                        </p:attrNameLst>
                                      </p:cBhvr>
                                      <p:tavLst>
                                        <p:tav tm="0">
                                          <p:val>
                                            <p:clrVal>
                                              <a:schemeClr val="accent2"/>
                                            </p:clrVal>
                                          </p:val>
                                        </p:tav>
                                        <p:tav tm="50000">
                                          <p:val>
                                            <p:clrVal>
                                              <a:schemeClr val="hlink"/>
                                            </p:clrVal>
                                          </p:val>
                                        </p:tav>
                                      </p:tavLst>
                                    </p:anim>
                                    <p:set>
                                      <p:cBhvr>
                                        <p:cTn id="71"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p:bldP spid="10" grpId="0"/>
      <p:bldP spid="41" grpId="0" animBg="1"/>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pic>
        <p:nvPicPr>
          <p:cNvPr id="6" name="Picture 5" descr="JOJO3.jpg"/>
          <p:cNvPicPr>
            <a:picLocks noChangeAspect="1"/>
          </p:cNvPicPr>
          <p:nvPr/>
        </p:nvPicPr>
        <p:blipFill>
          <a:blip r:embed="rId4"/>
          <a:stretch>
            <a:fillRect/>
          </a:stretch>
        </p:blipFill>
        <p:spPr>
          <a:xfrm>
            <a:off x="0" y="3686175"/>
            <a:ext cx="1285875" cy="3171825"/>
          </a:xfrm>
          <a:prstGeom prst="rect">
            <a:avLst/>
          </a:prstGeom>
        </p:spPr>
      </p:pic>
      <p:graphicFrame>
        <p:nvGraphicFramePr>
          <p:cNvPr id="7" name="Object 6"/>
          <p:cNvGraphicFramePr>
            <a:graphicFrameLocks noChangeAspect="1"/>
          </p:cNvGraphicFramePr>
          <p:nvPr/>
        </p:nvGraphicFramePr>
        <p:xfrm>
          <a:off x="457200" y="381000"/>
          <a:ext cx="2290285" cy="1090612"/>
        </p:xfrm>
        <a:graphic>
          <a:graphicData uri="http://schemas.openxmlformats.org/presentationml/2006/ole">
            <p:oleObj spid="_x0000_s1026" name="Equation" r:id="rId5" imgW="799920" imgH="380880" progId="Equation.DSMT4">
              <p:embed/>
            </p:oleObj>
          </a:graphicData>
        </a:graphic>
      </p:graphicFrame>
      <p:graphicFrame>
        <p:nvGraphicFramePr>
          <p:cNvPr id="11" name="Object 10"/>
          <p:cNvGraphicFramePr>
            <a:graphicFrameLocks noChangeAspect="1"/>
          </p:cNvGraphicFramePr>
          <p:nvPr/>
        </p:nvGraphicFramePr>
        <p:xfrm>
          <a:off x="457200" y="1500188"/>
          <a:ext cx="2133600" cy="938212"/>
        </p:xfrm>
        <a:graphic>
          <a:graphicData uri="http://schemas.openxmlformats.org/presentationml/2006/ole">
            <p:oleObj spid="_x0000_s1027" name="Equation" r:id="rId6" imgW="799920" imgH="380880" progId="Equation.DSMT4">
              <p:embed/>
            </p:oleObj>
          </a:graphicData>
        </a:graphic>
      </p:graphicFrame>
      <p:graphicFrame>
        <p:nvGraphicFramePr>
          <p:cNvPr id="12" name="Object 11"/>
          <p:cNvGraphicFramePr>
            <a:graphicFrameLocks noChangeAspect="1"/>
          </p:cNvGraphicFramePr>
          <p:nvPr/>
        </p:nvGraphicFramePr>
        <p:xfrm>
          <a:off x="457200" y="2414588"/>
          <a:ext cx="2130265" cy="1014412"/>
        </p:xfrm>
        <a:graphic>
          <a:graphicData uri="http://schemas.openxmlformats.org/presentationml/2006/ole">
            <p:oleObj spid="_x0000_s1028" name="Equation" r:id="rId7" imgW="799920" imgH="380880" progId="Equation.DSMT4">
              <p:embed/>
            </p:oleObj>
          </a:graphicData>
        </a:graphic>
      </p:graphicFrame>
      <p:graphicFrame>
        <p:nvGraphicFramePr>
          <p:cNvPr id="1029" name="Object 5"/>
          <p:cNvGraphicFramePr>
            <a:graphicFrameLocks noChangeAspect="1"/>
          </p:cNvGraphicFramePr>
          <p:nvPr/>
        </p:nvGraphicFramePr>
        <p:xfrm>
          <a:off x="3048000" y="357187"/>
          <a:ext cx="2501900" cy="1014413"/>
        </p:xfrm>
        <a:graphic>
          <a:graphicData uri="http://schemas.openxmlformats.org/presentationml/2006/ole">
            <p:oleObj spid="_x0000_s1029" name="Equation" r:id="rId8" imgW="939600" imgH="380880" progId="Equation.DSMT4">
              <p:embed/>
            </p:oleObj>
          </a:graphicData>
        </a:graphic>
      </p:graphicFrame>
      <p:graphicFrame>
        <p:nvGraphicFramePr>
          <p:cNvPr id="1030" name="Object 6"/>
          <p:cNvGraphicFramePr>
            <a:graphicFrameLocks noChangeAspect="1"/>
          </p:cNvGraphicFramePr>
          <p:nvPr/>
        </p:nvGraphicFramePr>
        <p:xfrm>
          <a:off x="3200400" y="1423988"/>
          <a:ext cx="2130425" cy="1014412"/>
        </p:xfrm>
        <a:graphic>
          <a:graphicData uri="http://schemas.openxmlformats.org/presentationml/2006/ole">
            <p:oleObj spid="_x0000_s1030" name="Equation" r:id="rId9" imgW="799920" imgH="380880" progId="Equation.DSMT4">
              <p:embed/>
            </p:oleObj>
          </a:graphicData>
        </a:graphic>
      </p:graphicFrame>
      <p:graphicFrame>
        <p:nvGraphicFramePr>
          <p:cNvPr id="1031" name="Object 7"/>
          <p:cNvGraphicFramePr>
            <a:graphicFrameLocks noChangeAspect="1"/>
          </p:cNvGraphicFramePr>
          <p:nvPr/>
        </p:nvGraphicFramePr>
        <p:xfrm>
          <a:off x="3200400" y="2414588"/>
          <a:ext cx="2130425" cy="1014412"/>
        </p:xfrm>
        <a:graphic>
          <a:graphicData uri="http://schemas.openxmlformats.org/presentationml/2006/ole">
            <p:oleObj spid="_x0000_s1031" name="Equation" r:id="rId10" imgW="799920" imgH="380880" progId="Equation.DSMT4">
              <p:embed/>
            </p:oleObj>
          </a:graphicData>
        </a:graphic>
      </p:graphicFrame>
      <p:sp>
        <p:nvSpPr>
          <p:cNvPr id="15" name="TextBox 14"/>
          <p:cNvSpPr txBox="1"/>
          <p:nvPr/>
        </p:nvSpPr>
        <p:spPr>
          <a:xfrm>
            <a:off x="3505200" y="4724400"/>
            <a:ext cx="3200400" cy="1200329"/>
          </a:xfrm>
          <a:prstGeom prst="rect">
            <a:avLst/>
          </a:prstGeom>
          <a:noFill/>
        </p:spPr>
        <p:txBody>
          <a:bodyPr wrap="square" rtlCol="0">
            <a:spAutoFit/>
          </a:bodyPr>
          <a:lstStyle/>
          <a:p>
            <a:r>
              <a:rPr lang="en-US" dirty="0" smtClean="0">
                <a:solidFill>
                  <a:srgbClr val="00B050"/>
                </a:solidFill>
              </a:rPr>
              <a:t>S</a:t>
            </a:r>
            <a:r>
              <a:rPr lang="en-US" dirty="0" smtClean="0"/>
              <a:t>ome </a:t>
            </a:r>
            <a:r>
              <a:rPr lang="en-US" dirty="0" smtClean="0">
                <a:solidFill>
                  <a:srgbClr val="00B050"/>
                </a:solidFill>
              </a:rPr>
              <a:t>O</a:t>
            </a:r>
            <a:r>
              <a:rPr lang="en-US" dirty="0" smtClean="0"/>
              <a:t>ld </a:t>
            </a:r>
            <a:r>
              <a:rPr lang="en-US" dirty="0" smtClean="0">
                <a:solidFill>
                  <a:srgbClr val="00B050"/>
                </a:solidFill>
              </a:rPr>
              <a:t>H</a:t>
            </a:r>
            <a:r>
              <a:rPr lang="en-US" dirty="0" smtClean="0"/>
              <a:t>ouses </a:t>
            </a:r>
            <a:r>
              <a:rPr lang="en-US" dirty="0" smtClean="0">
                <a:solidFill>
                  <a:srgbClr val="7030A0"/>
                </a:solidFill>
              </a:rPr>
              <a:t>C</a:t>
            </a:r>
            <a:r>
              <a:rPr lang="en-US" dirty="0" smtClean="0"/>
              <a:t>an’t </a:t>
            </a:r>
            <a:r>
              <a:rPr lang="en-US" dirty="0" smtClean="0">
                <a:solidFill>
                  <a:srgbClr val="7030A0"/>
                </a:solidFill>
              </a:rPr>
              <a:t>A</a:t>
            </a:r>
            <a:r>
              <a:rPr lang="en-US" dirty="0" smtClean="0"/>
              <a:t>lways </a:t>
            </a:r>
            <a:r>
              <a:rPr lang="en-US" dirty="0" smtClean="0">
                <a:solidFill>
                  <a:srgbClr val="7030A0"/>
                </a:solidFill>
              </a:rPr>
              <a:t>H</a:t>
            </a:r>
            <a:r>
              <a:rPr lang="en-US" dirty="0" smtClean="0"/>
              <a:t>ide </a:t>
            </a:r>
          </a:p>
          <a:p>
            <a:r>
              <a:rPr lang="en-US" dirty="0" smtClean="0">
                <a:solidFill>
                  <a:srgbClr val="FF0000"/>
                </a:solidFill>
              </a:rPr>
              <a:t>T</a:t>
            </a:r>
            <a:r>
              <a:rPr lang="en-US" dirty="0" smtClean="0"/>
              <a:t>heir </a:t>
            </a:r>
            <a:r>
              <a:rPr lang="en-US" dirty="0" smtClean="0">
                <a:solidFill>
                  <a:srgbClr val="FF0000"/>
                </a:solidFill>
              </a:rPr>
              <a:t>O</a:t>
            </a:r>
            <a:r>
              <a:rPr lang="en-US" dirty="0" smtClean="0"/>
              <a:t>ld </a:t>
            </a:r>
            <a:r>
              <a:rPr lang="en-US" dirty="0" smtClean="0">
                <a:solidFill>
                  <a:srgbClr val="FF0000"/>
                </a:solidFill>
              </a:rPr>
              <a:t>A</a:t>
            </a:r>
            <a:r>
              <a:rPr lang="en-US" dirty="0" smtClean="0"/>
              <a:t>ge</a:t>
            </a:r>
            <a:endParaRPr lang="en-US" dirty="0"/>
          </a:p>
        </p:txBody>
      </p:sp>
      <p:sp>
        <p:nvSpPr>
          <p:cNvPr id="16" name="TextBox 15"/>
          <p:cNvSpPr txBox="1"/>
          <p:nvPr/>
        </p:nvSpPr>
        <p:spPr>
          <a:xfrm>
            <a:off x="1752600" y="4248090"/>
            <a:ext cx="6400800" cy="400110"/>
          </a:xfrm>
          <a:prstGeom prst="rect">
            <a:avLst/>
          </a:prstGeom>
          <a:noFill/>
        </p:spPr>
        <p:txBody>
          <a:bodyPr wrap="square" rtlCol="0">
            <a:spAutoFit/>
          </a:bodyPr>
          <a:lstStyle/>
          <a:p>
            <a:r>
              <a:rPr lang="en-US" sz="2000" b="1" u="sng" dirty="0" smtClean="0"/>
              <a:t>Commonly used mnemonic for these ratios </a:t>
            </a:r>
            <a:r>
              <a:rPr lang="en-US" sz="2000" dirty="0" smtClean="0"/>
              <a:t>:</a:t>
            </a:r>
            <a:endParaRPr lang="en-US" sz="2000" dirty="0"/>
          </a:p>
        </p:txBody>
      </p:sp>
      <p:sp>
        <p:nvSpPr>
          <p:cNvPr id="17" name="TextBox 16"/>
          <p:cNvSpPr txBox="1"/>
          <p:nvPr/>
        </p:nvSpPr>
        <p:spPr>
          <a:xfrm>
            <a:off x="7620000" y="2590800"/>
            <a:ext cx="685800" cy="523220"/>
          </a:xfrm>
          <a:prstGeom prst="rect">
            <a:avLst/>
          </a:prstGeom>
          <a:noFill/>
        </p:spPr>
        <p:txBody>
          <a:bodyPr wrap="square" rtlCol="0">
            <a:spAutoFit/>
          </a:bodyPr>
          <a:lstStyle/>
          <a:p>
            <a:r>
              <a:rPr lang="az-Cyrl-AZ" sz="2800" i="1" dirty="0" smtClean="0">
                <a:latin typeface="Gabriola"/>
              </a:rPr>
              <a:t>Ѳ</a:t>
            </a:r>
            <a:endParaRPr lang="en-US" i="1" dirty="0"/>
          </a:p>
        </p:txBody>
      </p:sp>
      <p:sp>
        <p:nvSpPr>
          <p:cNvPr id="18" name="Circular Arrow 17"/>
          <p:cNvSpPr/>
          <p:nvPr/>
        </p:nvSpPr>
        <p:spPr bwMode="auto">
          <a:xfrm rot="15911981">
            <a:off x="8090728" y="2760050"/>
            <a:ext cx="609600" cy="533400"/>
          </a:xfrm>
          <a:prstGeom prst="circularArrow">
            <a:avLst>
              <a:gd name="adj1" fmla="val 12500"/>
              <a:gd name="adj2" fmla="val 1142319"/>
              <a:gd name="adj3" fmla="val 20457681"/>
              <a:gd name="adj4" fmla="val 13162500"/>
              <a:gd name="adj5" fmla="val 12500"/>
            </a:avLst>
          </a:prstGeom>
          <a:solidFill>
            <a:srgbClr val="00B0F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pSp>
        <p:nvGrpSpPr>
          <p:cNvPr id="32" name="Group 31"/>
          <p:cNvGrpSpPr/>
          <p:nvPr/>
        </p:nvGrpSpPr>
        <p:grpSpPr>
          <a:xfrm>
            <a:off x="6019800" y="609600"/>
            <a:ext cx="2819400" cy="2590800"/>
            <a:chOff x="6019800" y="609600"/>
            <a:chExt cx="2819400" cy="2590800"/>
          </a:xfrm>
        </p:grpSpPr>
        <p:sp>
          <p:nvSpPr>
            <p:cNvPr id="14" name="Right Triangle 13"/>
            <p:cNvSpPr/>
            <p:nvPr/>
          </p:nvSpPr>
          <p:spPr bwMode="auto">
            <a:xfrm>
              <a:off x="6019800" y="609600"/>
              <a:ext cx="2819400" cy="2590800"/>
            </a:xfrm>
            <a:prstGeom prst="rtTriangle">
              <a:avLst/>
            </a:prstGeom>
            <a:noFill/>
            <a:ln w="15875" cap="flat" cmpd="sng" algn="ctr">
              <a:solidFill>
                <a:srgbClr val="00B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cxnSp>
          <p:nvCxnSpPr>
            <p:cNvPr id="20" name="Straight Connector 19"/>
            <p:cNvCxnSpPr/>
            <p:nvPr/>
          </p:nvCxnSpPr>
          <p:spPr bwMode="auto">
            <a:xfrm>
              <a:off x="6019800" y="28956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00B050"/>
              </a:solidFill>
              <a:prstDash val="solid"/>
              <a:round/>
              <a:headEnd type="none" w="med" len="med"/>
              <a:tailEnd type="none" w="med" len="med"/>
            </a:ln>
            <a:effectLst/>
          </p:spPr>
        </p:cxnSp>
        <p:cxnSp>
          <p:nvCxnSpPr>
            <p:cNvPr id="22" name="Straight Connector 21"/>
            <p:cNvCxnSpPr/>
            <p:nvPr/>
          </p:nvCxnSpPr>
          <p:spPr bwMode="auto">
            <a:xfrm rot="5400000">
              <a:off x="6249194" y="3048000"/>
              <a:ext cx="304006" cy="794"/>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00B050"/>
              </a:solidFill>
              <a:prstDash val="solid"/>
              <a:round/>
              <a:headEnd type="none" w="med" len="med"/>
              <a:tailEnd type="none" w="med" len="med"/>
            </a:ln>
            <a:effectLst/>
          </p:spPr>
        </p:cxnSp>
      </p:grpSp>
      <p:sp>
        <p:nvSpPr>
          <p:cNvPr id="26" name="TextBox 25"/>
          <p:cNvSpPr txBox="1"/>
          <p:nvPr/>
        </p:nvSpPr>
        <p:spPr>
          <a:xfrm>
            <a:off x="7239000" y="1447800"/>
            <a:ext cx="685800" cy="523220"/>
          </a:xfrm>
          <a:prstGeom prst="rect">
            <a:avLst/>
          </a:prstGeom>
          <a:noFill/>
        </p:spPr>
        <p:txBody>
          <a:bodyPr wrap="square" rtlCol="0">
            <a:spAutoFit/>
          </a:bodyPr>
          <a:lstStyle/>
          <a:p>
            <a:r>
              <a:rPr lang="en-US" sz="2800" i="1" dirty="0" smtClean="0">
                <a:latin typeface="Arial" pitchFamily="34" charset="0"/>
                <a:cs typeface="Arial" pitchFamily="34" charset="0"/>
              </a:rPr>
              <a:t>c</a:t>
            </a:r>
            <a:endParaRPr lang="en-US" i="1" dirty="0">
              <a:latin typeface="Arial" pitchFamily="34" charset="0"/>
              <a:cs typeface="Arial" pitchFamily="34" charset="0"/>
            </a:endParaRPr>
          </a:p>
        </p:txBody>
      </p:sp>
      <p:sp>
        <p:nvSpPr>
          <p:cNvPr id="27" name="TextBox 26"/>
          <p:cNvSpPr txBox="1"/>
          <p:nvPr/>
        </p:nvSpPr>
        <p:spPr>
          <a:xfrm>
            <a:off x="6781800" y="3210580"/>
            <a:ext cx="685800" cy="523220"/>
          </a:xfrm>
          <a:prstGeom prst="rect">
            <a:avLst/>
          </a:prstGeom>
          <a:noFill/>
        </p:spPr>
        <p:txBody>
          <a:bodyPr wrap="square" rtlCol="0">
            <a:spAutoFit/>
          </a:bodyPr>
          <a:lstStyle/>
          <a:p>
            <a:r>
              <a:rPr lang="en-US" sz="2800" dirty="0" smtClean="0">
                <a:latin typeface="Arial" pitchFamily="34" charset="0"/>
                <a:cs typeface="Arial" pitchFamily="34" charset="0"/>
              </a:rPr>
              <a:t>a</a:t>
            </a:r>
            <a:endParaRPr lang="en-US" dirty="0">
              <a:latin typeface="Arial" pitchFamily="34" charset="0"/>
              <a:cs typeface="Arial" pitchFamily="34" charset="0"/>
            </a:endParaRPr>
          </a:p>
        </p:txBody>
      </p:sp>
      <p:sp>
        <p:nvSpPr>
          <p:cNvPr id="28" name="TextBox 27"/>
          <p:cNvSpPr txBox="1"/>
          <p:nvPr/>
        </p:nvSpPr>
        <p:spPr>
          <a:xfrm>
            <a:off x="5486400" y="1752600"/>
            <a:ext cx="685800" cy="523220"/>
          </a:xfrm>
          <a:prstGeom prst="rect">
            <a:avLst/>
          </a:prstGeom>
          <a:noFill/>
        </p:spPr>
        <p:txBody>
          <a:bodyPr wrap="square" rtlCol="0">
            <a:spAutoFit/>
          </a:bodyPr>
          <a:lstStyle/>
          <a:p>
            <a:r>
              <a:rPr lang="en-US" sz="2800" i="1" dirty="0" smtClean="0">
                <a:latin typeface="Arial" pitchFamily="34" charset="0"/>
                <a:cs typeface="Arial" pitchFamily="34" charset="0"/>
              </a:rPr>
              <a:t>b</a:t>
            </a:r>
            <a:endParaRPr lang="en-US" i="1" dirty="0">
              <a:latin typeface="Arial" pitchFamily="34" charset="0"/>
              <a:cs typeface="Arial" pitchFamily="34" charset="0"/>
            </a:endParaRPr>
          </a:p>
        </p:txBody>
      </p:sp>
      <p:sp>
        <p:nvSpPr>
          <p:cNvPr id="29" name="TextBox 28"/>
          <p:cNvSpPr txBox="1"/>
          <p:nvPr/>
        </p:nvSpPr>
        <p:spPr>
          <a:xfrm>
            <a:off x="8610600" y="2981980"/>
            <a:ext cx="685800" cy="523220"/>
          </a:xfrm>
          <a:prstGeom prst="rect">
            <a:avLst/>
          </a:prstGeom>
          <a:noFill/>
        </p:spPr>
        <p:txBody>
          <a:bodyPr wrap="square" rtlCol="0">
            <a:spAutoFit/>
          </a:bodyPr>
          <a:lstStyle/>
          <a:p>
            <a:r>
              <a:rPr lang="en-US" sz="2800" i="1" dirty="0" smtClean="0">
                <a:latin typeface="Gabriola"/>
              </a:rPr>
              <a:t>B</a:t>
            </a:r>
            <a:endParaRPr lang="en-US" i="1" dirty="0"/>
          </a:p>
        </p:txBody>
      </p:sp>
      <p:sp>
        <p:nvSpPr>
          <p:cNvPr id="30" name="TextBox 29"/>
          <p:cNvSpPr txBox="1"/>
          <p:nvPr/>
        </p:nvSpPr>
        <p:spPr>
          <a:xfrm>
            <a:off x="5486400" y="3058180"/>
            <a:ext cx="685800" cy="523220"/>
          </a:xfrm>
          <a:prstGeom prst="rect">
            <a:avLst/>
          </a:prstGeom>
          <a:noFill/>
        </p:spPr>
        <p:txBody>
          <a:bodyPr wrap="square" rtlCol="0">
            <a:spAutoFit/>
          </a:bodyPr>
          <a:lstStyle/>
          <a:p>
            <a:r>
              <a:rPr lang="en-US" sz="2800" i="1" dirty="0" smtClean="0">
                <a:latin typeface="Gabriola"/>
              </a:rPr>
              <a:t>C</a:t>
            </a:r>
            <a:endParaRPr lang="en-US" i="1" dirty="0"/>
          </a:p>
        </p:txBody>
      </p:sp>
      <p:sp>
        <p:nvSpPr>
          <p:cNvPr id="31" name="TextBox 30"/>
          <p:cNvSpPr txBox="1"/>
          <p:nvPr/>
        </p:nvSpPr>
        <p:spPr>
          <a:xfrm>
            <a:off x="5562600" y="314980"/>
            <a:ext cx="685800" cy="523220"/>
          </a:xfrm>
          <a:prstGeom prst="rect">
            <a:avLst/>
          </a:prstGeom>
          <a:noFill/>
        </p:spPr>
        <p:txBody>
          <a:bodyPr wrap="square" rtlCol="0">
            <a:spAutoFit/>
          </a:bodyPr>
          <a:lstStyle/>
          <a:p>
            <a:r>
              <a:rPr lang="en-US" sz="2800" i="1" dirty="0" smtClean="0">
                <a:latin typeface="Gabriola"/>
              </a:rPr>
              <a:t>A</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linds(horizontal)">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dissolve">
                                      <p:cBhvr>
                                        <p:cTn id="12" dur="1000"/>
                                        <p:tgtEl>
                                          <p:spTgt spid="31"/>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dissolve">
                                      <p:cBhvr>
                                        <p:cTn id="15" dur="1000"/>
                                        <p:tgtEl>
                                          <p:spTgt spid="2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dissolve">
                                      <p:cBhvr>
                                        <p:cTn id="18" dur="1000"/>
                                        <p:tgtEl>
                                          <p:spTgt spid="30"/>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dissolve">
                                      <p:cBhvr>
                                        <p:cTn id="21" dur="1000"/>
                                        <p:tgtEl>
                                          <p:spTgt spid="27"/>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dissolve">
                                      <p:cBhvr>
                                        <p:cTn id="24" dur="1000"/>
                                        <p:tgtEl>
                                          <p:spTgt spid="28"/>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dissolve">
                                      <p:cBhvr>
                                        <p:cTn id="27" dur="10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blinds(horizontal)">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checkerboard(across)">
                                      <p:cBhvr>
                                        <p:cTn id="40" dur="5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checkerboard(across)">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5" presetClass="entr" presetSubtype="10" fill="hold"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checkerboard(across)">
                                      <p:cBhvr>
                                        <p:cTn id="50" dur="5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27" presetClass="entr" presetSubtype="0" fill="hold" grpId="0" nodeType="clickEffect">
                                  <p:stCondLst>
                                    <p:cond delay="0"/>
                                  </p:stCondLst>
                                  <p:iterate type="lt">
                                    <p:tmPct val="50000"/>
                                  </p:iterate>
                                  <p:childTnLst>
                                    <p:set>
                                      <p:cBhvr>
                                        <p:cTn id="54" dur="1" fill="hold">
                                          <p:stCondLst>
                                            <p:cond delay="0"/>
                                          </p:stCondLst>
                                        </p:cTn>
                                        <p:tgtEl>
                                          <p:spTgt spid="16"/>
                                        </p:tgtEl>
                                        <p:attrNameLst>
                                          <p:attrName>style.visibility</p:attrName>
                                        </p:attrNameLst>
                                      </p:cBhvr>
                                      <p:to>
                                        <p:strVal val="visible"/>
                                      </p:to>
                                    </p:set>
                                    <p:anim calcmode="discrete" valueType="clr">
                                      <p:cBhvr override="childStyle">
                                        <p:cTn id="55" dur="80"/>
                                        <p:tgtEl>
                                          <p:spTgt spid="16"/>
                                        </p:tgtEl>
                                        <p:attrNameLst>
                                          <p:attrName>style.color</p:attrName>
                                        </p:attrNameLst>
                                      </p:cBhvr>
                                      <p:tavLst>
                                        <p:tav tm="0">
                                          <p:val>
                                            <p:clrVal>
                                              <a:schemeClr val="accent2"/>
                                            </p:clrVal>
                                          </p:val>
                                        </p:tav>
                                        <p:tav tm="50000">
                                          <p:val>
                                            <p:clrVal>
                                              <a:schemeClr val="hlink"/>
                                            </p:clrVal>
                                          </p:val>
                                        </p:tav>
                                      </p:tavLst>
                                    </p:anim>
                                    <p:anim calcmode="discrete" valueType="clr">
                                      <p:cBhvr>
                                        <p:cTn id="56" dur="80"/>
                                        <p:tgtEl>
                                          <p:spTgt spid="16"/>
                                        </p:tgtEl>
                                        <p:attrNameLst>
                                          <p:attrName>fillcolor</p:attrName>
                                        </p:attrNameLst>
                                      </p:cBhvr>
                                      <p:tavLst>
                                        <p:tav tm="0">
                                          <p:val>
                                            <p:clrVal>
                                              <a:schemeClr val="accent2"/>
                                            </p:clrVal>
                                          </p:val>
                                        </p:tav>
                                        <p:tav tm="50000">
                                          <p:val>
                                            <p:clrVal>
                                              <a:schemeClr val="hlink"/>
                                            </p:clrVal>
                                          </p:val>
                                        </p:tav>
                                      </p:tavLst>
                                    </p:anim>
                                    <p:set>
                                      <p:cBhvr>
                                        <p:cTn id="57" dur="80"/>
                                        <p:tgtEl>
                                          <p:spTgt spid="16"/>
                                        </p:tgtEl>
                                        <p:attrNameLst>
                                          <p:attrName>fill.type</p:attrName>
                                        </p:attrNameLst>
                                      </p:cBhvr>
                                      <p:to>
                                        <p:strVal val="solid"/>
                                      </p:to>
                                    </p:set>
                                  </p:childTnLst>
                                </p:cTn>
                              </p:par>
                            </p:childTnLst>
                          </p:cTn>
                        </p:par>
                      </p:childTnLst>
                    </p:cTn>
                  </p:par>
                  <p:par>
                    <p:cTn id="58" fill="hold">
                      <p:stCondLst>
                        <p:cond delay="indefinite"/>
                      </p:stCondLst>
                      <p:childTnLst>
                        <p:par>
                          <p:cTn id="59" fill="hold">
                            <p:stCondLst>
                              <p:cond delay="0"/>
                            </p:stCondLst>
                            <p:childTnLst>
                              <p:par>
                                <p:cTn id="60" presetID="27" presetClass="entr" presetSubtype="0" fill="hold" grpId="0" nodeType="clickEffect">
                                  <p:stCondLst>
                                    <p:cond delay="0"/>
                                  </p:stCondLst>
                                  <p:iterate type="lt">
                                    <p:tmPct val="50000"/>
                                  </p:iterate>
                                  <p:childTnLst>
                                    <p:set>
                                      <p:cBhvr>
                                        <p:cTn id="61" dur="1" fill="hold">
                                          <p:stCondLst>
                                            <p:cond delay="0"/>
                                          </p:stCondLst>
                                        </p:cTn>
                                        <p:tgtEl>
                                          <p:spTgt spid="15"/>
                                        </p:tgtEl>
                                        <p:attrNameLst>
                                          <p:attrName>style.visibility</p:attrName>
                                        </p:attrNameLst>
                                      </p:cBhvr>
                                      <p:to>
                                        <p:strVal val="visible"/>
                                      </p:to>
                                    </p:set>
                                    <p:anim calcmode="discrete" valueType="clr">
                                      <p:cBhvr override="childStyle">
                                        <p:cTn id="62"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15"/>
                                        </p:tgtEl>
                                        <p:attrNameLst>
                                          <p:attrName>fillcolor</p:attrName>
                                        </p:attrNameLst>
                                      </p:cBhvr>
                                      <p:tavLst>
                                        <p:tav tm="0">
                                          <p:val>
                                            <p:clrVal>
                                              <a:schemeClr val="accent2"/>
                                            </p:clrVal>
                                          </p:val>
                                        </p:tav>
                                        <p:tav tm="50000">
                                          <p:val>
                                            <p:clrVal>
                                              <a:schemeClr val="hlink"/>
                                            </p:clrVal>
                                          </p:val>
                                        </p:tav>
                                      </p:tavLst>
                                    </p:anim>
                                    <p:set>
                                      <p:cBhvr>
                                        <p:cTn id="64" dur="80"/>
                                        <p:tgtEl>
                                          <p:spTgt spid="15"/>
                                        </p:tgtEl>
                                        <p:attrNameLst>
                                          <p:attrName>fill.type</p:attrName>
                                        </p:attrNameLst>
                                      </p:cBhvr>
                                      <p:to>
                                        <p:strVal val="solid"/>
                                      </p:to>
                                    </p:se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dissolve">
                                      <p:cBhvr>
                                        <p:cTn id="69" dur="500"/>
                                        <p:tgtEl>
                                          <p:spTgt spid="6"/>
                                        </p:tgtEl>
                                      </p:cBhvr>
                                    </p:animEffect>
                                  </p:childTnLst>
                                </p:cTn>
                              </p:par>
                            </p:childTnLst>
                          </p:cTn>
                        </p:par>
                      </p:childTnLst>
                    </p:cTn>
                  </p:par>
                  <p:par>
                    <p:cTn id="70" fill="hold">
                      <p:stCondLst>
                        <p:cond delay="indefinite"/>
                      </p:stCondLst>
                      <p:childTnLst>
                        <p:par>
                          <p:cTn id="71" fill="hold">
                            <p:stCondLst>
                              <p:cond delay="0"/>
                            </p:stCondLst>
                            <p:childTnLst>
                              <p:par>
                                <p:cTn id="72" presetID="5" presetClass="entr" presetSubtype="10" fill="hold" nodeType="clickEffect">
                                  <p:stCondLst>
                                    <p:cond delay="0"/>
                                  </p:stCondLst>
                                  <p:childTnLst>
                                    <p:set>
                                      <p:cBhvr>
                                        <p:cTn id="73" dur="1" fill="hold">
                                          <p:stCondLst>
                                            <p:cond delay="0"/>
                                          </p:stCondLst>
                                        </p:cTn>
                                        <p:tgtEl>
                                          <p:spTgt spid="1029"/>
                                        </p:tgtEl>
                                        <p:attrNameLst>
                                          <p:attrName>style.visibility</p:attrName>
                                        </p:attrNameLst>
                                      </p:cBhvr>
                                      <p:to>
                                        <p:strVal val="visible"/>
                                      </p:to>
                                    </p:set>
                                    <p:animEffect transition="in" filter="checkerboard(across)">
                                      <p:cBhvr>
                                        <p:cTn id="74" dur="500"/>
                                        <p:tgtEl>
                                          <p:spTgt spid="1029"/>
                                        </p:tgtEl>
                                      </p:cBhvr>
                                    </p:animEffect>
                                  </p:childTnLst>
                                </p:cTn>
                              </p:par>
                            </p:childTnLst>
                          </p:cTn>
                        </p:par>
                      </p:childTnLst>
                    </p:cTn>
                  </p:par>
                  <p:par>
                    <p:cTn id="75" fill="hold">
                      <p:stCondLst>
                        <p:cond delay="indefinite"/>
                      </p:stCondLst>
                      <p:childTnLst>
                        <p:par>
                          <p:cTn id="76" fill="hold">
                            <p:stCondLst>
                              <p:cond delay="0"/>
                            </p:stCondLst>
                            <p:childTnLst>
                              <p:par>
                                <p:cTn id="77" presetID="5" presetClass="entr" presetSubtype="10" fill="hold" nodeType="clickEffect">
                                  <p:stCondLst>
                                    <p:cond delay="0"/>
                                  </p:stCondLst>
                                  <p:childTnLst>
                                    <p:set>
                                      <p:cBhvr>
                                        <p:cTn id="78" dur="1" fill="hold">
                                          <p:stCondLst>
                                            <p:cond delay="0"/>
                                          </p:stCondLst>
                                        </p:cTn>
                                        <p:tgtEl>
                                          <p:spTgt spid="1030"/>
                                        </p:tgtEl>
                                        <p:attrNameLst>
                                          <p:attrName>style.visibility</p:attrName>
                                        </p:attrNameLst>
                                      </p:cBhvr>
                                      <p:to>
                                        <p:strVal val="visible"/>
                                      </p:to>
                                    </p:set>
                                    <p:animEffect transition="in" filter="checkerboard(across)">
                                      <p:cBhvr>
                                        <p:cTn id="79" dur="500"/>
                                        <p:tgtEl>
                                          <p:spTgt spid="1030"/>
                                        </p:tgtEl>
                                      </p:cBhvr>
                                    </p:animEffect>
                                  </p:childTnLst>
                                </p:cTn>
                              </p:par>
                            </p:childTnLst>
                          </p:cTn>
                        </p:par>
                      </p:childTnLst>
                    </p:cTn>
                  </p:par>
                  <p:par>
                    <p:cTn id="80" fill="hold">
                      <p:stCondLst>
                        <p:cond delay="indefinite"/>
                      </p:stCondLst>
                      <p:childTnLst>
                        <p:par>
                          <p:cTn id="81" fill="hold">
                            <p:stCondLst>
                              <p:cond delay="0"/>
                            </p:stCondLst>
                            <p:childTnLst>
                              <p:par>
                                <p:cTn id="82" presetID="5" presetClass="entr" presetSubtype="10" fill="hold" nodeType="clickEffect">
                                  <p:stCondLst>
                                    <p:cond delay="0"/>
                                  </p:stCondLst>
                                  <p:childTnLst>
                                    <p:set>
                                      <p:cBhvr>
                                        <p:cTn id="83" dur="1" fill="hold">
                                          <p:stCondLst>
                                            <p:cond delay="0"/>
                                          </p:stCondLst>
                                        </p:cTn>
                                        <p:tgtEl>
                                          <p:spTgt spid="1031"/>
                                        </p:tgtEl>
                                        <p:attrNameLst>
                                          <p:attrName>style.visibility</p:attrName>
                                        </p:attrNameLst>
                                      </p:cBhvr>
                                      <p:to>
                                        <p:strVal val="visible"/>
                                      </p:to>
                                    </p:set>
                                    <p:animEffect transition="in" filter="checkerboard(across)">
                                      <p:cBhvr>
                                        <p:cTn id="84" dur="500"/>
                                        <p:tgtEl>
                                          <p:spTgt spid="1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animBg="1"/>
      <p:bldP spid="26" grpId="0"/>
      <p:bldP spid="27" grpId="0"/>
      <p:bldP spid="28" grpId="0"/>
      <p:bldP spid="29" grpId="0"/>
      <p:bldP spid="30" grpId="0"/>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subTitle" idx="1"/>
          </p:nvPr>
        </p:nvSpPr>
        <p:spPr>
          <a:xfrm>
            <a:off x="2362200" y="1314450"/>
            <a:ext cx="6629400" cy="819150"/>
          </a:xfrm>
        </p:spPr>
        <p:txBody>
          <a:bodyPr/>
          <a:lstStyle/>
          <a:p>
            <a:pPr algn="just">
              <a:buFont typeface="Arial" pitchFamily="34" charset="0"/>
              <a:buChar char="•"/>
            </a:pPr>
            <a:r>
              <a:rPr lang="en-US" dirty="0" smtClean="0"/>
              <a:t>Trigonometric functions(also called circular functions) are functions of an angle. </a:t>
            </a:r>
          </a:p>
          <a:p>
            <a:pPr algn="just"/>
            <a:r>
              <a:rPr lang="en-US" dirty="0" smtClean="0"/>
              <a:t>  </a:t>
            </a:r>
          </a:p>
          <a:p>
            <a:pPr algn="just"/>
            <a:endParaRPr lang="ru-RU" dirty="0" smtClean="0"/>
          </a:p>
          <a:p>
            <a:pPr algn="just"/>
            <a:endParaRPr lang="en-US" dirty="0"/>
          </a:p>
        </p:txBody>
      </p:sp>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pic>
        <p:nvPicPr>
          <p:cNvPr id="6" name="Picture 5" descr="JOJO4.jpg"/>
          <p:cNvPicPr>
            <a:picLocks noChangeAspect="1"/>
          </p:cNvPicPr>
          <p:nvPr/>
        </p:nvPicPr>
        <p:blipFill>
          <a:blip r:embed="rId3">
            <a:lum bright="60000" contrast="-81000"/>
          </a:blip>
          <a:stretch>
            <a:fillRect/>
          </a:stretch>
        </p:blipFill>
        <p:spPr>
          <a:xfrm>
            <a:off x="-114300" y="3495675"/>
            <a:ext cx="2552700" cy="3438525"/>
          </a:xfrm>
          <a:prstGeom prst="rect">
            <a:avLst/>
          </a:prstGeom>
          <a:ln>
            <a:noFill/>
          </a:ln>
          <a:effectLst>
            <a:softEdge rad="112500"/>
          </a:effectLst>
        </p:spPr>
      </p:pic>
      <p:sp>
        <p:nvSpPr>
          <p:cNvPr id="8" name="TextBox 7"/>
          <p:cNvSpPr txBox="1"/>
          <p:nvPr/>
        </p:nvSpPr>
        <p:spPr>
          <a:xfrm>
            <a:off x="457200" y="762000"/>
            <a:ext cx="3048000" cy="461665"/>
          </a:xfrm>
          <a:prstGeom prst="rect">
            <a:avLst/>
          </a:prstGeom>
          <a:noFill/>
        </p:spPr>
        <p:txBody>
          <a:bodyPr wrap="square" rtlCol="0">
            <a:spAutoFit/>
          </a:bodyPr>
          <a:lstStyle/>
          <a:p>
            <a:r>
              <a:rPr lang="en-US" b="1" u="sng" dirty="0" smtClean="0"/>
              <a:t>History</a:t>
            </a:r>
            <a:r>
              <a:rPr lang="en-US" dirty="0" smtClean="0"/>
              <a:t>:</a:t>
            </a:r>
            <a:endParaRPr lang="en-US" dirty="0"/>
          </a:p>
        </p:txBody>
      </p:sp>
      <p:sp>
        <p:nvSpPr>
          <p:cNvPr id="7" name="TextBox 6"/>
          <p:cNvSpPr txBox="1"/>
          <p:nvPr/>
        </p:nvSpPr>
        <p:spPr>
          <a:xfrm>
            <a:off x="2362200" y="2133601"/>
            <a:ext cx="6553200" cy="1200329"/>
          </a:xfrm>
          <a:prstGeom prst="rect">
            <a:avLst/>
          </a:prstGeom>
          <a:noFill/>
        </p:spPr>
        <p:txBody>
          <a:bodyPr wrap="square" rtlCol="0">
            <a:spAutoFit/>
          </a:bodyPr>
          <a:lstStyle/>
          <a:p>
            <a:pPr algn="just">
              <a:buFont typeface="Arial" pitchFamily="34" charset="0"/>
              <a:buChar char="•"/>
            </a:pPr>
            <a:r>
              <a:rPr lang="en-US" dirty="0" smtClean="0"/>
              <a:t>They are used to relate the angles of a triangle to the lengths of the sides of a triangle.</a:t>
            </a:r>
          </a:p>
          <a:p>
            <a:endParaRPr lang="en-US" dirty="0"/>
          </a:p>
        </p:txBody>
      </p:sp>
      <p:sp>
        <p:nvSpPr>
          <p:cNvPr id="10" name="Rectangle 9"/>
          <p:cNvSpPr/>
          <p:nvPr/>
        </p:nvSpPr>
        <p:spPr>
          <a:xfrm>
            <a:off x="2362200" y="2984480"/>
            <a:ext cx="6629400" cy="1200329"/>
          </a:xfrm>
          <a:prstGeom prst="rect">
            <a:avLst/>
          </a:prstGeom>
        </p:spPr>
        <p:txBody>
          <a:bodyPr wrap="square">
            <a:spAutoFit/>
          </a:bodyPr>
          <a:lstStyle/>
          <a:p>
            <a:pPr algn="just">
              <a:buFont typeface="Arial" pitchFamily="34" charset="0"/>
              <a:buChar char="•"/>
            </a:pPr>
            <a:r>
              <a:rPr lang="en-US" dirty="0" smtClean="0"/>
              <a:t>Sumerian astronomers introduced angle measure, using a division of circles into 360 degrees.</a:t>
            </a:r>
          </a:p>
        </p:txBody>
      </p:sp>
      <p:sp>
        <p:nvSpPr>
          <p:cNvPr id="11" name="Rectangle 10"/>
          <p:cNvSpPr/>
          <p:nvPr/>
        </p:nvSpPr>
        <p:spPr>
          <a:xfrm>
            <a:off x="2362200" y="4069140"/>
            <a:ext cx="6553200" cy="1569660"/>
          </a:xfrm>
          <a:prstGeom prst="rect">
            <a:avLst/>
          </a:prstGeom>
        </p:spPr>
        <p:txBody>
          <a:bodyPr wrap="square">
            <a:spAutoFit/>
          </a:bodyPr>
          <a:lstStyle/>
          <a:p>
            <a:pPr algn="just">
              <a:buFont typeface="Arial" pitchFamily="34" charset="0"/>
              <a:buChar char="•"/>
            </a:pPr>
            <a:r>
              <a:rPr lang="en-US" dirty="0" smtClean="0"/>
              <a:t>The sine function was first defined in the “</a:t>
            </a:r>
            <a:r>
              <a:rPr lang="en-US" dirty="0" err="1" smtClean="0"/>
              <a:t>surya</a:t>
            </a:r>
            <a:r>
              <a:rPr lang="en-US" dirty="0" smtClean="0"/>
              <a:t> </a:t>
            </a:r>
            <a:r>
              <a:rPr lang="en-US" dirty="0" err="1" smtClean="0"/>
              <a:t>siddhanta</a:t>
            </a:r>
            <a:r>
              <a:rPr lang="en-US" dirty="0" smtClean="0"/>
              <a:t>” and its properties were further documented by the fifth century Indian mathematician and astronomer “</a:t>
            </a:r>
            <a:r>
              <a:rPr lang="en-US" dirty="0" err="1" smtClean="0"/>
              <a:t>Aryabhatta</a:t>
            </a:r>
            <a:r>
              <a:rPr lang="en-US" dirty="0" smtClean="0"/>
              <a:t>”.</a:t>
            </a:r>
          </a:p>
        </p:txBody>
      </p:sp>
      <p:sp>
        <p:nvSpPr>
          <p:cNvPr id="12" name="Rectangle 11"/>
          <p:cNvSpPr/>
          <p:nvPr/>
        </p:nvSpPr>
        <p:spPr>
          <a:xfrm>
            <a:off x="2362200" y="5569803"/>
            <a:ext cx="6553200" cy="830997"/>
          </a:xfrm>
          <a:prstGeom prst="rect">
            <a:avLst/>
          </a:prstGeom>
        </p:spPr>
        <p:txBody>
          <a:bodyPr wrap="square">
            <a:spAutoFit/>
          </a:bodyPr>
          <a:lstStyle/>
          <a:p>
            <a:pPr algn="just">
              <a:buFont typeface="Arial" pitchFamily="34" charset="0"/>
              <a:buChar char="•"/>
            </a:pPr>
            <a:r>
              <a:rPr lang="en-US" dirty="0" smtClean="0"/>
              <a:t>By 10</a:t>
            </a:r>
            <a:r>
              <a:rPr lang="en-US" baseline="30000" dirty="0" smtClean="0"/>
              <a:t>th</a:t>
            </a:r>
            <a:r>
              <a:rPr lang="en-US" dirty="0" smtClean="0"/>
              <a:t> century the six trigonometric functions were used.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
                                        </p:tgtEl>
                                        <p:attrNameLst>
                                          <p:attrName>style.visibility</p:attrName>
                                        </p:attrNameLst>
                                      </p:cBhvr>
                                      <p:to>
                                        <p:strVal val="visible"/>
                                      </p:to>
                                    </p:set>
                                    <p:anim calcmode="discrete" valueType="clr">
                                      <p:cBhvr override="childStyle">
                                        <p:cTn id="7"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
                                        </p:tgtEl>
                                        <p:attrNameLst>
                                          <p:attrName>fillcolor</p:attrName>
                                        </p:attrNameLst>
                                      </p:cBhvr>
                                      <p:tavLst>
                                        <p:tav tm="0">
                                          <p:val>
                                            <p:clrVal>
                                              <a:schemeClr val="accent2"/>
                                            </p:clrVal>
                                          </p:val>
                                        </p:tav>
                                        <p:tav tm="50000">
                                          <p:val>
                                            <p:clrVal>
                                              <a:schemeClr val="hlink"/>
                                            </p:clrVal>
                                          </p:val>
                                        </p:tav>
                                      </p:tavLst>
                                    </p:anim>
                                    <p:set>
                                      <p:cBhvr>
                                        <p:cTn id="9" dur="80"/>
                                        <p:tgtEl>
                                          <p:spTgt spid="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056">
                                            <p:txEl>
                                              <p:pRg st="0" end="0"/>
                                            </p:txEl>
                                          </p:spTgt>
                                        </p:tgtEl>
                                        <p:attrNameLst>
                                          <p:attrName>style.visibility</p:attrName>
                                        </p:attrNameLst>
                                      </p:cBhvr>
                                      <p:to>
                                        <p:strVal val="visible"/>
                                      </p:to>
                                    </p:set>
                                    <p:animEffect transition="in" filter="blinds(horizontal)">
                                      <p:cBhvr>
                                        <p:cTn id="19" dur="500"/>
                                        <p:tgtEl>
                                          <p:spTgt spid="205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056">
                                            <p:txEl>
                                              <p:pRg st="1" end="1"/>
                                            </p:txEl>
                                          </p:spTgt>
                                        </p:tgtEl>
                                        <p:attrNameLst>
                                          <p:attrName>style.visibility</p:attrName>
                                        </p:attrNameLst>
                                      </p:cBhvr>
                                      <p:to>
                                        <p:strVal val="visible"/>
                                      </p:to>
                                    </p:set>
                                    <p:animEffect transition="in" filter="blinds(horizontal)">
                                      <p:cBhvr>
                                        <p:cTn id="24" dur="500"/>
                                        <p:tgtEl>
                                          <p:spTgt spid="205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linds(horizontal)">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linds(horizontal)">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blinds(horizontal)">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build="p"/>
      <p:bldP spid="8" grpId="0"/>
      <p:bldP spid="7"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subTitle" idx="1"/>
          </p:nvPr>
        </p:nvSpPr>
        <p:spPr>
          <a:xfrm>
            <a:off x="381000" y="609600"/>
            <a:ext cx="3657600" cy="514350"/>
          </a:xfrm>
        </p:spPr>
        <p:txBody>
          <a:bodyPr/>
          <a:lstStyle/>
          <a:p>
            <a:pPr algn="l"/>
            <a:r>
              <a:rPr lang="en-US" b="1" u="sng" dirty="0" smtClean="0"/>
              <a:t>Applications</a:t>
            </a:r>
            <a:r>
              <a:rPr lang="en-US" b="1" dirty="0" smtClean="0"/>
              <a:t>:</a:t>
            </a:r>
            <a:endParaRPr lang="en-US" b="1" u="sng" dirty="0" smtClean="0"/>
          </a:p>
          <a:p>
            <a:endParaRPr lang="ru-RU" dirty="0" smtClean="0"/>
          </a:p>
          <a:p>
            <a:endParaRPr lang="en-US" dirty="0"/>
          </a:p>
        </p:txBody>
      </p:sp>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pic>
        <p:nvPicPr>
          <p:cNvPr id="6" name="Picture 5" descr="JOJO5.jpg"/>
          <p:cNvPicPr>
            <a:picLocks noChangeAspect="1"/>
          </p:cNvPicPr>
          <p:nvPr/>
        </p:nvPicPr>
        <p:blipFill>
          <a:blip r:embed="rId3"/>
          <a:stretch>
            <a:fillRect/>
          </a:stretch>
        </p:blipFill>
        <p:spPr>
          <a:xfrm>
            <a:off x="7134225" y="3943350"/>
            <a:ext cx="2009775" cy="2914650"/>
          </a:xfrm>
          <a:prstGeom prst="rect">
            <a:avLst/>
          </a:prstGeom>
        </p:spPr>
      </p:pic>
      <p:sp>
        <p:nvSpPr>
          <p:cNvPr id="8" name="TextBox 7"/>
          <p:cNvSpPr txBox="1"/>
          <p:nvPr/>
        </p:nvSpPr>
        <p:spPr>
          <a:xfrm>
            <a:off x="609600" y="1219200"/>
            <a:ext cx="6477000" cy="1015663"/>
          </a:xfrm>
          <a:prstGeom prst="rect">
            <a:avLst/>
          </a:prstGeom>
          <a:noFill/>
        </p:spPr>
        <p:txBody>
          <a:bodyPr wrap="square" rtlCol="0">
            <a:spAutoFit/>
          </a:bodyPr>
          <a:lstStyle/>
          <a:p>
            <a:pPr algn="just">
              <a:buFont typeface="Arial" pitchFamily="34" charset="0"/>
              <a:buChar char="•"/>
            </a:pPr>
            <a:r>
              <a:rPr lang="en-US" sz="2000" dirty="0" smtClean="0"/>
              <a:t>In 240 B.C. a mathematician named “Eratosthenes” discovered the radius of the earth as 4212.48 miles using trigonometric functions..</a:t>
            </a:r>
          </a:p>
        </p:txBody>
      </p:sp>
      <p:sp>
        <p:nvSpPr>
          <p:cNvPr id="7" name="Rectangle 6"/>
          <p:cNvSpPr/>
          <p:nvPr/>
        </p:nvSpPr>
        <p:spPr>
          <a:xfrm>
            <a:off x="609600" y="2286000"/>
            <a:ext cx="6553200" cy="2308324"/>
          </a:xfrm>
          <a:prstGeom prst="rect">
            <a:avLst/>
          </a:prstGeom>
        </p:spPr>
        <p:txBody>
          <a:bodyPr wrap="square">
            <a:spAutoFit/>
          </a:bodyPr>
          <a:lstStyle/>
          <a:p>
            <a:pPr algn="just">
              <a:buFont typeface="Arial" pitchFamily="34" charset="0"/>
              <a:buChar char="•"/>
            </a:pPr>
            <a:r>
              <a:rPr lang="en-US" dirty="0" smtClean="0"/>
              <a:t>In 2001 a group of European astronomers did an experiment by using trigonometric functions and they got all the measurement, they calculate the Venus was about 105,000,000 km away from the sun and the earth was about 150, 000, 000 km away.</a:t>
            </a:r>
          </a:p>
        </p:txBody>
      </p:sp>
      <p:sp>
        <p:nvSpPr>
          <p:cNvPr id="10" name="Rectangle 9"/>
          <p:cNvSpPr/>
          <p:nvPr/>
        </p:nvSpPr>
        <p:spPr>
          <a:xfrm>
            <a:off x="609600" y="4572000"/>
            <a:ext cx="6400800" cy="830997"/>
          </a:xfrm>
          <a:prstGeom prst="rect">
            <a:avLst/>
          </a:prstGeom>
        </p:spPr>
        <p:txBody>
          <a:bodyPr wrap="square">
            <a:spAutoFit/>
          </a:bodyPr>
          <a:lstStyle/>
          <a:p>
            <a:pPr algn="just">
              <a:buFont typeface="Arial" pitchFamily="34" charset="0"/>
              <a:buChar char="•"/>
            </a:pPr>
            <a:r>
              <a:rPr lang="en-US" dirty="0" smtClean="0"/>
              <a:t>Optics and statics are 2 early fields of Physics that use trigonometry.</a:t>
            </a:r>
          </a:p>
        </p:txBody>
      </p:sp>
      <p:sp>
        <p:nvSpPr>
          <p:cNvPr id="11" name="Rectangle 10"/>
          <p:cNvSpPr/>
          <p:nvPr/>
        </p:nvSpPr>
        <p:spPr>
          <a:xfrm>
            <a:off x="609600" y="5417403"/>
            <a:ext cx="6400800" cy="830997"/>
          </a:xfrm>
          <a:prstGeom prst="rect">
            <a:avLst/>
          </a:prstGeom>
        </p:spPr>
        <p:txBody>
          <a:bodyPr wrap="square">
            <a:spAutoFit/>
          </a:bodyPr>
          <a:lstStyle/>
          <a:p>
            <a:pPr algn="just">
              <a:buFont typeface="Arial" pitchFamily="34" charset="0"/>
              <a:buChar char="•"/>
            </a:pPr>
            <a:r>
              <a:rPr lang="en-US" dirty="0" smtClean="0"/>
              <a:t>It is also the foundation of the practical art of surveying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056">
                                            <p:txEl>
                                              <p:pRg st="0" end="0"/>
                                            </p:txEl>
                                          </p:spTgt>
                                        </p:tgtEl>
                                        <p:attrNameLst>
                                          <p:attrName>style.visibility</p:attrName>
                                        </p:attrNameLst>
                                      </p:cBhvr>
                                      <p:to>
                                        <p:strVal val="visible"/>
                                      </p:to>
                                    </p:set>
                                    <p:anim calcmode="discrete" valueType="clr">
                                      <p:cBhvr override="childStyle">
                                        <p:cTn id="7" dur="80"/>
                                        <p:tgtEl>
                                          <p:spTgt spid="205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56">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056">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linds(horizont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linds(horizontal)">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build="p"/>
      <p:bldP spid="8" grpId="0"/>
      <p:bldP spid="7"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pic>
        <p:nvPicPr>
          <p:cNvPr id="6" name="Picture 5" descr="JOJO5.jpg"/>
          <p:cNvPicPr>
            <a:picLocks noChangeAspect="1"/>
          </p:cNvPicPr>
          <p:nvPr/>
        </p:nvPicPr>
        <p:blipFill>
          <a:blip r:embed="rId4"/>
          <a:stretch>
            <a:fillRect/>
          </a:stretch>
        </p:blipFill>
        <p:spPr>
          <a:xfrm>
            <a:off x="7134225" y="3943350"/>
            <a:ext cx="2009775" cy="2914650"/>
          </a:xfrm>
          <a:prstGeom prst="rect">
            <a:avLst/>
          </a:prstGeom>
        </p:spPr>
      </p:pic>
      <p:graphicFrame>
        <p:nvGraphicFramePr>
          <p:cNvPr id="22530" name="Object 2"/>
          <p:cNvGraphicFramePr>
            <a:graphicFrameLocks noChangeAspect="1"/>
          </p:cNvGraphicFramePr>
          <p:nvPr/>
        </p:nvGraphicFramePr>
        <p:xfrm>
          <a:off x="2590800" y="2057400"/>
          <a:ext cx="4489450" cy="711200"/>
        </p:xfrm>
        <a:graphic>
          <a:graphicData uri="http://schemas.openxmlformats.org/presentationml/2006/ole">
            <p:oleObj spid="_x0000_s22530" name="Equation" r:id="rId5" imgW="1460160" imgH="355320" progId="Equation.DSMT4">
              <p:embed/>
            </p:oleObj>
          </a:graphicData>
        </a:graphic>
      </p:graphicFrame>
      <p:sp>
        <p:nvSpPr>
          <p:cNvPr id="10" name="TextBox 9"/>
          <p:cNvSpPr txBox="1"/>
          <p:nvPr/>
        </p:nvSpPr>
        <p:spPr>
          <a:xfrm>
            <a:off x="0" y="685800"/>
            <a:ext cx="2895600" cy="461665"/>
          </a:xfrm>
          <a:prstGeom prst="rect">
            <a:avLst/>
          </a:prstGeom>
          <a:noFill/>
        </p:spPr>
        <p:txBody>
          <a:bodyPr wrap="square" rtlCol="0">
            <a:spAutoFit/>
          </a:bodyPr>
          <a:lstStyle/>
          <a:p>
            <a:r>
              <a:rPr lang="en-US" dirty="0" smtClean="0"/>
              <a:t>1. Prove that</a:t>
            </a:r>
            <a:endParaRPr lang="en-US" dirty="0"/>
          </a:p>
        </p:txBody>
      </p:sp>
      <p:graphicFrame>
        <p:nvGraphicFramePr>
          <p:cNvPr id="22531" name="Object 3"/>
          <p:cNvGraphicFramePr>
            <a:graphicFrameLocks noChangeAspect="1"/>
          </p:cNvGraphicFramePr>
          <p:nvPr/>
        </p:nvGraphicFramePr>
        <p:xfrm>
          <a:off x="906462" y="1219200"/>
          <a:ext cx="5113338" cy="990600"/>
        </p:xfrm>
        <a:graphic>
          <a:graphicData uri="http://schemas.openxmlformats.org/presentationml/2006/ole">
            <p:oleObj spid="_x0000_s22531" name="Equation" r:id="rId6" imgW="1663560" imgH="495000" progId="Equation.DSMT4">
              <p:embed/>
            </p:oleObj>
          </a:graphicData>
        </a:graphic>
      </p:graphicFrame>
      <p:sp>
        <p:nvSpPr>
          <p:cNvPr id="12" name="TextBox 11"/>
          <p:cNvSpPr txBox="1"/>
          <p:nvPr/>
        </p:nvSpPr>
        <p:spPr>
          <a:xfrm>
            <a:off x="0" y="2209800"/>
            <a:ext cx="2895600" cy="461665"/>
          </a:xfrm>
          <a:prstGeom prst="rect">
            <a:avLst/>
          </a:prstGeom>
          <a:noFill/>
        </p:spPr>
        <p:txBody>
          <a:bodyPr wrap="square" rtlCol="0">
            <a:spAutoFit/>
          </a:bodyPr>
          <a:lstStyle/>
          <a:p>
            <a:r>
              <a:rPr lang="en-US" dirty="0" smtClean="0"/>
              <a:t>2. Prove that</a:t>
            </a:r>
            <a:endParaRPr lang="en-US" dirty="0"/>
          </a:p>
        </p:txBody>
      </p:sp>
      <p:graphicFrame>
        <p:nvGraphicFramePr>
          <p:cNvPr id="22534" name="Object 6"/>
          <p:cNvGraphicFramePr>
            <a:graphicFrameLocks noChangeAspect="1"/>
          </p:cNvGraphicFramePr>
          <p:nvPr/>
        </p:nvGraphicFramePr>
        <p:xfrm>
          <a:off x="3181350" y="4114800"/>
          <a:ext cx="2228850" cy="939800"/>
        </p:xfrm>
        <a:graphic>
          <a:graphicData uri="http://schemas.openxmlformats.org/presentationml/2006/ole">
            <p:oleObj spid="_x0000_s22534" name="Equation" r:id="rId7" imgW="799920" imgH="507960" progId="Equation.DSMT4">
              <p:embed/>
            </p:oleObj>
          </a:graphicData>
        </a:graphic>
      </p:graphicFrame>
      <p:graphicFrame>
        <p:nvGraphicFramePr>
          <p:cNvPr id="22535" name="Object 7"/>
          <p:cNvGraphicFramePr>
            <a:graphicFrameLocks noChangeAspect="1"/>
          </p:cNvGraphicFramePr>
          <p:nvPr/>
        </p:nvGraphicFramePr>
        <p:xfrm>
          <a:off x="990600" y="2971800"/>
          <a:ext cx="4457700" cy="939800"/>
        </p:xfrm>
        <a:graphic>
          <a:graphicData uri="http://schemas.openxmlformats.org/presentationml/2006/ole">
            <p:oleObj spid="_x0000_s22535" name="Equation" r:id="rId8" imgW="1600200" imgH="507960" progId="Equation.DSMT4">
              <p:embed/>
            </p:oleObj>
          </a:graphicData>
        </a:graphic>
      </p:graphicFrame>
      <p:graphicFrame>
        <p:nvGraphicFramePr>
          <p:cNvPr id="22536" name="Object 8"/>
          <p:cNvGraphicFramePr>
            <a:graphicFrameLocks noChangeAspect="1"/>
          </p:cNvGraphicFramePr>
          <p:nvPr/>
        </p:nvGraphicFramePr>
        <p:xfrm>
          <a:off x="2438400" y="711200"/>
          <a:ext cx="2584450" cy="431800"/>
        </p:xfrm>
        <a:graphic>
          <a:graphicData uri="http://schemas.openxmlformats.org/presentationml/2006/ole">
            <p:oleObj spid="_x0000_s22536" name="Equation" r:id="rId9" imgW="965160" imgH="164880" progId="Equation.DSMT4">
              <p:embed/>
            </p:oleObj>
          </a:graphicData>
        </a:graphic>
      </p:graphicFrame>
      <p:sp>
        <p:nvSpPr>
          <p:cNvPr id="14" name="TextBox 13"/>
          <p:cNvSpPr txBox="1"/>
          <p:nvPr/>
        </p:nvSpPr>
        <p:spPr>
          <a:xfrm>
            <a:off x="0" y="1383268"/>
            <a:ext cx="1295400" cy="369332"/>
          </a:xfrm>
          <a:prstGeom prst="rect">
            <a:avLst/>
          </a:prstGeom>
          <a:noFill/>
        </p:spPr>
        <p:txBody>
          <a:bodyPr wrap="square" rtlCol="0">
            <a:spAutoFit/>
          </a:bodyPr>
          <a:lstStyle/>
          <a:p>
            <a:r>
              <a:rPr lang="en-US" sz="1800" dirty="0" smtClean="0"/>
              <a:t>Sol:</a:t>
            </a:r>
            <a:endParaRPr lang="en-US" sz="1800" dirty="0"/>
          </a:p>
        </p:txBody>
      </p:sp>
      <p:sp>
        <p:nvSpPr>
          <p:cNvPr id="15" name="TextBox 14"/>
          <p:cNvSpPr txBox="1"/>
          <p:nvPr/>
        </p:nvSpPr>
        <p:spPr>
          <a:xfrm>
            <a:off x="0" y="3212068"/>
            <a:ext cx="1295400" cy="369332"/>
          </a:xfrm>
          <a:prstGeom prst="rect">
            <a:avLst/>
          </a:prstGeom>
          <a:noFill/>
        </p:spPr>
        <p:txBody>
          <a:bodyPr wrap="square" rtlCol="0">
            <a:spAutoFit/>
          </a:bodyPr>
          <a:lstStyle/>
          <a:p>
            <a:r>
              <a:rPr lang="en-US" sz="1800" dirty="0" smtClean="0"/>
              <a:t>Sol:</a:t>
            </a:r>
            <a:endParaRPr lang="en-US" sz="1800" dirty="0"/>
          </a:p>
        </p:txBody>
      </p:sp>
      <p:graphicFrame>
        <p:nvGraphicFramePr>
          <p:cNvPr id="22537" name="Object 9"/>
          <p:cNvGraphicFramePr>
            <a:graphicFrameLocks noChangeAspect="1"/>
          </p:cNvGraphicFramePr>
          <p:nvPr/>
        </p:nvGraphicFramePr>
        <p:xfrm>
          <a:off x="3276600" y="5181600"/>
          <a:ext cx="1909763" cy="381000"/>
        </p:xfrm>
        <a:graphic>
          <a:graphicData uri="http://schemas.openxmlformats.org/presentationml/2006/ole">
            <p:oleObj spid="_x0000_s22537" name="Equation" r:id="rId10" imgW="68580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536"/>
                                        </p:tgtEl>
                                        <p:attrNameLst>
                                          <p:attrName>style.visibility</p:attrName>
                                        </p:attrNameLst>
                                      </p:cBhvr>
                                      <p:to>
                                        <p:strVal val="visible"/>
                                      </p:to>
                                    </p:set>
                                    <p:animEffect transition="in" filter="blinds(horizontal)">
                                      <p:cBhvr>
                                        <p:cTn id="12" dur="500"/>
                                        <p:tgtEl>
                                          <p:spTgt spid="2253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2531"/>
                                        </p:tgtEl>
                                        <p:attrNameLst>
                                          <p:attrName>style.visibility</p:attrName>
                                        </p:attrNameLst>
                                      </p:cBhvr>
                                      <p:to>
                                        <p:strVal val="visible"/>
                                      </p:to>
                                    </p:set>
                                    <p:animEffect transition="in" filter="blinds(horizontal)">
                                      <p:cBhvr>
                                        <p:cTn id="22" dur="500"/>
                                        <p:tgtEl>
                                          <p:spTgt spid="225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2530"/>
                                        </p:tgtEl>
                                        <p:attrNameLst>
                                          <p:attrName>style.visibility</p:attrName>
                                        </p:attrNameLst>
                                      </p:cBhvr>
                                      <p:to>
                                        <p:strVal val="visible"/>
                                      </p:to>
                                    </p:set>
                                    <p:animEffect transition="in" filter="dissolve">
                                      <p:cBhvr>
                                        <p:cTn id="32" dur="500"/>
                                        <p:tgtEl>
                                          <p:spTgt spid="2253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animEffect transition="in" filter="dissolve">
                                      <p:cBhvr>
                                        <p:cTn id="37" dur="500"/>
                                        <p:tgtEl>
                                          <p:spTgt spid="1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2535"/>
                                        </p:tgtEl>
                                        <p:attrNameLst>
                                          <p:attrName>style.visibility</p:attrName>
                                        </p:attrNameLst>
                                      </p:cBhvr>
                                      <p:to>
                                        <p:strVal val="visible"/>
                                      </p:to>
                                    </p:set>
                                    <p:animEffect transition="in" filter="dissolve">
                                      <p:cBhvr>
                                        <p:cTn id="42" dur="500"/>
                                        <p:tgtEl>
                                          <p:spTgt spid="2253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2534"/>
                                        </p:tgtEl>
                                        <p:attrNameLst>
                                          <p:attrName>style.visibility</p:attrName>
                                        </p:attrNameLst>
                                      </p:cBhvr>
                                      <p:to>
                                        <p:strVal val="visible"/>
                                      </p:to>
                                    </p:set>
                                    <p:animEffect transition="in" filter="blinds(horizontal)">
                                      <p:cBhvr>
                                        <p:cTn id="47" dur="500"/>
                                        <p:tgtEl>
                                          <p:spTgt spid="2253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22537"/>
                                        </p:tgtEl>
                                        <p:attrNameLst>
                                          <p:attrName>style.visibility</p:attrName>
                                        </p:attrNameLst>
                                      </p:cBhvr>
                                      <p:to>
                                        <p:strVal val="visible"/>
                                      </p:to>
                                    </p:set>
                                    <p:animEffect transition="in" filter="dissolve">
                                      <p:cBhvr>
                                        <p:cTn id="52" dur="500"/>
                                        <p:tgtEl>
                                          <p:spTgt spid="22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2055" name="Rectangle 7"/>
          <p:cNvSpPr>
            <a:spLocks noGrp="1" noChangeArrowheads="1"/>
          </p:cNvSpPr>
          <p:nvPr>
            <p:ph type="ctrTitle"/>
          </p:nvPr>
        </p:nvSpPr>
        <p:spPr>
          <a:xfrm>
            <a:off x="-152400" y="381000"/>
            <a:ext cx="6096000" cy="704850"/>
          </a:xfrm>
        </p:spPr>
        <p:txBody>
          <a:bodyPr/>
          <a:lstStyle/>
          <a:p>
            <a:r>
              <a:rPr lang="en-US" sz="3200" u="sng" dirty="0" smtClean="0">
                <a:solidFill>
                  <a:srgbClr val="00B050"/>
                </a:solidFill>
              </a:rPr>
              <a:t>Fundamental Relations</a:t>
            </a:r>
            <a:r>
              <a:rPr lang="en-US" sz="3200" dirty="0" smtClean="0">
                <a:solidFill>
                  <a:srgbClr val="00B050"/>
                </a:solidFill>
              </a:rPr>
              <a:t>:</a:t>
            </a:r>
            <a:endParaRPr lang="en-US" sz="3200" dirty="0">
              <a:solidFill>
                <a:srgbClr val="00B050"/>
              </a:solidFill>
            </a:endParaRPr>
          </a:p>
        </p:txBody>
      </p:sp>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aphicFrame>
        <p:nvGraphicFramePr>
          <p:cNvPr id="19458" name="Object 2"/>
          <p:cNvGraphicFramePr>
            <a:graphicFrameLocks noChangeAspect="1"/>
          </p:cNvGraphicFramePr>
          <p:nvPr/>
        </p:nvGraphicFramePr>
        <p:xfrm>
          <a:off x="609600" y="1066800"/>
          <a:ext cx="2290763" cy="914400"/>
        </p:xfrm>
        <a:graphic>
          <a:graphicData uri="http://schemas.openxmlformats.org/presentationml/2006/ole">
            <p:oleObj spid="_x0000_s19458" name="Equation" r:id="rId4" imgW="799920" imgH="380880" progId="Equation.DSMT4">
              <p:embed/>
            </p:oleObj>
          </a:graphicData>
        </a:graphic>
      </p:graphicFrame>
      <p:graphicFrame>
        <p:nvGraphicFramePr>
          <p:cNvPr id="19459" name="Object 3"/>
          <p:cNvGraphicFramePr>
            <a:graphicFrameLocks noChangeAspect="1"/>
          </p:cNvGraphicFramePr>
          <p:nvPr/>
        </p:nvGraphicFramePr>
        <p:xfrm>
          <a:off x="762000" y="2133600"/>
          <a:ext cx="2133600" cy="838200"/>
        </p:xfrm>
        <a:graphic>
          <a:graphicData uri="http://schemas.openxmlformats.org/presentationml/2006/ole">
            <p:oleObj spid="_x0000_s19459" name="Equation" r:id="rId5" imgW="799920" imgH="380880" progId="Equation.DSMT4">
              <p:embed/>
            </p:oleObj>
          </a:graphicData>
        </a:graphic>
      </p:graphicFrame>
      <p:sp>
        <p:nvSpPr>
          <p:cNvPr id="10" name="TextBox 9"/>
          <p:cNvSpPr txBox="1"/>
          <p:nvPr/>
        </p:nvSpPr>
        <p:spPr>
          <a:xfrm>
            <a:off x="-990600" y="3272135"/>
            <a:ext cx="7772400" cy="461665"/>
          </a:xfrm>
          <a:prstGeom prst="rect">
            <a:avLst/>
          </a:prstGeom>
          <a:noFill/>
        </p:spPr>
        <p:txBody>
          <a:bodyPr wrap="square" rtlCol="0">
            <a:spAutoFit/>
          </a:bodyPr>
          <a:lstStyle/>
          <a:p>
            <a:r>
              <a:rPr lang="en-US" dirty="0" smtClean="0"/>
              <a:t>Squaring and adding both the equations</a:t>
            </a:r>
            <a:endParaRPr lang="en-US" dirty="0"/>
          </a:p>
        </p:txBody>
      </p:sp>
      <p:graphicFrame>
        <p:nvGraphicFramePr>
          <p:cNvPr id="19460" name="Object 4"/>
          <p:cNvGraphicFramePr>
            <a:graphicFrameLocks noChangeAspect="1"/>
          </p:cNvGraphicFramePr>
          <p:nvPr/>
        </p:nvGraphicFramePr>
        <p:xfrm>
          <a:off x="533400" y="3886201"/>
          <a:ext cx="4495799" cy="1066799"/>
        </p:xfrm>
        <a:graphic>
          <a:graphicData uri="http://schemas.openxmlformats.org/presentationml/2006/ole">
            <p:oleObj spid="_x0000_s19460" name="Equation" r:id="rId6" imgW="1688760" imgH="571320" progId="Equation.DSMT4">
              <p:embed/>
            </p:oleObj>
          </a:graphicData>
        </a:graphic>
      </p:graphicFrame>
      <p:graphicFrame>
        <p:nvGraphicFramePr>
          <p:cNvPr id="19461" name="Object 5"/>
          <p:cNvGraphicFramePr>
            <a:graphicFrameLocks noChangeAspect="1"/>
          </p:cNvGraphicFramePr>
          <p:nvPr/>
        </p:nvGraphicFramePr>
        <p:xfrm>
          <a:off x="3048000" y="4738687"/>
          <a:ext cx="3178175" cy="671513"/>
        </p:xfrm>
        <a:graphic>
          <a:graphicData uri="http://schemas.openxmlformats.org/presentationml/2006/ole">
            <p:oleObj spid="_x0000_s19461" name="Equation" r:id="rId7" imgW="1193760" imgH="419040" progId="Equation.DSMT4">
              <p:embed/>
            </p:oleObj>
          </a:graphicData>
        </a:graphic>
      </p:graphicFrame>
      <p:graphicFrame>
        <p:nvGraphicFramePr>
          <p:cNvPr id="19462" name="Object 6"/>
          <p:cNvGraphicFramePr>
            <a:graphicFrameLocks noChangeAspect="1"/>
          </p:cNvGraphicFramePr>
          <p:nvPr/>
        </p:nvGraphicFramePr>
        <p:xfrm>
          <a:off x="1752600" y="5486400"/>
          <a:ext cx="3406775" cy="950830"/>
        </p:xfrm>
        <a:graphic>
          <a:graphicData uri="http://schemas.openxmlformats.org/presentationml/2006/ole">
            <p:oleObj spid="_x0000_s19462" name="Equation" r:id="rId8" imgW="927000" imgH="368280" progId="Equation.DSMT4">
              <p:embed/>
            </p:oleObj>
          </a:graphicData>
        </a:graphic>
      </p:graphicFrame>
      <p:sp>
        <p:nvSpPr>
          <p:cNvPr id="11" name="TextBox 10"/>
          <p:cNvSpPr txBox="1"/>
          <p:nvPr/>
        </p:nvSpPr>
        <p:spPr>
          <a:xfrm>
            <a:off x="7620000" y="2590800"/>
            <a:ext cx="685800" cy="523220"/>
          </a:xfrm>
          <a:prstGeom prst="rect">
            <a:avLst/>
          </a:prstGeom>
          <a:noFill/>
        </p:spPr>
        <p:txBody>
          <a:bodyPr wrap="square" rtlCol="0">
            <a:spAutoFit/>
          </a:bodyPr>
          <a:lstStyle/>
          <a:p>
            <a:r>
              <a:rPr lang="az-Cyrl-AZ" sz="2800" i="1" dirty="0" smtClean="0">
                <a:latin typeface="Gabriola"/>
              </a:rPr>
              <a:t>Ѳ</a:t>
            </a:r>
            <a:endParaRPr lang="en-US" i="1" dirty="0"/>
          </a:p>
        </p:txBody>
      </p:sp>
      <p:sp>
        <p:nvSpPr>
          <p:cNvPr id="12" name="Circular Arrow 11"/>
          <p:cNvSpPr/>
          <p:nvPr/>
        </p:nvSpPr>
        <p:spPr bwMode="auto">
          <a:xfrm rot="15911981">
            <a:off x="8166928" y="2650150"/>
            <a:ext cx="609600" cy="533400"/>
          </a:xfrm>
          <a:prstGeom prst="circularArrow">
            <a:avLst>
              <a:gd name="adj1" fmla="val 12500"/>
              <a:gd name="adj2" fmla="val 1142319"/>
              <a:gd name="adj3" fmla="val 20457681"/>
              <a:gd name="adj4" fmla="val 13162500"/>
              <a:gd name="adj5" fmla="val 12500"/>
            </a:avLst>
          </a:prstGeom>
          <a:solidFill>
            <a:srgbClr val="00B0F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pSp>
        <p:nvGrpSpPr>
          <p:cNvPr id="14" name="Group 13"/>
          <p:cNvGrpSpPr/>
          <p:nvPr/>
        </p:nvGrpSpPr>
        <p:grpSpPr>
          <a:xfrm>
            <a:off x="6096000" y="533400"/>
            <a:ext cx="2819400" cy="2590800"/>
            <a:chOff x="6019800" y="609600"/>
            <a:chExt cx="2819400" cy="2590800"/>
          </a:xfrm>
        </p:grpSpPr>
        <p:sp>
          <p:nvSpPr>
            <p:cNvPr id="15" name="Right Triangle 14"/>
            <p:cNvSpPr/>
            <p:nvPr/>
          </p:nvSpPr>
          <p:spPr bwMode="auto">
            <a:xfrm>
              <a:off x="6019800" y="609600"/>
              <a:ext cx="2819400" cy="2590800"/>
            </a:xfrm>
            <a:prstGeom prst="rtTriangle">
              <a:avLst/>
            </a:prstGeom>
            <a:noFill/>
            <a:ln w="15875" cap="flat" cmpd="sng" algn="ctr">
              <a:solidFill>
                <a:srgbClr val="00B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cxnSp>
          <p:nvCxnSpPr>
            <p:cNvPr id="16" name="Straight Connector 15"/>
            <p:cNvCxnSpPr/>
            <p:nvPr/>
          </p:nvCxnSpPr>
          <p:spPr bwMode="auto">
            <a:xfrm>
              <a:off x="6019800" y="28956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00B050"/>
              </a:solidFill>
              <a:prstDash val="solid"/>
              <a:round/>
              <a:headEnd type="none" w="med" len="med"/>
              <a:tailEnd type="none" w="med" len="med"/>
            </a:ln>
            <a:effectLst/>
          </p:spPr>
        </p:cxnSp>
        <p:cxnSp>
          <p:nvCxnSpPr>
            <p:cNvPr id="17" name="Straight Connector 16"/>
            <p:cNvCxnSpPr/>
            <p:nvPr/>
          </p:nvCxnSpPr>
          <p:spPr bwMode="auto">
            <a:xfrm rot="5400000">
              <a:off x="6249194" y="3048000"/>
              <a:ext cx="304006" cy="794"/>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00B050"/>
              </a:solidFill>
              <a:prstDash val="solid"/>
              <a:round/>
              <a:headEnd type="none" w="med" len="med"/>
              <a:tailEnd type="none" w="med" len="med"/>
            </a:ln>
            <a:effectLst/>
          </p:spPr>
        </p:cxnSp>
      </p:grpSp>
      <p:sp>
        <p:nvSpPr>
          <p:cNvPr id="18" name="TextBox 17"/>
          <p:cNvSpPr txBox="1"/>
          <p:nvPr/>
        </p:nvSpPr>
        <p:spPr>
          <a:xfrm>
            <a:off x="7239000" y="1447800"/>
            <a:ext cx="685800" cy="523220"/>
          </a:xfrm>
          <a:prstGeom prst="rect">
            <a:avLst/>
          </a:prstGeom>
          <a:noFill/>
        </p:spPr>
        <p:txBody>
          <a:bodyPr wrap="square" rtlCol="0">
            <a:spAutoFit/>
          </a:bodyPr>
          <a:lstStyle/>
          <a:p>
            <a:r>
              <a:rPr lang="en-US" sz="2800" i="1" dirty="0" smtClean="0">
                <a:latin typeface="Arial" pitchFamily="34" charset="0"/>
                <a:cs typeface="Arial" pitchFamily="34" charset="0"/>
              </a:rPr>
              <a:t>c</a:t>
            </a:r>
            <a:endParaRPr lang="en-US" i="1" dirty="0">
              <a:latin typeface="Arial" pitchFamily="34" charset="0"/>
              <a:cs typeface="Arial" pitchFamily="34" charset="0"/>
            </a:endParaRPr>
          </a:p>
        </p:txBody>
      </p:sp>
      <p:sp>
        <p:nvSpPr>
          <p:cNvPr id="19" name="TextBox 18"/>
          <p:cNvSpPr txBox="1"/>
          <p:nvPr/>
        </p:nvSpPr>
        <p:spPr>
          <a:xfrm>
            <a:off x="6781800" y="3210580"/>
            <a:ext cx="685800" cy="523220"/>
          </a:xfrm>
          <a:prstGeom prst="rect">
            <a:avLst/>
          </a:prstGeom>
          <a:noFill/>
        </p:spPr>
        <p:txBody>
          <a:bodyPr wrap="square" rtlCol="0">
            <a:spAutoFit/>
          </a:bodyPr>
          <a:lstStyle/>
          <a:p>
            <a:r>
              <a:rPr lang="en-US" sz="2800" dirty="0" smtClean="0">
                <a:latin typeface="Arial" pitchFamily="34" charset="0"/>
                <a:cs typeface="Arial" pitchFamily="34" charset="0"/>
              </a:rPr>
              <a:t>a</a:t>
            </a:r>
            <a:endParaRPr lang="en-US" dirty="0">
              <a:latin typeface="Arial" pitchFamily="34" charset="0"/>
              <a:cs typeface="Arial" pitchFamily="34" charset="0"/>
            </a:endParaRPr>
          </a:p>
        </p:txBody>
      </p:sp>
      <p:sp>
        <p:nvSpPr>
          <p:cNvPr id="20" name="TextBox 19"/>
          <p:cNvSpPr txBox="1"/>
          <p:nvPr/>
        </p:nvSpPr>
        <p:spPr>
          <a:xfrm>
            <a:off x="5486400" y="1752600"/>
            <a:ext cx="685800" cy="523220"/>
          </a:xfrm>
          <a:prstGeom prst="rect">
            <a:avLst/>
          </a:prstGeom>
          <a:noFill/>
        </p:spPr>
        <p:txBody>
          <a:bodyPr wrap="square" rtlCol="0">
            <a:spAutoFit/>
          </a:bodyPr>
          <a:lstStyle/>
          <a:p>
            <a:r>
              <a:rPr lang="en-US" sz="2800" i="1" dirty="0" smtClean="0">
                <a:latin typeface="Arial" pitchFamily="34" charset="0"/>
                <a:cs typeface="Arial" pitchFamily="34" charset="0"/>
              </a:rPr>
              <a:t>b</a:t>
            </a:r>
            <a:endParaRPr lang="en-US" i="1" dirty="0">
              <a:latin typeface="Arial" pitchFamily="34" charset="0"/>
              <a:cs typeface="Arial" pitchFamily="34" charset="0"/>
            </a:endParaRPr>
          </a:p>
        </p:txBody>
      </p:sp>
      <p:sp>
        <p:nvSpPr>
          <p:cNvPr id="21" name="TextBox 20"/>
          <p:cNvSpPr txBox="1"/>
          <p:nvPr/>
        </p:nvSpPr>
        <p:spPr>
          <a:xfrm>
            <a:off x="5486400" y="2819400"/>
            <a:ext cx="685800" cy="523220"/>
          </a:xfrm>
          <a:prstGeom prst="rect">
            <a:avLst/>
          </a:prstGeom>
          <a:noFill/>
        </p:spPr>
        <p:txBody>
          <a:bodyPr wrap="square" rtlCol="0">
            <a:spAutoFit/>
          </a:bodyPr>
          <a:lstStyle/>
          <a:p>
            <a:r>
              <a:rPr lang="en-US" sz="2800" i="1" dirty="0" smtClean="0">
                <a:latin typeface="Gabriola"/>
              </a:rPr>
              <a:t>C</a:t>
            </a:r>
            <a:endParaRPr lang="en-US" i="1" dirty="0"/>
          </a:p>
        </p:txBody>
      </p:sp>
      <p:sp>
        <p:nvSpPr>
          <p:cNvPr id="22" name="TextBox 21"/>
          <p:cNvSpPr txBox="1"/>
          <p:nvPr/>
        </p:nvSpPr>
        <p:spPr>
          <a:xfrm>
            <a:off x="5562600" y="314980"/>
            <a:ext cx="685800" cy="523220"/>
          </a:xfrm>
          <a:prstGeom prst="rect">
            <a:avLst/>
          </a:prstGeom>
          <a:noFill/>
        </p:spPr>
        <p:txBody>
          <a:bodyPr wrap="square" rtlCol="0">
            <a:spAutoFit/>
          </a:bodyPr>
          <a:lstStyle/>
          <a:p>
            <a:r>
              <a:rPr lang="en-US" sz="2800" i="1" dirty="0" smtClean="0">
                <a:latin typeface="Gabriola"/>
              </a:rPr>
              <a:t>A</a:t>
            </a:r>
            <a:endParaRPr lang="en-US" i="1" dirty="0"/>
          </a:p>
        </p:txBody>
      </p:sp>
      <p:sp>
        <p:nvSpPr>
          <p:cNvPr id="34" name="TextBox 33"/>
          <p:cNvSpPr txBox="1"/>
          <p:nvPr/>
        </p:nvSpPr>
        <p:spPr>
          <a:xfrm>
            <a:off x="8610600" y="2981980"/>
            <a:ext cx="685800" cy="523220"/>
          </a:xfrm>
          <a:prstGeom prst="rect">
            <a:avLst/>
          </a:prstGeom>
          <a:noFill/>
        </p:spPr>
        <p:txBody>
          <a:bodyPr wrap="square" rtlCol="0">
            <a:spAutoFit/>
          </a:bodyPr>
          <a:lstStyle/>
          <a:p>
            <a:r>
              <a:rPr lang="en-US" sz="2800" i="1" dirty="0" smtClean="0">
                <a:latin typeface="Gabriola"/>
              </a:rPr>
              <a:t>B</a:t>
            </a:r>
            <a:endParaRPr lang="en-US" i="1" dirty="0"/>
          </a:p>
        </p:txBody>
      </p:sp>
      <p:sp>
        <p:nvSpPr>
          <p:cNvPr id="25" name="Rounded Rectangle 24"/>
          <p:cNvSpPr/>
          <p:nvPr/>
        </p:nvSpPr>
        <p:spPr bwMode="auto">
          <a:xfrm>
            <a:off x="6400800" y="3886200"/>
            <a:ext cx="2743200" cy="1752600"/>
          </a:xfrm>
          <a:prstGeom prst="roundRect">
            <a:avLst/>
          </a:prstGeom>
          <a:solidFill>
            <a:schemeClr val="tx1">
              <a:lumMod val="60000"/>
              <a:lumOff val="4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grpSp>
        <p:nvGrpSpPr>
          <p:cNvPr id="26" name="Group 25"/>
          <p:cNvGrpSpPr/>
          <p:nvPr/>
        </p:nvGrpSpPr>
        <p:grpSpPr>
          <a:xfrm>
            <a:off x="6400800" y="4038600"/>
            <a:ext cx="2819400" cy="1524000"/>
            <a:chOff x="6400800" y="4038600"/>
            <a:chExt cx="2819400" cy="1524000"/>
          </a:xfrm>
        </p:grpSpPr>
        <p:sp>
          <p:nvSpPr>
            <p:cNvPr id="23" name="TextBox 22"/>
            <p:cNvSpPr txBox="1"/>
            <p:nvPr/>
          </p:nvSpPr>
          <p:spPr>
            <a:xfrm>
              <a:off x="6400800" y="4038600"/>
              <a:ext cx="2819400" cy="1015663"/>
            </a:xfrm>
            <a:prstGeom prst="rect">
              <a:avLst/>
            </a:prstGeom>
            <a:noFill/>
          </p:spPr>
          <p:txBody>
            <a:bodyPr wrap="square" rtlCol="0">
              <a:spAutoFit/>
            </a:bodyPr>
            <a:lstStyle/>
            <a:p>
              <a:r>
                <a:rPr lang="en-US" sz="2000" dirty="0" smtClean="0">
                  <a:solidFill>
                    <a:schemeClr val="bg1"/>
                  </a:solidFill>
                </a:rPr>
                <a:t>From the above diagram, By Pythagorean Rule, </a:t>
              </a:r>
              <a:endParaRPr lang="en-US" sz="2000" dirty="0">
                <a:solidFill>
                  <a:schemeClr val="bg1"/>
                </a:solidFill>
              </a:endParaRPr>
            </a:p>
          </p:txBody>
        </p:sp>
        <p:graphicFrame>
          <p:nvGraphicFramePr>
            <p:cNvPr id="24" name="Object 23"/>
            <p:cNvGraphicFramePr>
              <a:graphicFrameLocks noChangeAspect="1"/>
            </p:cNvGraphicFramePr>
            <p:nvPr/>
          </p:nvGraphicFramePr>
          <p:xfrm>
            <a:off x="6858000" y="5105400"/>
            <a:ext cx="1981200" cy="457200"/>
          </p:xfrm>
          <a:graphic>
            <a:graphicData uri="http://schemas.openxmlformats.org/presentationml/2006/ole">
              <p:oleObj spid="_x0000_s19463" name="Equation" r:id="rId9" imgW="672840" imgH="203040" progId="Equation.DSMT4">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055"/>
                                        </p:tgtEl>
                                        <p:attrNameLst>
                                          <p:attrName>style.visibility</p:attrName>
                                        </p:attrNameLst>
                                      </p:cBhvr>
                                      <p:to>
                                        <p:strVal val="visible"/>
                                      </p:to>
                                    </p:set>
                                    <p:anim calcmode="discrete" valueType="clr">
                                      <p:cBhvr override="childStyle">
                                        <p:cTn id="7" dur="80"/>
                                        <p:tgtEl>
                                          <p:spTgt spid="205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55"/>
                                        </p:tgtEl>
                                        <p:attrNameLst>
                                          <p:attrName>fillcolor</p:attrName>
                                        </p:attrNameLst>
                                      </p:cBhvr>
                                      <p:tavLst>
                                        <p:tav tm="0">
                                          <p:val>
                                            <p:clrVal>
                                              <a:schemeClr val="accent2"/>
                                            </p:clrVal>
                                          </p:val>
                                        </p:tav>
                                        <p:tav tm="50000">
                                          <p:val>
                                            <p:clrVal>
                                              <a:schemeClr val="hlink"/>
                                            </p:clrVal>
                                          </p:val>
                                        </p:tav>
                                      </p:tavLst>
                                    </p:anim>
                                    <p:set>
                                      <p:cBhvr>
                                        <p:cTn id="9" dur="80"/>
                                        <p:tgtEl>
                                          <p:spTgt spid="205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linds(horizontal)">
                                      <p:cBhvr>
                                        <p:cTn id="14" dur="500"/>
                                        <p:tgtEl>
                                          <p:spTgt spid="14"/>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dissolve">
                                      <p:cBhvr>
                                        <p:cTn id="19" dur="1000"/>
                                        <p:tgtEl>
                                          <p:spTgt spid="22"/>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dissolve">
                                      <p:cBhvr>
                                        <p:cTn id="22" dur="1000"/>
                                        <p:tgtEl>
                                          <p:spTgt spid="21"/>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1000"/>
                                        <p:tgtEl>
                                          <p:spTgt spid="1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dissolve">
                                      <p:cBhvr>
                                        <p:cTn id="28" dur="1000"/>
                                        <p:tgtEl>
                                          <p:spTgt spid="2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dissolve">
                                      <p:cBhvr>
                                        <p:cTn id="31" dur="10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linds(horizontal)">
                                      <p:cBhvr>
                                        <p:cTn id="36" dur="500"/>
                                        <p:tgtEl>
                                          <p:spTgt spid="12"/>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linds(horizontal)">
                                      <p:cBhvr>
                                        <p:cTn id="39" dur="500"/>
                                        <p:tgtEl>
                                          <p:spTgt spid="11"/>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dissolve">
                                      <p:cBhvr>
                                        <p:cTn id="42" dur="10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9458"/>
                                        </p:tgtEl>
                                        <p:attrNameLst>
                                          <p:attrName>style.visibility</p:attrName>
                                        </p:attrNameLst>
                                      </p:cBhvr>
                                      <p:to>
                                        <p:strVal val="visible"/>
                                      </p:to>
                                    </p:set>
                                    <p:animEffect transition="in" filter="blinds(horizontal)">
                                      <p:cBhvr>
                                        <p:cTn id="47" dur="500"/>
                                        <p:tgtEl>
                                          <p:spTgt spid="1945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9459"/>
                                        </p:tgtEl>
                                        <p:attrNameLst>
                                          <p:attrName>style.visibility</p:attrName>
                                        </p:attrNameLst>
                                      </p:cBhvr>
                                      <p:to>
                                        <p:strVal val="visible"/>
                                      </p:to>
                                    </p:set>
                                    <p:animEffect transition="in" filter="blinds(horizontal)">
                                      <p:cBhvr>
                                        <p:cTn id="52" dur="500"/>
                                        <p:tgtEl>
                                          <p:spTgt spid="1945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blinds(horizontal)">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9460"/>
                                        </p:tgtEl>
                                        <p:attrNameLst>
                                          <p:attrName>style.visibility</p:attrName>
                                        </p:attrNameLst>
                                      </p:cBhvr>
                                      <p:to>
                                        <p:strVal val="visible"/>
                                      </p:to>
                                    </p:set>
                                    <p:animEffect transition="in" filter="blinds(horizontal)">
                                      <p:cBhvr>
                                        <p:cTn id="62" dur="500"/>
                                        <p:tgtEl>
                                          <p:spTgt spid="19460"/>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checkerboard(across)">
                                      <p:cBhvr>
                                        <p:cTn id="67" dur="500"/>
                                        <p:tgtEl>
                                          <p:spTgt spid="25"/>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blinds(horizontal)">
                                      <p:cBhvr>
                                        <p:cTn id="72" dur="500"/>
                                        <p:tgtEl>
                                          <p:spTgt spid="26"/>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19461"/>
                                        </p:tgtEl>
                                        <p:attrNameLst>
                                          <p:attrName>style.visibility</p:attrName>
                                        </p:attrNameLst>
                                      </p:cBhvr>
                                      <p:to>
                                        <p:strVal val="visible"/>
                                      </p:to>
                                    </p:set>
                                    <p:animEffect transition="in" filter="blinds(horizontal)">
                                      <p:cBhvr>
                                        <p:cTn id="77" dur="500"/>
                                        <p:tgtEl>
                                          <p:spTgt spid="19461"/>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19462"/>
                                        </p:tgtEl>
                                        <p:attrNameLst>
                                          <p:attrName>style.visibility</p:attrName>
                                        </p:attrNameLst>
                                      </p:cBhvr>
                                      <p:to>
                                        <p:strVal val="visible"/>
                                      </p:to>
                                    </p:set>
                                    <p:animEffect transition="in" filter="blinds(horizontal)">
                                      <p:cBhvr>
                                        <p:cTn id="82" dur="500"/>
                                        <p:tgtEl>
                                          <p:spTgt spid="19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p:bldP spid="10" grpId="0"/>
      <p:bldP spid="11" grpId="0"/>
      <p:bldP spid="12" grpId="0" animBg="1"/>
      <p:bldP spid="18" grpId="0"/>
      <p:bldP spid="19" grpId="0"/>
      <p:bldP spid="20" grpId="0"/>
      <p:bldP spid="21" grpId="0"/>
      <p:bldP spid="22" grpId="0"/>
      <p:bldP spid="34" grpId="0"/>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aphicFrame>
        <p:nvGraphicFramePr>
          <p:cNvPr id="8" name="Object 2"/>
          <p:cNvGraphicFramePr>
            <a:graphicFrameLocks noChangeAspect="1"/>
          </p:cNvGraphicFramePr>
          <p:nvPr/>
        </p:nvGraphicFramePr>
        <p:xfrm>
          <a:off x="573088" y="685800"/>
          <a:ext cx="2363787" cy="914400"/>
        </p:xfrm>
        <a:graphic>
          <a:graphicData uri="http://schemas.openxmlformats.org/presentationml/2006/ole">
            <p:oleObj spid="_x0000_s20482" name="Equation" r:id="rId4" imgW="825480" imgH="380880" progId="Equation.DSMT4">
              <p:embed/>
            </p:oleObj>
          </a:graphicData>
        </a:graphic>
      </p:graphicFrame>
      <p:graphicFrame>
        <p:nvGraphicFramePr>
          <p:cNvPr id="10" name="Object 3"/>
          <p:cNvGraphicFramePr>
            <a:graphicFrameLocks noChangeAspect="1"/>
          </p:cNvGraphicFramePr>
          <p:nvPr/>
        </p:nvGraphicFramePr>
        <p:xfrm>
          <a:off x="762000" y="1524000"/>
          <a:ext cx="2133600" cy="838200"/>
        </p:xfrm>
        <a:graphic>
          <a:graphicData uri="http://schemas.openxmlformats.org/presentationml/2006/ole">
            <p:oleObj spid="_x0000_s20483" name="Equation" r:id="rId5" imgW="799920" imgH="380880" progId="Equation.DSMT4">
              <p:embed/>
            </p:oleObj>
          </a:graphicData>
        </a:graphic>
      </p:graphicFrame>
      <p:sp>
        <p:nvSpPr>
          <p:cNvPr id="11" name="TextBox 10"/>
          <p:cNvSpPr txBox="1"/>
          <p:nvPr/>
        </p:nvSpPr>
        <p:spPr>
          <a:xfrm>
            <a:off x="-228600" y="2362200"/>
            <a:ext cx="6172200" cy="830997"/>
          </a:xfrm>
          <a:prstGeom prst="rect">
            <a:avLst/>
          </a:prstGeom>
          <a:noFill/>
        </p:spPr>
        <p:txBody>
          <a:bodyPr wrap="square" rtlCol="0">
            <a:spAutoFit/>
          </a:bodyPr>
          <a:lstStyle/>
          <a:p>
            <a:r>
              <a:rPr lang="en-US" dirty="0" smtClean="0"/>
              <a:t>Squaring and subtracting the equations,</a:t>
            </a:r>
          </a:p>
          <a:p>
            <a:r>
              <a:rPr lang="en-US" dirty="0" smtClean="0"/>
              <a:t> we get</a:t>
            </a:r>
            <a:endParaRPr lang="en-US" dirty="0"/>
          </a:p>
        </p:txBody>
      </p:sp>
      <p:graphicFrame>
        <p:nvGraphicFramePr>
          <p:cNvPr id="12" name="Object 4"/>
          <p:cNvGraphicFramePr>
            <a:graphicFrameLocks noChangeAspect="1"/>
          </p:cNvGraphicFramePr>
          <p:nvPr/>
        </p:nvGraphicFramePr>
        <p:xfrm>
          <a:off x="609601" y="3276600"/>
          <a:ext cx="4495799" cy="990600"/>
        </p:xfrm>
        <a:graphic>
          <a:graphicData uri="http://schemas.openxmlformats.org/presentationml/2006/ole">
            <p:oleObj spid="_x0000_s20484" name="Equation" r:id="rId6" imgW="1688760" imgH="571320" progId="Equation.DSMT4">
              <p:embed/>
            </p:oleObj>
          </a:graphicData>
        </a:graphic>
      </p:graphicFrame>
      <p:graphicFrame>
        <p:nvGraphicFramePr>
          <p:cNvPr id="14" name="Object 5"/>
          <p:cNvGraphicFramePr>
            <a:graphicFrameLocks noChangeAspect="1"/>
          </p:cNvGraphicFramePr>
          <p:nvPr/>
        </p:nvGraphicFramePr>
        <p:xfrm>
          <a:off x="3048000" y="4038600"/>
          <a:ext cx="3178175" cy="838200"/>
        </p:xfrm>
        <a:graphic>
          <a:graphicData uri="http://schemas.openxmlformats.org/presentationml/2006/ole">
            <p:oleObj spid="_x0000_s20485" name="Equation" r:id="rId7" imgW="1193760" imgH="419040" progId="Equation.DSMT4">
              <p:embed/>
            </p:oleObj>
          </a:graphicData>
        </a:graphic>
      </p:graphicFrame>
      <p:graphicFrame>
        <p:nvGraphicFramePr>
          <p:cNvPr id="15" name="Object 6"/>
          <p:cNvGraphicFramePr>
            <a:graphicFrameLocks noChangeAspect="1"/>
          </p:cNvGraphicFramePr>
          <p:nvPr/>
        </p:nvGraphicFramePr>
        <p:xfrm>
          <a:off x="2362200" y="4913313"/>
          <a:ext cx="3124200" cy="420687"/>
        </p:xfrm>
        <a:graphic>
          <a:graphicData uri="http://schemas.openxmlformats.org/presentationml/2006/ole">
            <p:oleObj spid="_x0000_s20486" name="Equation" r:id="rId8" imgW="927000" imgH="203040" progId="Equation.DSMT4">
              <p:embed/>
            </p:oleObj>
          </a:graphicData>
        </a:graphic>
      </p:graphicFrame>
      <p:graphicFrame>
        <p:nvGraphicFramePr>
          <p:cNvPr id="20487" name="Object 7"/>
          <p:cNvGraphicFramePr>
            <a:graphicFrameLocks noChangeAspect="1"/>
          </p:cNvGraphicFramePr>
          <p:nvPr/>
        </p:nvGraphicFramePr>
        <p:xfrm>
          <a:off x="2144713" y="5419725"/>
          <a:ext cx="3875087" cy="523875"/>
        </p:xfrm>
        <a:graphic>
          <a:graphicData uri="http://schemas.openxmlformats.org/presentationml/2006/ole">
            <p:oleObj spid="_x0000_s20487" name="Equation" r:id="rId9" imgW="1054080" imgH="203040" progId="Equation.DSMT4">
              <p:embed/>
            </p:oleObj>
          </a:graphicData>
        </a:graphic>
      </p:graphicFrame>
      <p:sp>
        <p:nvSpPr>
          <p:cNvPr id="16" name="TextBox 15"/>
          <p:cNvSpPr txBox="1"/>
          <p:nvPr/>
        </p:nvSpPr>
        <p:spPr>
          <a:xfrm>
            <a:off x="533400" y="5498068"/>
            <a:ext cx="1524000" cy="369332"/>
          </a:xfrm>
          <a:prstGeom prst="rect">
            <a:avLst/>
          </a:prstGeom>
          <a:noFill/>
        </p:spPr>
        <p:txBody>
          <a:bodyPr wrap="square" rtlCol="0">
            <a:spAutoFit/>
          </a:bodyPr>
          <a:lstStyle/>
          <a:p>
            <a:r>
              <a:rPr lang="en-US" sz="1800" dirty="0" smtClean="0"/>
              <a:t>Similarly,</a:t>
            </a:r>
            <a:endParaRPr lang="en-US" sz="1800" dirty="0"/>
          </a:p>
        </p:txBody>
      </p:sp>
      <p:sp>
        <p:nvSpPr>
          <p:cNvPr id="17" name="TextBox 16"/>
          <p:cNvSpPr txBox="1"/>
          <p:nvPr/>
        </p:nvSpPr>
        <p:spPr>
          <a:xfrm>
            <a:off x="7620000" y="2590800"/>
            <a:ext cx="685800" cy="523220"/>
          </a:xfrm>
          <a:prstGeom prst="rect">
            <a:avLst/>
          </a:prstGeom>
          <a:noFill/>
        </p:spPr>
        <p:txBody>
          <a:bodyPr wrap="square" rtlCol="0">
            <a:spAutoFit/>
          </a:bodyPr>
          <a:lstStyle/>
          <a:p>
            <a:r>
              <a:rPr lang="az-Cyrl-AZ" sz="2800" i="1" dirty="0" smtClean="0">
                <a:latin typeface="Gabriola"/>
              </a:rPr>
              <a:t>Ѳ</a:t>
            </a:r>
            <a:endParaRPr lang="en-US" i="1" dirty="0"/>
          </a:p>
        </p:txBody>
      </p:sp>
      <p:sp>
        <p:nvSpPr>
          <p:cNvPr id="18" name="Circular Arrow 17"/>
          <p:cNvSpPr/>
          <p:nvPr/>
        </p:nvSpPr>
        <p:spPr bwMode="auto">
          <a:xfrm rot="15911981">
            <a:off x="8166928" y="2650150"/>
            <a:ext cx="609600" cy="533400"/>
          </a:xfrm>
          <a:prstGeom prst="circularArrow">
            <a:avLst>
              <a:gd name="adj1" fmla="val 12500"/>
              <a:gd name="adj2" fmla="val 1142319"/>
              <a:gd name="adj3" fmla="val 20457681"/>
              <a:gd name="adj4" fmla="val 13162500"/>
              <a:gd name="adj5" fmla="val 12500"/>
            </a:avLst>
          </a:prstGeom>
          <a:solidFill>
            <a:srgbClr val="00B0F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pSp>
        <p:nvGrpSpPr>
          <p:cNvPr id="19" name="Group 18"/>
          <p:cNvGrpSpPr/>
          <p:nvPr/>
        </p:nvGrpSpPr>
        <p:grpSpPr>
          <a:xfrm>
            <a:off x="6096000" y="533400"/>
            <a:ext cx="2819400" cy="2590800"/>
            <a:chOff x="6019800" y="609600"/>
            <a:chExt cx="2819400" cy="2590800"/>
          </a:xfrm>
        </p:grpSpPr>
        <p:sp>
          <p:nvSpPr>
            <p:cNvPr id="20" name="Right Triangle 19"/>
            <p:cNvSpPr/>
            <p:nvPr/>
          </p:nvSpPr>
          <p:spPr bwMode="auto">
            <a:xfrm>
              <a:off x="6019800" y="609600"/>
              <a:ext cx="2819400" cy="2590800"/>
            </a:xfrm>
            <a:prstGeom prst="rtTriangle">
              <a:avLst/>
            </a:prstGeom>
            <a:noFill/>
            <a:ln w="15875" cap="flat" cmpd="sng" algn="ctr">
              <a:solidFill>
                <a:srgbClr val="00B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cxnSp>
          <p:nvCxnSpPr>
            <p:cNvPr id="21" name="Straight Connector 20"/>
            <p:cNvCxnSpPr/>
            <p:nvPr/>
          </p:nvCxnSpPr>
          <p:spPr bwMode="auto">
            <a:xfrm>
              <a:off x="6019800" y="28956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00B050"/>
              </a:solidFill>
              <a:prstDash val="solid"/>
              <a:round/>
              <a:headEnd type="none" w="med" len="med"/>
              <a:tailEnd type="none" w="med" len="med"/>
            </a:ln>
            <a:effectLst/>
          </p:spPr>
        </p:cxnSp>
        <p:cxnSp>
          <p:nvCxnSpPr>
            <p:cNvPr id="22" name="Straight Connector 21"/>
            <p:cNvCxnSpPr/>
            <p:nvPr/>
          </p:nvCxnSpPr>
          <p:spPr bwMode="auto">
            <a:xfrm rot="5400000">
              <a:off x="6249194" y="3048000"/>
              <a:ext cx="304006" cy="794"/>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00B050"/>
              </a:solidFill>
              <a:prstDash val="solid"/>
              <a:round/>
              <a:headEnd type="none" w="med" len="med"/>
              <a:tailEnd type="none" w="med" len="med"/>
            </a:ln>
            <a:effectLst/>
          </p:spPr>
        </p:cxnSp>
      </p:grpSp>
      <p:sp>
        <p:nvSpPr>
          <p:cNvPr id="23" name="TextBox 22"/>
          <p:cNvSpPr txBox="1"/>
          <p:nvPr/>
        </p:nvSpPr>
        <p:spPr>
          <a:xfrm>
            <a:off x="7239000" y="1447800"/>
            <a:ext cx="685800" cy="523220"/>
          </a:xfrm>
          <a:prstGeom prst="rect">
            <a:avLst/>
          </a:prstGeom>
          <a:noFill/>
        </p:spPr>
        <p:txBody>
          <a:bodyPr wrap="square" rtlCol="0">
            <a:spAutoFit/>
          </a:bodyPr>
          <a:lstStyle/>
          <a:p>
            <a:r>
              <a:rPr lang="en-US" sz="2800" i="1" dirty="0" smtClean="0">
                <a:latin typeface="Arial" pitchFamily="34" charset="0"/>
                <a:cs typeface="Arial" pitchFamily="34" charset="0"/>
              </a:rPr>
              <a:t>c</a:t>
            </a:r>
            <a:endParaRPr lang="en-US" i="1" dirty="0">
              <a:latin typeface="Arial" pitchFamily="34" charset="0"/>
              <a:cs typeface="Arial" pitchFamily="34" charset="0"/>
            </a:endParaRPr>
          </a:p>
        </p:txBody>
      </p:sp>
      <p:sp>
        <p:nvSpPr>
          <p:cNvPr id="24" name="TextBox 23"/>
          <p:cNvSpPr txBox="1"/>
          <p:nvPr/>
        </p:nvSpPr>
        <p:spPr>
          <a:xfrm>
            <a:off x="6781800" y="3210580"/>
            <a:ext cx="685800" cy="523220"/>
          </a:xfrm>
          <a:prstGeom prst="rect">
            <a:avLst/>
          </a:prstGeom>
          <a:noFill/>
        </p:spPr>
        <p:txBody>
          <a:bodyPr wrap="square" rtlCol="0">
            <a:spAutoFit/>
          </a:bodyPr>
          <a:lstStyle/>
          <a:p>
            <a:r>
              <a:rPr lang="en-US" sz="2800" dirty="0" smtClean="0">
                <a:latin typeface="Arial" pitchFamily="34" charset="0"/>
                <a:cs typeface="Arial" pitchFamily="34" charset="0"/>
              </a:rPr>
              <a:t>a</a:t>
            </a:r>
            <a:endParaRPr lang="en-US" dirty="0">
              <a:latin typeface="Arial" pitchFamily="34" charset="0"/>
              <a:cs typeface="Arial" pitchFamily="34" charset="0"/>
            </a:endParaRPr>
          </a:p>
        </p:txBody>
      </p:sp>
      <p:sp>
        <p:nvSpPr>
          <p:cNvPr id="25" name="TextBox 24"/>
          <p:cNvSpPr txBox="1"/>
          <p:nvPr/>
        </p:nvSpPr>
        <p:spPr>
          <a:xfrm>
            <a:off x="5486400" y="1752600"/>
            <a:ext cx="685800" cy="523220"/>
          </a:xfrm>
          <a:prstGeom prst="rect">
            <a:avLst/>
          </a:prstGeom>
          <a:noFill/>
        </p:spPr>
        <p:txBody>
          <a:bodyPr wrap="square" rtlCol="0">
            <a:spAutoFit/>
          </a:bodyPr>
          <a:lstStyle/>
          <a:p>
            <a:r>
              <a:rPr lang="en-US" sz="2800" i="1" dirty="0" smtClean="0">
                <a:latin typeface="Arial" pitchFamily="34" charset="0"/>
                <a:cs typeface="Arial" pitchFamily="34" charset="0"/>
              </a:rPr>
              <a:t>b</a:t>
            </a:r>
            <a:endParaRPr lang="en-US" i="1" dirty="0">
              <a:latin typeface="Arial" pitchFamily="34" charset="0"/>
              <a:cs typeface="Arial" pitchFamily="34" charset="0"/>
            </a:endParaRPr>
          </a:p>
        </p:txBody>
      </p:sp>
      <p:sp>
        <p:nvSpPr>
          <p:cNvPr id="26" name="TextBox 25"/>
          <p:cNvSpPr txBox="1"/>
          <p:nvPr/>
        </p:nvSpPr>
        <p:spPr>
          <a:xfrm>
            <a:off x="5486400" y="2819400"/>
            <a:ext cx="685800" cy="523220"/>
          </a:xfrm>
          <a:prstGeom prst="rect">
            <a:avLst/>
          </a:prstGeom>
          <a:noFill/>
        </p:spPr>
        <p:txBody>
          <a:bodyPr wrap="square" rtlCol="0">
            <a:spAutoFit/>
          </a:bodyPr>
          <a:lstStyle/>
          <a:p>
            <a:r>
              <a:rPr lang="en-US" sz="2800" i="1" dirty="0" smtClean="0">
                <a:latin typeface="Gabriola"/>
              </a:rPr>
              <a:t>C</a:t>
            </a:r>
            <a:endParaRPr lang="en-US" i="1" dirty="0"/>
          </a:p>
        </p:txBody>
      </p:sp>
      <p:sp>
        <p:nvSpPr>
          <p:cNvPr id="27" name="TextBox 26"/>
          <p:cNvSpPr txBox="1"/>
          <p:nvPr/>
        </p:nvSpPr>
        <p:spPr>
          <a:xfrm>
            <a:off x="5562600" y="314980"/>
            <a:ext cx="685800" cy="523220"/>
          </a:xfrm>
          <a:prstGeom prst="rect">
            <a:avLst/>
          </a:prstGeom>
          <a:noFill/>
        </p:spPr>
        <p:txBody>
          <a:bodyPr wrap="square" rtlCol="0">
            <a:spAutoFit/>
          </a:bodyPr>
          <a:lstStyle/>
          <a:p>
            <a:r>
              <a:rPr lang="en-US" sz="2800" i="1" dirty="0" smtClean="0">
                <a:latin typeface="Gabriola"/>
              </a:rPr>
              <a:t>A</a:t>
            </a:r>
            <a:endParaRPr lang="en-US" i="1" dirty="0"/>
          </a:p>
        </p:txBody>
      </p:sp>
      <p:sp>
        <p:nvSpPr>
          <p:cNvPr id="28" name="TextBox 27"/>
          <p:cNvSpPr txBox="1"/>
          <p:nvPr/>
        </p:nvSpPr>
        <p:spPr>
          <a:xfrm>
            <a:off x="8610600" y="2981980"/>
            <a:ext cx="685800" cy="523220"/>
          </a:xfrm>
          <a:prstGeom prst="rect">
            <a:avLst/>
          </a:prstGeom>
          <a:noFill/>
        </p:spPr>
        <p:txBody>
          <a:bodyPr wrap="square" rtlCol="0">
            <a:spAutoFit/>
          </a:bodyPr>
          <a:lstStyle/>
          <a:p>
            <a:r>
              <a:rPr lang="en-US" sz="2800" i="1" dirty="0" smtClean="0">
                <a:latin typeface="Gabriola"/>
              </a:rPr>
              <a:t>B</a:t>
            </a:r>
            <a:endParaRPr lang="en-US" i="1" dirty="0"/>
          </a:p>
        </p:txBody>
      </p:sp>
      <p:sp>
        <p:nvSpPr>
          <p:cNvPr id="29" name="Rounded Rectangle 28"/>
          <p:cNvSpPr/>
          <p:nvPr/>
        </p:nvSpPr>
        <p:spPr bwMode="auto">
          <a:xfrm>
            <a:off x="6400800" y="3886200"/>
            <a:ext cx="2743200" cy="1752600"/>
          </a:xfrm>
          <a:prstGeom prst="roundRect">
            <a:avLst/>
          </a:prstGeom>
          <a:solidFill>
            <a:schemeClr val="tx1">
              <a:lumMod val="60000"/>
              <a:lumOff val="4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grpSp>
        <p:nvGrpSpPr>
          <p:cNvPr id="30" name="Group 29"/>
          <p:cNvGrpSpPr/>
          <p:nvPr/>
        </p:nvGrpSpPr>
        <p:grpSpPr>
          <a:xfrm>
            <a:off x="6400800" y="4038600"/>
            <a:ext cx="2819400" cy="1524000"/>
            <a:chOff x="6400800" y="4038600"/>
            <a:chExt cx="2819400" cy="1524000"/>
          </a:xfrm>
        </p:grpSpPr>
        <p:sp>
          <p:nvSpPr>
            <p:cNvPr id="31" name="TextBox 30"/>
            <p:cNvSpPr txBox="1"/>
            <p:nvPr/>
          </p:nvSpPr>
          <p:spPr>
            <a:xfrm>
              <a:off x="6400800" y="4038600"/>
              <a:ext cx="2819400" cy="1015663"/>
            </a:xfrm>
            <a:prstGeom prst="rect">
              <a:avLst/>
            </a:prstGeom>
            <a:noFill/>
          </p:spPr>
          <p:txBody>
            <a:bodyPr wrap="square" rtlCol="0">
              <a:spAutoFit/>
            </a:bodyPr>
            <a:lstStyle/>
            <a:p>
              <a:r>
                <a:rPr lang="en-US" sz="2000" dirty="0" smtClean="0">
                  <a:solidFill>
                    <a:schemeClr val="bg1"/>
                  </a:solidFill>
                </a:rPr>
                <a:t>From the above diagram, By Pythagorean Rule, </a:t>
              </a:r>
              <a:endParaRPr lang="en-US" sz="2000" dirty="0">
                <a:solidFill>
                  <a:schemeClr val="bg1"/>
                </a:solidFill>
              </a:endParaRPr>
            </a:p>
          </p:txBody>
        </p:sp>
        <p:graphicFrame>
          <p:nvGraphicFramePr>
            <p:cNvPr id="32" name="Object 31"/>
            <p:cNvGraphicFramePr>
              <a:graphicFrameLocks noChangeAspect="1"/>
            </p:cNvGraphicFramePr>
            <p:nvPr/>
          </p:nvGraphicFramePr>
          <p:xfrm>
            <a:off x="6858000" y="5105400"/>
            <a:ext cx="1981200" cy="457200"/>
          </p:xfrm>
          <a:graphic>
            <a:graphicData uri="http://schemas.openxmlformats.org/presentationml/2006/ole">
              <p:oleObj spid="_x0000_s20488" name="Equation" r:id="rId10" imgW="672840" imgH="203040" progId="Equation.DSMT4">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ssolve">
                                      <p:cBhvr>
                                        <p:cTn id="12" dur="1000"/>
                                        <p:tgtEl>
                                          <p:spTgt spid="27"/>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dissolve">
                                      <p:cBhvr>
                                        <p:cTn id="15" dur="1000"/>
                                        <p:tgtEl>
                                          <p:spTgt spid="2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dissolve">
                                      <p:cBhvr>
                                        <p:cTn id="18" dur="1000"/>
                                        <p:tgtEl>
                                          <p:spTgt spid="24"/>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dissolve">
                                      <p:cBhvr>
                                        <p:cTn id="21" dur="1000"/>
                                        <p:tgtEl>
                                          <p:spTgt spid="25"/>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dissolve">
                                      <p:cBhvr>
                                        <p:cTn id="24" dur="10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blinds(horizontal)">
                                      <p:cBhvr>
                                        <p:cTn id="29" dur="500"/>
                                        <p:tgtEl>
                                          <p:spTgt spid="18"/>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dissolve">
                                      <p:cBhvr>
                                        <p:cTn id="35" dur="1000"/>
                                        <p:tgtEl>
                                          <p:spTgt spid="28"/>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linds(horizontal)">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blinds(horizontal)">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27" presetClass="entr" presetSubtype="0" fill="hold" grpId="0" nodeType="clickEffect">
                                  <p:stCondLst>
                                    <p:cond delay="0"/>
                                  </p:stCondLst>
                                  <p:iterate type="lt">
                                    <p:tmPct val="50000"/>
                                  </p:iterate>
                                  <p:childTnLst>
                                    <p:set>
                                      <p:cBhvr>
                                        <p:cTn id="49" dur="1" fill="hold">
                                          <p:stCondLst>
                                            <p:cond delay="0"/>
                                          </p:stCondLst>
                                        </p:cTn>
                                        <p:tgtEl>
                                          <p:spTgt spid="11"/>
                                        </p:tgtEl>
                                        <p:attrNameLst>
                                          <p:attrName>style.visibility</p:attrName>
                                        </p:attrNameLst>
                                      </p:cBhvr>
                                      <p:to>
                                        <p:strVal val="visible"/>
                                      </p:to>
                                    </p:set>
                                    <p:anim calcmode="discrete" valueType="clr">
                                      <p:cBhvr override="childStyle">
                                        <p:cTn id="50"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11"/>
                                        </p:tgtEl>
                                        <p:attrNameLst>
                                          <p:attrName>fillcolor</p:attrName>
                                        </p:attrNameLst>
                                      </p:cBhvr>
                                      <p:tavLst>
                                        <p:tav tm="0">
                                          <p:val>
                                            <p:clrVal>
                                              <a:schemeClr val="accent2"/>
                                            </p:clrVal>
                                          </p:val>
                                        </p:tav>
                                        <p:tav tm="50000">
                                          <p:val>
                                            <p:clrVal>
                                              <a:schemeClr val="hlink"/>
                                            </p:clrVal>
                                          </p:val>
                                        </p:tav>
                                      </p:tavLst>
                                    </p:anim>
                                    <p:set>
                                      <p:cBhvr>
                                        <p:cTn id="52" dur="80"/>
                                        <p:tgtEl>
                                          <p:spTgt spid="11"/>
                                        </p:tgtEl>
                                        <p:attrNameLst>
                                          <p:attrName>fill.type</p:attrName>
                                        </p:attrNameLst>
                                      </p:cBhvr>
                                      <p:to>
                                        <p:strVal val="solid"/>
                                      </p:to>
                                    </p:se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linds(horizont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blinds(horizontal)">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blinds(horizontal)">
                                      <p:cBhvr>
                                        <p:cTn id="67" dur="500"/>
                                        <p:tgtEl>
                                          <p:spTgt spid="30"/>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checkerboard(across)">
                                      <p:cBhvr>
                                        <p:cTn id="72" dur="500"/>
                                        <p:tgtEl>
                                          <p:spTgt spid="2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blinds(horizontal)">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27" presetClass="entr" presetSubtype="0" fill="hold" grpId="0" nodeType="clickEffect">
                                  <p:stCondLst>
                                    <p:cond delay="0"/>
                                  </p:stCondLst>
                                  <p:iterate type="lt">
                                    <p:tmPct val="50000"/>
                                  </p:iterate>
                                  <p:childTnLst>
                                    <p:set>
                                      <p:cBhvr>
                                        <p:cTn id="81" dur="1" fill="hold">
                                          <p:stCondLst>
                                            <p:cond delay="0"/>
                                          </p:stCondLst>
                                        </p:cTn>
                                        <p:tgtEl>
                                          <p:spTgt spid="16"/>
                                        </p:tgtEl>
                                        <p:attrNameLst>
                                          <p:attrName>style.visibility</p:attrName>
                                        </p:attrNameLst>
                                      </p:cBhvr>
                                      <p:to>
                                        <p:strVal val="visible"/>
                                      </p:to>
                                    </p:set>
                                    <p:anim calcmode="discrete" valueType="clr">
                                      <p:cBhvr override="childStyle">
                                        <p:cTn id="82" dur="80"/>
                                        <p:tgtEl>
                                          <p:spTgt spid="16"/>
                                        </p:tgtEl>
                                        <p:attrNameLst>
                                          <p:attrName>style.color</p:attrName>
                                        </p:attrNameLst>
                                      </p:cBhvr>
                                      <p:tavLst>
                                        <p:tav tm="0">
                                          <p:val>
                                            <p:clrVal>
                                              <a:schemeClr val="accent2"/>
                                            </p:clrVal>
                                          </p:val>
                                        </p:tav>
                                        <p:tav tm="50000">
                                          <p:val>
                                            <p:clrVal>
                                              <a:schemeClr val="hlink"/>
                                            </p:clrVal>
                                          </p:val>
                                        </p:tav>
                                      </p:tavLst>
                                    </p:anim>
                                    <p:anim calcmode="discrete" valueType="clr">
                                      <p:cBhvr>
                                        <p:cTn id="83" dur="80"/>
                                        <p:tgtEl>
                                          <p:spTgt spid="16"/>
                                        </p:tgtEl>
                                        <p:attrNameLst>
                                          <p:attrName>fillcolor</p:attrName>
                                        </p:attrNameLst>
                                      </p:cBhvr>
                                      <p:tavLst>
                                        <p:tav tm="0">
                                          <p:val>
                                            <p:clrVal>
                                              <a:schemeClr val="accent2"/>
                                            </p:clrVal>
                                          </p:val>
                                        </p:tav>
                                        <p:tav tm="50000">
                                          <p:val>
                                            <p:clrVal>
                                              <a:schemeClr val="hlink"/>
                                            </p:clrVal>
                                          </p:val>
                                        </p:tav>
                                      </p:tavLst>
                                    </p:anim>
                                    <p:set>
                                      <p:cBhvr>
                                        <p:cTn id="84" dur="80"/>
                                        <p:tgtEl>
                                          <p:spTgt spid="16"/>
                                        </p:tgtEl>
                                        <p:attrNameLst>
                                          <p:attrName>fill.type</p:attrName>
                                        </p:attrNameLst>
                                      </p:cBhvr>
                                      <p:to>
                                        <p:strVal val="solid"/>
                                      </p:to>
                                    </p:se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nodeType="clickEffect">
                                  <p:stCondLst>
                                    <p:cond delay="0"/>
                                  </p:stCondLst>
                                  <p:childTnLst>
                                    <p:set>
                                      <p:cBhvr>
                                        <p:cTn id="88" dur="1" fill="hold">
                                          <p:stCondLst>
                                            <p:cond delay="0"/>
                                          </p:stCondLst>
                                        </p:cTn>
                                        <p:tgtEl>
                                          <p:spTgt spid="20487"/>
                                        </p:tgtEl>
                                        <p:attrNameLst>
                                          <p:attrName>style.visibility</p:attrName>
                                        </p:attrNameLst>
                                      </p:cBhvr>
                                      <p:to>
                                        <p:strVal val="visible"/>
                                      </p:to>
                                    </p:set>
                                    <p:animEffect transition="in" filter="blinds(horizontal)">
                                      <p:cBhvr>
                                        <p:cTn id="89" dur="500"/>
                                        <p:tgtEl>
                                          <p:spTgt spid="20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P spid="17" grpId="0"/>
      <p:bldP spid="18" grpId="0" animBg="1"/>
      <p:bldP spid="23" grpId="0"/>
      <p:bldP spid="24" grpId="0"/>
      <p:bldP spid="25" grpId="0"/>
      <p:bldP spid="26" grpId="0"/>
      <p:bldP spid="27" grpId="0"/>
      <p:bldP spid="28" grpId="0"/>
      <p:bldP spid="2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2">
                <a:gamma/>
                <a:tint val="26667"/>
                <a:invGamma/>
              </a:schemeClr>
            </a:gs>
            <a:gs pos="100000">
              <a:schemeClr val="bg2">
                <a:alpha val="14999"/>
              </a:schemeClr>
            </a:gs>
          </a:gsLst>
          <a:lin ang="5400000" scaled="1"/>
        </a:gradFill>
        <a:effectLst/>
      </p:bgPr>
    </p:bg>
    <p:spTree>
      <p:nvGrpSpPr>
        <p:cNvPr id="1" name=""/>
        <p:cNvGrpSpPr/>
        <p:nvPr/>
      </p:nvGrpSpPr>
      <p:grpSpPr>
        <a:xfrm>
          <a:off x="0" y="0"/>
          <a:ext cx="0" cy="0"/>
          <a:chOff x="0" y="0"/>
          <a:chExt cx="0" cy="0"/>
        </a:xfrm>
      </p:grpSpPr>
      <p:sp>
        <p:nvSpPr>
          <p:cNvPr id="9" name="Rectangle 8"/>
          <p:cNvSpPr/>
          <p:nvPr/>
        </p:nvSpPr>
        <p:spPr bwMode="auto">
          <a:xfrm>
            <a:off x="0" y="640080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bwMode="auto">
          <a:xfrm>
            <a:off x="0" y="0"/>
            <a:ext cx="9144000" cy="457200"/>
          </a:xfrm>
          <a:prstGeom prst="rect">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graphicFrame>
        <p:nvGraphicFramePr>
          <p:cNvPr id="21506" name="Object 2"/>
          <p:cNvGraphicFramePr>
            <a:graphicFrameLocks noChangeAspect="1"/>
          </p:cNvGraphicFramePr>
          <p:nvPr/>
        </p:nvGraphicFramePr>
        <p:xfrm>
          <a:off x="1524000" y="822325"/>
          <a:ext cx="3406775" cy="523875"/>
        </p:xfrm>
        <a:graphic>
          <a:graphicData uri="http://schemas.openxmlformats.org/presentationml/2006/ole">
            <p:oleObj spid="_x0000_s21506" name="Equation" r:id="rId4" imgW="927000" imgH="203040" progId="Equation.DSMT4">
              <p:embed/>
            </p:oleObj>
          </a:graphicData>
        </a:graphic>
      </p:graphicFrame>
      <p:graphicFrame>
        <p:nvGraphicFramePr>
          <p:cNvPr id="21507" name="Object 3"/>
          <p:cNvGraphicFramePr>
            <a:graphicFrameLocks noChangeAspect="1"/>
          </p:cNvGraphicFramePr>
          <p:nvPr/>
        </p:nvGraphicFramePr>
        <p:xfrm>
          <a:off x="1524000" y="1228725"/>
          <a:ext cx="3408363" cy="523875"/>
        </p:xfrm>
        <a:graphic>
          <a:graphicData uri="http://schemas.openxmlformats.org/presentationml/2006/ole">
            <p:oleObj spid="_x0000_s21507" name="Equation" r:id="rId5" imgW="927000" imgH="203040" progId="Equation.DSMT4">
              <p:embed/>
            </p:oleObj>
          </a:graphicData>
        </a:graphic>
      </p:graphicFrame>
      <p:graphicFrame>
        <p:nvGraphicFramePr>
          <p:cNvPr id="21508" name="Object 4"/>
          <p:cNvGraphicFramePr>
            <a:graphicFrameLocks noChangeAspect="1"/>
          </p:cNvGraphicFramePr>
          <p:nvPr/>
        </p:nvGraphicFramePr>
        <p:xfrm>
          <a:off x="1535112" y="1608137"/>
          <a:ext cx="3875088" cy="525463"/>
        </p:xfrm>
        <a:graphic>
          <a:graphicData uri="http://schemas.openxmlformats.org/presentationml/2006/ole">
            <p:oleObj spid="_x0000_s21508" name="Equation" r:id="rId6" imgW="1054080" imgH="203040" progId="Equation.DSMT4">
              <p:embed/>
            </p:oleObj>
          </a:graphicData>
        </a:graphic>
      </p:graphicFrame>
      <p:sp>
        <p:nvSpPr>
          <p:cNvPr id="12" name="TextBox 11"/>
          <p:cNvSpPr txBox="1"/>
          <p:nvPr/>
        </p:nvSpPr>
        <p:spPr>
          <a:xfrm>
            <a:off x="-762000" y="2521803"/>
            <a:ext cx="4267200" cy="830997"/>
          </a:xfrm>
          <a:prstGeom prst="rect">
            <a:avLst/>
          </a:prstGeom>
          <a:noFill/>
        </p:spPr>
        <p:txBody>
          <a:bodyPr wrap="square" rtlCol="0">
            <a:spAutoFit/>
          </a:bodyPr>
          <a:lstStyle/>
          <a:p>
            <a:pPr algn="l"/>
            <a:r>
              <a:rPr lang="en-US" dirty="0" smtClean="0"/>
              <a:t>	Example: Prove that</a:t>
            </a:r>
          </a:p>
          <a:p>
            <a:endParaRPr lang="en-US" dirty="0"/>
          </a:p>
        </p:txBody>
      </p:sp>
      <p:graphicFrame>
        <p:nvGraphicFramePr>
          <p:cNvPr id="8" name="Object 7"/>
          <p:cNvGraphicFramePr>
            <a:graphicFrameLocks noChangeAspect="1"/>
          </p:cNvGraphicFramePr>
          <p:nvPr/>
        </p:nvGraphicFramePr>
        <p:xfrm>
          <a:off x="3048000" y="2286000"/>
          <a:ext cx="2286000" cy="914400"/>
        </p:xfrm>
        <a:graphic>
          <a:graphicData uri="http://schemas.openxmlformats.org/presentationml/2006/ole">
            <p:oleObj spid="_x0000_s21509" name="Equation" r:id="rId7" imgW="965160" imgH="393480" progId="Equation.DSMT4">
              <p:embed/>
            </p:oleObj>
          </a:graphicData>
        </a:graphic>
      </p:graphicFrame>
      <p:sp>
        <p:nvSpPr>
          <p:cNvPr id="10" name="TextBox 9"/>
          <p:cNvSpPr txBox="1"/>
          <p:nvPr/>
        </p:nvSpPr>
        <p:spPr>
          <a:xfrm>
            <a:off x="457200" y="3512403"/>
            <a:ext cx="1524000" cy="830997"/>
          </a:xfrm>
          <a:prstGeom prst="rect">
            <a:avLst/>
          </a:prstGeom>
          <a:noFill/>
        </p:spPr>
        <p:txBody>
          <a:bodyPr wrap="square" rtlCol="0">
            <a:spAutoFit/>
          </a:bodyPr>
          <a:lstStyle/>
          <a:p>
            <a:pPr algn="l"/>
            <a:r>
              <a:rPr lang="en-US" dirty="0" smtClean="0"/>
              <a:t>      sol:</a:t>
            </a:r>
          </a:p>
          <a:p>
            <a:endParaRPr lang="en-US" dirty="0"/>
          </a:p>
        </p:txBody>
      </p:sp>
      <p:graphicFrame>
        <p:nvGraphicFramePr>
          <p:cNvPr id="11" name="Object 10"/>
          <p:cNvGraphicFramePr>
            <a:graphicFrameLocks noChangeAspect="1"/>
          </p:cNvGraphicFramePr>
          <p:nvPr/>
        </p:nvGraphicFramePr>
        <p:xfrm>
          <a:off x="2895600" y="4313238"/>
          <a:ext cx="2100263" cy="868362"/>
        </p:xfrm>
        <a:graphic>
          <a:graphicData uri="http://schemas.openxmlformats.org/presentationml/2006/ole">
            <p:oleObj spid="_x0000_s21510" name="Equation" r:id="rId8" imgW="952200" imgH="393480" progId="Equation.DSMT4">
              <p:embed/>
            </p:oleObj>
          </a:graphicData>
        </a:graphic>
      </p:graphicFrame>
      <p:graphicFrame>
        <p:nvGraphicFramePr>
          <p:cNvPr id="21511" name="Object 7"/>
          <p:cNvGraphicFramePr>
            <a:graphicFrameLocks noChangeAspect="1"/>
          </p:cNvGraphicFramePr>
          <p:nvPr/>
        </p:nvGraphicFramePr>
        <p:xfrm>
          <a:off x="1558925" y="3276600"/>
          <a:ext cx="2744788" cy="868363"/>
        </p:xfrm>
        <a:graphic>
          <a:graphicData uri="http://schemas.openxmlformats.org/presentationml/2006/ole">
            <p:oleObj spid="_x0000_s21511" name="Equation" r:id="rId9" imgW="1244520" imgH="393480" progId="Equation.DSMT4">
              <p:embed/>
            </p:oleObj>
          </a:graphicData>
        </a:graphic>
      </p:graphicFrame>
      <p:graphicFrame>
        <p:nvGraphicFramePr>
          <p:cNvPr id="21512" name="Object 8"/>
          <p:cNvGraphicFramePr>
            <a:graphicFrameLocks noChangeAspect="1"/>
          </p:cNvGraphicFramePr>
          <p:nvPr/>
        </p:nvGraphicFramePr>
        <p:xfrm>
          <a:off x="2889250" y="5235575"/>
          <a:ext cx="2520950" cy="784225"/>
        </p:xfrm>
        <a:graphic>
          <a:graphicData uri="http://schemas.openxmlformats.org/presentationml/2006/ole">
            <p:oleObj spid="_x0000_s21512" name="Equation" r:id="rId10" imgW="1143000" imgH="35532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507"/>
                                        </p:tgtEl>
                                        <p:attrNameLst>
                                          <p:attrName>style.visibility</p:attrName>
                                        </p:attrNameLst>
                                      </p:cBhvr>
                                      <p:to>
                                        <p:strVal val="visible"/>
                                      </p:to>
                                    </p:set>
                                    <p:animEffect transition="in" filter="blinds(horizontal)">
                                      <p:cBhvr>
                                        <p:cTn id="12" dur="500"/>
                                        <p:tgtEl>
                                          <p:spTgt spid="2150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1508"/>
                                        </p:tgtEl>
                                        <p:attrNameLst>
                                          <p:attrName>style.visibility</p:attrName>
                                        </p:attrNameLst>
                                      </p:cBhvr>
                                      <p:to>
                                        <p:strVal val="visible"/>
                                      </p:to>
                                    </p:set>
                                    <p:animEffect transition="in" filter="blinds(horizontal)">
                                      <p:cBhvr>
                                        <p:cTn id="17" dur="500"/>
                                        <p:tgtEl>
                                          <p:spTgt spid="21508"/>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12"/>
                                        </p:tgtEl>
                                        <p:attrNameLst>
                                          <p:attrName>style.visibility</p:attrName>
                                        </p:attrNameLst>
                                      </p:cBhvr>
                                      <p:to>
                                        <p:strVal val="visible"/>
                                      </p:to>
                                    </p:set>
                                    <p:anim calcmode="discrete" valueType="clr">
                                      <p:cBhvr override="childStyle">
                                        <p:cTn id="22"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2"/>
                                        </p:tgtEl>
                                        <p:attrNameLst>
                                          <p:attrName>fillcolor</p:attrName>
                                        </p:attrNameLst>
                                      </p:cBhvr>
                                      <p:tavLst>
                                        <p:tav tm="0">
                                          <p:val>
                                            <p:clrVal>
                                              <a:schemeClr val="accent2"/>
                                            </p:clrVal>
                                          </p:val>
                                        </p:tav>
                                        <p:tav tm="50000">
                                          <p:val>
                                            <p:clrVal>
                                              <a:schemeClr val="hlink"/>
                                            </p:clrVal>
                                          </p:val>
                                        </p:tav>
                                      </p:tavLst>
                                    </p:anim>
                                    <p:set>
                                      <p:cBhvr>
                                        <p:cTn id="24" dur="80"/>
                                        <p:tgtEl>
                                          <p:spTgt spid="12"/>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linds(horizontal)">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10"/>
                                        </p:tgtEl>
                                        <p:attrNameLst>
                                          <p:attrName>style.visibility</p:attrName>
                                        </p:attrNameLst>
                                      </p:cBhvr>
                                      <p:to>
                                        <p:strVal val="visible"/>
                                      </p:to>
                                    </p:set>
                                    <p:anim calcmode="discrete" valueType="clr">
                                      <p:cBhvr override="childStyle">
                                        <p:cTn id="34"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0"/>
                                        </p:tgtEl>
                                        <p:attrNameLst>
                                          <p:attrName>fillcolor</p:attrName>
                                        </p:attrNameLst>
                                      </p:cBhvr>
                                      <p:tavLst>
                                        <p:tav tm="0">
                                          <p:val>
                                            <p:clrVal>
                                              <a:schemeClr val="accent2"/>
                                            </p:clrVal>
                                          </p:val>
                                        </p:tav>
                                        <p:tav tm="50000">
                                          <p:val>
                                            <p:clrVal>
                                              <a:schemeClr val="hlink"/>
                                            </p:clrVal>
                                          </p:val>
                                        </p:tav>
                                      </p:tavLst>
                                    </p:anim>
                                    <p:set>
                                      <p:cBhvr>
                                        <p:cTn id="36" dur="80"/>
                                        <p:tgtEl>
                                          <p:spTgt spid="10"/>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21511"/>
                                        </p:tgtEl>
                                        <p:attrNameLst>
                                          <p:attrName>style.visibility</p:attrName>
                                        </p:attrNameLst>
                                      </p:cBhvr>
                                      <p:to>
                                        <p:strVal val="visible"/>
                                      </p:to>
                                    </p:set>
                                    <p:animEffect transition="in" filter="blinds(horizontal)">
                                      <p:cBhvr>
                                        <p:cTn id="41" dur="500"/>
                                        <p:tgtEl>
                                          <p:spTgt spid="21511"/>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blinds(horizontal)">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21512"/>
                                        </p:tgtEl>
                                        <p:attrNameLst>
                                          <p:attrName>style.visibility</p:attrName>
                                        </p:attrNameLst>
                                      </p:cBhvr>
                                      <p:to>
                                        <p:strVal val="visible"/>
                                      </p:to>
                                    </p:set>
                                    <p:animEffect transition="in" filter="blinds(horizontal)">
                                      <p:cBhvr>
                                        <p:cTn id="51" dur="500"/>
                                        <p:tgtEl>
                                          <p:spTgt spid="21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Lst>
  </p:timing>
</p:sld>
</file>

<file path=ppt/theme/theme1.xml><?xml version="1.0" encoding="utf-8"?>
<a:theme xmlns:a="http://schemas.openxmlformats.org/drawingml/2006/main" name="jojo">
  <a:themeElements>
    <a:clrScheme name="powerpoint-template-24 7">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C8C8C8"/>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0E0F83"/>
        </a:lt2>
        <a:accent1>
          <a:srgbClr val="4049D2"/>
        </a:accent1>
        <a:accent2>
          <a:srgbClr val="494FD9"/>
        </a:accent2>
        <a:accent3>
          <a:srgbClr val="FFFFFF"/>
        </a:accent3>
        <a:accent4>
          <a:srgbClr val="404040"/>
        </a:accent4>
        <a:accent5>
          <a:srgbClr val="AFB1E5"/>
        </a:accent5>
        <a:accent6>
          <a:srgbClr val="4147C4"/>
        </a:accent6>
        <a:hlink>
          <a:srgbClr val="757DD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4B8ACD"/>
        </a:lt2>
        <a:accent1>
          <a:srgbClr val="5C98C2"/>
        </a:accent1>
        <a:accent2>
          <a:srgbClr val="93BAD6"/>
        </a:accent2>
        <a:accent3>
          <a:srgbClr val="FFFFFF"/>
        </a:accent3>
        <a:accent4>
          <a:srgbClr val="404040"/>
        </a:accent4>
        <a:accent5>
          <a:srgbClr val="B5CADD"/>
        </a:accent5>
        <a:accent6>
          <a:srgbClr val="85A8C2"/>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114682"/>
        </a:lt2>
        <a:accent1>
          <a:srgbClr val="295B99"/>
        </a:accent1>
        <a:accent2>
          <a:srgbClr val="406DA6"/>
        </a:accent2>
        <a:accent3>
          <a:srgbClr val="FFFFFF"/>
        </a:accent3>
        <a:accent4>
          <a:srgbClr val="404040"/>
        </a:accent4>
        <a:accent5>
          <a:srgbClr val="ACB5CA"/>
        </a:accent5>
        <a:accent6>
          <a:srgbClr val="396296"/>
        </a:accent6>
        <a:hlink>
          <a:srgbClr val="5F84B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617180"/>
        </a:lt2>
        <a:accent1>
          <a:srgbClr val="85919F"/>
        </a:accent1>
        <a:accent2>
          <a:srgbClr val="96A3AF"/>
        </a:accent2>
        <a:accent3>
          <a:srgbClr val="FFFFFF"/>
        </a:accent3>
        <a:accent4>
          <a:srgbClr val="404040"/>
        </a:accent4>
        <a:accent5>
          <a:srgbClr val="C2C7CD"/>
        </a:accent5>
        <a:accent6>
          <a:srgbClr val="87939E"/>
        </a:accent6>
        <a:hlink>
          <a:srgbClr val="AFB9C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C8C8C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F200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D000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397AFD"/>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888888"/>
        </a:lt2>
        <a:accent1>
          <a:srgbClr val="9E9E9E"/>
        </a:accent1>
        <a:accent2>
          <a:srgbClr val="BEBEBE"/>
        </a:accent2>
        <a:accent3>
          <a:srgbClr val="FFFFFF"/>
        </a:accent3>
        <a:accent4>
          <a:srgbClr val="404040"/>
        </a:accent4>
        <a:accent5>
          <a:srgbClr val="CCCCCC"/>
        </a:accent5>
        <a:accent6>
          <a:srgbClr val="ACACAC"/>
        </a:accent6>
        <a:hlink>
          <a:srgbClr val="3892FE"/>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jojo</Template>
  <TotalTime>482</TotalTime>
  <Words>508</Words>
  <Application>Microsoft Office PowerPoint</Application>
  <PresentationFormat>On-screen Show (4:3)</PresentationFormat>
  <Paragraphs>139</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jojo</vt:lpstr>
      <vt:lpstr>Equation</vt:lpstr>
      <vt:lpstr>TRIGONOMETRIC FUNCTIONS OF ACUTE ANGLES</vt:lpstr>
      <vt:lpstr> Acute Angle:  </vt:lpstr>
      <vt:lpstr>Slide 3</vt:lpstr>
      <vt:lpstr>Slide 4</vt:lpstr>
      <vt:lpstr>Slide 5</vt:lpstr>
      <vt:lpstr>Slide 6</vt:lpstr>
      <vt:lpstr>Fundamental Relations:</vt:lpstr>
      <vt:lpstr>Slide 8</vt:lpstr>
      <vt:lpstr>Slide 9</vt:lpstr>
      <vt:lpstr>Slide 10</vt:lpstr>
      <vt:lpstr>Slide 11</vt:lpstr>
      <vt:lpstr>Slide 12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student</dc:creator>
  <cp:lastModifiedBy>student</cp:lastModifiedBy>
  <cp:revision>90</cp:revision>
  <dcterms:created xsi:type="dcterms:W3CDTF">2012-07-09T19:28:52Z</dcterms:created>
  <dcterms:modified xsi:type="dcterms:W3CDTF">2012-07-12T03:21:39Z</dcterms:modified>
</cp:coreProperties>
</file>