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65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70" r:id="rId13"/>
    <p:sldId id="268" r:id="rId14"/>
    <p:sldId id="271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33CC33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717C3-BDA3-4207-B5DF-7243006E3C66}" type="datetimeFigureOut">
              <a:rPr lang="en-US" smtClean="0"/>
              <a:t>7/10/2009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D63689-E3BE-480B-B1E1-D0CA1C237ED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63689-E3BE-480B-B1E1-D0CA1C237ED8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63689-E3BE-480B-B1E1-D0CA1C237ED8}" type="slidenum">
              <a:rPr lang="en-GB" smtClean="0"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63689-E3BE-480B-B1E1-D0CA1C237ED8}" type="slidenum">
              <a:rPr lang="en-GB" smtClean="0"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63689-E3BE-480B-B1E1-D0CA1C237ED8}" type="slidenum">
              <a:rPr lang="en-GB" smtClean="0"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63689-E3BE-480B-B1E1-D0CA1C237ED8}" type="slidenum">
              <a:rPr lang="en-GB" smtClean="0"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63689-E3BE-480B-B1E1-D0CA1C237ED8}" type="slidenum">
              <a:rPr lang="en-GB" smtClean="0"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63689-E3BE-480B-B1E1-D0CA1C237ED8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63689-E3BE-480B-B1E1-D0CA1C237ED8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63689-E3BE-480B-B1E1-D0CA1C237ED8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63689-E3BE-480B-B1E1-D0CA1C237ED8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63689-E3BE-480B-B1E1-D0CA1C237ED8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63689-E3BE-480B-B1E1-D0CA1C237ED8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63689-E3BE-480B-B1E1-D0CA1C237ED8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63689-E3BE-480B-B1E1-D0CA1C237ED8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513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025D9-F851-41AC-93C0-7C9825A7E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64CDD-39C6-4E98-BF2D-12029E8F4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CBDE3-9358-4B81-9505-946847EC1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94240-9A72-4D72-A40F-D0A009070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7B07A-65BF-4CB3-87D2-427EEF6AEA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BE891-AA87-4EED-AC53-49ACC680F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B02FD-BDC6-41A3-8947-FEB382613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CC0A5-874C-45EF-B030-643560632E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A937D-E7D5-4183-983C-3B06317DF1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05046-6E67-4AC1-BD25-71BEB212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EDFEF-9ED1-4A6B-90FC-C1645ADD72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EE6D8E-7500-488F-A91D-105A944C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B2155EE6-C1DF-4AB8-89FF-5126A8FE59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0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45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6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ph/>
          </p:nvPr>
        </p:nvGraphicFramePr>
        <p:xfrm>
          <a:off x="1679575" y="914400"/>
          <a:ext cx="5489575" cy="5715000"/>
        </p:xfrm>
        <a:graphic>
          <a:graphicData uri="http://schemas.openxmlformats.org/presentationml/2006/ole">
            <p:oleObj spid="_x0000_s7170" name="Acrobat Document" r:id="rId4" imgW="5508000" imgH="8553600" progId="AcroExch.Document.7">
              <p:embed/>
            </p:oleObj>
          </a:graphicData>
        </a:graphic>
      </p:graphicFrame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1981200" y="4038600"/>
            <a:ext cx="4876800" cy="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V="1">
            <a:off x="4267200" y="1219200"/>
            <a:ext cx="0" cy="502920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858000" y="3886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114800" y="838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y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 rot="1621252">
            <a:off x="3429000" y="3048000"/>
            <a:ext cx="706438" cy="6508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81000" y="4495800"/>
            <a:ext cx="1371600" cy="1785104"/>
          </a:xfrm>
          <a:prstGeom prst="rect">
            <a:avLst/>
          </a:prstGeom>
          <a:solidFill>
            <a:schemeClr val="bg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</a:rPr>
              <a:t>Pre-image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A (-2, 4)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B (-3, 2)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C (-1, 1)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7315200" y="4572000"/>
            <a:ext cx="1371600" cy="1785104"/>
          </a:xfrm>
          <a:prstGeom prst="rect">
            <a:avLst/>
          </a:prstGeom>
          <a:solidFill>
            <a:srgbClr val="00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  </a:t>
            </a:r>
            <a:r>
              <a:rPr lang="en-US" sz="2000" b="1" u="sng" dirty="0">
                <a:latin typeface="Times New Roman" pitchFamily="18" charset="0"/>
              </a:rPr>
              <a:t>Image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A’ (-6,  -1)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B’ (-7,  -3)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C’ (-5,  -4)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381000" y="304800"/>
            <a:ext cx="3505200" cy="101441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Transformation</a:t>
            </a:r>
          </a:p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(x, y)     (x - 4, y - 5)</a:t>
            </a:r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1219200" y="1066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4" name="AutoShape 12"/>
          <p:cNvSpPr>
            <a:spLocks noChangeArrowheads="1"/>
          </p:cNvSpPr>
          <p:nvPr/>
        </p:nvSpPr>
        <p:spPr bwMode="auto">
          <a:xfrm rot="1621252">
            <a:off x="2146300" y="4433888"/>
            <a:ext cx="685800" cy="533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3429000" y="2590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A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2895600" y="3276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B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3810000" y="3581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C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2133600" y="4038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A’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1600200" y="4648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B’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2514600" y="5029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C’</a:t>
            </a:r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 flipV="1">
            <a:off x="2514600" y="3733800"/>
            <a:ext cx="83820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 animBg="1"/>
      <p:bldP spid="13320" grpId="0" animBg="1"/>
      <p:bldP spid="13321" grpId="0" animBg="1"/>
      <p:bldP spid="13322" grpId="0" animBg="1"/>
      <p:bldP spid="13323" grpId="0" animBg="1"/>
      <p:bldP spid="13324" grpId="0" animBg="1"/>
      <p:bldP spid="13325" grpId="0"/>
      <p:bldP spid="13326" grpId="0"/>
      <p:bldP spid="13327" grpId="0"/>
      <p:bldP spid="13328" grpId="0"/>
      <p:bldP spid="13329" grpId="0"/>
      <p:bldP spid="13330" grpId="0"/>
      <p:bldP spid="133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ph/>
          </p:nvPr>
        </p:nvGraphicFramePr>
        <p:xfrm>
          <a:off x="1679575" y="914400"/>
          <a:ext cx="5489575" cy="5715000"/>
        </p:xfrm>
        <a:graphic>
          <a:graphicData uri="http://schemas.openxmlformats.org/presentationml/2006/ole">
            <p:oleObj spid="_x0000_s8194" name="Acrobat Document" r:id="rId4" imgW="5508000" imgH="8553600" progId="AcroExch.Document.7">
              <p:embed/>
            </p:oleObj>
          </a:graphicData>
        </a:graphic>
      </p:graphicFrame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1981200" y="4038600"/>
            <a:ext cx="4876800" cy="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V="1">
            <a:off x="4267200" y="1219200"/>
            <a:ext cx="0" cy="502920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858000" y="3886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4114800" y="838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y</a:t>
            </a:r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 rot="1621252">
            <a:off x="3429000" y="3048000"/>
            <a:ext cx="706438" cy="6508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81000" y="4495800"/>
            <a:ext cx="1371600" cy="1785104"/>
          </a:xfrm>
          <a:prstGeom prst="rect">
            <a:avLst/>
          </a:prstGeom>
          <a:solidFill>
            <a:schemeClr val="bg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</a:rPr>
              <a:t>Pre-image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A (-2, 4)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B (-3, 2)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C (-1, 1)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7315200" y="4572000"/>
            <a:ext cx="1371600" cy="1785104"/>
          </a:xfrm>
          <a:prstGeom prst="rect">
            <a:avLst/>
          </a:prstGeom>
          <a:solidFill>
            <a:srgbClr val="00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  </a:t>
            </a:r>
            <a:r>
              <a:rPr lang="en-US" sz="2000" b="1" u="sng" dirty="0">
                <a:latin typeface="Times New Roman" pitchFamily="18" charset="0"/>
              </a:rPr>
              <a:t>Image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A’ (-4,  7)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B’ (-5,  5)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C’ (-3,  4)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381000" y="304800"/>
            <a:ext cx="3505200" cy="101441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Transformation</a:t>
            </a:r>
          </a:p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(x, y)     (x - 2, y + 3)</a:t>
            </a:r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1219200" y="1066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8" name="AutoShape 12"/>
          <p:cNvSpPr>
            <a:spLocks noChangeArrowheads="1"/>
          </p:cNvSpPr>
          <p:nvPr/>
        </p:nvSpPr>
        <p:spPr bwMode="auto">
          <a:xfrm rot="1621252">
            <a:off x="2819400" y="2362200"/>
            <a:ext cx="685800" cy="533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3429000" y="2590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A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2895600" y="3276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B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3810000" y="3581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C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2590800" y="1828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A’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2133600" y="2590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B’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2895600" y="2895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C’</a:t>
            </a:r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3048000" y="2743200"/>
            <a:ext cx="533400" cy="609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nimBg="1"/>
      <p:bldP spid="14344" grpId="0" animBg="1"/>
      <p:bldP spid="14345" grpId="0" animBg="1"/>
      <p:bldP spid="14346" grpId="0" animBg="1"/>
      <p:bldP spid="14347" grpId="0" animBg="1"/>
      <p:bldP spid="14348" grpId="0" animBg="1"/>
      <p:bldP spid="14349" grpId="0"/>
      <p:bldP spid="14350" grpId="0"/>
      <p:bldP spid="14351" grpId="0"/>
      <p:bldP spid="14352" grpId="0"/>
      <p:bldP spid="14353" grpId="0"/>
      <p:bldP spid="14354" grpId="0"/>
      <p:bldP spid="1435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In-class</a:t>
            </a:r>
            <a:br>
              <a:rPr lang="en-US" smtClean="0"/>
            </a:br>
            <a:r>
              <a:rPr lang="en-US" smtClean="0"/>
              <a:t>Translation Project!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ph/>
          </p:nvPr>
        </p:nvGraphicFramePr>
        <p:xfrm>
          <a:off x="1679575" y="914400"/>
          <a:ext cx="5489575" cy="5715000"/>
        </p:xfrm>
        <a:graphic>
          <a:graphicData uri="http://schemas.openxmlformats.org/presentationml/2006/ole">
            <p:oleObj spid="_x0000_s9218" name="Acrobat Document" r:id="rId4" imgW="5508000" imgH="8553600" progId="AcroExch.Document.7">
              <p:embed/>
            </p:oleObj>
          </a:graphicData>
        </a:graphic>
      </p:graphicFrame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1981200" y="4038600"/>
            <a:ext cx="4876800" cy="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 flipV="1">
            <a:off x="4267200" y="1219200"/>
            <a:ext cx="0" cy="502920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858000" y="3886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114800" y="838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y</a:t>
            </a:r>
          </a:p>
        </p:txBody>
      </p:sp>
      <p:pic>
        <p:nvPicPr>
          <p:cNvPr id="9223" name="Picture 4" descr="C:\Users\grosso\AppData\Local\Microsoft\Windows\Temporary Internet Files\Content.IE5\YH7D04NZ\MCj0290343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1676400"/>
            <a:ext cx="1579563" cy="267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4" descr="C:\Users\grosso\AppData\Local\Microsoft\Windows\Temporary Internet Files\Content.IE5\YH7D04NZ\MCj0290343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91000" y="3505200"/>
            <a:ext cx="1579563" cy="267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Text Box 10"/>
          <p:cNvSpPr txBox="1">
            <a:spLocks noChangeArrowheads="1"/>
          </p:cNvSpPr>
          <p:nvPr/>
        </p:nvSpPr>
        <p:spPr bwMode="auto">
          <a:xfrm>
            <a:off x="304800" y="381000"/>
            <a:ext cx="3505200" cy="101441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Transformation</a:t>
            </a:r>
          </a:p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(x, y)     (x + 6, y - 7)</a:t>
            </a:r>
          </a:p>
        </p:txBody>
      </p:sp>
      <p:sp>
        <p:nvSpPr>
          <p:cNvPr id="32" name="Line 11"/>
          <p:cNvSpPr>
            <a:spLocks noChangeShapeType="1"/>
          </p:cNvSpPr>
          <p:nvPr/>
        </p:nvSpPr>
        <p:spPr bwMode="auto">
          <a:xfrm>
            <a:off x="1066800" y="1219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9227" name="Straight Arrow Connector 33"/>
          <p:cNvCxnSpPr>
            <a:cxnSpLocks noChangeShapeType="1"/>
          </p:cNvCxnSpPr>
          <p:nvPr/>
        </p:nvCxnSpPr>
        <p:spPr bwMode="auto">
          <a:xfrm rot="16200000" flipH="1">
            <a:off x="3937794" y="738981"/>
            <a:ext cx="1588" cy="1876425"/>
          </a:xfrm>
          <a:prstGeom prst="straightConnector1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9228" name="Straight Arrow Connector 37"/>
          <p:cNvCxnSpPr>
            <a:cxnSpLocks noChangeShapeType="1"/>
          </p:cNvCxnSpPr>
          <p:nvPr/>
        </p:nvCxnSpPr>
        <p:spPr bwMode="auto">
          <a:xfrm rot="16200000" flipH="1">
            <a:off x="3976688" y="2576512"/>
            <a:ext cx="1828800" cy="28575"/>
          </a:xfrm>
          <a:prstGeom prst="straightConnector1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30188"/>
            <a:ext cx="8610600" cy="645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</p:spPr>
        <p:txBody>
          <a:bodyPr/>
          <a:lstStyle/>
          <a:p>
            <a:pPr eaLnBrk="1" hangingPunct="1"/>
            <a:r>
              <a:rPr lang="en-US" smtClean="0"/>
              <a:t>Definitions: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/>
          <a:p>
            <a:pPr eaLnBrk="1" hangingPunct="1"/>
            <a:r>
              <a:rPr lang="en-US" u="sng" smtClean="0"/>
              <a:t>Transformations</a:t>
            </a:r>
            <a:r>
              <a:rPr lang="en-US" smtClean="0"/>
              <a:t>: It is a change that occurs that maps or moves a shape in a specific directions onto an image. These are translations, rotations, reflections, and dilations.</a:t>
            </a:r>
          </a:p>
          <a:p>
            <a:pPr eaLnBrk="1" hangingPunct="1"/>
            <a:r>
              <a:rPr lang="en-US" u="sng" smtClean="0"/>
              <a:t>Pre-image</a:t>
            </a:r>
            <a:r>
              <a:rPr lang="en-US" smtClean="0"/>
              <a:t>: The position of the shape </a:t>
            </a:r>
            <a:r>
              <a:rPr lang="en-US" u="sng" smtClean="0">
                <a:solidFill>
                  <a:srgbClr val="FF0000"/>
                </a:solidFill>
              </a:rPr>
              <a:t>before</a:t>
            </a:r>
            <a:r>
              <a:rPr lang="en-US" smtClean="0"/>
              <a:t> the change is made.</a:t>
            </a:r>
          </a:p>
          <a:p>
            <a:pPr eaLnBrk="1" hangingPunct="1"/>
            <a:r>
              <a:rPr lang="en-US" u="sng" smtClean="0"/>
              <a:t>Image</a:t>
            </a:r>
            <a:r>
              <a:rPr lang="en-US" smtClean="0"/>
              <a:t>: The position of the shape </a:t>
            </a:r>
            <a:r>
              <a:rPr lang="en-US" u="sng" smtClean="0">
                <a:solidFill>
                  <a:srgbClr val="FF0000"/>
                </a:solidFill>
              </a:rPr>
              <a:t>after</a:t>
            </a:r>
            <a:r>
              <a:rPr lang="en-US" smtClean="0"/>
              <a:t> the change is made.</a:t>
            </a:r>
          </a:p>
          <a:p>
            <a:pPr eaLnBrk="1" hangingPunct="1"/>
            <a:r>
              <a:rPr lang="en-US" u="sng" smtClean="0"/>
              <a:t>Translation</a:t>
            </a:r>
            <a:r>
              <a:rPr lang="en-US" smtClean="0"/>
              <a:t>: A transformation that “slides” a shape to another location.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Translations: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You “slide” a shape up, down, right, left or all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the above.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Notation: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(x, y)            ( x + 2,  y - 3)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</a:t>
            </a:r>
          </a:p>
        </p:txBody>
      </p:sp>
      <p:cxnSp>
        <p:nvCxnSpPr>
          <p:cNvPr id="5" name="Straight Arrow Connector 4"/>
          <p:cNvCxnSpPr>
            <a:cxnSpLocks noChangeShapeType="1"/>
          </p:cNvCxnSpPr>
          <p:nvPr/>
        </p:nvCxnSpPr>
        <p:spPr bwMode="auto">
          <a:xfrm>
            <a:off x="1600200" y="4648200"/>
            <a:ext cx="838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7"/>
          <p:cNvGraphicFramePr>
            <a:graphicFrameLocks noChangeAspect="1"/>
          </p:cNvGraphicFramePr>
          <p:nvPr>
            <p:ph/>
          </p:nvPr>
        </p:nvGraphicFramePr>
        <p:xfrm>
          <a:off x="1679575" y="914400"/>
          <a:ext cx="5489575" cy="5715000"/>
        </p:xfrm>
        <a:graphic>
          <a:graphicData uri="http://schemas.openxmlformats.org/presentationml/2006/ole">
            <p:oleObj spid="_x0000_s1026" name="Acrobat Document" r:id="rId4" imgW="5508000" imgH="8553600" progId="AcroExch.Document.7">
              <p:embed/>
            </p:oleObj>
          </a:graphicData>
        </a:graphic>
      </p:graphicFrame>
      <p:sp>
        <p:nvSpPr>
          <p:cNvPr id="1027" name="Line 9"/>
          <p:cNvSpPr>
            <a:spLocks noChangeShapeType="1"/>
          </p:cNvSpPr>
          <p:nvPr/>
        </p:nvSpPr>
        <p:spPr bwMode="auto">
          <a:xfrm>
            <a:off x="1981200" y="4038600"/>
            <a:ext cx="4876800" cy="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8" name="Line 10"/>
          <p:cNvSpPr>
            <a:spLocks noChangeShapeType="1"/>
          </p:cNvSpPr>
          <p:nvPr/>
        </p:nvSpPr>
        <p:spPr bwMode="auto">
          <a:xfrm flipV="1">
            <a:off x="4267200" y="1219200"/>
            <a:ext cx="0" cy="502920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9" name="Text Box 11"/>
          <p:cNvSpPr txBox="1">
            <a:spLocks noChangeArrowheads="1"/>
          </p:cNvSpPr>
          <p:nvPr/>
        </p:nvSpPr>
        <p:spPr bwMode="auto">
          <a:xfrm>
            <a:off x="6858000" y="3886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1030" name="Text Box 12"/>
          <p:cNvSpPr txBox="1">
            <a:spLocks noChangeArrowheads="1"/>
          </p:cNvSpPr>
          <p:nvPr/>
        </p:nvSpPr>
        <p:spPr bwMode="auto">
          <a:xfrm>
            <a:off x="4114800" y="838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y</a:t>
            </a:r>
          </a:p>
        </p:txBody>
      </p:sp>
      <p:sp>
        <p:nvSpPr>
          <p:cNvPr id="6157" name="AutoShape 13"/>
          <p:cNvSpPr>
            <a:spLocks noChangeArrowheads="1"/>
          </p:cNvSpPr>
          <p:nvPr/>
        </p:nvSpPr>
        <p:spPr bwMode="auto">
          <a:xfrm rot="1621252">
            <a:off x="3429000" y="3048000"/>
            <a:ext cx="706438" cy="6508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381000" y="4495800"/>
            <a:ext cx="1371600" cy="1785104"/>
          </a:xfrm>
          <a:prstGeom prst="rect">
            <a:avLst/>
          </a:prstGeom>
          <a:solidFill>
            <a:schemeClr val="bg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</a:rPr>
              <a:t>Pre-image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A (-2, 4)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B (-3, 2)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C (-1, 1)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7315200" y="4572000"/>
            <a:ext cx="1371600" cy="1785104"/>
          </a:xfrm>
          <a:prstGeom prst="rect">
            <a:avLst/>
          </a:prstGeom>
          <a:solidFill>
            <a:srgbClr val="00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  </a:t>
            </a:r>
            <a:r>
              <a:rPr lang="en-US" sz="2000" b="1" u="sng" dirty="0">
                <a:latin typeface="Times New Roman" pitchFamily="18" charset="0"/>
              </a:rPr>
              <a:t>Image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A’ (3, 4)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B’ (2, 2)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C’ (4, 1)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381000" y="304800"/>
            <a:ext cx="3505200" cy="101441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Transformation</a:t>
            </a:r>
          </a:p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(x, y)     (x + 5, y + 0)</a:t>
            </a:r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1219200" y="1066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3" name="AutoShape 19"/>
          <p:cNvSpPr>
            <a:spLocks noChangeArrowheads="1"/>
          </p:cNvSpPr>
          <p:nvPr/>
        </p:nvSpPr>
        <p:spPr bwMode="auto">
          <a:xfrm rot="1621252">
            <a:off x="5029200" y="3048000"/>
            <a:ext cx="706438" cy="650875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3429000" y="2590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A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2895600" y="3276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B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3810000" y="3581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C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4876800" y="2590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A’</a:t>
            </a: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4419600" y="3276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B’</a:t>
            </a:r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5486400" y="3657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C’</a:t>
            </a:r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 flipH="1">
            <a:off x="3810000" y="3200400"/>
            <a:ext cx="1143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 animBg="1"/>
      <p:bldP spid="6158" grpId="0" animBg="1"/>
      <p:bldP spid="6159" grpId="0" animBg="1"/>
      <p:bldP spid="6161" grpId="0" animBg="1"/>
      <p:bldP spid="6162" grpId="0" animBg="1"/>
      <p:bldP spid="6163" grpId="0" animBg="1"/>
      <p:bldP spid="6164" grpId="0"/>
      <p:bldP spid="6165" grpId="0"/>
      <p:bldP spid="6166" grpId="0"/>
      <p:bldP spid="6167" grpId="0"/>
      <p:bldP spid="6168" grpId="0"/>
      <p:bldP spid="6169" grpId="0"/>
      <p:bldP spid="617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ph/>
          </p:nvPr>
        </p:nvGraphicFramePr>
        <p:xfrm>
          <a:off x="1603375" y="914400"/>
          <a:ext cx="5489575" cy="5715000"/>
        </p:xfrm>
        <a:graphic>
          <a:graphicData uri="http://schemas.openxmlformats.org/presentationml/2006/ole">
            <p:oleObj spid="_x0000_s2050" name="Acrobat Document" r:id="rId4" imgW="5508000" imgH="8553600" progId="AcroExch.Document.7">
              <p:embed/>
            </p:oleObj>
          </a:graphicData>
        </a:graphic>
      </p:graphicFrame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1981200" y="4038600"/>
            <a:ext cx="4876800" cy="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 flipV="1">
            <a:off x="4191000" y="1219200"/>
            <a:ext cx="0" cy="502920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6858000" y="3886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114800" y="838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y</a:t>
            </a: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 rot="1621252">
            <a:off x="3351213" y="3057525"/>
            <a:ext cx="681037" cy="598488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81000" y="4495800"/>
            <a:ext cx="1371600" cy="1785104"/>
          </a:xfrm>
          <a:prstGeom prst="rect">
            <a:avLst/>
          </a:prstGeom>
          <a:solidFill>
            <a:schemeClr val="bg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</a:rPr>
              <a:t>Pre-image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A (-2, 4)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B (-3, 2)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C (-1, 1)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7315200" y="4572000"/>
            <a:ext cx="1371600" cy="1785104"/>
          </a:xfrm>
          <a:prstGeom prst="rect">
            <a:avLst/>
          </a:prstGeom>
          <a:solidFill>
            <a:srgbClr val="00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  </a:t>
            </a:r>
            <a:r>
              <a:rPr lang="en-US" sz="2000" b="1" u="sng" dirty="0">
                <a:latin typeface="Times New Roman" pitchFamily="18" charset="0"/>
              </a:rPr>
              <a:t>Image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A’ (-5, 4)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B’ (-6, 2)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C’ (-4, 1)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381000" y="304800"/>
            <a:ext cx="3505200" cy="101441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Transformation</a:t>
            </a:r>
          </a:p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(x, y)     (x - 3, y + 0)</a:t>
            </a:r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1219200" y="1066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3429000" y="2590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A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2895600" y="3276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B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3810000" y="3581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C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2438400" y="2590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A’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1828800" y="3200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B’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2895600" y="3657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C’</a:t>
            </a:r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 flipH="1">
            <a:off x="2819400" y="3200400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20"/>
          <p:cNvSpPr>
            <a:spLocks noChangeArrowheads="1"/>
          </p:cNvSpPr>
          <p:nvPr/>
        </p:nvSpPr>
        <p:spPr bwMode="auto">
          <a:xfrm rot="1621252">
            <a:off x="2362200" y="3048000"/>
            <a:ext cx="695325" cy="617538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 animBg="1"/>
      <p:bldP spid="8200" grpId="0" animBg="1"/>
      <p:bldP spid="8201" grpId="0" animBg="1"/>
      <p:bldP spid="8202" grpId="0" animBg="1"/>
      <p:bldP spid="8203" grpId="0" animBg="1"/>
      <p:bldP spid="8205" grpId="0"/>
      <p:bldP spid="8206" grpId="0"/>
      <p:bldP spid="8207" grpId="0"/>
      <p:bldP spid="8208" grpId="0"/>
      <p:bldP spid="8209" grpId="0"/>
      <p:bldP spid="8210" grpId="0"/>
      <p:bldP spid="8211" grpId="0" animBg="1"/>
      <p:bldP spid="82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>
            <p:ph/>
          </p:nvPr>
        </p:nvGraphicFramePr>
        <p:xfrm>
          <a:off x="1603375" y="914400"/>
          <a:ext cx="5489575" cy="5715000"/>
        </p:xfrm>
        <a:graphic>
          <a:graphicData uri="http://schemas.openxmlformats.org/presentationml/2006/ole">
            <p:oleObj spid="_x0000_s3074" name="Acrobat Document" r:id="rId4" imgW="5508000" imgH="8553600" progId="AcroExch.Document.7">
              <p:embed/>
            </p:oleObj>
          </a:graphicData>
        </a:graphic>
      </p:graphicFrame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981200" y="4038600"/>
            <a:ext cx="4876800" cy="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V="1">
            <a:off x="4191000" y="1219200"/>
            <a:ext cx="0" cy="502920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858000" y="3886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114800" y="838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y</a:t>
            </a: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 rot="1621252">
            <a:off x="3363913" y="3008313"/>
            <a:ext cx="690562" cy="630237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7315200" y="4572000"/>
            <a:ext cx="1371600" cy="1785104"/>
          </a:xfrm>
          <a:prstGeom prst="rect">
            <a:avLst/>
          </a:prstGeom>
          <a:solidFill>
            <a:srgbClr val="00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  </a:t>
            </a:r>
            <a:r>
              <a:rPr lang="en-US" sz="2000" b="1" u="sng" dirty="0">
                <a:latin typeface="Times New Roman" pitchFamily="18" charset="0"/>
              </a:rPr>
              <a:t>Image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A’ (-2, -1)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B’ (-3, -3)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C’ (-1, -4)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81000" y="304800"/>
            <a:ext cx="3505200" cy="101441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>
                <a:latin typeface="Times New Roman" pitchFamily="18" charset="0"/>
              </a:rPr>
              <a:t>Transformation</a:t>
            </a:r>
          </a:p>
          <a:p>
            <a:pPr>
              <a:spcBef>
                <a:spcPct val="50000"/>
              </a:spcBef>
            </a:pPr>
            <a:r>
              <a:rPr lang="en-US" sz="2400" b="1" i="1" dirty="0">
                <a:latin typeface="Times New Roman" pitchFamily="18" charset="0"/>
              </a:rPr>
              <a:t>(x, y)     (x + 0, y - 5)</a:t>
            </a:r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1219200" y="1066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8" name="AutoShape 12"/>
          <p:cNvSpPr>
            <a:spLocks noChangeArrowheads="1"/>
          </p:cNvSpPr>
          <p:nvPr/>
        </p:nvSpPr>
        <p:spPr bwMode="auto">
          <a:xfrm rot="1621252">
            <a:off x="3362325" y="4349750"/>
            <a:ext cx="706438" cy="595313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3429000" y="2590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A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2895600" y="3276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B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3810000" y="3581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C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3048000" y="4038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A’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2819400" y="4648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B’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3810000" y="4953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C’</a:t>
            </a:r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 flipH="1">
            <a:off x="3505200" y="3581400"/>
            <a:ext cx="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304800" y="4495800"/>
            <a:ext cx="1371600" cy="1785104"/>
          </a:xfrm>
          <a:prstGeom prst="rect">
            <a:avLst/>
          </a:prstGeom>
          <a:solidFill>
            <a:schemeClr val="bg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</a:rPr>
              <a:t>Pre-image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A (-2, 4)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B (-3, 2)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C (-1,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  <p:bldP spid="9225" grpId="0" animBg="1"/>
      <p:bldP spid="9226" grpId="0" animBg="1"/>
      <p:bldP spid="9227" grpId="0" animBg="1"/>
      <p:bldP spid="9228" grpId="0" animBg="1"/>
      <p:bldP spid="9229" grpId="0"/>
      <p:bldP spid="9230" grpId="0"/>
      <p:bldP spid="9231" grpId="0"/>
      <p:bldP spid="9232" grpId="0"/>
      <p:bldP spid="9233" grpId="0"/>
      <p:bldP spid="9234" grpId="0"/>
      <p:bldP spid="9235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ph/>
          </p:nvPr>
        </p:nvGraphicFramePr>
        <p:xfrm>
          <a:off x="1600200" y="914400"/>
          <a:ext cx="5489575" cy="5715000"/>
        </p:xfrm>
        <a:graphic>
          <a:graphicData uri="http://schemas.openxmlformats.org/presentationml/2006/ole">
            <p:oleObj spid="_x0000_s4098" name="Acrobat Document" r:id="rId4" imgW="5508000" imgH="8553600" progId="AcroExch.Document.7">
              <p:embed/>
            </p:oleObj>
          </a:graphicData>
        </a:graphic>
      </p:graphicFrame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81200" y="4038600"/>
            <a:ext cx="4876800" cy="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 flipV="1">
            <a:off x="4191000" y="1219200"/>
            <a:ext cx="0" cy="502920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858000" y="3886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114800" y="838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y</a:t>
            </a: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 rot="1621252">
            <a:off x="3344863" y="3003550"/>
            <a:ext cx="708025" cy="658813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81000" y="4495800"/>
            <a:ext cx="1371600" cy="1785104"/>
          </a:xfrm>
          <a:prstGeom prst="rect">
            <a:avLst/>
          </a:prstGeom>
          <a:solidFill>
            <a:schemeClr val="bg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</a:rPr>
              <a:t>Pre-image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A (-2, 4)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B (-3, 2)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C (-1, 1)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7315200" y="4572000"/>
            <a:ext cx="1371600" cy="1785104"/>
          </a:xfrm>
          <a:prstGeom prst="rect">
            <a:avLst/>
          </a:prstGeom>
          <a:solidFill>
            <a:srgbClr val="00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  </a:t>
            </a:r>
            <a:r>
              <a:rPr lang="en-US" sz="2000" b="1" u="sng" dirty="0">
                <a:latin typeface="Times New Roman" pitchFamily="18" charset="0"/>
              </a:rPr>
              <a:t>Image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A’ (-2, 8)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B’ (-3, 6)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C’ (-1, 5)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81000" y="304800"/>
            <a:ext cx="3505200" cy="101441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Transformation</a:t>
            </a:r>
          </a:p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(x, y)     (x + 0, y + 4)</a:t>
            </a:r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1219200" y="1066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 rot="1621252">
            <a:off x="3332163" y="1974850"/>
            <a:ext cx="706437" cy="68580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3124200" y="2667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A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2895600" y="3276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B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3810000" y="3581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C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3124200" y="1676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A’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2743200" y="2209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B’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3810000" y="2438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C’</a:t>
            </a:r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 flipH="1" flipV="1">
            <a:off x="3505200" y="2209800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nimBg="1"/>
      <p:bldP spid="10248" grpId="0" animBg="1"/>
      <p:bldP spid="10249" grpId="0" animBg="1"/>
      <p:bldP spid="10250" grpId="0" animBg="1"/>
      <p:bldP spid="10251" grpId="0" animBg="1"/>
      <p:bldP spid="10252" grpId="0" animBg="1"/>
      <p:bldP spid="10253" grpId="0"/>
      <p:bldP spid="10254" grpId="0"/>
      <p:bldP spid="10255" grpId="0"/>
      <p:bldP spid="10256" grpId="0"/>
      <p:bldP spid="10257" grpId="0"/>
      <p:bldP spid="10258" grpId="0"/>
      <p:bldP spid="1025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ph/>
          </p:nvPr>
        </p:nvGraphicFramePr>
        <p:xfrm>
          <a:off x="1679575" y="914400"/>
          <a:ext cx="5489575" cy="5715000"/>
        </p:xfrm>
        <a:graphic>
          <a:graphicData uri="http://schemas.openxmlformats.org/presentationml/2006/ole">
            <p:oleObj spid="_x0000_s5122" name="Acrobat Document" r:id="rId4" imgW="5508000" imgH="8553600" progId="AcroExch.Document.7">
              <p:embed/>
            </p:oleObj>
          </a:graphicData>
        </a:graphic>
      </p:graphicFrame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81200" y="4038600"/>
            <a:ext cx="4876800" cy="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V="1">
            <a:off x="4267200" y="1219200"/>
            <a:ext cx="0" cy="502920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6858000" y="3886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114800" y="838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y</a:t>
            </a:r>
          </a:p>
        </p:txBody>
      </p:sp>
      <p:sp>
        <p:nvSpPr>
          <p:cNvPr id="11271" name="AutoShape 7"/>
          <p:cNvSpPr>
            <a:spLocks noChangeArrowheads="1"/>
          </p:cNvSpPr>
          <p:nvPr/>
        </p:nvSpPr>
        <p:spPr bwMode="auto">
          <a:xfrm rot="1621252">
            <a:off x="3429000" y="3048000"/>
            <a:ext cx="706438" cy="6508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81000" y="4495800"/>
            <a:ext cx="1371600" cy="1785104"/>
          </a:xfrm>
          <a:prstGeom prst="rect">
            <a:avLst/>
          </a:prstGeom>
          <a:solidFill>
            <a:schemeClr val="bg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</a:rPr>
              <a:t>Pre-image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A (-2, 4)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B (-3, 2)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C (-1, 1)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7315200" y="4572000"/>
            <a:ext cx="1371600" cy="1785104"/>
          </a:xfrm>
          <a:prstGeom prst="rect">
            <a:avLst/>
          </a:prstGeom>
          <a:solidFill>
            <a:srgbClr val="00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  </a:t>
            </a:r>
            <a:r>
              <a:rPr lang="en-US" sz="2000" b="1" u="sng" dirty="0">
                <a:latin typeface="Times New Roman" pitchFamily="18" charset="0"/>
              </a:rPr>
              <a:t>Image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A’ (1,  0)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B’ (0, -2)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C’ (2, -3)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381000" y="304800"/>
            <a:ext cx="3505200" cy="101441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Transformation</a:t>
            </a:r>
          </a:p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(x, y)     (x + 3, y - 4)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1219200" y="1066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AutoShape 12"/>
          <p:cNvSpPr>
            <a:spLocks noChangeArrowheads="1"/>
          </p:cNvSpPr>
          <p:nvPr/>
        </p:nvSpPr>
        <p:spPr bwMode="auto">
          <a:xfrm rot="1621252">
            <a:off x="4419600" y="4114800"/>
            <a:ext cx="706438" cy="650875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3429000" y="2590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A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2895600" y="3276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B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3810000" y="3581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C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4495800" y="3733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A’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3733800" y="4343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B’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4800600" y="4724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C’</a:t>
            </a: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flipH="1" flipV="1">
            <a:off x="3962400" y="3810000"/>
            <a:ext cx="533400" cy="457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animBg="1"/>
      <p:bldP spid="11272" grpId="0" animBg="1"/>
      <p:bldP spid="11273" grpId="0" animBg="1"/>
      <p:bldP spid="11274" grpId="0" animBg="1"/>
      <p:bldP spid="11275" grpId="0" animBg="1"/>
      <p:bldP spid="11276" grpId="0" animBg="1"/>
      <p:bldP spid="11277" grpId="0"/>
      <p:bldP spid="11278" grpId="0"/>
      <p:bldP spid="11279" grpId="0"/>
      <p:bldP spid="11280" grpId="0"/>
      <p:bldP spid="11281" grpId="0"/>
      <p:bldP spid="11282" grpId="0"/>
      <p:bldP spid="1128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>
            <p:ph/>
          </p:nvPr>
        </p:nvGraphicFramePr>
        <p:xfrm>
          <a:off x="1679575" y="914400"/>
          <a:ext cx="5489575" cy="5715000"/>
        </p:xfrm>
        <a:graphic>
          <a:graphicData uri="http://schemas.openxmlformats.org/presentationml/2006/ole">
            <p:oleObj spid="_x0000_s6146" name="Acrobat Document" r:id="rId4" imgW="5508000" imgH="8553600" progId="AcroExch.Document.7">
              <p:embed/>
            </p:oleObj>
          </a:graphicData>
        </a:graphic>
      </p:graphicFrame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1981200" y="4038600"/>
            <a:ext cx="4876800" cy="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V="1">
            <a:off x="4267200" y="1219200"/>
            <a:ext cx="0" cy="502920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858000" y="3886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114800" y="838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y</a:t>
            </a:r>
          </a:p>
        </p:txBody>
      </p:sp>
      <p:sp>
        <p:nvSpPr>
          <p:cNvPr id="12295" name="AutoShape 7"/>
          <p:cNvSpPr>
            <a:spLocks noChangeArrowheads="1"/>
          </p:cNvSpPr>
          <p:nvPr/>
        </p:nvSpPr>
        <p:spPr bwMode="auto">
          <a:xfrm rot="1621252">
            <a:off x="3429000" y="3048000"/>
            <a:ext cx="706438" cy="6508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81000" y="4495800"/>
            <a:ext cx="1371600" cy="1785104"/>
          </a:xfrm>
          <a:prstGeom prst="rect">
            <a:avLst/>
          </a:prstGeom>
          <a:solidFill>
            <a:schemeClr val="bg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>
                <a:solidFill>
                  <a:schemeClr val="bg1"/>
                </a:solidFill>
                <a:latin typeface="Times New Roman" pitchFamily="18" charset="0"/>
              </a:rPr>
              <a:t>Pre-image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A (-2, 4)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B (-3, 2)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C (-1, 1)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7315200" y="4572000"/>
            <a:ext cx="1371600" cy="1785104"/>
          </a:xfrm>
          <a:prstGeom prst="rect">
            <a:avLst/>
          </a:prstGeom>
          <a:solidFill>
            <a:srgbClr val="00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  </a:t>
            </a:r>
            <a:r>
              <a:rPr lang="en-US" sz="2000" b="1" u="sng" dirty="0">
                <a:latin typeface="Times New Roman" pitchFamily="18" charset="0"/>
              </a:rPr>
              <a:t>Image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A’ (3,  6)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B’ (2, 4)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C’ (4,  3)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381000" y="304800"/>
            <a:ext cx="3505200" cy="101441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Transformation</a:t>
            </a:r>
          </a:p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(x, y)     (x + 5, y + 2)</a:t>
            </a:r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1219200" y="1066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 rot="1621252">
            <a:off x="5041900" y="2574925"/>
            <a:ext cx="638175" cy="604838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429000" y="2590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A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2895600" y="3276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B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810000" y="3581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C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4953000" y="2133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A’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4495800" y="2895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i="1">
                <a:latin typeface="Times New Roman" pitchFamily="18" charset="0"/>
              </a:rPr>
              <a:t>B’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5486400" y="3200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C’</a:t>
            </a:r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 flipH="1">
            <a:off x="3810000" y="2819400"/>
            <a:ext cx="114300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nimBg="1"/>
      <p:bldP spid="12296" grpId="0" animBg="1"/>
      <p:bldP spid="12297" grpId="0" animBg="1"/>
      <p:bldP spid="12298" grpId="0" animBg="1"/>
      <p:bldP spid="12299" grpId="0" animBg="1"/>
      <p:bldP spid="12300" grpId="0" animBg="1"/>
      <p:bldP spid="12301" grpId="0"/>
      <p:bldP spid="12302" grpId="0"/>
      <p:bldP spid="12303" grpId="0"/>
      <p:bldP spid="12304" grpId="0"/>
      <p:bldP spid="12305" grpId="0"/>
      <p:bldP spid="12306" grpId="0"/>
      <p:bldP spid="12307" grpId="0" animBg="1"/>
    </p:bld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132</TotalTime>
  <Words>753</Words>
  <Application>Microsoft Office PowerPoint</Application>
  <PresentationFormat>On-screen Show (4:3)</PresentationFormat>
  <Paragraphs>176</Paragraphs>
  <Slides>14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Pixel</vt:lpstr>
      <vt:lpstr>Acrobat Document</vt:lpstr>
      <vt:lpstr>Translations</vt:lpstr>
      <vt:lpstr>Definitions:</vt:lpstr>
      <vt:lpstr>Translations: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In-class Translation Project!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Translations</dc:title>
  <dc:creator>GFR</dc:creator>
  <cp:lastModifiedBy>gareth</cp:lastModifiedBy>
  <cp:revision>36</cp:revision>
  <dcterms:created xsi:type="dcterms:W3CDTF">2009-01-14T19:24:48Z</dcterms:created>
  <dcterms:modified xsi:type="dcterms:W3CDTF">2009-07-10T21:36:59Z</dcterms:modified>
</cp:coreProperties>
</file>