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4" r:id="rId6"/>
    <p:sldId id="262" r:id="rId7"/>
    <p:sldId id="260" r:id="rId8"/>
    <p:sldId id="263" r:id="rId9"/>
    <p:sldId id="261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2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DF1F49-1F91-4E45-AB4A-AF6BBDF28EAE}" type="datetimeFigureOut">
              <a:rPr lang="en-US" smtClean="0"/>
              <a:t>3/14/2015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6D38A6-68D2-4156-813C-F818B44BC7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017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D38A6-68D2-4156-813C-F818B44BC7A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829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3/14/2015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766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8465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3/14/2015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46880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3/14/2015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425452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3/14/2015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9254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2026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782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1697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3/14/2015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43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957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3/14/2015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1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01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3/14/2015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607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3/14/2015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407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3/14/2015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289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019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3/14/2015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684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3/14/2015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758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Inequalities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2800" dirty="0" smtClean="0"/>
              <a:t>Graphing and solving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178280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1400" y="385682"/>
            <a:ext cx="8610600" cy="1293028"/>
          </a:xfrm>
        </p:spPr>
        <p:txBody>
          <a:bodyPr/>
          <a:lstStyle/>
          <a:p>
            <a:r>
              <a:rPr lang="en-US" dirty="0" smtClean="0"/>
              <a:t>Now you solve and Graph these two step inequalities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963" y="1678710"/>
            <a:ext cx="11933381" cy="4860635"/>
          </a:xfrm>
        </p:spPr>
        <p:txBody>
          <a:bodyPr/>
          <a:lstStyle/>
          <a:p>
            <a:pPr marL="0" indent="0">
              <a:buNone/>
            </a:pPr>
            <a:r>
              <a:rPr lang="en-US" i="1" u="sng" dirty="0" smtClean="0"/>
              <a:t>x + 6 </a:t>
            </a:r>
            <a:r>
              <a:rPr lang="en-US" i="1" dirty="0" smtClean="0"/>
              <a:t>  </a:t>
            </a:r>
            <a:r>
              <a:rPr lang="en-US" i="1" u="sng" dirty="0" smtClean="0"/>
              <a:t>&gt;</a:t>
            </a:r>
            <a:r>
              <a:rPr lang="en-US" i="1" dirty="0" smtClean="0"/>
              <a:t>  -6              -3x + 7 ≠ -26                   -10x – (-10) &lt; 100          </a:t>
            </a:r>
            <a:r>
              <a:rPr lang="en-US" i="1" u="sng" dirty="0" smtClean="0"/>
              <a:t>y – (-7</a:t>
            </a:r>
            <a:r>
              <a:rPr lang="en-US" i="1" dirty="0" smtClean="0"/>
              <a:t>)   </a:t>
            </a:r>
            <a:r>
              <a:rPr lang="en-US" i="1" u="sng" dirty="0" smtClean="0"/>
              <a:t>&lt;</a:t>
            </a:r>
            <a:r>
              <a:rPr lang="en-US" i="1" dirty="0" smtClean="0"/>
              <a:t>   15       </a:t>
            </a:r>
          </a:p>
          <a:p>
            <a:pPr marL="0" indent="0">
              <a:buNone/>
            </a:pPr>
            <a:r>
              <a:rPr lang="en-US" i="1" dirty="0"/>
              <a:t> </a:t>
            </a:r>
            <a:r>
              <a:rPr lang="en-US" i="1" dirty="0" smtClean="0"/>
              <a:t>   3                                                                                                            -2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en-US" i="1" dirty="0" smtClean="0"/>
              <a:t>x </a:t>
            </a:r>
            <a:r>
              <a:rPr lang="en-US" i="1" u="sng" dirty="0" smtClean="0"/>
              <a:t>&gt;</a:t>
            </a:r>
            <a:r>
              <a:rPr lang="en-US" i="1" dirty="0" smtClean="0"/>
              <a:t> -24                       x ≠ 11                             x &lt; 11                               y </a:t>
            </a:r>
            <a:r>
              <a:rPr lang="en-US" i="1" u="sng" dirty="0" smtClean="0"/>
              <a:t>&lt;</a:t>
            </a:r>
            <a:r>
              <a:rPr lang="en-US" i="1" dirty="0" smtClean="0"/>
              <a:t> -37 </a:t>
            </a:r>
          </a:p>
          <a:p>
            <a:pPr marL="0" indent="0">
              <a:buNone/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11406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80327" y="-85373"/>
            <a:ext cx="8610600" cy="1293028"/>
          </a:xfrm>
        </p:spPr>
        <p:txBody>
          <a:bodyPr/>
          <a:lstStyle/>
          <a:p>
            <a:r>
              <a:rPr lang="en-US" dirty="0" smtClean="0"/>
              <a:t>Inequality Symbols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837" y="1507838"/>
            <a:ext cx="1551708" cy="53178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dirty="0" smtClean="0"/>
              <a:t>&lt;          </a:t>
            </a:r>
          </a:p>
          <a:p>
            <a:pPr marL="0" indent="0">
              <a:buNone/>
            </a:pPr>
            <a:r>
              <a:rPr lang="en-US" sz="5400" dirty="0" smtClean="0"/>
              <a:t>&gt;       </a:t>
            </a:r>
          </a:p>
          <a:p>
            <a:pPr marL="0" indent="0">
              <a:buNone/>
            </a:pPr>
            <a:r>
              <a:rPr lang="en-US" sz="5400" u="sng" dirty="0" smtClean="0"/>
              <a:t>&lt;</a:t>
            </a:r>
            <a:r>
              <a:rPr lang="en-US" sz="5400" dirty="0" smtClean="0"/>
              <a:t>        </a:t>
            </a:r>
          </a:p>
          <a:p>
            <a:pPr marL="0" indent="0">
              <a:buNone/>
            </a:pPr>
            <a:r>
              <a:rPr lang="en-US" sz="5400" u="sng" dirty="0" smtClean="0"/>
              <a:t>&gt;</a:t>
            </a:r>
            <a:r>
              <a:rPr lang="en-US" sz="5400" dirty="0" smtClean="0"/>
              <a:t>          </a:t>
            </a:r>
          </a:p>
          <a:p>
            <a:pPr marL="0" indent="0">
              <a:buNone/>
            </a:pPr>
            <a:r>
              <a:rPr lang="en-US" sz="5400" dirty="0" smtClean="0"/>
              <a:t>=         </a:t>
            </a:r>
          </a:p>
          <a:p>
            <a:pPr marL="0" indent="0">
              <a:buNone/>
            </a:pPr>
            <a:r>
              <a:rPr lang="en-US" sz="5400" dirty="0" smtClean="0"/>
              <a:t>≠</a:t>
            </a:r>
            <a:endParaRPr lang="en-US" sz="5400" dirty="0"/>
          </a:p>
        </p:txBody>
      </p:sp>
      <p:sp>
        <p:nvSpPr>
          <p:cNvPr id="6" name="TextBox 5"/>
          <p:cNvSpPr txBox="1"/>
          <p:nvPr/>
        </p:nvSpPr>
        <p:spPr>
          <a:xfrm>
            <a:off x="886691" y="1413165"/>
            <a:ext cx="38146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Less Than</a:t>
            </a:r>
            <a:endParaRPr lang="en-US" sz="4800" dirty="0"/>
          </a:p>
        </p:txBody>
      </p:sp>
      <p:sp>
        <p:nvSpPr>
          <p:cNvPr id="10" name="Rectangle 9"/>
          <p:cNvSpPr/>
          <p:nvPr/>
        </p:nvSpPr>
        <p:spPr>
          <a:xfrm>
            <a:off x="886691" y="2338835"/>
            <a:ext cx="412645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4800" dirty="0" smtClean="0">
                <a:solidFill>
                  <a:prstClr val="black"/>
                </a:solidFill>
              </a:rPr>
              <a:t>Greater </a:t>
            </a:r>
            <a:r>
              <a:rPr lang="en-US" sz="4800" dirty="0">
                <a:solidFill>
                  <a:prstClr val="black"/>
                </a:solidFill>
              </a:rPr>
              <a:t>Than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86691" y="3241085"/>
            <a:ext cx="638027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4800" dirty="0">
                <a:solidFill>
                  <a:prstClr val="black"/>
                </a:solidFill>
              </a:rPr>
              <a:t>Less </a:t>
            </a:r>
            <a:r>
              <a:rPr lang="en-US" sz="4800" dirty="0" smtClean="0">
                <a:solidFill>
                  <a:prstClr val="black"/>
                </a:solidFill>
              </a:rPr>
              <a:t>Than or Equal To</a:t>
            </a:r>
            <a:endParaRPr lang="en-US" sz="4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86690" y="4131129"/>
            <a:ext cx="755687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4800" dirty="0" smtClean="0">
                <a:solidFill>
                  <a:prstClr val="black"/>
                </a:solidFill>
              </a:rPr>
              <a:t>Greater Than or Equal To</a:t>
            </a:r>
            <a:endParaRPr lang="en-US" sz="48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6691" y="4885815"/>
            <a:ext cx="268695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4800" dirty="0" smtClean="0">
                <a:solidFill>
                  <a:prstClr val="black"/>
                </a:solidFill>
              </a:rPr>
              <a:t>Equal To</a:t>
            </a:r>
            <a:endParaRPr lang="en-US" sz="48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86691" y="5677807"/>
            <a:ext cx="392286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4800" dirty="0" smtClean="0">
                <a:solidFill>
                  <a:prstClr val="black"/>
                </a:solidFill>
              </a:rPr>
              <a:t>Not Equal To</a:t>
            </a:r>
            <a:endParaRPr lang="en-US" sz="4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3144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1" grpId="0"/>
      <p:bldP spid="12" grpId="0"/>
      <p:bldP spid="13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8454" y="240207"/>
            <a:ext cx="8393546" cy="1293028"/>
          </a:xfrm>
        </p:spPr>
        <p:txBody>
          <a:bodyPr/>
          <a:lstStyle/>
          <a:p>
            <a:r>
              <a:rPr lang="en-US" dirty="0" smtClean="0"/>
              <a:t>Graphing Symbols and 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7964" y="1533235"/>
            <a:ext cx="10169236" cy="52462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200" dirty="0" smtClean="0"/>
              <a:t>PEN CIRCLE – is used for &lt;, &gt;, and ≠.  This means the number is </a:t>
            </a:r>
            <a:r>
              <a:rPr lang="en-US" sz="3200" b="1" u="sng" dirty="0" smtClean="0"/>
              <a:t>not </a:t>
            </a:r>
            <a:r>
              <a:rPr lang="en-US" sz="3200" dirty="0" smtClean="0"/>
              <a:t>included in the solution. (where it starts)</a:t>
            </a:r>
          </a:p>
          <a:p>
            <a:pPr marL="0" indent="0">
              <a:buNone/>
            </a:pPr>
            <a:r>
              <a:rPr lang="en-US" sz="3200" dirty="0" smtClean="0"/>
              <a:t>CLOSED CIRCLE – is used for </a:t>
            </a:r>
            <a:r>
              <a:rPr lang="en-US" sz="3200" u="sng" dirty="0" smtClean="0"/>
              <a:t>&lt;</a:t>
            </a:r>
            <a:r>
              <a:rPr lang="en-US" sz="3200" dirty="0" smtClean="0"/>
              <a:t>, </a:t>
            </a:r>
            <a:r>
              <a:rPr lang="en-US" sz="3200" u="sng" dirty="0" smtClean="0"/>
              <a:t>&gt;</a:t>
            </a:r>
            <a:r>
              <a:rPr lang="en-US" sz="3200" dirty="0" smtClean="0"/>
              <a:t>, and =. This means the number is included in the </a:t>
            </a:r>
            <a:r>
              <a:rPr lang="en-US" sz="3200" dirty="0" err="1" smtClean="0"/>
              <a:t>soluteon</a:t>
            </a:r>
            <a:r>
              <a:rPr lang="en-US" sz="3200" dirty="0" smtClean="0"/>
              <a:t>. (where it starts)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                   Number Line – used for graphing solutions to inequalities       </a:t>
            </a:r>
            <a:endParaRPr lang="en-US" sz="3200" dirty="0"/>
          </a:p>
        </p:txBody>
      </p:sp>
      <p:sp>
        <p:nvSpPr>
          <p:cNvPr id="4" name="Donut 3"/>
          <p:cNvSpPr/>
          <p:nvPr/>
        </p:nvSpPr>
        <p:spPr>
          <a:xfrm>
            <a:off x="314036" y="1438565"/>
            <a:ext cx="1330036" cy="1357746"/>
          </a:xfrm>
          <a:prstGeom prst="donu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14036" y="3158836"/>
            <a:ext cx="1403928" cy="136698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203199" y="4932219"/>
            <a:ext cx="3509818" cy="480290"/>
            <a:chOff x="646545" y="5195455"/>
            <a:chExt cx="3509818" cy="48029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646545" y="5440218"/>
              <a:ext cx="3509818" cy="9237"/>
            </a:xfrm>
            <a:prstGeom prst="straightConnector1">
              <a:avLst/>
            </a:prstGeom>
            <a:ln w="57150">
              <a:headEnd type="triangle"/>
              <a:tailEnd type="triangle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grpSp>
          <p:nvGrpSpPr>
            <p:cNvPr id="17" name="Group 16"/>
            <p:cNvGrpSpPr/>
            <p:nvPr/>
          </p:nvGrpSpPr>
          <p:grpSpPr>
            <a:xfrm>
              <a:off x="1043709" y="5195455"/>
              <a:ext cx="2733963" cy="480290"/>
              <a:chOff x="1043709" y="5195455"/>
              <a:chExt cx="2733963" cy="480290"/>
            </a:xfrm>
          </p:grpSpPr>
          <p:cxnSp>
            <p:nvCxnSpPr>
              <p:cNvPr id="9" name="Straight Connector 8"/>
              <p:cNvCxnSpPr/>
              <p:nvPr/>
            </p:nvCxnSpPr>
            <p:spPr>
              <a:xfrm>
                <a:off x="1043709" y="5200073"/>
                <a:ext cx="0" cy="471054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3348182" y="5204691"/>
                <a:ext cx="0" cy="471054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3777672" y="5195455"/>
                <a:ext cx="0" cy="471054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1939637" y="5204691"/>
                <a:ext cx="0" cy="471054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/>
              <p:cNvCxnSpPr/>
              <p:nvPr/>
            </p:nvCxnSpPr>
            <p:spPr>
              <a:xfrm>
                <a:off x="1496291" y="5200073"/>
                <a:ext cx="0" cy="471054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>
                <a:off x="2904836" y="5204691"/>
                <a:ext cx="0" cy="471054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2401454" y="5204691"/>
                <a:ext cx="0" cy="471054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528216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1400" y="200955"/>
            <a:ext cx="8610600" cy="1293028"/>
          </a:xfrm>
        </p:spPr>
        <p:txBody>
          <a:bodyPr/>
          <a:lstStyle/>
          <a:p>
            <a:r>
              <a:rPr lang="en-US" dirty="0" smtClean="0"/>
              <a:t>How to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9050" y="1237520"/>
            <a:ext cx="6894948" cy="578658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i="1" dirty="0" smtClean="0"/>
              <a:t>x &gt; 5</a:t>
            </a:r>
          </a:p>
          <a:p>
            <a:pPr marL="0" indent="0">
              <a:buNone/>
            </a:pPr>
            <a:r>
              <a:rPr lang="en-US" i="1" dirty="0" smtClean="0"/>
              <a:t>Where does it start?</a:t>
            </a:r>
          </a:p>
          <a:p>
            <a:pPr marL="0" indent="0">
              <a:buNone/>
            </a:pPr>
            <a:r>
              <a:rPr lang="en-US" i="1" dirty="0" smtClean="0"/>
              <a:t>What type of circle will be used?</a:t>
            </a:r>
          </a:p>
          <a:p>
            <a:pPr marL="0" indent="0">
              <a:buNone/>
            </a:pPr>
            <a:r>
              <a:rPr lang="en-US" i="1" dirty="0" smtClean="0"/>
              <a:t>Which direction will the arrow go?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i="1" dirty="0" smtClean="0"/>
              <a:t>x </a:t>
            </a:r>
            <a:r>
              <a:rPr lang="en-US" i="1" u="sng" dirty="0" smtClean="0"/>
              <a:t>&lt;</a:t>
            </a:r>
            <a:r>
              <a:rPr lang="en-US" i="1" dirty="0" smtClean="0"/>
              <a:t> 3</a:t>
            </a:r>
          </a:p>
          <a:p>
            <a:pPr marL="0" indent="0">
              <a:buNone/>
            </a:pPr>
            <a:r>
              <a:rPr lang="en-US" i="1" dirty="0"/>
              <a:t>Where does it start?</a:t>
            </a:r>
          </a:p>
          <a:p>
            <a:pPr marL="0" indent="0">
              <a:buNone/>
            </a:pPr>
            <a:r>
              <a:rPr lang="en-US" i="1" dirty="0"/>
              <a:t>What type of circle will be used?</a:t>
            </a:r>
          </a:p>
          <a:p>
            <a:pPr marL="0" indent="0">
              <a:buNone/>
            </a:pPr>
            <a:r>
              <a:rPr lang="en-US" i="1" dirty="0"/>
              <a:t>Which direction will the arrow go</a:t>
            </a:r>
            <a:r>
              <a:rPr lang="en-US" i="1" dirty="0" smtClean="0"/>
              <a:t>?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i="1" dirty="0" smtClean="0"/>
              <a:t>x ≠ 4 </a:t>
            </a:r>
          </a:p>
          <a:p>
            <a:pPr marL="0" lvl="0" indent="0">
              <a:buNone/>
            </a:pPr>
            <a:r>
              <a:rPr lang="en-US" i="1" dirty="0">
                <a:solidFill>
                  <a:prstClr val="black"/>
                </a:solidFill>
              </a:rPr>
              <a:t>Where does it start?</a:t>
            </a:r>
          </a:p>
          <a:p>
            <a:pPr marL="0" lvl="0" indent="0">
              <a:buNone/>
            </a:pPr>
            <a:r>
              <a:rPr lang="en-US" i="1" dirty="0">
                <a:solidFill>
                  <a:prstClr val="black"/>
                </a:solidFill>
              </a:rPr>
              <a:t>What type of circle will be used?</a:t>
            </a:r>
          </a:p>
          <a:p>
            <a:pPr marL="0" lvl="0" indent="0">
              <a:buNone/>
            </a:pPr>
            <a:r>
              <a:rPr lang="en-US" i="1" dirty="0">
                <a:solidFill>
                  <a:prstClr val="black"/>
                </a:solidFill>
              </a:rPr>
              <a:t>Which direction will the arrow go?</a:t>
            </a:r>
          </a:p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endParaRPr lang="en-US" i="1" dirty="0"/>
          </a:p>
        </p:txBody>
      </p:sp>
      <p:grpSp>
        <p:nvGrpSpPr>
          <p:cNvPr id="15" name="Group 14"/>
          <p:cNvGrpSpPr/>
          <p:nvPr/>
        </p:nvGrpSpPr>
        <p:grpSpPr>
          <a:xfrm>
            <a:off x="812799" y="1493983"/>
            <a:ext cx="3509818" cy="960428"/>
            <a:chOff x="812799" y="1493983"/>
            <a:chExt cx="3509818" cy="960428"/>
          </a:xfrm>
        </p:grpSpPr>
        <p:grpSp>
          <p:nvGrpSpPr>
            <p:cNvPr id="4" name="Group 3"/>
            <p:cNvGrpSpPr/>
            <p:nvPr/>
          </p:nvGrpSpPr>
          <p:grpSpPr>
            <a:xfrm>
              <a:off x="812799" y="1493983"/>
              <a:ext cx="3509818" cy="480290"/>
              <a:chOff x="646545" y="5195455"/>
              <a:chExt cx="3509818" cy="480290"/>
            </a:xfrm>
          </p:grpSpPr>
          <p:cxnSp>
            <p:nvCxnSpPr>
              <p:cNvPr id="5" name="Straight Arrow Connector 4"/>
              <p:cNvCxnSpPr/>
              <p:nvPr/>
            </p:nvCxnSpPr>
            <p:spPr>
              <a:xfrm>
                <a:off x="646545" y="5440218"/>
                <a:ext cx="3509818" cy="9237"/>
              </a:xfrm>
              <a:prstGeom prst="straightConnector1">
                <a:avLst/>
              </a:prstGeom>
              <a:ln w="57150">
                <a:headEnd type="triangle"/>
                <a:tailEnd type="triangle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grpSp>
            <p:nvGrpSpPr>
              <p:cNvPr id="6" name="Group 5"/>
              <p:cNvGrpSpPr/>
              <p:nvPr/>
            </p:nvGrpSpPr>
            <p:grpSpPr>
              <a:xfrm>
                <a:off x="1043709" y="5195455"/>
                <a:ext cx="2733963" cy="480290"/>
                <a:chOff x="1043709" y="5195455"/>
                <a:chExt cx="2733963" cy="480290"/>
              </a:xfrm>
            </p:grpSpPr>
            <p:cxnSp>
              <p:nvCxnSpPr>
                <p:cNvPr id="7" name="Straight Connector 6"/>
                <p:cNvCxnSpPr/>
                <p:nvPr/>
              </p:nvCxnSpPr>
              <p:spPr>
                <a:xfrm>
                  <a:off x="1043709" y="5200073"/>
                  <a:ext cx="0" cy="471054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Straight Connector 7"/>
                <p:cNvCxnSpPr/>
                <p:nvPr/>
              </p:nvCxnSpPr>
              <p:spPr>
                <a:xfrm>
                  <a:off x="3348182" y="5204691"/>
                  <a:ext cx="0" cy="471054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Straight Connector 8"/>
                <p:cNvCxnSpPr/>
                <p:nvPr/>
              </p:nvCxnSpPr>
              <p:spPr>
                <a:xfrm>
                  <a:off x="3777672" y="5195455"/>
                  <a:ext cx="0" cy="471054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" name="Straight Connector 9"/>
                <p:cNvCxnSpPr/>
                <p:nvPr/>
              </p:nvCxnSpPr>
              <p:spPr>
                <a:xfrm>
                  <a:off x="1939637" y="5204691"/>
                  <a:ext cx="0" cy="471054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Straight Connector 10"/>
                <p:cNvCxnSpPr/>
                <p:nvPr/>
              </p:nvCxnSpPr>
              <p:spPr>
                <a:xfrm>
                  <a:off x="1496291" y="5200073"/>
                  <a:ext cx="0" cy="471054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" name="Straight Connector 11"/>
                <p:cNvCxnSpPr/>
                <p:nvPr/>
              </p:nvCxnSpPr>
              <p:spPr>
                <a:xfrm>
                  <a:off x="2904836" y="5204691"/>
                  <a:ext cx="0" cy="471054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" name="Straight Connector 12"/>
                <p:cNvCxnSpPr/>
                <p:nvPr/>
              </p:nvCxnSpPr>
              <p:spPr>
                <a:xfrm>
                  <a:off x="2401454" y="5204691"/>
                  <a:ext cx="0" cy="471054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4" name="TextBox 13"/>
            <p:cNvSpPr txBox="1"/>
            <p:nvPr/>
          </p:nvSpPr>
          <p:spPr>
            <a:xfrm>
              <a:off x="1043708" y="1992746"/>
              <a:ext cx="32050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1   2    3   4    5   6   7</a:t>
              </a:r>
              <a:endParaRPr lang="en-US" sz="2400" dirty="0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812799" y="3087256"/>
            <a:ext cx="3509818" cy="960428"/>
            <a:chOff x="812799" y="1493983"/>
            <a:chExt cx="3509818" cy="960428"/>
          </a:xfrm>
        </p:grpSpPr>
        <p:grpSp>
          <p:nvGrpSpPr>
            <p:cNvPr id="17" name="Group 16"/>
            <p:cNvGrpSpPr/>
            <p:nvPr/>
          </p:nvGrpSpPr>
          <p:grpSpPr>
            <a:xfrm>
              <a:off x="812799" y="1493983"/>
              <a:ext cx="3509818" cy="480290"/>
              <a:chOff x="646545" y="5195455"/>
              <a:chExt cx="3509818" cy="480290"/>
            </a:xfrm>
          </p:grpSpPr>
          <p:cxnSp>
            <p:nvCxnSpPr>
              <p:cNvPr id="19" name="Straight Arrow Connector 18"/>
              <p:cNvCxnSpPr/>
              <p:nvPr/>
            </p:nvCxnSpPr>
            <p:spPr>
              <a:xfrm>
                <a:off x="646545" y="5440218"/>
                <a:ext cx="3509818" cy="9237"/>
              </a:xfrm>
              <a:prstGeom prst="straightConnector1">
                <a:avLst/>
              </a:prstGeom>
              <a:ln w="57150">
                <a:headEnd type="triangle"/>
                <a:tailEnd type="triangle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grpSp>
            <p:nvGrpSpPr>
              <p:cNvPr id="20" name="Group 19"/>
              <p:cNvGrpSpPr/>
              <p:nvPr/>
            </p:nvGrpSpPr>
            <p:grpSpPr>
              <a:xfrm>
                <a:off x="1043709" y="5195455"/>
                <a:ext cx="2733963" cy="480290"/>
                <a:chOff x="1043709" y="5195455"/>
                <a:chExt cx="2733963" cy="480290"/>
              </a:xfrm>
            </p:grpSpPr>
            <p:cxnSp>
              <p:nvCxnSpPr>
                <p:cNvPr id="21" name="Straight Connector 20"/>
                <p:cNvCxnSpPr/>
                <p:nvPr/>
              </p:nvCxnSpPr>
              <p:spPr>
                <a:xfrm>
                  <a:off x="1043709" y="5200073"/>
                  <a:ext cx="0" cy="471054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Straight Connector 21"/>
                <p:cNvCxnSpPr/>
                <p:nvPr/>
              </p:nvCxnSpPr>
              <p:spPr>
                <a:xfrm>
                  <a:off x="3348182" y="5204691"/>
                  <a:ext cx="0" cy="471054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3777672" y="5195455"/>
                  <a:ext cx="0" cy="471054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1939637" y="5204691"/>
                  <a:ext cx="0" cy="471054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>
                  <a:off x="1496291" y="5200073"/>
                  <a:ext cx="0" cy="471054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Straight Connector 25"/>
                <p:cNvCxnSpPr/>
                <p:nvPr/>
              </p:nvCxnSpPr>
              <p:spPr>
                <a:xfrm>
                  <a:off x="2904836" y="5204691"/>
                  <a:ext cx="0" cy="471054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>
                  <a:off x="2401454" y="5204691"/>
                  <a:ext cx="0" cy="471054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8" name="TextBox 17"/>
            <p:cNvSpPr txBox="1"/>
            <p:nvPr/>
          </p:nvSpPr>
          <p:spPr>
            <a:xfrm>
              <a:off x="1043708" y="1992746"/>
              <a:ext cx="32050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1   2    3   4    5   6   7</a:t>
              </a:r>
              <a:endParaRPr lang="en-US" sz="2400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738909" y="4948460"/>
            <a:ext cx="3509818" cy="960428"/>
            <a:chOff x="812799" y="1493983"/>
            <a:chExt cx="3509818" cy="960428"/>
          </a:xfrm>
        </p:grpSpPr>
        <p:grpSp>
          <p:nvGrpSpPr>
            <p:cNvPr id="29" name="Group 28"/>
            <p:cNvGrpSpPr/>
            <p:nvPr/>
          </p:nvGrpSpPr>
          <p:grpSpPr>
            <a:xfrm>
              <a:off x="812799" y="1493983"/>
              <a:ext cx="3509818" cy="480290"/>
              <a:chOff x="646545" y="5195455"/>
              <a:chExt cx="3509818" cy="480290"/>
            </a:xfrm>
          </p:grpSpPr>
          <p:cxnSp>
            <p:nvCxnSpPr>
              <p:cNvPr id="31" name="Straight Arrow Connector 30"/>
              <p:cNvCxnSpPr/>
              <p:nvPr/>
            </p:nvCxnSpPr>
            <p:spPr>
              <a:xfrm>
                <a:off x="646545" y="5440218"/>
                <a:ext cx="3509818" cy="9237"/>
              </a:xfrm>
              <a:prstGeom prst="straightConnector1">
                <a:avLst/>
              </a:prstGeom>
              <a:ln w="57150">
                <a:headEnd type="triangle"/>
                <a:tailEnd type="triangle"/>
              </a:ln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  <p:grpSp>
            <p:nvGrpSpPr>
              <p:cNvPr id="32" name="Group 31"/>
              <p:cNvGrpSpPr/>
              <p:nvPr/>
            </p:nvGrpSpPr>
            <p:grpSpPr>
              <a:xfrm>
                <a:off x="1043709" y="5195455"/>
                <a:ext cx="2733963" cy="480290"/>
                <a:chOff x="1043709" y="5195455"/>
                <a:chExt cx="2733963" cy="480290"/>
              </a:xfrm>
            </p:grpSpPr>
            <p:cxnSp>
              <p:nvCxnSpPr>
                <p:cNvPr id="33" name="Straight Connector 32"/>
                <p:cNvCxnSpPr/>
                <p:nvPr/>
              </p:nvCxnSpPr>
              <p:spPr>
                <a:xfrm>
                  <a:off x="1043709" y="5200073"/>
                  <a:ext cx="0" cy="471054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Connector 33"/>
                <p:cNvCxnSpPr/>
                <p:nvPr/>
              </p:nvCxnSpPr>
              <p:spPr>
                <a:xfrm>
                  <a:off x="3348182" y="5204691"/>
                  <a:ext cx="0" cy="471054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/>
                <p:nvPr/>
              </p:nvCxnSpPr>
              <p:spPr>
                <a:xfrm>
                  <a:off x="3777672" y="5195455"/>
                  <a:ext cx="0" cy="471054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Connector 35"/>
                <p:cNvCxnSpPr/>
                <p:nvPr/>
              </p:nvCxnSpPr>
              <p:spPr>
                <a:xfrm>
                  <a:off x="1939637" y="5204691"/>
                  <a:ext cx="0" cy="471054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>
                <a:xfrm>
                  <a:off x="1496291" y="5200073"/>
                  <a:ext cx="0" cy="471054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>
                <a:xfrm>
                  <a:off x="2904836" y="5204691"/>
                  <a:ext cx="0" cy="471054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2401454" y="5204691"/>
                  <a:ext cx="0" cy="471054"/>
                </a:xfrm>
                <a:prstGeom prst="line">
                  <a:avLst/>
                </a:prstGeom>
                <a:ln w="285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30" name="TextBox 29"/>
            <p:cNvSpPr txBox="1"/>
            <p:nvPr/>
          </p:nvSpPr>
          <p:spPr>
            <a:xfrm>
              <a:off x="1043708" y="1992746"/>
              <a:ext cx="320501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/>
                <a:t>1   2    3   4    5   6   7</a:t>
              </a:r>
              <a:endParaRPr lang="en-US" sz="2400" dirty="0"/>
            </a:p>
          </p:txBody>
        </p:sp>
      </p:grpSp>
      <p:sp>
        <p:nvSpPr>
          <p:cNvPr id="40" name="Donut 39"/>
          <p:cNvSpPr/>
          <p:nvPr/>
        </p:nvSpPr>
        <p:spPr>
          <a:xfrm>
            <a:off x="2881744" y="1145156"/>
            <a:ext cx="378691" cy="33959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48" name="Straight Arrow Connector 47"/>
          <p:cNvCxnSpPr>
            <a:stCxn id="40" idx="6"/>
          </p:cNvCxnSpPr>
          <p:nvPr/>
        </p:nvCxnSpPr>
        <p:spPr>
          <a:xfrm flipV="1">
            <a:off x="3260435" y="1311564"/>
            <a:ext cx="766620" cy="338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1909619" y="2851729"/>
            <a:ext cx="355600" cy="332315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Arrow Connector 50"/>
          <p:cNvCxnSpPr>
            <a:stCxn id="49" idx="2"/>
          </p:cNvCxnSpPr>
          <p:nvPr/>
        </p:nvCxnSpPr>
        <p:spPr>
          <a:xfrm flipH="1" flipV="1">
            <a:off x="1043708" y="3017886"/>
            <a:ext cx="865911" cy="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52" name="Donut 51"/>
          <p:cNvSpPr/>
          <p:nvPr/>
        </p:nvSpPr>
        <p:spPr>
          <a:xfrm>
            <a:off x="2311402" y="4641006"/>
            <a:ext cx="378691" cy="339590"/>
          </a:xfrm>
          <a:prstGeom prst="don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 flipV="1">
            <a:off x="2690093" y="4807414"/>
            <a:ext cx="766620" cy="338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 flipV="1">
            <a:off x="1443184" y="4805057"/>
            <a:ext cx="865911" cy="1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1970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2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9" grpId="0" animBg="1"/>
      <p:bldP spid="5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1400" y="339500"/>
            <a:ext cx="8610600" cy="1293028"/>
          </a:xfrm>
        </p:spPr>
        <p:txBody>
          <a:bodyPr/>
          <a:lstStyle/>
          <a:p>
            <a:r>
              <a:rPr lang="en-US" dirty="0" smtClean="0"/>
              <a:t>Now you graph these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4727" y="1524000"/>
            <a:ext cx="11905673" cy="5070764"/>
          </a:xfrm>
        </p:spPr>
        <p:txBody>
          <a:bodyPr/>
          <a:lstStyle/>
          <a:p>
            <a:pPr marL="0" indent="0">
              <a:buNone/>
            </a:pPr>
            <a:r>
              <a:rPr lang="en-US" i="1" dirty="0" smtClean="0"/>
              <a:t>x &lt; 10		y </a:t>
            </a:r>
            <a:r>
              <a:rPr lang="en-US" i="1" u="sng" dirty="0" smtClean="0"/>
              <a:t>&gt;</a:t>
            </a:r>
            <a:r>
              <a:rPr lang="en-US" i="1" dirty="0" smtClean="0"/>
              <a:t> 4		z = 5             a ≠ 6	     b ≠ - 8              c </a:t>
            </a:r>
            <a:r>
              <a:rPr lang="en-US" i="1" u="sng" dirty="0" smtClean="0"/>
              <a:t>&lt;</a:t>
            </a:r>
            <a:r>
              <a:rPr lang="en-US" i="1" dirty="0" smtClean="0"/>
              <a:t> -2             d &gt; -3        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23936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4055" y="339500"/>
            <a:ext cx="9307945" cy="1293028"/>
          </a:xfrm>
        </p:spPr>
        <p:txBody>
          <a:bodyPr/>
          <a:lstStyle/>
          <a:p>
            <a:r>
              <a:rPr lang="en-US" dirty="0" smtClean="0"/>
              <a:t>Rule when solving inequalities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527" y="1477818"/>
            <a:ext cx="11563928" cy="5255491"/>
          </a:xfrm>
        </p:spPr>
        <p:txBody>
          <a:bodyPr/>
          <a:lstStyle/>
          <a:p>
            <a:pPr marL="0" indent="0">
              <a:buNone/>
            </a:pPr>
            <a:r>
              <a:rPr lang="en-US" sz="4000" dirty="0" smtClean="0"/>
              <a:t>When</a:t>
            </a:r>
            <a:r>
              <a:rPr lang="en-US" sz="4800" dirty="0" smtClean="0"/>
              <a:t> </a:t>
            </a:r>
            <a:r>
              <a:rPr lang="en-US" sz="4800" b="1" i="1" u="sng" dirty="0" smtClean="0"/>
              <a:t>dividing or multiplying </a:t>
            </a:r>
            <a:r>
              <a:rPr lang="en-US" sz="4000" dirty="0" smtClean="0"/>
              <a:t>by a</a:t>
            </a:r>
            <a:r>
              <a:rPr lang="en-US" sz="4800" dirty="0" smtClean="0"/>
              <a:t> </a:t>
            </a:r>
            <a:r>
              <a:rPr lang="en-US" sz="4800" b="1" i="1" u="sng" dirty="0" smtClean="0"/>
              <a:t>negative number flip the sign.</a:t>
            </a:r>
          </a:p>
          <a:p>
            <a:pPr marL="0" indent="0">
              <a:buNone/>
            </a:pPr>
            <a:r>
              <a:rPr lang="en-US" sz="4800" dirty="0" smtClean="0"/>
              <a:t>Example:  - 5</a:t>
            </a:r>
            <a:r>
              <a:rPr lang="en-US" sz="4800" i="1" dirty="0" smtClean="0"/>
              <a:t>x </a:t>
            </a:r>
            <a:r>
              <a:rPr lang="en-US" sz="4800" dirty="0" smtClean="0"/>
              <a:t>&gt; - 25</a:t>
            </a:r>
          </a:p>
          <a:p>
            <a:pPr marL="0" indent="0">
              <a:buNone/>
            </a:pPr>
            <a:r>
              <a:rPr lang="en-US" sz="4800" dirty="0"/>
              <a:t> </a:t>
            </a:r>
            <a:r>
              <a:rPr lang="en-US" sz="4800" u="sng" dirty="0"/>
              <a:t>- 5x &gt; - 25</a:t>
            </a:r>
          </a:p>
          <a:p>
            <a:pPr marL="0" lvl="0" indent="0">
              <a:buNone/>
            </a:pPr>
            <a:r>
              <a:rPr lang="en-US" sz="4800" dirty="0" smtClean="0"/>
              <a:t> -</a:t>
            </a:r>
            <a:r>
              <a:rPr lang="en-US" sz="4800" dirty="0" smtClean="0">
                <a:solidFill>
                  <a:prstClr val="black"/>
                </a:solidFill>
              </a:rPr>
              <a:t> 5       - 5</a:t>
            </a:r>
          </a:p>
          <a:p>
            <a:pPr marL="0" lvl="0" indent="0">
              <a:buNone/>
            </a:pPr>
            <a:r>
              <a:rPr lang="en-US" sz="4800" i="1" dirty="0" smtClean="0">
                <a:solidFill>
                  <a:prstClr val="black"/>
                </a:solidFill>
              </a:rPr>
              <a:t>     x &lt;</a:t>
            </a:r>
            <a:r>
              <a:rPr lang="en-US" sz="4800" dirty="0" smtClean="0">
                <a:solidFill>
                  <a:prstClr val="black"/>
                </a:solidFill>
              </a:rPr>
              <a:t>  5</a:t>
            </a:r>
            <a:endParaRPr lang="en-US" sz="48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762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822037" y="3241962"/>
            <a:ext cx="618836" cy="711201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665017" y="1512456"/>
            <a:ext cx="581891" cy="731981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1400" y="302555"/>
            <a:ext cx="8610600" cy="1293028"/>
          </a:xfrm>
        </p:spPr>
        <p:txBody>
          <a:bodyPr/>
          <a:lstStyle/>
          <a:p>
            <a:r>
              <a:rPr lang="en-US" dirty="0" smtClean="0"/>
              <a:t>Solving one step inequalities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273" y="1512457"/>
            <a:ext cx="6668654" cy="479598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c + 7 &gt; 16      given</a:t>
            </a:r>
          </a:p>
          <a:p>
            <a:pPr marL="0" indent="0">
              <a:buNone/>
            </a:pPr>
            <a:r>
              <a:rPr lang="en-US" u="sng" dirty="0"/>
              <a:t> </a:t>
            </a:r>
            <a:r>
              <a:rPr lang="en-US" u="sng" dirty="0" smtClean="0"/>
              <a:t>    - 7     -7       </a:t>
            </a:r>
            <a:r>
              <a:rPr lang="en-US" dirty="0" smtClean="0"/>
              <a:t>opposite of addition is subtraction</a:t>
            </a:r>
          </a:p>
          <a:p>
            <a:pPr marL="0" indent="0">
              <a:buNone/>
            </a:pPr>
            <a:r>
              <a:rPr lang="en-US" dirty="0" smtClean="0"/>
              <a:t>   c &gt; 9      solution now we can graph it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d + -9 &lt;  20   given </a:t>
            </a:r>
          </a:p>
          <a:p>
            <a:pPr marL="0" indent="0">
              <a:buNone/>
            </a:pPr>
            <a:r>
              <a:rPr lang="en-US" u="sng" dirty="0"/>
              <a:t> </a:t>
            </a:r>
            <a:r>
              <a:rPr lang="en-US" u="sng" dirty="0" smtClean="0"/>
              <a:t>      +9    +9   </a:t>
            </a:r>
            <a:r>
              <a:rPr lang="en-US" dirty="0" smtClean="0"/>
              <a:t> opposite of negative is positive</a:t>
            </a:r>
          </a:p>
          <a:p>
            <a:pPr marL="0" indent="0">
              <a:buNone/>
            </a:pPr>
            <a:r>
              <a:rPr lang="en-US" dirty="0" smtClean="0"/>
              <a:t>        d  &lt;  29  solution now we can graph it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8r </a:t>
            </a:r>
            <a:r>
              <a:rPr lang="en-US" u="sng" dirty="0" smtClean="0"/>
              <a:t>&gt;</a:t>
            </a:r>
            <a:r>
              <a:rPr lang="en-US" dirty="0" smtClean="0"/>
              <a:t> 64                     </a:t>
            </a:r>
          </a:p>
          <a:p>
            <a:pPr marL="0" indent="0">
              <a:buNone/>
            </a:pPr>
            <a:r>
              <a:rPr lang="en-US" u="sng" dirty="0" smtClean="0"/>
              <a:t>÷8     ÷8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r </a:t>
            </a:r>
            <a:r>
              <a:rPr lang="en-US" u="sng" dirty="0" smtClean="0"/>
              <a:t>&gt;</a:t>
            </a:r>
            <a:r>
              <a:rPr lang="en-US" dirty="0" smtClean="0"/>
              <a:t> 8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364508" y="4941454"/>
            <a:ext cx="2032000" cy="12629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>
              <a:lnSpc>
                <a:spcPct val="90000"/>
              </a:lnSpc>
              <a:spcBef>
                <a:spcPts val="1000"/>
              </a:spcBef>
            </a:pPr>
            <a:r>
              <a:rPr lang="en-US" sz="2200" dirty="0" smtClean="0">
                <a:solidFill>
                  <a:prstClr val="black"/>
                </a:solidFill>
              </a:rPr>
              <a:t>-5r </a:t>
            </a:r>
            <a:r>
              <a:rPr lang="en-US" sz="2200" u="sng" dirty="0">
                <a:solidFill>
                  <a:prstClr val="black"/>
                </a:solidFill>
              </a:rPr>
              <a:t>&gt;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smtClean="0">
                <a:solidFill>
                  <a:prstClr val="black"/>
                </a:solidFill>
              </a:rPr>
              <a:t>45                     </a:t>
            </a:r>
            <a:endParaRPr lang="en-US" sz="2200" dirty="0">
              <a:solidFill>
                <a:prstClr val="black"/>
              </a:solidFill>
            </a:endParaRPr>
          </a:p>
          <a:p>
            <a:pPr lvl="0" defTabSz="914400">
              <a:lnSpc>
                <a:spcPct val="90000"/>
              </a:lnSpc>
              <a:spcBef>
                <a:spcPts val="1000"/>
              </a:spcBef>
            </a:pPr>
            <a:r>
              <a:rPr lang="en-US" sz="2200" u="sng" dirty="0" smtClean="0">
                <a:solidFill>
                  <a:prstClr val="black"/>
                </a:solidFill>
              </a:rPr>
              <a:t>÷-5     ÷-5</a:t>
            </a:r>
            <a:endParaRPr lang="en-US" sz="2200" u="sng" dirty="0">
              <a:solidFill>
                <a:prstClr val="black"/>
              </a:solidFill>
            </a:endParaRPr>
          </a:p>
          <a:p>
            <a:pPr lvl="0" defTabSz="914400">
              <a:lnSpc>
                <a:spcPct val="90000"/>
              </a:lnSpc>
              <a:spcBef>
                <a:spcPts val="1000"/>
              </a:spcBef>
            </a:pPr>
            <a:r>
              <a:rPr lang="en-US" sz="2200" dirty="0">
                <a:solidFill>
                  <a:prstClr val="black"/>
                </a:solidFill>
              </a:rPr>
              <a:t> r </a:t>
            </a:r>
            <a:r>
              <a:rPr lang="en-US" sz="2200" u="sng" dirty="0" smtClean="0">
                <a:solidFill>
                  <a:prstClr val="black"/>
                </a:solidFill>
              </a:rPr>
              <a:t>&lt;</a:t>
            </a:r>
            <a:r>
              <a:rPr lang="en-US" sz="2200" dirty="0" smtClean="0">
                <a:solidFill>
                  <a:prstClr val="black"/>
                </a:solidFill>
              </a:rPr>
              <a:t> -9</a:t>
            </a:r>
            <a:endParaRPr lang="en-US" sz="2200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922982" y="4941454"/>
            <a:ext cx="2133600" cy="12629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>
              <a:lnSpc>
                <a:spcPct val="90000"/>
              </a:lnSpc>
              <a:spcBef>
                <a:spcPts val="1000"/>
              </a:spcBef>
            </a:pPr>
            <a:r>
              <a:rPr lang="en-US" sz="2200" dirty="0" smtClean="0">
                <a:solidFill>
                  <a:prstClr val="black"/>
                </a:solidFill>
              </a:rPr>
              <a:t>s÷12 </a:t>
            </a:r>
            <a:r>
              <a:rPr lang="en-US" sz="2200" u="sng" dirty="0">
                <a:solidFill>
                  <a:prstClr val="black"/>
                </a:solidFill>
              </a:rPr>
              <a:t>&gt;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smtClean="0">
                <a:solidFill>
                  <a:prstClr val="black"/>
                </a:solidFill>
              </a:rPr>
              <a:t>4                     </a:t>
            </a:r>
            <a:endParaRPr lang="en-US" sz="2200" dirty="0">
              <a:solidFill>
                <a:prstClr val="black"/>
              </a:solidFill>
            </a:endParaRPr>
          </a:p>
          <a:p>
            <a:pPr lvl="0" defTabSz="914400">
              <a:lnSpc>
                <a:spcPct val="90000"/>
              </a:lnSpc>
              <a:spcBef>
                <a:spcPts val="1000"/>
              </a:spcBef>
            </a:pPr>
            <a:r>
              <a:rPr lang="en-US" sz="2200" u="sng" dirty="0" smtClean="0">
                <a:solidFill>
                  <a:prstClr val="black"/>
                </a:solidFill>
              </a:rPr>
              <a:t>×12     ×12</a:t>
            </a:r>
            <a:endParaRPr lang="en-US" sz="2200" u="sng" dirty="0">
              <a:solidFill>
                <a:prstClr val="black"/>
              </a:solidFill>
            </a:endParaRPr>
          </a:p>
          <a:p>
            <a:pPr lvl="0" defTabSz="914400">
              <a:lnSpc>
                <a:spcPct val="90000"/>
              </a:lnSpc>
              <a:spcBef>
                <a:spcPts val="1000"/>
              </a:spcBef>
            </a:pP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smtClean="0">
                <a:solidFill>
                  <a:prstClr val="black"/>
                </a:solidFill>
              </a:rPr>
              <a:t>     s </a:t>
            </a:r>
            <a:r>
              <a:rPr lang="en-US" sz="2200" u="sng" dirty="0">
                <a:solidFill>
                  <a:prstClr val="black"/>
                </a:solidFill>
              </a:rPr>
              <a:t>&gt;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smtClean="0">
                <a:solidFill>
                  <a:prstClr val="black"/>
                </a:solidFill>
              </a:rPr>
              <a:t>48</a:t>
            </a:r>
            <a:endParaRPr lang="en-US" sz="22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518401" y="4941454"/>
            <a:ext cx="1893454" cy="12629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lnSpc>
                <a:spcPct val="90000"/>
              </a:lnSpc>
              <a:spcBef>
                <a:spcPts val="1000"/>
              </a:spcBef>
            </a:pPr>
            <a:r>
              <a:rPr lang="en-US" sz="2200" i="1" dirty="0" smtClean="0">
                <a:solidFill>
                  <a:prstClr val="black"/>
                </a:solidFill>
              </a:rPr>
              <a:t>w</a:t>
            </a:r>
            <a:r>
              <a:rPr lang="en-US" sz="2200" dirty="0" smtClean="0">
                <a:solidFill>
                  <a:prstClr val="black"/>
                </a:solidFill>
              </a:rPr>
              <a:t>÷-6 </a:t>
            </a:r>
            <a:r>
              <a:rPr lang="en-US" sz="2200" u="sng" dirty="0">
                <a:solidFill>
                  <a:prstClr val="black"/>
                </a:solidFill>
              </a:rPr>
              <a:t>&gt;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dirty="0" smtClean="0">
                <a:solidFill>
                  <a:prstClr val="black"/>
                </a:solidFill>
              </a:rPr>
              <a:t>-3                     </a:t>
            </a:r>
            <a:endParaRPr lang="en-US" sz="2200" dirty="0">
              <a:solidFill>
                <a:prstClr val="black"/>
              </a:solidFill>
            </a:endParaRPr>
          </a:p>
          <a:p>
            <a:pPr lvl="0" defTabSz="914400">
              <a:lnSpc>
                <a:spcPct val="90000"/>
              </a:lnSpc>
              <a:spcBef>
                <a:spcPts val="1000"/>
              </a:spcBef>
            </a:pPr>
            <a:r>
              <a:rPr lang="en-US" sz="2200" u="sng" dirty="0" smtClean="0">
                <a:solidFill>
                  <a:prstClr val="black"/>
                </a:solidFill>
              </a:rPr>
              <a:t>    ×6    ×6</a:t>
            </a:r>
            <a:endParaRPr lang="en-US" sz="2200" u="sng" dirty="0">
              <a:solidFill>
                <a:prstClr val="black"/>
              </a:solidFill>
            </a:endParaRPr>
          </a:p>
          <a:p>
            <a:pPr lvl="0" defTabSz="914400">
              <a:lnSpc>
                <a:spcPct val="90000"/>
              </a:lnSpc>
              <a:spcBef>
                <a:spcPts val="1000"/>
              </a:spcBef>
            </a:pPr>
            <a:r>
              <a:rPr lang="en-US" sz="2200" i="1" dirty="0" smtClean="0">
                <a:solidFill>
                  <a:prstClr val="black"/>
                </a:solidFill>
              </a:rPr>
              <a:t>     w </a:t>
            </a:r>
            <a:r>
              <a:rPr lang="en-US" sz="2200" u="sng" dirty="0" smtClean="0">
                <a:solidFill>
                  <a:prstClr val="black"/>
                </a:solidFill>
              </a:rPr>
              <a:t>&lt;</a:t>
            </a:r>
            <a:r>
              <a:rPr lang="en-US" sz="2200" dirty="0" smtClean="0">
                <a:solidFill>
                  <a:prstClr val="black"/>
                </a:solidFill>
              </a:rPr>
              <a:t> -18</a:t>
            </a:r>
            <a:endParaRPr lang="en-US" sz="2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940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1200" y="367209"/>
            <a:ext cx="8940800" cy="137846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You solve and Graph these one step inequalities (show your work)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436" y="1745674"/>
            <a:ext cx="11755582" cy="4888648"/>
          </a:xfrm>
        </p:spPr>
        <p:txBody>
          <a:bodyPr/>
          <a:lstStyle/>
          <a:p>
            <a:pPr marL="0" indent="0">
              <a:buNone/>
            </a:pPr>
            <a:r>
              <a:rPr lang="en-US" i="1" dirty="0" smtClean="0"/>
              <a:t>-56 + x &gt; 100	      x – 10 </a:t>
            </a:r>
            <a:r>
              <a:rPr lang="en-US" i="1" u="sng" dirty="0" smtClean="0"/>
              <a:t>&lt;</a:t>
            </a:r>
            <a:r>
              <a:rPr lang="en-US" i="1" dirty="0" smtClean="0"/>
              <a:t> 20        5p &lt; - 30       -7q </a:t>
            </a:r>
            <a:r>
              <a:rPr lang="en-US" i="1" u="sng" dirty="0" smtClean="0"/>
              <a:t>&gt;</a:t>
            </a:r>
            <a:r>
              <a:rPr lang="en-US" i="1" dirty="0" smtClean="0"/>
              <a:t> -49       h ÷ -4 &lt; -12      m ÷ 6 </a:t>
            </a:r>
            <a:r>
              <a:rPr lang="en-US" i="1" u="sng" dirty="0" smtClean="0"/>
              <a:t>&gt;</a:t>
            </a:r>
            <a:r>
              <a:rPr lang="en-US" i="1" dirty="0" smtClean="0"/>
              <a:t> -3</a:t>
            </a:r>
          </a:p>
          <a:p>
            <a:pPr marL="0" indent="0">
              <a:buNone/>
            </a:pPr>
            <a:r>
              <a:rPr lang="en-US" i="1" dirty="0" smtClean="0"/>
              <a:t>x &gt; 156                   x </a:t>
            </a:r>
            <a:r>
              <a:rPr lang="en-US" i="1" u="sng" dirty="0" smtClean="0"/>
              <a:t>&lt;</a:t>
            </a:r>
            <a:r>
              <a:rPr lang="en-US" i="1" dirty="0" smtClean="0"/>
              <a:t> 30                 p &lt; -6              q </a:t>
            </a:r>
            <a:r>
              <a:rPr lang="en-US" i="1" u="sng" dirty="0" smtClean="0"/>
              <a:t>&gt;</a:t>
            </a:r>
            <a:r>
              <a:rPr lang="en-US" i="1" dirty="0" smtClean="0"/>
              <a:t> -7        h &lt; 48                 m </a:t>
            </a:r>
            <a:r>
              <a:rPr lang="en-US" i="1" u="sng" dirty="0" smtClean="0"/>
              <a:t>&gt;</a:t>
            </a:r>
            <a:r>
              <a:rPr lang="en-US" i="1" dirty="0" smtClean="0"/>
              <a:t> -18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266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71455" y="274846"/>
            <a:ext cx="8610600" cy="1293028"/>
          </a:xfrm>
        </p:spPr>
        <p:txBody>
          <a:bodyPr/>
          <a:lstStyle/>
          <a:p>
            <a:r>
              <a:rPr lang="en-US" dirty="0" smtClean="0"/>
              <a:t>Solving two step inequalities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3965" y="1200729"/>
            <a:ext cx="7647708" cy="32327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i="1" dirty="0" smtClean="0"/>
              <a:t>3x + 7 &lt; 16   given</a:t>
            </a:r>
          </a:p>
          <a:p>
            <a:pPr marL="0" indent="0">
              <a:buNone/>
            </a:pPr>
            <a:r>
              <a:rPr lang="en-US" sz="2800" i="1" dirty="0"/>
              <a:t> </a:t>
            </a:r>
            <a:r>
              <a:rPr lang="en-US" sz="2800" i="1" dirty="0" smtClean="0"/>
              <a:t>    </a:t>
            </a:r>
            <a:r>
              <a:rPr lang="en-US" sz="2800" i="1" u="sng" dirty="0" smtClean="0"/>
              <a:t>-7      -7</a:t>
            </a:r>
            <a:r>
              <a:rPr lang="en-US" sz="2800" dirty="0" smtClean="0"/>
              <a:t>    opposite</a:t>
            </a:r>
            <a:r>
              <a:rPr lang="en-US" sz="2800" i="1" dirty="0" smtClean="0"/>
              <a:t> of addition is 			            subtraction</a:t>
            </a:r>
          </a:p>
          <a:p>
            <a:pPr marL="0" indent="0">
              <a:buNone/>
            </a:pPr>
            <a:r>
              <a:rPr lang="en-US" sz="2800" i="1" dirty="0"/>
              <a:t> </a:t>
            </a:r>
            <a:r>
              <a:rPr lang="en-US" sz="2800" i="1" dirty="0" smtClean="0"/>
              <a:t>   3x &lt; 9      still not done</a:t>
            </a:r>
          </a:p>
          <a:p>
            <a:pPr marL="0" indent="0">
              <a:buNone/>
            </a:pPr>
            <a:r>
              <a:rPr lang="en-US" sz="2800" i="1" dirty="0" smtClean="0"/>
              <a:t>   </a:t>
            </a:r>
            <a:r>
              <a:rPr lang="en-US" sz="2800" i="1" u="sng" dirty="0" smtClean="0"/>
              <a:t> ÷3   ÷</a:t>
            </a:r>
            <a:r>
              <a:rPr lang="en-US" sz="2800" i="1" u="sng" dirty="0"/>
              <a:t>3</a:t>
            </a:r>
            <a:r>
              <a:rPr lang="en-US" sz="2800" i="1" dirty="0"/>
              <a:t>    opposite of multiply is divide</a:t>
            </a:r>
            <a:endParaRPr lang="en-US" sz="2800" i="1" dirty="0" smtClean="0"/>
          </a:p>
          <a:p>
            <a:pPr marL="0" indent="0">
              <a:buNone/>
            </a:pPr>
            <a:r>
              <a:rPr lang="en-US" sz="2800" i="1" dirty="0" smtClean="0"/>
              <a:t>     x &lt; 3       solution now we can graph</a:t>
            </a:r>
          </a:p>
          <a:p>
            <a:pPr marL="0" indent="0">
              <a:buNone/>
            </a:pPr>
            <a:endParaRPr lang="en-US" sz="2800" i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248230" y="1371892"/>
            <a:ext cx="8448961" cy="4397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lnSpc>
                <a:spcPct val="90000"/>
              </a:lnSpc>
              <a:spcBef>
                <a:spcPts val="1000"/>
              </a:spcBef>
            </a:pPr>
            <a:r>
              <a:rPr lang="en-US" sz="2800" u="sng" dirty="0">
                <a:solidFill>
                  <a:prstClr val="black"/>
                </a:solidFill>
              </a:rPr>
              <a:t>x + 6 </a:t>
            </a:r>
            <a:r>
              <a:rPr lang="en-US" sz="2800" dirty="0">
                <a:solidFill>
                  <a:prstClr val="black"/>
                </a:solidFill>
              </a:rPr>
              <a:t>  </a:t>
            </a:r>
            <a:r>
              <a:rPr lang="en-US" sz="2800" u="sng" dirty="0">
                <a:solidFill>
                  <a:prstClr val="black"/>
                </a:solidFill>
              </a:rPr>
              <a:t>&gt;</a:t>
            </a:r>
            <a:r>
              <a:rPr lang="en-US" sz="2800" dirty="0">
                <a:solidFill>
                  <a:prstClr val="black"/>
                </a:solidFill>
              </a:rPr>
              <a:t>  -6         given</a:t>
            </a:r>
          </a:p>
          <a:p>
            <a:pPr lvl="0" defTabSz="914400"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prstClr val="black"/>
                </a:solidFill>
              </a:rPr>
              <a:t>    3</a:t>
            </a:r>
          </a:p>
          <a:p>
            <a:pPr lvl="0" defTabSz="914400">
              <a:lnSpc>
                <a:spcPct val="90000"/>
              </a:lnSpc>
              <a:spcBef>
                <a:spcPts val="1000"/>
              </a:spcBef>
            </a:pPr>
            <a:r>
              <a:rPr lang="en-US" sz="2800" dirty="0" smtClean="0">
                <a:solidFill>
                  <a:prstClr val="black"/>
                </a:solidFill>
              </a:rPr>
              <a:t>3(</a:t>
            </a:r>
            <a:r>
              <a:rPr lang="en-US" sz="2800" u="sng" dirty="0" smtClean="0">
                <a:solidFill>
                  <a:prstClr val="black"/>
                </a:solidFill>
              </a:rPr>
              <a:t>x </a:t>
            </a:r>
            <a:r>
              <a:rPr lang="en-US" sz="2800" u="sng" dirty="0">
                <a:solidFill>
                  <a:prstClr val="black"/>
                </a:solidFill>
              </a:rPr>
              <a:t>+ </a:t>
            </a:r>
            <a:r>
              <a:rPr lang="en-US" sz="2800" u="sng" dirty="0" smtClean="0">
                <a:solidFill>
                  <a:prstClr val="black"/>
                </a:solidFill>
              </a:rPr>
              <a:t>6)</a:t>
            </a:r>
            <a:r>
              <a:rPr lang="en-US" sz="2800" dirty="0" smtClean="0">
                <a:solidFill>
                  <a:prstClr val="black"/>
                </a:solidFill>
              </a:rPr>
              <a:t>  </a:t>
            </a:r>
            <a:r>
              <a:rPr lang="en-US" sz="2800" u="sng" dirty="0">
                <a:solidFill>
                  <a:prstClr val="black"/>
                </a:solidFill>
              </a:rPr>
              <a:t>&gt;</a:t>
            </a:r>
            <a:r>
              <a:rPr lang="en-US" sz="2800" dirty="0">
                <a:solidFill>
                  <a:prstClr val="black"/>
                </a:solidFill>
              </a:rPr>
              <a:t>  </a:t>
            </a:r>
            <a:r>
              <a:rPr lang="en-US" sz="2800" dirty="0" smtClean="0">
                <a:solidFill>
                  <a:prstClr val="black"/>
                </a:solidFill>
              </a:rPr>
              <a:t>(-6) 3     opposite of divide is multiply</a:t>
            </a:r>
          </a:p>
          <a:p>
            <a:pPr lvl="0" defTabSz="914400"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 smtClean="0">
                <a:solidFill>
                  <a:prstClr val="black"/>
                </a:solidFill>
              </a:rPr>
              <a:t>    3</a:t>
            </a:r>
          </a:p>
          <a:p>
            <a:pPr lvl="0" defTabSz="914400">
              <a:lnSpc>
                <a:spcPct val="90000"/>
              </a:lnSpc>
              <a:spcBef>
                <a:spcPts val="1000"/>
              </a:spcBef>
            </a:pPr>
            <a:r>
              <a:rPr lang="en-US" sz="2800" i="1" dirty="0">
                <a:solidFill>
                  <a:prstClr val="black"/>
                </a:solidFill>
              </a:rPr>
              <a:t>x</a:t>
            </a:r>
            <a:r>
              <a:rPr lang="en-US" sz="2800" i="1" dirty="0" smtClean="0">
                <a:solidFill>
                  <a:prstClr val="black"/>
                </a:solidFill>
              </a:rPr>
              <a:t> + 6 </a:t>
            </a:r>
            <a:r>
              <a:rPr lang="en-US" sz="2800" i="1" u="sng" dirty="0" smtClean="0">
                <a:solidFill>
                  <a:prstClr val="black"/>
                </a:solidFill>
              </a:rPr>
              <a:t>&gt;</a:t>
            </a:r>
            <a:r>
              <a:rPr lang="en-US" sz="2800" i="1" dirty="0" smtClean="0">
                <a:solidFill>
                  <a:prstClr val="black"/>
                </a:solidFill>
              </a:rPr>
              <a:t> -18   still not done    </a:t>
            </a:r>
          </a:p>
          <a:p>
            <a:pPr lvl="0" defTabSz="914400">
              <a:lnSpc>
                <a:spcPct val="90000"/>
              </a:lnSpc>
              <a:spcBef>
                <a:spcPts val="1000"/>
              </a:spcBef>
            </a:pPr>
            <a:r>
              <a:rPr lang="en-US" sz="2800" i="1" dirty="0" smtClean="0">
                <a:solidFill>
                  <a:prstClr val="black"/>
                </a:solidFill>
              </a:rPr>
              <a:t>x + 6 – 6 </a:t>
            </a:r>
            <a:r>
              <a:rPr lang="en-US" sz="2800" i="1" u="sng" dirty="0" smtClean="0">
                <a:solidFill>
                  <a:prstClr val="black"/>
                </a:solidFill>
              </a:rPr>
              <a:t>&gt;</a:t>
            </a:r>
            <a:r>
              <a:rPr lang="en-US" sz="2800" i="1" dirty="0" smtClean="0">
                <a:solidFill>
                  <a:prstClr val="black"/>
                </a:solidFill>
              </a:rPr>
              <a:t> -18 – 6 </a:t>
            </a:r>
            <a:r>
              <a:rPr lang="en-US" sz="2800" i="1" dirty="0">
                <a:solidFill>
                  <a:prstClr val="black"/>
                </a:solidFill>
              </a:rPr>
              <a:t>now opposite of addition is 			 	subtraction</a:t>
            </a:r>
          </a:p>
          <a:p>
            <a:pPr lvl="0" defTabSz="914400">
              <a:lnSpc>
                <a:spcPct val="90000"/>
              </a:lnSpc>
              <a:spcBef>
                <a:spcPts val="1000"/>
              </a:spcBef>
            </a:pPr>
            <a:r>
              <a:rPr lang="en-US" sz="2800" i="1" dirty="0" smtClean="0">
                <a:solidFill>
                  <a:prstClr val="black"/>
                </a:solidFill>
              </a:rPr>
              <a:t> x </a:t>
            </a:r>
            <a:r>
              <a:rPr lang="en-US" sz="2800" i="1" u="sng" dirty="0" smtClean="0">
                <a:solidFill>
                  <a:prstClr val="black"/>
                </a:solidFill>
              </a:rPr>
              <a:t>&gt;</a:t>
            </a:r>
            <a:r>
              <a:rPr lang="en-US" sz="2800" i="1" dirty="0" smtClean="0">
                <a:solidFill>
                  <a:prstClr val="black"/>
                </a:solidFill>
              </a:rPr>
              <a:t> -24 	now graph the solution  </a:t>
            </a:r>
            <a:endParaRPr lang="en-US" sz="2200" i="1" u="sng" dirty="0" smtClean="0">
              <a:solidFill>
                <a:prstClr val="black"/>
              </a:solidFill>
            </a:endParaRPr>
          </a:p>
          <a:p>
            <a:pPr lvl="0" defTabSz="914400">
              <a:lnSpc>
                <a:spcPct val="90000"/>
              </a:lnSpc>
              <a:spcBef>
                <a:spcPts val="1000"/>
              </a:spcBef>
            </a:pPr>
            <a:endParaRPr lang="en-US" sz="2200" i="1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46909" y="1567874"/>
            <a:ext cx="10649527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-5y – (-15) &lt; -30    given</a:t>
            </a:r>
          </a:p>
          <a:p>
            <a:r>
              <a:rPr lang="en-US" sz="2800" i="1" dirty="0" smtClean="0"/>
              <a:t>-5y + 15 &lt; -30 change subtraction to addition </a:t>
            </a:r>
          </a:p>
          <a:p>
            <a:r>
              <a:rPr lang="en-US" sz="2800" i="1" dirty="0" smtClean="0"/>
              <a:t>-5y + 15 – 15 &lt; -30 – 15 opposite of addition is subtraction</a:t>
            </a:r>
          </a:p>
          <a:p>
            <a:r>
              <a:rPr lang="en-US" sz="2800" i="1" dirty="0" smtClean="0"/>
              <a:t>-5y &lt; -45  not done yet</a:t>
            </a:r>
          </a:p>
          <a:p>
            <a:r>
              <a:rPr lang="en-US" sz="2800" i="1" dirty="0" smtClean="0"/>
              <a:t>-5y ÷ -5 &lt; -45 ÷ -5  opposite of multiply is divide</a:t>
            </a:r>
          </a:p>
          <a:p>
            <a:r>
              <a:rPr lang="en-US" sz="2800" i="1" dirty="0" smtClean="0"/>
              <a:t>y &gt; 9 have to flip sign and now we have the solution to graph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556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build="allAtOnce"/>
    </p:bld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224</TotalTime>
  <Words>564</Words>
  <Application>Microsoft Office PowerPoint</Application>
  <PresentationFormat>Widescreen</PresentationFormat>
  <Paragraphs>97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Century Gothic</vt:lpstr>
      <vt:lpstr>Vapor Trail</vt:lpstr>
      <vt:lpstr>Inequalities</vt:lpstr>
      <vt:lpstr>Inequality Symbols</vt:lpstr>
      <vt:lpstr>Graphing Symbols and Tools</vt:lpstr>
      <vt:lpstr>How to Graph</vt:lpstr>
      <vt:lpstr>Now you graph these</vt:lpstr>
      <vt:lpstr>Rule when solving inequalities</vt:lpstr>
      <vt:lpstr>Solving one step inequalities</vt:lpstr>
      <vt:lpstr>You solve and Graph these one step inequalities (show your work)</vt:lpstr>
      <vt:lpstr>Solving two step inequalities</vt:lpstr>
      <vt:lpstr>Now you solve and Graph these two step inequalities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Inequalities</dc:title>
  <dc:creator>sandra jarrell</dc:creator>
  <cp:lastModifiedBy>gareth griffiths</cp:lastModifiedBy>
  <cp:revision>27</cp:revision>
  <dcterms:created xsi:type="dcterms:W3CDTF">2015-03-05T17:14:22Z</dcterms:created>
  <dcterms:modified xsi:type="dcterms:W3CDTF">2015-03-14T23:39:29Z</dcterms:modified>
</cp:coreProperties>
</file>