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2" r:id="rId7"/>
    <p:sldId id="260" r:id="rId8"/>
    <p:sldId id="263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F1F49-1F91-4E45-AB4A-AF6BBDF28EAE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D38A6-68D2-4156-813C-F818B4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38A6-68D2-4156-813C-F818B44BC7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88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25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02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6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5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1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0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8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Graphing and solving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782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85682"/>
            <a:ext cx="8610600" cy="1293028"/>
          </a:xfrm>
        </p:spPr>
        <p:txBody>
          <a:bodyPr/>
          <a:lstStyle/>
          <a:p>
            <a:r>
              <a:rPr lang="en-US" dirty="0" smtClean="0"/>
              <a:t>Now you solve and Graph these two step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3" y="1678710"/>
            <a:ext cx="11933381" cy="4860635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 smtClean="0"/>
              <a:t>x + 6 </a:t>
            </a:r>
            <a:r>
              <a:rPr lang="en-US" i="1" dirty="0" smtClean="0"/>
              <a:t>  </a:t>
            </a:r>
            <a:r>
              <a:rPr lang="en-US" i="1" u="sng" dirty="0" smtClean="0"/>
              <a:t>&gt;</a:t>
            </a:r>
            <a:r>
              <a:rPr lang="en-US" i="1" dirty="0" smtClean="0"/>
              <a:t>  -6              -3x + 7 ≠ -26                   -10x – (-10) &lt; 100          </a:t>
            </a:r>
            <a:r>
              <a:rPr lang="en-US" i="1" u="sng" dirty="0" smtClean="0"/>
              <a:t>y – (-7</a:t>
            </a:r>
            <a:r>
              <a:rPr lang="en-US" i="1" dirty="0" smtClean="0"/>
              <a:t>)   </a:t>
            </a:r>
            <a:r>
              <a:rPr lang="en-US" i="1" u="sng" dirty="0" smtClean="0"/>
              <a:t>&lt;</a:t>
            </a:r>
            <a:r>
              <a:rPr lang="en-US" i="1" dirty="0" smtClean="0"/>
              <a:t>   15      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3                                                                                                            -2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x </a:t>
            </a:r>
            <a:r>
              <a:rPr lang="en-US" i="1" u="sng" dirty="0" smtClean="0"/>
              <a:t>&gt;</a:t>
            </a:r>
            <a:r>
              <a:rPr lang="en-US" i="1" dirty="0" smtClean="0"/>
              <a:t> -24                       x ≠ 11                             x &lt; 11                               y </a:t>
            </a:r>
            <a:r>
              <a:rPr lang="en-US" i="1" u="sng" dirty="0" smtClean="0"/>
              <a:t>&lt;</a:t>
            </a:r>
            <a:r>
              <a:rPr lang="en-US" i="1" dirty="0" smtClean="0"/>
              <a:t> -37 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140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327" y="-85373"/>
            <a:ext cx="8610600" cy="1293028"/>
          </a:xfrm>
        </p:spPr>
        <p:txBody>
          <a:bodyPr/>
          <a:lstStyle/>
          <a:p>
            <a:r>
              <a:rPr lang="en-US" dirty="0" smtClean="0"/>
              <a:t>Inequality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7" y="1507838"/>
            <a:ext cx="1551708" cy="5317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&lt;          </a:t>
            </a:r>
          </a:p>
          <a:p>
            <a:pPr marL="0" indent="0">
              <a:buNone/>
            </a:pPr>
            <a:r>
              <a:rPr lang="en-US" sz="5400" dirty="0" smtClean="0"/>
              <a:t>&gt;       </a:t>
            </a:r>
          </a:p>
          <a:p>
            <a:pPr marL="0" indent="0">
              <a:buNone/>
            </a:pPr>
            <a:r>
              <a:rPr lang="en-US" sz="5400" u="sng" dirty="0" smtClean="0"/>
              <a:t>&lt;</a:t>
            </a:r>
            <a:r>
              <a:rPr lang="en-US" sz="5400" dirty="0" smtClean="0"/>
              <a:t>        </a:t>
            </a:r>
          </a:p>
          <a:p>
            <a:pPr marL="0" indent="0">
              <a:buNone/>
            </a:pPr>
            <a:r>
              <a:rPr lang="en-US" sz="5400" u="sng" dirty="0" smtClean="0"/>
              <a:t>&gt;</a:t>
            </a:r>
            <a:r>
              <a:rPr lang="en-US" sz="5400" dirty="0" smtClean="0"/>
              <a:t>          </a:t>
            </a:r>
          </a:p>
          <a:p>
            <a:pPr marL="0" indent="0">
              <a:buNone/>
            </a:pPr>
            <a:r>
              <a:rPr lang="en-US" sz="5400" dirty="0" smtClean="0"/>
              <a:t>=         </a:t>
            </a:r>
          </a:p>
          <a:p>
            <a:pPr marL="0" indent="0">
              <a:buNone/>
            </a:pPr>
            <a:r>
              <a:rPr lang="en-US" sz="5400" dirty="0" smtClean="0"/>
              <a:t>≠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886691" y="1413165"/>
            <a:ext cx="381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Less Than</a:t>
            </a:r>
            <a:endParaRPr lang="en-US" sz="4800" dirty="0"/>
          </a:p>
        </p:txBody>
      </p:sp>
      <p:sp>
        <p:nvSpPr>
          <p:cNvPr id="10" name="Rectangle 9"/>
          <p:cNvSpPr/>
          <p:nvPr/>
        </p:nvSpPr>
        <p:spPr>
          <a:xfrm>
            <a:off x="886691" y="2338835"/>
            <a:ext cx="4126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Greater </a:t>
            </a:r>
            <a:r>
              <a:rPr lang="en-US" sz="4800" dirty="0">
                <a:solidFill>
                  <a:prstClr val="black"/>
                </a:solidFill>
              </a:rPr>
              <a:t>Than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691" y="3241085"/>
            <a:ext cx="6380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</a:rPr>
              <a:t>Less </a:t>
            </a:r>
            <a:r>
              <a:rPr lang="en-US" sz="4800" dirty="0" smtClean="0">
                <a:solidFill>
                  <a:prstClr val="black"/>
                </a:solidFill>
              </a:rPr>
              <a:t>Than or Equal To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6690" y="4131129"/>
            <a:ext cx="7556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Greater Than or Equal To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6691" y="4885815"/>
            <a:ext cx="26869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Equal To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691" y="5677807"/>
            <a:ext cx="39228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Not Equal To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4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454" y="240207"/>
            <a:ext cx="8393546" cy="1293028"/>
          </a:xfrm>
        </p:spPr>
        <p:txBody>
          <a:bodyPr/>
          <a:lstStyle/>
          <a:p>
            <a:r>
              <a:rPr lang="en-US" dirty="0" smtClean="0"/>
              <a:t>Graphing Symbols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4" y="1533235"/>
            <a:ext cx="10169236" cy="5246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PEN CIRCLE – is used for &lt;, &gt;, and ≠.  This means the number is </a:t>
            </a:r>
            <a:r>
              <a:rPr lang="en-US" sz="3200" b="1" u="sng" dirty="0" smtClean="0"/>
              <a:t>not </a:t>
            </a:r>
            <a:r>
              <a:rPr lang="en-US" sz="3200" dirty="0" smtClean="0"/>
              <a:t>included in the solution. (where it starts)</a:t>
            </a:r>
          </a:p>
          <a:p>
            <a:pPr marL="0" indent="0">
              <a:buNone/>
            </a:pPr>
            <a:r>
              <a:rPr lang="en-US" sz="3200" dirty="0" smtClean="0"/>
              <a:t>CLOSED CIRCLE – is used for </a:t>
            </a:r>
            <a:r>
              <a:rPr lang="en-US" sz="3200" u="sng" dirty="0" smtClean="0"/>
              <a:t>&lt;</a:t>
            </a:r>
            <a:r>
              <a:rPr lang="en-US" sz="3200" dirty="0" smtClean="0"/>
              <a:t>, </a:t>
            </a:r>
            <a:r>
              <a:rPr lang="en-US" sz="3200" u="sng" dirty="0" smtClean="0"/>
              <a:t>&gt;</a:t>
            </a:r>
            <a:r>
              <a:rPr lang="en-US" sz="3200" dirty="0" smtClean="0"/>
              <a:t>, and =. This means the number is included in the </a:t>
            </a:r>
            <a:r>
              <a:rPr lang="en-US" sz="3200" dirty="0" err="1" smtClean="0"/>
              <a:t>soluteon</a:t>
            </a:r>
            <a:r>
              <a:rPr lang="en-US" sz="3200" dirty="0" smtClean="0"/>
              <a:t>. (where it starts)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            Number Line – used for graphing solutions to inequalities       </a:t>
            </a:r>
            <a:endParaRPr lang="en-US" sz="3200" dirty="0"/>
          </a:p>
        </p:txBody>
      </p:sp>
      <p:sp>
        <p:nvSpPr>
          <p:cNvPr id="4" name="Donut 3"/>
          <p:cNvSpPr/>
          <p:nvPr/>
        </p:nvSpPr>
        <p:spPr>
          <a:xfrm>
            <a:off x="314036" y="1438565"/>
            <a:ext cx="1330036" cy="1357746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4036" y="3158836"/>
            <a:ext cx="1403928" cy="13669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03199" y="4932219"/>
            <a:ext cx="3509818" cy="480290"/>
            <a:chOff x="646545" y="5195455"/>
            <a:chExt cx="3509818" cy="48029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6545" y="5440218"/>
              <a:ext cx="3509818" cy="9237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1043709" y="5195455"/>
              <a:ext cx="2733963" cy="480290"/>
              <a:chOff x="1043709" y="5195455"/>
              <a:chExt cx="2733963" cy="48029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43709" y="5200073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48182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777672" y="5195455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939637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496291" y="5200073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904836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401454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282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00955"/>
            <a:ext cx="8610600" cy="1293028"/>
          </a:xfrm>
        </p:spPr>
        <p:txBody>
          <a:bodyPr/>
          <a:lstStyle/>
          <a:p>
            <a:r>
              <a:rPr lang="en-US" dirty="0" smtClean="0"/>
              <a:t>How to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050" y="1237520"/>
            <a:ext cx="6894948" cy="57865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x &gt; 5</a:t>
            </a:r>
          </a:p>
          <a:p>
            <a:pPr marL="0" indent="0">
              <a:buNone/>
            </a:pPr>
            <a:r>
              <a:rPr lang="en-US" i="1" dirty="0" smtClean="0"/>
              <a:t>Where does it start?</a:t>
            </a:r>
          </a:p>
          <a:p>
            <a:pPr marL="0" indent="0">
              <a:buNone/>
            </a:pPr>
            <a:r>
              <a:rPr lang="en-US" i="1" dirty="0" smtClean="0"/>
              <a:t>What type of circle will be used?</a:t>
            </a:r>
          </a:p>
          <a:p>
            <a:pPr marL="0" indent="0">
              <a:buNone/>
            </a:pPr>
            <a:r>
              <a:rPr lang="en-US" i="1" dirty="0" smtClean="0"/>
              <a:t>Which direction will the arrow go?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x </a:t>
            </a:r>
            <a:r>
              <a:rPr lang="en-US" i="1" u="sng" dirty="0" smtClean="0"/>
              <a:t>&lt;</a:t>
            </a:r>
            <a:r>
              <a:rPr lang="en-US" i="1" dirty="0" smtClean="0"/>
              <a:t> 3</a:t>
            </a:r>
          </a:p>
          <a:p>
            <a:pPr marL="0" indent="0">
              <a:buNone/>
            </a:pPr>
            <a:r>
              <a:rPr lang="en-US" i="1" dirty="0"/>
              <a:t>Where does it start?</a:t>
            </a:r>
          </a:p>
          <a:p>
            <a:pPr marL="0" indent="0">
              <a:buNone/>
            </a:pPr>
            <a:r>
              <a:rPr lang="en-US" i="1" dirty="0"/>
              <a:t>What type of circle will be used?</a:t>
            </a:r>
          </a:p>
          <a:p>
            <a:pPr marL="0" indent="0">
              <a:buNone/>
            </a:pPr>
            <a:r>
              <a:rPr lang="en-US" i="1" dirty="0"/>
              <a:t>Which direction will the arrow go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x ≠ 4 </a:t>
            </a:r>
          </a:p>
          <a:p>
            <a:pPr marL="0" lv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Where does it start?</a:t>
            </a:r>
          </a:p>
          <a:p>
            <a:pPr marL="0" lv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What type of circle will be used?</a:t>
            </a:r>
          </a:p>
          <a:p>
            <a:pPr marL="0" lv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Which direction will the arrow go?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812799" y="1493983"/>
            <a:ext cx="3509818" cy="960428"/>
            <a:chOff x="812799" y="1493983"/>
            <a:chExt cx="3509818" cy="960428"/>
          </a:xfrm>
        </p:grpSpPr>
        <p:grpSp>
          <p:nvGrpSpPr>
            <p:cNvPr id="4" name="Group 3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6" name="Group 5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TextBox 13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2799" y="3087256"/>
            <a:ext cx="3509818" cy="960428"/>
            <a:chOff x="812799" y="1493983"/>
            <a:chExt cx="3509818" cy="960428"/>
          </a:xfrm>
        </p:grpSpPr>
        <p:grpSp>
          <p:nvGrpSpPr>
            <p:cNvPr id="17" name="Group 16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" name="TextBox 17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38909" y="4948460"/>
            <a:ext cx="3509818" cy="960428"/>
            <a:chOff x="812799" y="1493983"/>
            <a:chExt cx="3509818" cy="960428"/>
          </a:xfrm>
        </p:grpSpPr>
        <p:grpSp>
          <p:nvGrpSpPr>
            <p:cNvPr id="29" name="Group 28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TextBox 29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sp>
        <p:nvSpPr>
          <p:cNvPr id="40" name="Donut 39"/>
          <p:cNvSpPr/>
          <p:nvPr/>
        </p:nvSpPr>
        <p:spPr>
          <a:xfrm>
            <a:off x="2881744" y="1145156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0" idx="6"/>
          </p:cNvCxnSpPr>
          <p:nvPr/>
        </p:nvCxnSpPr>
        <p:spPr>
          <a:xfrm flipV="1">
            <a:off x="3260435" y="1311564"/>
            <a:ext cx="766620" cy="33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909619" y="2851729"/>
            <a:ext cx="355600" cy="3323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2"/>
          </p:cNvCxnSpPr>
          <p:nvPr/>
        </p:nvCxnSpPr>
        <p:spPr>
          <a:xfrm flipH="1" flipV="1">
            <a:off x="1043708" y="3017886"/>
            <a:ext cx="865911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Donut 51"/>
          <p:cNvSpPr/>
          <p:nvPr/>
        </p:nvSpPr>
        <p:spPr>
          <a:xfrm>
            <a:off x="2311402" y="4641006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690093" y="4807414"/>
            <a:ext cx="766620" cy="33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443184" y="4805057"/>
            <a:ext cx="865911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97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9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39500"/>
            <a:ext cx="8610600" cy="1293028"/>
          </a:xfrm>
        </p:spPr>
        <p:txBody>
          <a:bodyPr/>
          <a:lstStyle/>
          <a:p>
            <a:r>
              <a:rPr lang="en-US" dirty="0" smtClean="0"/>
              <a:t>Now you graph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7" y="1524000"/>
            <a:ext cx="11905673" cy="5070764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x &lt; 10		y </a:t>
            </a:r>
            <a:r>
              <a:rPr lang="en-US" i="1" u="sng" dirty="0" smtClean="0"/>
              <a:t>&gt;</a:t>
            </a:r>
            <a:r>
              <a:rPr lang="en-US" i="1" dirty="0" smtClean="0"/>
              <a:t> 4		z = 5             a ≠ 6	     b ≠ - 8              c </a:t>
            </a:r>
            <a:r>
              <a:rPr lang="en-US" i="1" u="sng" dirty="0" smtClean="0"/>
              <a:t>&lt;</a:t>
            </a:r>
            <a:r>
              <a:rPr lang="en-US" i="1" dirty="0" smtClean="0"/>
              <a:t> -2             d &gt; -3     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393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4055" y="339500"/>
            <a:ext cx="9307945" cy="1293028"/>
          </a:xfrm>
        </p:spPr>
        <p:txBody>
          <a:bodyPr/>
          <a:lstStyle/>
          <a:p>
            <a:r>
              <a:rPr lang="en-US" dirty="0" smtClean="0"/>
              <a:t>Rule when solving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1477818"/>
            <a:ext cx="11563928" cy="5255491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When</a:t>
            </a:r>
            <a:r>
              <a:rPr lang="en-US" sz="4800" dirty="0" smtClean="0"/>
              <a:t> </a:t>
            </a:r>
            <a:r>
              <a:rPr lang="en-US" sz="4800" b="1" i="1" u="sng" dirty="0" smtClean="0"/>
              <a:t>dividing or multiplying </a:t>
            </a:r>
            <a:r>
              <a:rPr lang="en-US" sz="4000" dirty="0" smtClean="0"/>
              <a:t>by a</a:t>
            </a:r>
            <a:r>
              <a:rPr lang="en-US" sz="4800" dirty="0" smtClean="0"/>
              <a:t> </a:t>
            </a:r>
            <a:r>
              <a:rPr lang="en-US" sz="4800" b="1" i="1" u="sng" dirty="0" smtClean="0"/>
              <a:t>negative number flip the sign.</a:t>
            </a:r>
          </a:p>
          <a:p>
            <a:pPr marL="0" indent="0">
              <a:buNone/>
            </a:pPr>
            <a:r>
              <a:rPr lang="en-US" sz="4800" dirty="0" smtClean="0"/>
              <a:t>Example:  - 5</a:t>
            </a:r>
            <a:r>
              <a:rPr lang="en-US" sz="4800" i="1" dirty="0" smtClean="0"/>
              <a:t>x </a:t>
            </a:r>
            <a:r>
              <a:rPr lang="en-US" sz="4800" dirty="0" smtClean="0"/>
              <a:t>&gt; - 25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u="sng" dirty="0"/>
              <a:t>- 5x &gt; - 25</a:t>
            </a:r>
          </a:p>
          <a:p>
            <a:pPr marL="0" lvl="0" indent="0">
              <a:buNone/>
            </a:pPr>
            <a:r>
              <a:rPr lang="en-US" sz="4800" dirty="0" smtClean="0"/>
              <a:t> -</a:t>
            </a:r>
            <a:r>
              <a:rPr lang="en-US" sz="4800" dirty="0" smtClean="0">
                <a:solidFill>
                  <a:prstClr val="black"/>
                </a:solidFill>
              </a:rPr>
              <a:t> 5       - 5</a:t>
            </a:r>
          </a:p>
          <a:p>
            <a:pPr marL="0" lvl="0" indent="0">
              <a:buNone/>
            </a:pPr>
            <a:r>
              <a:rPr lang="en-US" sz="4800" i="1" dirty="0" smtClean="0">
                <a:solidFill>
                  <a:prstClr val="black"/>
                </a:solidFill>
              </a:rPr>
              <a:t>     x &lt;</a:t>
            </a:r>
            <a:r>
              <a:rPr lang="en-US" sz="4800" dirty="0" smtClean="0">
                <a:solidFill>
                  <a:prstClr val="black"/>
                </a:solidFill>
              </a:rPr>
              <a:t>  5</a:t>
            </a:r>
            <a:endParaRPr lang="en-US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6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22037" y="3241962"/>
            <a:ext cx="618836" cy="7112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65017" y="1512456"/>
            <a:ext cx="581891" cy="73198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2555"/>
            <a:ext cx="8610600" cy="1293028"/>
          </a:xfrm>
        </p:spPr>
        <p:txBody>
          <a:bodyPr/>
          <a:lstStyle/>
          <a:p>
            <a:r>
              <a:rPr lang="en-US" dirty="0" smtClean="0"/>
              <a:t>Solving one step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512457"/>
            <a:ext cx="6668654" cy="47959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c + 7 &gt; 16      given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- 7     -7       </a:t>
            </a:r>
            <a:r>
              <a:rPr lang="en-US" dirty="0" smtClean="0"/>
              <a:t>opposite of addition is subtraction</a:t>
            </a:r>
          </a:p>
          <a:p>
            <a:pPr marL="0" indent="0">
              <a:buNone/>
            </a:pPr>
            <a:r>
              <a:rPr lang="en-US" dirty="0" smtClean="0"/>
              <a:t>   c &gt; 9      solution now we can graph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 + -9 &lt;  20   given 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 +9    +9   </a:t>
            </a:r>
            <a:r>
              <a:rPr lang="en-US" dirty="0" smtClean="0"/>
              <a:t> opposite of negative is positive</a:t>
            </a:r>
          </a:p>
          <a:p>
            <a:pPr marL="0" indent="0">
              <a:buNone/>
            </a:pPr>
            <a:r>
              <a:rPr lang="en-US" dirty="0" smtClean="0"/>
              <a:t>        d  &lt;  29  solution now we can graph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8r </a:t>
            </a:r>
            <a:r>
              <a:rPr lang="en-US" u="sng" dirty="0" smtClean="0"/>
              <a:t>&gt;</a:t>
            </a:r>
            <a:r>
              <a:rPr lang="en-US" dirty="0" smtClean="0"/>
              <a:t> 64                     </a:t>
            </a:r>
          </a:p>
          <a:p>
            <a:pPr marL="0" indent="0">
              <a:buNone/>
            </a:pPr>
            <a:r>
              <a:rPr lang="en-US" u="sng" dirty="0" smtClean="0"/>
              <a:t>÷8     ÷8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r </a:t>
            </a:r>
            <a:r>
              <a:rPr lang="en-US" u="sng" dirty="0" smtClean="0"/>
              <a:t>&gt;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4508" y="4941454"/>
            <a:ext cx="2032000" cy="126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-5r </a:t>
            </a:r>
            <a:r>
              <a:rPr lang="en-US" sz="2200" u="sng" dirty="0">
                <a:solidFill>
                  <a:prstClr val="black"/>
                </a:solidFill>
              </a:rPr>
              <a:t>&gt;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45                     </a:t>
            </a:r>
            <a:endParaRPr lang="en-US" sz="2200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u="sng" dirty="0" smtClean="0">
                <a:solidFill>
                  <a:prstClr val="black"/>
                </a:solidFill>
              </a:rPr>
              <a:t>÷-5     ÷-5</a:t>
            </a:r>
            <a:endParaRPr lang="en-US" sz="2200" u="sng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>
                <a:solidFill>
                  <a:prstClr val="black"/>
                </a:solidFill>
              </a:rPr>
              <a:t> r </a:t>
            </a:r>
            <a:r>
              <a:rPr lang="en-US" sz="2200" u="sng" dirty="0" smtClean="0">
                <a:solidFill>
                  <a:prstClr val="black"/>
                </a:solidFill>
              </a:rPr>
              <a:t>&lt;</a:t>
            </a:r>
            <a:r>
              <a:rPr lang="en-US" sz="2200" dirty="0" smtClean="0">
                <a:solidFill>
                  <a:prstClr val="black"/>
                </a:solidFill>
              </a:rPr>
              <a:t> -9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2982" y="4941454"/>
            <a:ext cx="2133600" cy="126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s÷12 </a:t>
            </a:r>
            <a:r>
              <a:rPr lang="en-US" sz="2200" u="sng" dirty="0">
                <a:solidFill>
                  <a:prstClr val="black"/>
                </a:solidFill>
              </a:rPr>
              <a:t>&gt;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4                     </a:t>
            </a:r>
            <a:endParaRPr lang="en-US" sz="2200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u="sng" dirty="0" smtClean="0">
                <a:solidFill>
                  <a:prstClr val="black"/>
                </a:solidFill>
              </a:rPr>
              <a:t>×12     ×12</a:t>
            </a:r>
            <a:endParaRPr lang="en-US" sz="2200" u="sng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    s </a:t>
            </a:r>
            <a:r>
              <a:rPr lang="en-US" sz="2200" u="sng" dirty="0">
                <a:solidFill>
                  <a:prstClr val="black"/>
                </a:solidFill>
              </a:rPr>
              <a:t>&gt;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48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18401" y="4941454"/>
            <a:ext cx="1893454" cy="126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i="1" dirty="0" smtClean="0">
                <a:solidFill>
                  <a:prstClr val="black"/>
                </a:solidFill>
              </a:rPr>
              <a:t>w</a:t>
            </a:r>
            <a:r>
              <a:rPr lang="en-US" sz="2200" dirty="0" smtClean="0">
                <a:solidFill>
                  <a:prstClr val="black"/>
                </a:solidFill>
              </a:rPr>
              <a:t>÷-6 </a:t>
            </a:r>
            <a:r>
              <a:rPr lang="en-US" sz="2200" u="sng" dirty="0">
                <a:solidFill>
                  <a:prstClr val="black"/>
                </a:solidFill>
              </a:rPr>
              <a:t>&gt;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-3                     </a:t>
            </a:r>
            <a:endParaRPr lang="en-US" sz="2200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u="sng" dirty="0" smtClean="0">
                <a:solidFill>
                  <a:prstClr val="black"/>
                </a:solidFill>
              </a:rPr>
              <a:t>    ×6    ×6</a:t>
            </a:r>
            <a:endParaRPr lang="en-US" sz="2200" u="sng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i="1" dirty="0" smtClean="0">
                <a:solidFill>
                  <a:prstClr val="black"/>
                </a:solidFill>
              </a:rPr>
              <a:t>     w </a:t>
            </a:r>
            <a:r>
              <a:rPr lang="en-US" sz="2200" u="sng" dirty="0" smtClean="0">
                <a:solidFill>
                  <a:prstClr val="black"/>
                </a:solidFill>
              </a:rPr>
              <a:t>&lt;</a:t>
            </a:r>
            <a:r>
              <a:rPr lang="en-US" sz="2200" dirty="0" smtClean="0">
                <a:solidFill>
                  <a:prstClr val="black"/>
                </a:solidFill>
              </a:rPr>
              <a:t> -18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367209"/>
            <a:ext cx="8940800" cy="1378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solve and Graph these one step inequalities (show your 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6" y="1745674"/>
            <a:ext cx="11755582" cy="488864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-56 + x &gt; 100	      x – 10 </a:t>
            </a:r>
            <a:r>
              <a:rPr lang="en-US" i="1" u="sng" dirty="0" smtClean="0"/>
              <a:t>&lt;</a:t>
            </a:r>
            <a:r>
              <a:rPr lang="en-US" i="1" dirty="0" smtClean="0"/>
              <a:t> 20        5p &lt; - 30       -7q </a:t>
            </a:r>
            <a:r>
              <a:rPr lang="en-US" i="1" u="sng" dirty="0" smtClean="0"/>
              <a:t>&gt;</a:t>
            </a:r>
            <a:r>
              <a:rPr lang="en-US" i="1" dirty="0" smtClean="0"/>
              <a:t> -49       h ÷ -4 &lt; -12      m ÷ 6 </a:t>
            </a:r>
            <a:r>
              <a:rPr lang="en-US" i="1" u="sng" dirty="0" smtClean="0"/>
              <a:t>&gt;</a:t>
            </a:r>
            <a:r>
              <a:rPr lang="en-US" i="1" dirty="0" smtClean="0"/>
              <a:t> -3</a:t>
            </a:r>
          </a:p>
          <a:p>
            <a:pPr marL="0" indent="0">
              <a:buNone/>
            </a:pPr>
            <a:r>
              <a:rPr lang="en-US" i="1" dirty="0" smtClean="0"/>
              <a:t>x &gt; 156                   x </a:t>
            </a:r>
            <a:r>
              <a:rPr lang="en-US" i="1" u="sng" dirty="0" smtClean="0"/>
              <a:t>&lt;</a:t>
            </a:r>
            <a:r>
              <a:rPr lang="en-US" i="1" dirty="0" smtClean="0"/>
              <a:t> 30                 p &lt; -6              q </a:t>
            </a:r>
            <a:r>
              <a:rPr lang="en-US" i="1" u="sng" dirty="0" smtClean="0"/>
              <a:t>&gt;</a:t>
            </a:r>
            <a:r>
              <a:rPr lang="en-US" i="1" dirty="0" smtClean="0"/>
              <a:t> -7        h &lt; 48                 m </a:t>
            </a:r>
            <a:r>
              <a:rPr lang="en-US" i="1" u="sng" dirty="0" smtClean="0"/>
              <a:t>&gt;</a:t>
            </a:r>
            <a:r>
              <a:rPr lang="en-US" i="1" dirty="0" smtClean="0"/>
              <a:t> 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455" y="274846"/>
            <a:ext cx="8610600" cy="1293028"/>
          </a:xfrm>
        </p:spPr>
        <p:txBody>
          <a:bodyPr/>
          <a:lstStyle/>
          <a:p>
            <a:r>
              <a:rPr lang="en-US" dirty="0" smtClean="0"/>
              <a:t>Solving two step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965" y="1200729"/>
            <a:ext cx="7647708" cy="323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/>
              <a:t>3x + 7 &lt; 16   given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</a:t>
            </a:r>
            <a:r>
              <a:rPr lang="en-US" sz="2800" i="1" u="sng" dirty="0" smtClean="0"/>
              <a:t>-7      -7</a:t>
            </a:r>
            <a:r>
              <a:rPr lang="en-US" sz="2800" dirty="0" smtClean="0"/>
              <a:t>    opposite</a:t>
            </a:r>
            <a:r>
              <a:rPr lang="en-US" sz="2800" i="1" dirty="0" smtClean="0"/>
              <a:t> of addition is 			            subtraction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3x &lt; 9      still not done</a:t>
            </a:r>
          </a:p>
          <a:p>
            <a:pPr marL="0" indent="0">
              <a:buNone/>
            </a:pPr>
            <a:r>
              <a:rPr lang="en-US" sz="2800" i="1" dirty="0" smtClean="0"/>
              <a:t>   </a:t>
            </a:r>
            <a:r>
              <a:rPr lang="en-US" sz="2800" i="1" u="sng" dirty="0" smtClean="0"/>
              <a:t> ÷3   ÷</a:t>
            </a:r>
            <a:r>
              <a:rPr lang="en-US" sz="2800" i="1" u="sng" dirty="0"/>
              <a:t>3</a:t>
            </a:r>
            <a:r>
              <a:rPr lang="en-US" sz="2800" i="1" dirty="0"/>
              <a:t>    opposite of multiply is divide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     x &lt; 3       solution now we can graph</a:t>
            </a:r>
          </a:p>
          <a:p>
            <a:pPr marL="0" indent="0">
              <a:buNone/>
            </a:pPr>
            <a:endParaRPr lang="en-US" sz="28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8230" y="1371892"/>
            <a:ext cx="8448961" cy="4397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u="sng" dirty="0">
                <a:solidFill>
                  <a:prstClr val="black"/>
                </a:solidFill>
              </a:rPr>
              <a:t>x + 6 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  <a:r>
              <a:rPr lang="en-US" sz="2800" u="sng" dirty="0">
                <a:solidFill>
                  <a:prstClr val="black"/>
                </a:solidFill>
              </a:rPr>
              <a:t>&gt;</a:t>
            </a:r>
            <a:r>
              <a:rPr lang="en-US" sz="2800" dirty="0">
                <a:solidFill>
                  <a:prstClr val="black"/>
                </a:solidFill>
              </a:rPr>
              <a:t>  -6         given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    3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</a:rPr>
              <a:t>3(</a:t>
            </a:r>
            <a:r>
              <a:rPr lang="en-US" sz="2800" u="sng" dirty="0" smtClean="0">
                <a:solidFill>
                  <a:prstClr val="black"/>
                </a:solidFill>
              </a:rPr>
              <a:t>x </a:t>
            </a:r>
            <a:r>
              <a:rPr lang="en-US" sz="2800" u="sng" dirty="0">
                <a:solidFill>
                  <a:prstClr val="black"/>
                </a:solidFill>
              </a:rPr>
              <a:t>+ </a:t>
            </a:r>
            <a:r>
              <a:rPr lang="en-US" sz="2800" u="sng" dirty="0" smtClean="0">
                <a:solidFill>
                  <a:prstClr val="black"/>
                </a:solidFill>
              </a:rPr>
              <a:t>6)</a:t>
            </a:r>
            <a:r>
              <a:rPr lang="en-US" sz="2800" dirty="0" smtClean="0">
                <a:solidFill>
                  <a:prstClr val="black"/>
                </a:solidFill>
              </a:rPr>
              <a:t>  </a:t>
            </a:r>
            <a:r>
              <a:rPr lang="en-US" sz="2800" u="sng" dirty="0">
                <a:solidFill>
                  <a:prstClr val="black"/>
                </a:solidFill>
              </a:rPr>
              <a:t>&gt;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  <a:r>
              <a:rPr lang="en-US" sz="2800" dirty="0" smtClean="0">
                <a:solidFill>
                  <a:prstClr val="black"/>
                </a:solidFill>
              </a:rPr>
              <a:t>(-6) 3     opposite of divide is multiply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3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i="1" dirty="0">
                <a:solidFill>
                  <a:prstClr val="black"/>
                </a:solidFill>
              </a:rPr>
              <a:t>x</a:t>
            </a:r>
            <a:r>
              <a:rPr lang="en-US" sz="2800" i="1" dirty="0" smtClean="0">
                <a:solidFill>
                  <a:prstClr val="black"/>
                </a:solidFill>
              </a:rPr>
              <a:t> + 6 </a:t>
            </a:r>
            <a:r>
              <a:rPr lang="en-US" sz="2800" i="1" u="sng" dirty="0" smtClean="0">
                <a:solidFill>
                  <a:prstClr val="black"/>
                </a:solidFill>
              </a:rPr>
              <a:t>&gt;</a:t>
            </a:r>
            <a:r>
              <a:rPr lang="en-US" sz="2800" i="1" dirty="0" smtClean="0">
                <a:solidFill>
                  <a:prstClr val="black"/>
                </a:solidFill>
              </a:rPr>
              <a:t> -18   still not done    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i="1" dirty="0" smtClean="0">
                <a:solidFill>
                  <a:prstClr val="black"/>
                </a:solidFill>
              </a:rPr>
              <a:t>x + 6 – 6 </a:t>
            </a:r>
            <a:r>
              <a:rPr lang="en-US" sz="2800" i="1" u="sng" dirty="0" smtClean="0">
                <a:solidFill>
                  <a:prstClr val="black"/>
                </a:solidFill>
              </a:rPr>
              <a:t>&gt;</a:t>
            </a:r>
            <a:r>
              <a:rPr lang="en-US" sz="2800" i="1" dirty="0" smtClean="0">
                <a:solidFill>
                  <a:prstClr val="black"/>
                </a:solidFill>
              </a:rPr>
              <a:t> -18 – 6 </a:t>
            </a:r>
            <a:r>
              <a:rPr lang="en-US" sz="2800" i="1" dirty="0">
                <a:solidFill>
                  <a:prstClr val="black"/>
                </a:solidFill>
              </a:rPr>
              <a:t>now opposite of addition is 			 	subtraction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i="1" dirty="0" smtClean="0">
                <a:solidFill>
                  <a:prstClr val="black"/>
                </a:solidFill>
              </a:rPr>
              <a:t> x </a:t>
            </a:r>
            <a:r>
              <a:rPr lang="en-US" sz="2800" i="1" u="sng" dirty="0" smtClean="0">
                <a:solidFill>
                  <a:prstClr val="black"/>
                </a:solidFill>
              </a:rPr>
              <a:t>&gt;</a:t>
            </a:r>
            <a:r>
              <a:rPr lang="en-US" sz="2800" i="1" dirty="0" smtClean="0">
                <a:solidFill>
                  <a:prstClr val="black"/>
                </a:solidFill>
              </a:rPr>
              <a:t> -24 	now graph the solution  </a:t>
            </a:r>
            <a:endParaRPr lang="en-US" sz="2200" i="1" u="sng" dirty="0" smtClean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endParaRPr lang="en-US" sz="2200" i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6909" y="1567874"/>
            <a:ext cx="1064952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-5y – (-15) &lt; -30    given</a:t>
            </a:r>
          </a:p>
          <a:p>
            <a:r>
              <a:rPr lang="en-US" sz="2800" i="1" dirty="0" smtClean="0"/>
              <a:t>-5y + 15 &lt; -30 change subtraction to addition </a:t>
            </a:r>
          </a:p>
          <a:p>
            <a:r>
              <a:rPr lang="en-US" sz="2800" i="1" dirty="0" smtClean="0"/>
              <a:t>-5y + 15 – 15 &lt; -30 – 15 opposite of addition is subtraction</a:t>
            </a:r>
          </a:p>
          <a:p>
            <a:r>
              <a:rPr lang="en-US" sz="2800" i="1" dirty="0" smtClean="0"/>
              <a:t>-5y &lt; -45  not done yet</a:t>
            </a:r>
          </a:p>
          <a:p>
            <a:r>
              <a:rPr lang="en-US" sz="2800" i="1" dirty="0" smtClean="0"/>
              <a:t>-5y ÷ -5 &lt; -45 ÷ -5  opposite of multiply is divide</a:t>
            </a:r>
          </a:p>
          <a:p>
            <a:r>
              <a:rPr lang="en-US" sz="2800" i="1" dirty="0" smtClean="0"/>
              <a:t>y &gt; 9 have to flip sign and now we have the solution to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224</TotalTime>
  <Words>564</Words>
  <Application>Microsoft Office PowerPoint</Application>
  <PresentationFormat>Widescreen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Vapor Trail</vt:lpstr>
      <vt:lpstr>Inequalities</vt:lpstr>
      <vt:lpstr>Inequality Symbols</vt:lpstr>
      <vt:lpstr>Graphing Symbols and Tools</vt:lpstr>
      <vt:lpstr>How to Graph</vt:lpstr>
      <vt:lpstr>Now you graph these</vt:lpstr>
      <vt:lpstr>Rule when solving inequalities</vt:lpstr>
      <vt:lpstr>Solving one step inequalities</vt:lpstr>
      <vt:lpstr>You solve and Graph these one step inequalities (show your work)</vt:lpstr>
      <vt:lpstr>Solving two step inequalities</vt:lpstr>
      <vt:lpstr>Now you solve and Graph these two step inequalities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sandra jarrell</dc:creator>
  <cp:lastModifiedBy>gareth griffiths</cp:lastModifiedBy>
  <cp:revision>27</cp:revision>
  <dcterms:created xsi:type="dcterms:W3CDTF">2015-03-05T17:14:22Z</dcterms:created>
  <dcterms:modified xsi:type="dcterms:W3CDTF">2015-03-14T23:39:29Z</dcterms:modified>
</cp:coreProperties>
</file>