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3886200" cy="2895600"/>
          </a:xfrm>
        </p:spPr>
        <p:txBody>
          <a:bodyPr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810000"/>
            <a:ext cx="3886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controls>
      <p:control spid="30724" name="ShockwaveFlash1" r:id="rId2" imgW="4038095" imgH="3734321"/>
    </p:controls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64537-6420-41A1-B032-5913BE176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BAB02-3F3C-416B-880F-499B3094D4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B93B9-4040-4AD4-8EB0-B345D789A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1D843-31B5-4AE0-AE30-5E8AE58950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DA9CE-AD11-434D-BA0B-E0FB4F096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EC705-A2E4-4CCF-8FE3-FE4D1408B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46B84-B8AD-4BF4-9587-AFC8C02CB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0EE3F-62B2-43D7-984B-D81F0AFFC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2B0CE-ECC5-4385-82AA-8D37F663E0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147F-E456-4981-A9C5-C415202457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ontrol" Target="../activeX/activeX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accent2"/>
                </a:solidFill>
              </a:defRPr>
            </a:lvl1pPr>
          </a:lstStyle>
          <a:p>
            <a:fld id="{8657FBAD-75A6-48FF-8D95-F42F2C132B46}" type="slidenum">
              <a:rPr lang="en-US"/>
              <a:pPr/>
              <a:t>‹#›</a:t>
            </a:fld>
            <a:endParaRPr lang="en-US"/>
          </a:p>
        </p:txBody>
      </p:sp>
    </p:spTree>
    <p:controls>
      <p:control spid="29703" name="ShockwaveFlash1" r:id="rId14" imgW="1523810" imgH="1523810"/>
    </p:controls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Dividing Decimals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828800" y="1066800"/>
            <a:ext cx="1066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38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895600" y="1066800"/>
            <a:ext cx="2286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1330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V="1">
            <a:off x="2819400" y="12192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2819400" y="1219200"/>
            <a:ext cx="2514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943600" y="762000"/>
            <a:ext cx="838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38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791200" y="1295400"/>
            <a:ext cx="838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x 5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5715000" y="1981200"/>
            <a:ext cx="1219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715000" y="1905000"/>
            <a:ext cx="1143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190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772400" y="762000"/>
            <a:ext cx="838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38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620000" y="1295400"/>
            <a:ext cx="914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x 4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7620000" y="1981200"/>
            <a:ext cx="990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7543800" y="1828800"/>
            <a:ext cx="1143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152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019800" y="2743200"/>
            <a:ext cx="838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38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3276600"/>
            <a:ext cx="9144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x 3</a:t>
            </a:r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5791200" y="3962400"/>
            <a:ext cx="1143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867400" y="3962400"/>
            <a:ext cx="990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114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657600" y="152400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2895600" y="1828800"/>
            <a:ext cx="1524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114</a:t>
            </a: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2590800" y="2362200"/>
            <a:ext cx="228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2590800" y="2895600"/>
            <a:ext cx="1752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276600" y="2895600"/>
            <a:ext cx="1066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</a:t>
            </a: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4343400" y="1981200"/>
            <a:ext cx="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4114800" y="2895600"/>
            <a:ext cx="60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114800" y="1524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3276600" y="3581400"/>
            <a:ext cx="1600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190</a:t>
            </a:r>
          </a:p>
        </p:txBody>
      </p:sp>
      <p:sp>
        <p:nvSpPr>
          <p:cNvPr id="36892" name="Line 28"/>
          <p:cNvSpPr>
            <a:spLocks noChangeShapeType="1"/>
          </p:cNvSpPr>
          <p:nvPr/>
        </p:nvSpPr>
        <p:spPr bwMode="auto">
          <a:xfrm>
            <a:off x="3048000" y="4114800"/>
            <a:ext cx="381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>
            <a:off x="2971800" y="4572000"/>
            <a:ext cx="1828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4114800" y="45720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utoUpdateAnimBg="0"/>
      <p:bldP spid="36872" grpId="0" autoUpdateAnimBg="0"/>
      <p:bldP spid="36873" grpId="0" animBg="1"/>
      <p:bldP spid="36874" grpId="0" autoUpdateAnimBg="0"/>
      <p:bldP spid="36875" grpId="0" autoUpdateAnimBg="0"/>
      <p:bldP spid="36876" grpId="0" autoUpdateAnimBg="0"/>
      <p:bldP spid="36877" grpId="0" animBg="1"/>
      <p:bldP spid="36878" grpId="0" autoUpdateAnimBg="0"/>
      <p:bldP spid="36879" grpId="0" autoUpdateAnimBg="0"/>
      <p:bldP spid="36880" grpId="0" autoUpdateAnimBg="0"/>
      <p:bldP spid="36881" grpId="0" animBg="1"/>
      <p:bldP spid="36882" grpId="0" autoUpdateAnimBg="0"/>
      <p:bldP spid="36883" grpId="0" autoUpdateAnimBg="0"/>
      <p:bldP spid="36884" grpId="0" autoUpdateAnimBg="0"/>
      <p:bldP spid="36885" grpId="0" animBg="1"/>
      <p:bldP spid="36886" grpId="0" animBg="1"/>
      <p:bldP spid="36887" grpId="0" autoUpdateAnimBg="0"/>
      <p:bldP spid="36888" grpId="0" animBg="1"/>
      <p:bldP spid="36889" grpId="0" autoUpdateAnimBg="0"/>
      <p:bldP spid="36890" grpId="0" autoUpdateAnimBg="0"/>
      <p:bldP spid="36891" grpId="0" autoUpdateAnimBg="0"/>
      <p:bldP spid="36892" grpId="0" animBg="1"/>
      <p:bldP spid="36893" grpId="0" animBg="1"/>
      <p:bldP spid="368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943600" y="0"/>
            <a:ext cx="3200400" cy="1143000"/>
          </a:xfrm>
        </p:spPr>
        <p:txBody>
          <a:bodyPr/>
          <a:lstStyle/>
          <a:p>
            <a:r>
              <a:rPr lang="en-US" u="sng"/>
              <a:t>Example 4</a:t>
            </a:r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905000" y="1600200"/>
            <a:ext cx="1828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2.48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581400" y="1600200"/>
            <a:ext cx="2514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1.3392</a:t>
            </a: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3429000" y="182880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3429000" y="1828800"/>
            <a:ext cx="2438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2895600" y="2590800"/>
            <a:ext cx="0" cy="137160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905000" y="4267200"/>
            <a:ext cx="1447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248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4572000" y="2590800"/>
            <a:ext cx="0" cy="13716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none" w="sm" len="sm"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810000" y="4267200"/>
            <a:ext cx="2743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133.92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37896" grpId="0" autoUpdateAnimBg="0"/>
      <p:bldP spid="37897" grpId="0" animBg="1"/>
      <p:bldP spid="3789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914400" y="2057400"/>
            <a:ext cx="1524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248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286000" y="2057400"/>
            <a:ext cx="2438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133.92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V="1">
            <a:off x="2286000" y="22098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2286000" y="2209800"/>
            <a:ext cx="24384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429000" y="1219200"/>
            <a:ext cx="60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019800" y="685800"/>
            <a:ext cx="1066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248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096000" y="1219200"/>
            <a:ext cx="838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x 5</a:t>
            </a: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5791200" y="1905000"/>
            <a:ext cx="1143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867400" y="1828800"/>
            <a:ext cx="1371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1240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7696200" y="68580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248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772400" y="1219200"/>
            <a:ext cx="8382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x 6</a:t>
            </a: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7543800" y="1905000"/>
            <a:ext cx="1295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7543800" y="1828800"/>
            <a:ext cx="1295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1488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3657600" y="1219200"/>
            <a:ext cx="60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2286000" y="2590800"/>
            <a:ext cx="1905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124 0</a:t>
            </a:r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2057400" y="3200400"/>
            <a:ext cx="304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2133600" y="3429000"/>
            <a:ext cx="1981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3657600" y="34290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3124200" y="3429000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4267200" y="2895600"/>
            <a:ext cx="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4038600" y="34290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6019800" y="2819400"/>
            <a:ext cx="1371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248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6096000" y="3200400"/>
            <a:ext cx="1066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x 4</a:t>
            </a:r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6019800" y="3810000"/>
            <a:ext cx="990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6096000" y="3733800"/>
            <a:ext cx="9906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992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114800" y="12192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3048000" y="4114800"/>
            <a:ext cx="1981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9 92</a:t>
            </a:r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2667000" y="4648200"/>
            <a:ext cx="304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2743200" y="4953000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4038600" y="4953000"/>
            <a:ext cx="60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utoUpdateAnimBg="0"/>
      <p:bldP spid="38919" grpId="0" autoUpdateAnimBg="0"/>
      <p:bldP spid="38920" grpId="0" autoUpdateAnimBg="0"/>
      <p:bldP spid="38921" grpId="0" animBg="1"/>
      <p:bldP spid="38922" grpId="0" autoUpdateAnimBg="0"/>
      <p:bldP spid="38923" grpId="0" autoUpdateAnimBg="0"/>
      <p:bldP spid="38924" grpId="0" autoUpdateAnimBg="0"/>
      <p:bldP spid="38925" grpId="0" animBg="1"/>
      <p:bldP spid="38926" grpId="0" autoUpdateAnimBg="0"/>
      <p:bldP spid="38927" grpId="0" autoUpdateAnimBg="0"/>
      <p:bldP spid="38928" grpId="0" autoUpdateAnimBg="0"/>
      <p:bldP spid="38929" grpId="0" animBg="1"/>
      <p:bldP spid="38930" grpId="0" animBg="1"/>
      <p:bldP spid="38931" grpId="0" autoUpdateAnimBg="0"/>
      <p:bldP spid="38932" grpId="0" autoUpdateAnimBg="0"/>
      <p:bldP spid="38933" grpId="0" animBg="1"/>
      <p:bldP spid="38934" grpId="0" autoUpdateAnimBg="0"/>
      <p:bldP spid="38935" grpId="0" autoUpdateAnimBg="0"/>
      <p:bldP spid="38936" grpId="0" autoUpdateAnimBg="0"/>
      <p:bldP spid="38937" grpId="0" animBg="1"/>
      <p:bldP spid="38938" grpId="0" autoUpdateAnimBg="0"/>
      <p:bldP spid="38939" grpId="0" autoUpdateAnimBg="0"/>
      <p:bldP spid="38940" grpId="0" autoUpdateAnimBg="0"/>
      <p:bldP spid="38941" grpId="0" animBg="1"/>
      <p:bldP spid="38942" grpId="0" animBg="1"/>
      <p:bldP spid="3894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Terminating and Repeating Decimals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terminating decimal is a decimal that stops, or terminates.</a:t>
            </a:r>
          </a:p>
          <a:p>
            <a:pPr>
              <a:lnSpc>
                <a:spcPct val="90000"/>
              </a:lnSpc>
            </a:pPr>
            <a:r>
              <a:rPr lang="en-US"/>
              <a:t>Examples: 1.25 or 0.892</a:t>
            </a:r>
          </a:p>
          <a:p>
            <a:pPr>
              <a:lnSpc>
                <a:spcPct val="90000"/>
              </a:lnSpc>
            </a:pPr>
            <a:r>
              <a:rPr lang="en-US"/>
              <a:t>A repeating decimal is a decimal that has a repeating digit or a repeating group of digits.</a:t>
            </a:r>
          </a:p>
          <a:p>
            <a:pPr>
              <a:lnSpc>
                <a:spcPct val="90000"/>
              </a:lnSpc>
            </a:pPr>
            <a:r>
              <a:rPr lang="en-US"/>
              <a:t>Examples: 1.3333…  or .121212121…</a:t>
            </a:r>
          </a:p>
          <a:p>
            <a:pPr>
              <a:lnSpc>
                <a:spcPct val="90000"/>
              </a:lnSpc>
            </a:pPr>
            <a:r>
              <a:rPr lang="en-US"/>
              <a:t>Repeating decimals usually have a bar across the repeating portion.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905000" y="6019800"/>
            <a:ext cx="1447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2.3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438400" y="6096000"/>
            <a:ext cx="60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2362200" y="1447800"/>
            <a:ext cx="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362200" y="1463675"/>
            <a:ext cx="198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514600" y="1371600"/>
            <a:ext cx="1295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62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1600200" y="1387475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819400" y="473075"/>
            <a:ext cx="60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514600" y="1981200"/>
            <a:ext cx="1295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56</a:t>
            </a: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2286000" y="2530475"/>
            <a:ext cx="228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286000" y="2987675"/>
            <a:ext cx="1600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895600" y="28194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276600" y="1387475"/>
            <a:ext cx="914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.0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276600" y="473075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3733800" y="2225675"/>
            <a:ext cx="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429000" y="2835275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3505200" y="473075"/>
            <a:ext cx="60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2971800" y="3368675"/>
            <a:ext cx="1295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56</a:t>
            </a: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2667000" y="3902075"/>
            <a:ext cx="228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2819400" y="4283075"/>
            <a:ext cx="1600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3352800" y="4098925"/>
            <a:ext cx="914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3886200" y="13716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4191000" y="2286000"/>
            <a:ext cx="0" cy="1981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3810000" y="41148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3962400" y="4572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3429000" y="4708525"/>
            <a:ext cx="1066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40</a:t>
            </a:r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3048000" y="5257800"/>
            <a:ext cx="228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>
            <a:off x="3124200" y="5715000"/>
            <a:ext cx="1600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3886200" y="54864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4724400" y="2895600"/>
            <a:ext cx="2819400" cy="45561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/>
              <a:t>Terminating decimal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utoUpdateAnimBg="0"/>
      <p:bldP spid="41994" grpId="0" autoUpdateAnimBg="0"/>
      <p:bldP spid="41995" grpId="0" animBg="1"/>
      <p:bldP spid="41996" grpId="0" animBg="1"/>
      <p:bldP spid="41997" grpId="0" autoUpdateAnimBg="0"/>
      <p:bldP spid="41998" grpId="0" autoUpdateAnimBg="0"/>
      <p:bldP spid="41999" grpId="0" autoUpdateAnimBg="0"/>
      <p:bldP spid="42000" grpId="0" animBg="1"/>
      <p:bldP spid="42001" grpId="0" autoUpdateAnimBg="0"/>
      <p:bldP spid="42002" grpId="0" autoUpdateAnimBg="0"/>
      <p:bldP spid="42003" grpId="0" autoUpdateAnimBg="0"/>
      <p:bldP spid="42004" grpId="0" animBg="1"/>
      <p:bldP spid="42005" grpId="0" animBg="1"/>
      <p:bldP spid="42006" grpId="0" autoUpdateAnimBg="0"/>
      <p:bldP spid="42007" grpId="0" autoUpdateAnimBg="0"/>
      <p:bldP spid="42008" grpId="0" animBg="1"/>
      <p:bldP spid="42009" grpId="0" autoUpdateAnimBg="0"/>
      <p:bldP spid="42010" grpId="0" autoUpdateAnimBg="0"/>
      <p:bldP spid="42011" grpId="0" autoUpdateAnimBg="0"/>
      <p:bldP spid="42012" grpId="0" animBg="1"/>
      <p:bldP spid="42013" grpId="0" animBg="1"/>
      <p:bldP spid="42014" grpId="0" autoUpdateAnimBg="0"/>
      <p:bldP spid="4201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 flipV="1">
            <a:off x="2362200" y="1447800"/>
            <a:ext cx="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2362200" y="1463675"/>
            <a:ext cx="1981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438400" y="1295400"/>
            <a:ext cx="990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752600" y="1355725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819400" y="1295400"/>
            <a:ext cx="990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.0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819400" y="457200"/>
            <a:ext cx="381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3124200" y="457200"/>
            <a:ext cx="60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438400" y="1889125"/>
            <a:ext cx="1143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4 8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1905000" y="2971800"/>
            <a:ext cx="2057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>
            <a:off x="2057400" y="2514600"/>
            <a:ext cx="228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048000" y="2819400"/>
            <a:ext cx="60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505200" y="12954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3810000" y="2209800"/>
            <a:ext cx="0" cy="609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505200" y="28194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3581400" y="4572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3048000" y="3505200"/>
            <a:ext cx="1143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18</a:t>
            </a: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>
            <a:off x="2438400" y="4724400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2743200" y="4191000"/>
            <a:ext cx="304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3429000" y="45720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3962400" y="12954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4267200" y="2286000"/>
            <a:ext cx="0" cy="2286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3962400" y="45720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4038600" y="4572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3505200" y="5181600"/>
            <a:ext cx="990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18</a:t>
            </a: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3048000" y="5715000"/>
            <a:ext cx="304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 flipV="1">
            <a:off x="2895600" y="6172200"/>
            <a:ext cx="1676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3886200" y="6003925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5105400" y="1371600"/>
            <a:ext cx="3810000" cy="44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/>
              <a:t>This is a repeating decimal.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5029200" y="2438400"/>
            <a:ext cx="2667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.83</a:t>
            </a:r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5715000" y="2438400"/>
            <a:ext cx="304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 autoUpdateAnimBg="0"/>
      <p:bldP spid="43015" grpId="0" autoUpdateAnimBg="0"/>
      <p:bldP spid="43016" grpId="0" autoUpdateAnimBg="0"/>
      <p:bldP spid="43017" grpId="0" autoUpdateAnimBg="0"/>
      <p:bldP spid="43018" grpId="0" animBg="1"/>
      <p:bldP spid="43019" grpId="0" animBg="1"/>
      <p:bldP spid="43020" grpId="0" autoUpdateAnimBg="0"/>
      <p:bldP spid="43021" grpId="0" autoUpdateAnimBg="0"/>
      <p:bldP spid="43022" grpId="0" animBg="1"/>
      <p:bldP spid="43023" grpId="0" autoUpdateAnimBg="0"/>
      <p:bldP spid="43024" grpId="0" autoUpdateAnimBg="0"/>
      <p:bldP spid="43025" grpId="0" autoUpdateAnimBg="0"/>
      <p:bldP spid="43026" grpId="0" animBg="1"/>
      <p:bldP spid="43027" grpId="0" animBg="1"/>
      <p:bldP spid="43028" grpId="0" autoUpdateAnimBg="0"/>
      <p:bldP spid="43029" grpId="0" autoUpdateAnimBg="0"/>
      <p:bldP spid="43030" grpId="0" animBg="1"/>
      <p:bldP spid="43031" grpId="0" autoUpdateAnimBg="0"/>
      <p:bldP spid="43032" grpId="0" autoUpdateAnimBg="0"/>
      <p:bldP spid="43033" grpId="0" autoUpdateAnimBg="0"/>
      <p:bldP spid="43034" grpId="0" animBg="1"/>
      <p:bldP spid="43035" grpId="0" animBg="1"/>
      <p:bldP spid="43036" grpId="0" autoUpdateAnimBg="0"/>
      <p:bldP spid="43037" grpId="0" autoUpdateAnimBg="0"/>
      <p:bldP spid="43038" grpId="0" autoUpdateAnimBg="0"/>
      <p:bldP spid="430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For Homework!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Dividing a Decimal by a Whole Number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Place the decimal point in the quotient directly above the decimal point in the dividend.</a:t>
            </a:r>
          </a:p>
          <a:p>
            <a:r>
              <a:rPr lang="en-US"/>
              <a:t>Divide as you normally would (DMSCB)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Example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905000" y="23622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438400" y="2590800"/>
            <a:ext cx="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438400" y="2590800"/>
            <a:ext cx="1828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438400" y="2362200"/>
            <a:ext cx="1828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12.5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438400" y="3048000"/>
            <a:ext cx="0" cy="228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00400" y="1600200"/>
            <a:ext cx="381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38800" y="1447800"/>
            <a:ext cx="685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DMSCB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819400" y="16002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pic>
        <p:nvPicPr>
          <p:cNvPr id="9232" name="Picture 16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828800"/>
            <a:ext cx="379413" cy="379413"/>
          </a:xfrm>
          <a:prstGeom prst="rect">
            <a:avLst/>
          </a:prstGeom>
          <a:noFill/>
        </p:spPr>
      </p:pic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438400" y="2971800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</a:t>
            </a:r>
          </a:p>
        </p:txBody>
      </p:sp>
      <p:pic>
        <p:nvPicPr>
          <p:cNvPr id="9234" name="Picture 18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743200"/>
            <a:ext cx="379413" cy="379413"/>
          </a:xfrm>
          <a:prstGeom prst="rect">
            <a:avLst/>
          </a:prstGeom>
          <a:noFill/>
        </p:spPr>
      </p:pic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286000" y="3810000"/>
            <a:ext cx="1447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1981200" y="35052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819400" y="35814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pic>
        <p:nvPicPr>
          <p:cNvPr id="9238" name="Picture 22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3581400"/>
            <a:ext cx="379413" cy="379413"/>
          </a:xfrm>
          <a:prstGeom prst="rect">
            <a:avLst/>
          </a:prstGeom>
          <a:noFill/>
        </p:spPr>
      </p:pic>
      <p:pic>
        <p:nvPicPr>
          <p:cNvPr id="9239" name="Picture 23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572000"/>
            <a:ext cx="379413" cy="379413"/>
          </a:xfrm>
          <a:prstGeom prst="rect">
            <a:avLst/>
          </a:prstGeom>
          <a:noFill/>
        </p:spPr>
      </p:pic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3581400" y="32004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276600" y="35814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pic>
        <p:nvPicPr>
          <p:cNvPr id="9242" name="Picture 26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486400"/>
            <a:ext cx="379413" cy="379413"/>
          </a:xfrm>
          <a:prstGeom prst="rect">
            <a:avLst/>
          </a:prstGeom>
          <a:noFill/>
        </p:spPr>
      </p:pic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3429000" y="1600200"/>
            <a:ext cx="91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pic>
        <p:nvPicPr>
          <p:cNvPr id="9244" name="Picture 28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1828800"/>
            <a:ext cx="379413" cy="379413"/>
          </a:xfrm>
          <a:prstGeom prst="rect">
            <a:avLst/>
          </a:prstGeom>
          <a:noFill/>
        </p:spPr>
      </p:pic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2819400" y="4191000"/>
            <a:ext cx="121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25</a:t>
            </a:r>
          </a:p>
        </p:txBody>
      </p:sp>
      <p:pic>
        <p:nvPicPr>
          <p:cNvPr id="9246" name="Picture 30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2743200"/>
            <a:ext cx="379413" cy="379413"/>
          </a:xfrm>
          <a:prstGeom prst="rect">
            <a:avLst/>
          </a:prstGeom>
          <a:noFill/>
        </p:spPr>
      </p:pic>
      <p:sp>
        <p:nvSpPr>
          <p:cNvPr id="9247" name="Line 31"/>
          <p:cNvSpPr>
            <a:spLocks noChangeShapeType="1"/>
          </p:cNvSpPr>
          <p:nvPr/>
        </p:nvSpPr>
        <p:spPr bwMode="auto">
          <a:xfrm>
            <a:off x="2590800" y="5105400"/>
            <a:ext cx="1371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8" name="Line 32"/>
          <p:cNvSpPr>
            <a:spLocks noChangeShapeType="1"/>
          </p:cNvSpPr>
          <p:nvPr/>
        </p:nvSpPr>
        <p:spPr bwMode="auto">
          <a:xfrm>
            <a:off x="2362200" y="480060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3200400" y="5029200"/>
            <a:ext cx="91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pic>
        <p:nvPicPr>
          <p:cNvPr id="9250" name="Picture 34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581400"/>
            <a:ext cx="379413" cy="379413"/>
          </a:xfrm>
          <a:prstGeom prst="rect">
            <a:avLst/>
          </a:prstGeom>
          <a:noFill/>
        </p:spPr>
      </p:pic>
      <p:pic>
        <p:nvPicPr>
          <p:cNvPr id="9251" name="Picture 35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572000"/>
            <a:ext cx="379413" cy="379413"/>
          </a:xfrm>
          <a:prstGeom prst="rect">
            <a:avLst/>
          </a:prstGeom>
          <a:noFill/>
        </p:spPr>
      </p:pic>
      <p:pic>
        <p:nvPicPr>
          <p:cNvPr id="9252" name="Picture 36" descr="H:\PFiles\Common\MSShared\Clipart\themes1\Bullets\BD21301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5486400"/>
            <a:ext cx="379413" cy="379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  <p:bldP spid="9225" grpId="0" autoUpdateAnimBg="0"/>
      <p:bldP spid="9226" grpId="0" autoUpdateAnimBg="0"/>
      <p:bldP spid="9233" grpId="0" autoUpdateAnimBg="0"/>
      <p:bldP spid="9235" grpId="0" animBg="1"/>
      <p:bldP spid="9236" grpId="0" animBg="1"/>
      <p:bldP spid="9237" grpId="0" autoUpdateAnimBg="0"/>
      <p:bldP spid="9240" grpId="0" animBg="1"/>
      <p:bldP spid="9241" grpId="0" autoUpdateAnimBg="0"/>
      <p:bldP spid="9243" grpId="0" autoUpdateAnimBg="0"/>
      <p:bldP spid="9245" grpId="0" autoUpdateAnimBg="0"/>
      <p:bldP spid="9247" grpId="0" animBg="1"/>
      <p:bldP spid="9248" grpId="0" animBg="1"/>
      <p:bldP spid="92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25" y="274638"/>
            <a:ext cx="3940175" cy="1008062"/>
          </a:xfrm>
        </p:spPr>
        <p:txBody>
          <a:bodyPr/>
          <a:lstStyle/>
          <a:p>
            <a:r>
              <a:rPr lang="en-US" u="sng"/>
              <a:t>Example 2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52600" y="685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V="1">
            <a:off x="2286000" y="762000"/>
            <a:ext cx="0" cy="8382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286000" y="762000"/>
            <a:ext cx="2286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86000" y="685800"/>
            <a:ext cx="2590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101.52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429000" y="-2286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667000" y="-2286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667000" y="13716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286000" y="18288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2286000" y="2286000"/>
            <a:ext cx="990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67000" y="2209800"/>
            <a:ext cx="99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352800" y="1524000"/>
            <a:ext cx="0" cy="60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124200" y="22098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048000" y="-2286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124200" y="2971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2514600" y="35052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438400" y="3886200"/>
            <a:ext cx="1371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200400" y="3733800"/>
            <a:ext cx="60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810000" y="1447800"/>
            <a:ext cx="0" cy="2286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3657600" y="37338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3657600" y="-228600"/>
            <a:ext cx="457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200400" y="4343400"/>
            <a:ext cx="99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18</a:t>
            </a:r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2971800" y="48006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2895600" y="5181600"/>
            <a:ext cx="1371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3581400" y="4953000"/>
            <a:ext cx="838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4267200" y="1447800"/>
            <a:ext cx="0" cy="3505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038600" y="49530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038600" y="-228600"/>
            <a:ext cx="762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3581400" y="5486400"/>
            <a:ext cx="99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72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>
            <a:off x="3048000" y="5943600"/>
            <a:ext cx="457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2" name="Line 32"/>
          <p:cNvSpPr>
            <a:spLocks noChangeShapeType="1"/>
          </p:cNvSpPr>
          <p:nvPr/>
        </p:nvSpPr>
        <p:spPr bwMode="auto">
          <a:xfrm>
            <a:off x="2895600" y="6324600"/>
            <a:ext cx="1828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3962400" y="6096000"/>
            <a:ext cx="53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  <p:bldP spid="10248" grpId="0" autoUpdateAnimBg="0"/>
      <p:bldP spid="10249" grpId="0" autoUpdateAnimBg="0"/>
      <p:bldP spid="10250" grpId="0" animBg="1"/>
      <p:bldP spid="10251" grpId="0" animBg="1"/>
      <p:bldP spid="10252" grpId="0" autoUpdateAnimBg="0"/>
      <p:bldP spid="10253" grpId="0" animBg="1"/>
      <p:bldP spid="10254" grpId="0" autoUpdateAnimBg="0"/>
      <p:bldP spid="10255" grpId="0" autoUpdateAnimBg="0"/>
      <p:bldP spid="10256" grpId="0" autoUpdateAnimBg="0"/>
      <p:bldP spid="10257" grpId="0" animBg="1"/>
      <p:bldP spid="10258" grpId="0" animBg="1"/>
      <p:bldP spid="10259" grpId="0" autoUpdateAnimBg="0"/>
      <p:bldP spid="10260" grpId="0" animBg="1"/>
      <p:bldP spid="10261" grpId="0" autoUpdateAnimBg="0"/>
      <p:bldP spid="10262" grpId="0" autoUpdateAnimBg="0"/>
      <p:bldP spid="10263" grpId="0" autoUpdateAnimBg="0"/>
      <p:bldP spid="10264" grpId="0" animBg="1"/>
      <p:bldP spid="10265" grpId="0" animBg="1"/>
      <p:bldP spid="10266" grpId="0" autoUpdateAnimBg="0"/>
      <p:bldP spid="10267" grpId="0" animBg="1"/>
      <p:bldP spid="10268" grpId="0" autoUpdateAnimBg="0"/>
      <p:bldP spid="10269" grpId="0" autoUpdateAnimBg="0"/>
      <p:bldP spid="10270" grpId="0" autoUpdateAnimBg="0"/>
      <p:bldP spid="10271" grpId="0" animBg="1"/>
      <p:bldP spid="10272" grpId="0" animBg="1"/>
      <p:bldP spid="102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162800" cy="1143000"/>
          </a:xfrm>
        </p:spPr>
        <p:txBody>
          <a:bodyPr/>
          <a:lstStyle/>
          <a:p>
            <a:r>
              <a:rPr lang="en-US" u="sng"/>
              <a:t>Dividing a Decimal by a Decimal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 the decimal point in the </a:t>
            </a:r>
            <a:r>
              <a:rPr lang="en-US">
                <a:solidFill>
                  <a:schemeClr val="folHlink"/>
                </a:solidFill>
              </a:rPr>
              <a:t>divisor </a:t>
            </a:r>
            <a:r>
              <a:rPr lang="en-US"/>
              <a:t>to the right, until you get to the end of the digits.</a:t>
            </a:r>
          </a:p>
          <a:p>
            <a:r>
              <a:rPr lang="en-US"/>
              <a:t>Count how many places you moved that decimal.</a:t>
            </a:r>
          </a:p>
          <a:p>
            <a:r>
              <a:rPr lang="en-US"/>
              <a:t>Move the decimal point in the </a:t>
            </a:r>
            <a:r>
              <a:rPr lang="en-US">
                <a:solidFill>
                  <a:srgbClr val="FF7C80"/>
                </a:solidFill>
              </a:rPr>
              <a:t>dividend</a:t>
            </a:r>
            <a:r>
              <a:rPr lang="en-US"/>
              <a:t> the </a:t>
            </a:r>
            <a:r>
              <a:rPr lang="en-US" u="sng"/>
              <a:t>same number</a:t>
            </a:r>
            <a:r>
              <a:rPr lang="en-US"/>
              <a:t> of places to the right that you moved the decimal point in the divisor.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304800"/>
            <a:ext cx="3048000" cy="838200"/>
          </a:xfrm>
        </p:spPr>
        <p:txBody>
          <a:bodyPr/>
          <a:lstStyle/>
          <a:p>
            <a:r>
              <a:rPr lang="en-US" u="sng"/>
              <a:t>Example</a:t>
            </a:r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828800" y="1905000"/>
            <a:ext cx="1219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0.3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2971800" y="2057400"/>
            <a:ext cx="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048000" y="1905000"/>
            <a:ext cx="1600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6.72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2971800" y="2057400"/>
            <a:ext cx="152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2438400" y="2819400"/>
            <a:ext cx="533400" cy="457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1600200" y="3429000"/>
            <a:ext cx="17526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one space</a:t>
            </a:r>
            <a:endParaRPr lang="en-US"/>
          </a:p>
        </p:txBody>
      </p:sp>
      <p:sp>
        <p:nvSpPr>
          <p:cNvPr id="32783" name="AutoShape 15"/>
          <p:cNvSpPr>
            <a:spLocks noChangeArrowheads="1"/>
          </p:cNvSpPr>
          <p:nvPr/>
        </p:nvSpPr>
        <p:spPr bwMode="auto">
          <a:xfrm>
            <a:off x="3657600" y="2743200"/>
            <a:ext cx="533400" cy="5334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200400" y="4572000"/>
            <a:ext cx="990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03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4191000" y="4572000"/>
            <a:ext cx="2133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67.2</a:t>
            </a:r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V="1">
            <a:off x="4191000" y="47244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191000" y="4724400"/>
            <a:ext cx="152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>
            <a:off x="6019800" y="4953000"/>
            <a:ext cx="1066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7162800" y="4724400"/>
            <a:ext cx="16764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New problem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0" grpId="0" animBg="1" autoUpdateAnimBg="0"/>
      <p:bldP spid="32781" grpId="0" autoUpdateAnimBg="0"/>
      <p:bldP spid="32783" grpId="0" animBg="1"/>
      <p:bldP spid="32784" grpId="0" autoUpdateAnimBg="0"/>
      <p:bldP spid="32785" grpId="0" autoUpdateAnimBg="0"/>
      <p:bldP spid="32786" grpId="0" animBg="1"/>
      <p:bldP spid="32787" grpId="0" animBg="1"/>
      <p:bldP spid="32788" grpId="0" animBg="1"/>
      <p:bldP spid="327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600200" y="17526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286000" y="1752600"/>
            <a:ext cx="1676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67.2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2209800" y="1905000"/>
            <a:ext cx="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2209800" y="1905000"/>
            <a:ext cx="152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943600" y="1066800"/>
            <a:ext cx="914400" cy="466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DMSCB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048000" y="914400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2362200" y="9144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pic>
        <p:nvPicPr>
          <p:cNvPr id="3380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2192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2286000" y="25146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pic>
        <p:nvPicPr>
          <p:cNvPr id="3380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1336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1905000" y="3048000"/>
            <a:ext cx="304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1905000" y="3429000"/>
            <a:ext cx="1676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2286000" y="3352800"/>
            <a:ext cx="60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pic>
        <p:nvPicPr>
          <p:cNvPr id="33809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0480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33810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0386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2895600" y="26670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667000" y="33528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pic>
        <p:nvPicPr>
          <p:cNvPr id="33813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48768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2743200" y="9144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pic>
        <p:nvPicPr>
          <p:cNvPr id="33820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2192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2590800" y="40386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pic>
        <p:nvPicPr>
          <p:cNvPr id="33822" name="Picture 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1336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23" name="Line 31"/>
          <p:cNvSpPr>
            <a:spLocks noChangeShapeType="1"/>
          </p:cNvSpPr>
          <p:nvPr/>
        </p:nvSpPr>
        <p:spPr bwMode="auto">
          <a:xfrm>
            <a:off x="2133600" y="4648200"/>
            <a:ext cx="381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1828800" y="5029200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2667000" y="4876800"/>
            <a:ext cx="838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pic>
        <p:nvPicPr>
          <p:cNvPr id="33826" name="Picture 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30480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33827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0386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28" name="Line 36"/>
          <p:cNvSpPr>
            <a:spLocks noChangeShapeType="1"/>
          </p:cNvSpPr>
          <p:nvPr/>
        </p:nvSpPr>
        <p:spPr bwMode="auto">
          <a:xfrm>
            <a:off x="3505200" y="2590800"/>
            <a:ext cx="0" cy="2286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triangl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3200400" y="4876800"/>
            <a:ext cx="533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pic>
        <p:nvPicPr>
          <p:cNvPr id="33830" name="Picture 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8768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32" name="Text Box 40"/>
          <p:cNvSpPr txBox="1">
            <a:spLocks noChangeArrowheads="1"/>
          </p:cNvSpPr>
          <p:nvPr/>
        </p:nvSpPr>
        <p:spPr bwMode="auto">
          <a:xfrm>
            <a:off x="3276600" y="914400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pic>
        <p:nvPicPr>
          <p:cNvPr id="33833" name="Picture 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12192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2667000" y="5486400"/>
            <a:ext cx="1600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1 2</a:t>
            </a:r>
          </a:p>
        </p:txBody>
      </p:sp>
      <p:pic>
        <p:nvPicPr>
          <p:cNvPr id="33835" name="Picture 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21336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33836" name="Line 44"/>
          <p:cNvSpPr>
            <a:spLocks noChangeShapeType="1"/>
          </p:cNvSpPr>
          <p:nvPr/>
        </p:nvSpPr>
        <p:spPr bwMode="auto">
          <a:xfrm>
            <a:off x="2438400" y="5943600"/>
            <a:ext cx="381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837" name="Line 45"/>
          <p:cNvSpPr>
            <a:spLocks noChangeShapeType="1"/>
          </p:cNvSpPr>
          <p:nvPr/>
        </p:nvSpPr>
        <p:spPr bwMode="auto">
          <a:xfrm>
            <a:off x="2438400" y="6324600"/>
            <a:ext cx="1524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3200400" y="6096000"/>
            <a:ext cx="457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pic>
        <p:nvPicPr>
          <p:cNvPr id="33839" name="Picture 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30480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33840" name="Picture 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40386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33841" name="Picture 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5800" y="4876800"/>
            <a:ext cx="544513" cy="661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utoUpdateAnimBg="0"/>
      <p:bldP spid="33801" grpId="0" autoUpdateAnimBg="0"/>
      <p:bldP spid="33804" grpId="0" autoUpdateAnimBg="0"/>
      <p:bldP spid="33806" grpId="0" animBg="1"/>
      <p:bldP spid="33807" grpId="0" animBg="1"/>
      <p:bldP spid="33808" grpId="0" autoUpdateAnimBg="0"/>
      <p:bldP spid="33811" grpId="0" animBg="1"/>
      <p:bldP spid="33812" grpId="0" autoUpdateAnimBg="0"/>
      <p:bldP spid="33819" grpId="0" autoUpdateAnimBg="0"/>
      <p:bldP spid="33821" grpId="0" autoUpdateAnimBg="0"/>
      <p:bldP spid="33823" grpId="0" animBg="1"/>
      <p:bldP spid="33824" grpId="0" animBg="1"/>
      <p:bldP spid="33825" grpId="0" autoUpdateAnimBg="0"/>
      <p:bldP spid="33828" grpId="0" animBg="1"/>
      <p:bldP spid="33829" grpId="0" autoUpdateAnimBg="0"/>
      <p:bldP spid="33832" grpId="0" autoUpdateAnimBg="0"/>
      <p:bldP spid="33834" grpId="0" autoUpdateAnimBg="0"/>
      <p:bldP spid="33836" grpId="0" animBg="1"/>
      <p:bldP spid="33837" grpId="0" animBg="1"/>
      <p:bldP spid="3383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562600" y="0"/>
            <a:ext cx="3733800" cy="1143000"/>
          </a:xfrm>
        </p:spPr>
        <p:txBody>
          <a:bodyPr/>
          <a:lstStyle/>
          <a:p>
            <a:r>
              <a:rPr lang="en-US" u="sng"/>
              <a:t>Example 2</a:t>
            </a:r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V="1">
            <a:off x="2971800" y="457200"/>
            <a:ext cx="0" cy="6858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971800" y="457200"/>
            <a:ext cx="1752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676400" y="304800"/>
            <a:ext cx="1524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3.2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048000" y="304800"/>
            <a:ext cx="2133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2.24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133600" y="2133600"/>
            <a:ext cx="1066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32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3124200" y="2286000"/>
            <a:ext cx="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3124200" y="2286000"/>
            <a:ext cx="1752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124200" y="2133600"/>
            <a:ext cx="1828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22.4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886200" y="1447800"/>
            <a:ext cx="304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6629400" y="1600200"/>
            <a:ext cx="838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32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6477000" y="2057400"/>
            <a:ext cx="990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x 5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6400800" y="2743200"/>
            <a:ext cx="1143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400800" y="2667000"/>
            <a:ext cx="990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160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924800" y="1600200"/>
            <a:ext cx="838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32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772400" y="2057400"/>
            <a:ext cx="990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x 8</a:t>
            </a: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7696200" y="2743200"/>
            <a:ext cx="914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7696200" y="2667000"/>
            <a:ext cx="1066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256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629400" y="3429000"/>
            <a:ext cx="838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32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6477000" y="3886200"/>
            <a:ext cx="11430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x 7</a:t>
            </a:r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6172200" y="4572000"/>
            <a:ext cx="1295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6400800" y="4572000"/>
            <a:ext cx="990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224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4114800" y="14478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3124200" y="2819400"/>
            <a:ext cx="1676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22 4</a:t>
            </a:r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>
            <a:off x="2819400" y="3352800"/>
            <a:ext cx="304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2895600" y="3810000"/>
            <a:ext cx="1905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4114800" y="3657600"/>
            <a:ext cx="685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utoUpdateAnimBg="0"/>
      <p:bldP spid="34826" grpId="0" animBg="1"/>
      <p:bldP spid="34827" grpId="0" animBg="1"/>
      <p:bldP spid="34828" grpId="0" autoUpdateAnimBg="0"/>
      <p:bldP spid="34830" grpId="0" autoUpdateAnimBg="0"/>
      <p:bldP spid="34831" grpId="0" autoUpdateAnimBg="0"/>
      <p:bldP spid="34832" grpId="0" autoUpdateAnimBg="0"/>
      <p:bldP spid="34833" grpId="0" animBg="1"/>
      <p:bldP spid="34834" grpId="0" autoUpdateAnimBg="0"/>
      <p:bldP spid="34835" grpId="0" autoUpdateAnimBg="0"/>
      <p:bldP spid="34836" grpId="0" autoUpdateAnimBg="0"/>
      <p:bldP spid="34837" grpId="0" animBg="1"/>
      <p:bldP spid="34838" grpId="0" autoUpdateAnimBg="0"/>
      <p:bldP spid="34839" grpId="0" autoUpdateAnimBg="0"/>
      <p:bldP spid="34840" grpId="0" autoUpdateAnimBg="0"/>
      <p:bldP spid="34841" grpId="0" animBg="1"/>
      <p:bldP spid="34842" grpId="0" autoUpdateAnimBg="0"/>
      <p:bldP spid="34843" grpId="0" autoUpdateAnimBg="0"/>
      <p:bldP spid="34844" grpId="0" autoUpdateAnimBg="0"/>
      <p:bldP spid="34845" grpId="0" animBg="1"/>
      <p:bldP spid="34846" grpId="0" animBg="1"/>
      <p:bldP spid="348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48400" y="0"/>
            <a:ext cx="3048000" cy="1143000"/>
          </a:xfrm>
        </p:spPr>
        <p:txBody>
          <a:bodyPr/>
          <a:lstStyle/>
          <a:p>
            <a:r>
              <a:rPr lang="en-US" u="sng"/>
              <a:t>Example 3</a:t>
            </a:r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371600" y="609600"/>
            <a:ext cx="1600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0.38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895600" y="609600"/>
            <a:ext cx="2514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13.3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2895600" y="685800"/>
            <a:ext cx="0" cy="7620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895600" y="685800"/>
            <a:ext cx="152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1905000" y="1676400"/>
            <a:ext cx="1219200" cy="457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28956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decimal must be moved 2 spaces to the right.</a:t>
            </a:r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3886200" y="1752600"/>
            <a:ext cx="1600200" cy="457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4343400" y="1371600"/>
            <a:ext cx="609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810000" y="2209800"/>
            <a:ext cx="3505200" cy="1552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When we move this one 2 spaces, we find that we need to add a space. What will we fill it with?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562600" y="3886200"/>
            <a:ext cx="25146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FF00"/>
                </a:solidFill>
              </a:rPr>
              <a:t>Answer: Fill it in with a 0.  13.3 becomes 1330</a:t>
            </a:r>
            <a:endParaRPr lang="en-US" sz="2400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990600" y="5334000"/>
            <a:ext cx="67056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SO, our problem becomes 038 into 1330. 038 is the same as 38.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/>
      <p:bldP spid="35848" grpId="0" autoUpdateAnimBg="0"/>
      <p:bldP spid="35849" grpId="0" animBg="1"/>
      <p:bldP spid="35850" grpId="0" animBg="1"/>
      <p:bldP spid="35851" grpId="0" autoUpdateAnimBg="0"/>
      <p:bldP spid="35852" grpId="0" autoUpdateAnimBg="0"/>
      <p:bldP spid="35853" grpId="0" autoUpdateAnimBg="0"/>
    </p:bldLst>
  </p:timing>
</p:sld>
</file>

<file path=ppt/theme/theme1.xml><?xml version="1.0" encoding="utf-8"?>
<a:theme xmlns:a="http://schemas.openxmlformats.org/drawingml/2006/main" name="RotatingGlobe">
  <a:themeElements>
    <a:clrScheme name="RotatingGlob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otatingGlob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otatingGlob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atingGlob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atingGlob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atingGlob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atingGlob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otatingGlob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atingGlob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atingGlob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atingGlob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atingGlob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atingGlob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otatingGlob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Office\Templates\SC-Templates\RotatingGlobe.pot</Template>
  <TotalTime>174</TotalTime>
  <Words>403</Words>
  <Application>Microsoft PowerPoint</Application>
  <PresentationFormat>On-screen Show (4:3)</PresentationFormat>
  <Paragraphs>173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Arial</vt:lpstr>
      <vt:lpstr>RotatingGlobe</vt:lpstr>
      <vt:lpstr>Dividing Decimals</vt:lpstr>
      <vt:lpstr>Dividing a Decimal by a Whole Number</vt:lpstr>
      <vt:lpstr>Example</vt:lpstr>
      <vt:lpstr>Example 2</vt:lpstr>
      <vt:lpstr>Dividing a Decimal by a Decimal</vt:lpstr>
      <vt:lpstr>Example</vt:lpstr>
      <vt:lpstr>Slide 7</vt:lpstr>
      <vt:lpstr>Example 2</vt:lpstr>
      <vt:lpstr>Example 3</vt:lpstr>
      <vt:lpstr>Slide 10</vt:lpstr>
      <vt:lpstr>Example 4</vt:lpstr>
      <vt:lpstr>Slide 12</vt:lpstr>
      <vt:lpstr>Terminating and Repeating Decimals</vt:lpstr>
      <vt:lpstr>Slide 14</vt:lpstr>
      <vt:lpstr>Slide 15</vt:lpstr>
      <vt:lpstr>Time For Homework!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Decimals</dc:title>
  <dc:creator>Administrator</dc:creator>
  <cp:lastModifiedBy>Murthy</cp:lastModifiedBy>
  <cp:revision>73</cp:revision>
  <dcterms:created xsi:type="dcterms:W3CDTF">2004-10-13T12:37:40Z</dcterms:created>
  <dcterms:modified xsi:type="dcterms:W3CDTF">2012-05-22T06:06:46Z</dcterms:modified>
</cp:coreProperties>
</file>